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6" r:id="rId5"/>
    <p:sldId id="262" r:id="rId6"/>
    <p:sldId id="258" r:id="rId7"/>
    <p:sldId id="264" r:id="rId8"/>
    <p:sldId id="275" r:id="rId9"/>
    <p:sldId id="303" r:id="rId10"/>
    <p:sldId id="301" r:id="rId11"/>
    <p:sldId id="260" r:id="rId12"/>
    <p:sldId id="277" r:id="rId13"/>
    <p:sldId id="265" r:id="rId14"/>
    <p:sldId id="272" r:id="rId15"/>
    <p:sldId id="270" r:id="rId16"/>
    <p:sldId id="266" r:id="rId17"/>
    <p:sldId id="267" r:id="rId18"/>
    <p:sldId id="268" r:id="rId19"/>
    <p:sldId id="279" r:id="rId20"/>
    <p:sldId id="263" r:id="rId21"/>
    <p:sldId id="295" r:id="rId22"/>
    <p:sldId id="296" r:id="rId23"/>
    <p:sldId id="284" r:id="rId24"/>
    <p:sldId id="285" r:id="rId25"/>
    <p:sldId id="294" r:id="rId26"/>
    <p:sldId id="298" r:id="rId27"/>
    <p:sldId id="299" r:id="rId28"/>
    <p:sldId id="297" r:id="rId29"/>
    <p:sldId id="30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9" autoAdjust="0"/>
    <p:restoredTop sz="94000" autoAdjust="0"/>
  </p:normalViewPr>
  <p:slideViewPr>
    <p:cSldViewPr>
      <p:cViewPr varScale="1">
        <p:scale>
          <a:sx n="80" d="100"/>
          <a:sy n="80" d="100"/>
        </p:scale>
        <p:origin x="948" y="60"/>
      </p:cViewPr>
      <p:guideLst>
        <p:guide orient="horz" pos="2160"/>
        <p:guide pos="2880"/>
      </p:guideLst>
    </p:cSldViewPr>
  </p:slideViewPr>
  <p:outlineViewPr>
    <p:cViewPr>
      <p:scale>
        <a:sx n="33" d="100"/>
        <a:sy n="33" d="100"/>
      </p:scale>
      <p:origin x="0" y="16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BA0A4F-E14F-4DE2-B26B-941016099DE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8790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BA0A4F-E14F-4DE2-B26B-941016099DE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368592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BA0A4F-E14F-4DE2-B26B-941016099DE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123136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BA0A4F-E14F-4DE2-B26B-941016099DE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10388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BA0A4F-E14F-4DE2-B26B-941016099DE4}"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64071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BA0A4F-E14F-4DE2-B26B-941016099DE4}"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165729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BA0A4F-E14F-4DE2-B26B-941016099DE4}"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305706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BA0A4F-E14F-4DE2-B26B-941016099DE4}"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137939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A0A4F-E14F-4DE2-B26B-941016099DE4}"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229492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BA0A4F-E14F-4DE2-B26B-941016099DE4}"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339517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BA0A4F-E14F-4DE2-B26B-941016099DE4}"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203F0-545D-4AA4-AC47-F4F8355352EA}" type="slidenum">
              <a:rPr lang="en-US" smtClean="0"/>
              <a:t>‹#›</a:t>
            </a:fld>
            <a:endParaRPr lang="en-US"/>
          </a:p>
        </p:txBody>
      </p:sp>
    </p:spTree>
    <p:extLst>
      <p:ext uri="{BB962C8B-B14F-4D97-AF65-F5344CB8AC3E}">
        <p14:creationId xmlns:p14="http://schemas.microsoft.com/office/powerpoint/2010/main" val="23900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A0A4F-E14F-4DE2-B26B-941016099DE4}" type="datetimeFigureOut">
              <a:rPr lang="en-US" smtClean="0"/>
              <a:t>9/29/2017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203F0-545D-4AA4-AC47-F4F8355352EA}" type="slidenum">
              <a:rPr lang="en-US" smtClean="0"/>
              <a:t>‹#›</a:t>
            </a:fld>
            <a:endParaRPr lang="en-US"/>
          </a:p>
        </p:txBody>
      </p:sp>
    </p:spTree>
    <p:extLst>
      <p:ext uri="{BB962C8B-B14F-4D97-AF65-F5344CB8AC3E}">
        <p14:creationId xmlns:p14="http://schemas.microsoft.com/office/powerpoint/2010/main" val="300081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MUSCULOSKELETAL TUBERCULOSIS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1" y="2212975"/>
            <a:ext cx="9177622"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158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9067800" cy="6705600"/>
          </a:xfrm>
        </p:spPr>
        <p:txBody>
          <a:bodyPr>
            <a:normAutofit fontScale="55000" lnSpcReduction="20000"/>
          </a:bodyPr>
          <a:lstStyle/>
          <a:p>
            <a:r>
              <a:rPr lang="en-US" dirty="0" smtClean="0"/>
              <a:t>NUCLEIC ACID AMPLIFICATION TEST</a:t>
            </a:r>
          </a:p>
          <a:p>
            <a:r>
              <a:rPr lang="en-US" dirty="0" smtClean="0"/>
              <a:t>EXPERT MTB/RIF ASSAY;  GENE EXPERT</a:t>
            </a:r>
          </a:p>
          <a:p>
            <a:r>
              <a:rPr lang="en-US" dirty="0"/>
              <a:t>The </a:t>
            </a:r>
            <a:r>
              <a:rPr lang="en-US" dirty="0" err="1"/>
              <a:t>Xpert</a:t>
            </a:r>
            <a:r>
              <a:rPr lang="en-US" dirty="0"/>
              <a:t> MTB/RIF assay remains the only fully automated cartridge-based real-time DNA-based test that can detect both TB and resistance to rifampicin in less than 2 hours, and it is the </a:t>
            </a:r>
            <a:r>
              <a:rPr lang="en-US" dirty="0" err="1"/>
              <a:t>the</a:t>
            </a:r>
            <a:r>
              <a:rPr lang="en-US" dirty="0"/>
              <a:t> only mature technology representing a new generation of automated platforms for molecular diagnosis. </a:t>
            </a:r>
            <a:r>
              <a:rPr lang="en-US" dirty="0" err="1"/>
              <a:t>Xpert</a:t>
            </a:r>
            <a:r>
              <a:rPr lang="en-US" dirty="0"/>
              <a:t> MTB/RIF is an automated polymerase chain reaction (PCR) test (that is, a molecular test) utilizing the </a:t>
            </a:r>
            <a:r>
              <a:rPr lang="en-US" dirty="0" err="1"/>
              <a:t>GeneXpert</a:t>
            </a:r>
            <a:r>
              <a:rPr lang="en-US" dirty="0"/>
              <a:t> platform (Cepheid, Sunnyvale, CA, United States). </a:t>
            </a:r>
            <a:r>
              <a:rPr lang="en-US" dirty="0" err="1"/>
              <a:t>Xpert</a:t>
            </a:r>
            <a:r>
              <a:rPr lang="en-US" dirty="0"/>
              <a:t> MTB/RIF is a single test that can detect both </a:t>
            </a:r>
            <a:r>
              <a:rPr lang="en-US" i="1" dirty="0"/>
              <a:t>Mycobacterium tuberculosis </a:t>
            </a:r>
            <a:r>
              <a:rPr lang="en-US" dirty="0"/>
              <a:t>complex and rifampicin resistance within 2 hours after starting the assay, with minimal hands-on technical time (Figure 1). Unlike conventional nucleic acid amplification tests (NAATs), in </a:t>
            </a:r>
            <a:r>
              <a:rPr lang="en-US" dirty="0" err="1"/>
              <a:t>Xpert</a:t>
            </a:r>
            <a:r>
              <a:rPr lang="en-US" dirty="0"/>
              <a:t> MTB/RIF sample processing, PCR amplification and detection are integrated into a single self-enclosed test unit, which is the </a:t>
            </a:r>
            <a:r>
              <a:rPr lang="en-US" dirty="0" err="1"/>
              <a:t>Xpert</a:t>
            </a:r>
            <a:r>
              <a:rPr lang="en-US" dirty="0"/>
              <a:t> MTB/RIF cartridge. Following sample loading, all steps in the assay are automated and contained within the cartridge. In addition, the assay’s sample reagent, used to liquefy sputum, is </a:t>
            </a:r>
            <a:r>
              <a:rPr lang="en-US" dirty="0" err="1"/>
              <a:t>tuberculocidal</a:t>
            </a:r>
            <a:r>
              <a:rPr lang="en-US" dirty="0"/>
              <a:t> (that is, it has the ability to kill TB bacteria), which largely eliminates concerns about biosafety during the test procedure. These features allow the technology to be taken out of a central laboratory or reference laboratory and to be used nearer to patients. However, </a:t>
            </a:r>
            <a:r>
              <a:rPr lang="en-US" dirty="0" err="1"/>
              <a:t>Xpert</a:t>
            </a:r>
            <a:r>
              <a:rPr lang="en-US" dirty="0"/>
              <a:t> MTB/ RIF requires an uninterrupted and stable electrical power supply, temperature control and yearly calibration of the instrument’s modules</a:t>
            </a:r>
            <a:r>
              <a:rPr lang="en-US" sz="800" dirty="0"/>
              <a:t>8</a:t>
            </a:r>
            <a:r>
              <a:rPr lang="en-US" dirty="0"/>
              <a:t>. </a:t>
            </a:r>
          </a:p>
          <a:p>
            <a:r>
              <a:rPr lang="en-US" dirty="0"/>
              <a:t>The test procedure may be used directly on clinical specimens, either fresh sputum samples or sputum pellets (also called sputum sediment), which are obtained after decontaminating and concentrating the sputum. In both cases, the test material is combined with the reagent, mixed by hand or vortex, and incubated at room temperature for 15 minutes. After incubation, 2 ml of the treated sample are transferred to the cartridge, and the run is initiated The number of positive beacons and the timing of their detection (when the fluorescent signal rises above a predetermined baseline cycle threshold), as well as the results of sample processing controls, allow the test to distinguish among the following results: no TB; TB detected, rifampicin resistance detected; TB detected, no rifampicin resistance detected; TB detected, rifampicin resistance indeterminate; and an invalid result. </a:t>
            </a:r>
          </a:p>
        </p:txBody>
      </p:sp>
    </p:spTree>
    <p:extLst>
      <p:ext uri="{BB962C8B-B14F-4D97-AF65-F5344CB8AC3E}">
        <p14:creationId xmlns:p14="http://schemas.microsoft.com/office/powerpoint/2010/main" val="2087300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4" y="0"/>
            <a:ext cx="9644744" cy="7239000"/>
          </a:xfrm>
        </p:spPr>
        <p:txBody>
          <a:bodyPr>
            <a:normAutofit fontScale="70000" lnSpcReduction="20000"/>
          </a:bodyPr>
          <a:lstStyle/>
          <a:p>
            <a:r>
              <a:rPr lang="en-US" sz="3700" b="1" dirty="0"/>
              <a:t>DIAGNOSIS OF </a:t>
            </a:r>
            <a:r>
              <a:rPr lang="en-US" sz="3700" b="1" dirty="0" smtClean="0"/>
              <a:t>MSK </a:t>
            </a:r>
            <a:r>
              <a:rPr lang="en-US" sz="3700" b="1" dirty="0"/>
              <a:t>T.B</a:t>
            </a:r>
            <a:r>
              <a:rPr lang="en-US" sz="3700" dirty="0"/>
              <a:t> </a:t>
            </a:r>
            <a:r>
              <a:rPr lang="en-US" sz="4000" dirty="0" smtClean="0"/>
              <a:t>: </a:t>
            </a:r>
            <a:r>
              <a:rPr lang="en-US" dirty="0" smtClean="0"/>
              <a:t>High index of suspicion; Prolong </a:t>
            </a:r>
            <a:r>
              <a:rPr lang="en-US" dirty="0" err="1"/>
              <a:t>Hx</a:t>
            </a:r>
            <a:r>
              <a:rPr lang="en-US" dirty="0"/>
              <a:t> of pain or swelling</a:t>
            </a:r>
            <a:r>
              <a:rPr lang="en-US" dirty="0" smtClean="0"/>
              <a:t>; restricted ROM; </a:t>
            </a:r>
            <a:r>
              <a:rPr lang="en-US" dirty="0"/>
              <a:t>involvement of only one joint; enlarged and matted lymph </a:t>
            </a:r>
            <a:r>
              <a:rPr lang="en-US" dirty="0" err="1" smtClean="0"/>
              <a:t>nodes;marked</a:t>
            </a:r>
            <a:r>
              <a:rPr lang="en-US" dirty="0" smtClean="0"/>
              <a:t> </a:t>
            </a:r>
            <a:r>
              <a:rPr lang="en-US" dirty="0"/>
              <a:t>synovial thickening; severe muscle wasting</a:t>
            </a:r>
            <a:r>
              <a:rPr lang="en-US" dirty="0" smtClean="0"/>
              <a:t>;; Positive </a:t>
            </a:r>
            <a:r>
              <a:rPr lang="en-US" dirty="0"/>
              <a:t>TST. </a:t>
            </a:r>
            <a:r>
              <a:rPr lang="en-US" dirty="0" err="1"/>
              <a:t>Periarticular</a:t>
            </a:r>
            <a:r>
              <a:rPr lang="en-US" dirty="0"/>
              <a:t> erosions </a:t>
            </a:r>
            <a:r>
              <a:rPr lang="en-US" dirty="0" smtClean="0"/>
              <a:t>(</a:t>
            </a:r>
            <a:r>
              <a:rPr lang="en-US" dirty="0" err="1" smtClean="0"/>
              <a:t>Periarticular</a:t>
            </a:r>
            <a:r>
              <a:rPr lang="en-US" dirty="0" smtClean="0"/>
              <a:t> Osteoporosis</a:t>
            </a:r>
            <a:r>
              <a:rPr lang="en-US" dirty="0"/>
              <a:t>) observed on X-Rays having an almost lytic appearance with decreased bone </a:t>
            </a:r>
            <a:r>
              <a:rPr lang="en-US" dirty="0" smtClean="0"/>
              <a:t>mass.( </a:t>
            </a:r>
            <a:r>
              <a:rPr lang="en-US" dirty="0" err="1" smtClean="0"/>
              <a:t>DD:Rheumatoid</a:t>
            </a:r>
            <a:r>
              <a:rPr lang="en-US" dirty="0" smtClean="0"/>
              <a:t> Arthritis) </a:t>
            </a:r>
          </a:p>
          <a:p>
            <a:r>
              <a:rPr lang="en-US" dirty="0" smtClean="0"/>
              <a:t>Diagnosis </a:t>
            </a:r>
            <a:r>
              <a:rPr lang="en-US" dirty="0"/>
              <a:t>is established by Synovial biopsy or Synovial fluid aspirate with positive culture and or isolation of acid fast </a:t>
            </a:r>
            <a:r>
              <a:rPr lang="en-US" dirty="0" smtClean="0"/>
              <a:t>bacilli; </a:t>
            </a:r>
            <a:r>
              <a:rPr lang="en-US" dirty="0" err="1" smtClean="0"/>
              <a:t>Xpert</a:t>
            </a:r>
            <a:r>
              <a:rPr lang="en-US" dirty="0" smtClean="0"/>
              <a:t> MTB/RIF assay </a:t>
            </a:r>
            <a:r>
              <a:rPr lang="en-US" dirty="0" err="1" smtClean="0"/>
              <a:t>Histopathological</a:t>
            </a:r>
            <a:r>
              <a:rPr lang="en-US" dirty="0" smtClean="0"/>
              <a:t> features(non specific).</a:t>
            </a:r>
            <a:r>
              <a:rPr lang="en-US" sz="3400" b="1" i="1" dirty="0" smtClean="0"/>
              <a:t> </a:t>
            </a:r>
          </a:p>
          <a:p>
            <a:r>
              <a:rPr lang="en-US" sz="3400" b="1" i="1" dirty="0" smtClean="0"/>
              <a:t>CLINICAL PRESENTATION    </a:t>
            </a:r>
            <a:r>
              <a:rPr lang="en-US" dirty="0" smtClean="0"/>
              <a:t>Constitutional symptoms include fever (low grade  intermittent; evening pyrexia) and chronic cough(dry or productive of purulent sputum and occasionally with hemoptysis),accompanying with pleuritic pain, weight loss, anorexia, malaise, night sweat, positive history of contact, Dyspnea and fatigue. The patient may have acute or chronic symptoms, erythema nodosum, and phlyctenular conjunctivitis. Enlarged lymph nodes.</a:t>
            </a:r>
          </a:p>
          <a:p>
            <a:r>
              <a:rPr lang="en-US" dirty="0" smtClean="0"/>
              <a:t>Musculoskeletal Manifestation could be in form of limp, wasting, stiffness, swelling, discharging sinus, ulcers, scars, deformities; LLD and a joint that has decreased range of motion; fibrous </a:t>
            </a:r>
            <a:r>
              <a:rPr lang="en-US" dirty="0"/>
              <a:t>or bony </a:t>
            </a:r>
            <a:r>
              <a:rPr lang="en-US" dirty="0" smtClean="0"/>
              <a:t>ankylosis; subluxation </a:t>
            </a:r>
            <a:r>
              <a:rPr lang="en-US" dirty="0"/>
              <a:t>or joint dislocation</a:t>
            </a:r>
            <a:r>
              <a:rPr lang="en-US" dirty="0" smtClean="0"/>
              <a:t>. Pains; “night cries” may wake the patient from sleep (the joint splinted by muscle spasm during the day relaxes with sleep at night and inflamed or damaged tissue stretches and compress causing intense pain) and tenderness. Findings in patients with spinal disease include back pain; tenderness; gibbus; incontinence</a:t>
            </a:r>
            <a:r>
              <a:rPr lang="en-US" dirty="0"/>
              <a:t>. N</a:t>
            </a:r>
            <a:r>
              <a:rPr lang="en-US" dirty="0" smtClean="0"/>
              <a:t>eurologic deficit may present with weakness, ankle clonus and in the late stages, paralysis {Spastic or flaccid}; paraesthesia etc. </a:t>
            </a:r>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647113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712" y="76200"/>
            <a:ext cx="9659112" cy="7467600"/>
          </a:xfrm>
        </p:spPr>
        <p:txBody>
          <a:bodyPr>
            <a:normAutofit fontScale="70000" lnSpcReduction="20000"/>
          </a:bodyPr>
          <a:lstStyle/>
          <a:p>
            <a:r>
              <a:rPr lang="en-US" dirty="0"/>
              <a:t>Anterior vertebral involvement more commonly occurs than central vertebral involvement. Later stages include a focal segmental collapse with anterior wedging and kyphosis (gibbus formation), characteristic of Pott's disease</a:t>
            </a:r>
            <a:endParaRPr lang="en-US" b="1" dirty="0" smtClean="0"/>
          </a:p>
          <a:p>
            <a:r>
              <a:rPr lang="en-US" b="1" dirty="0" smtClean="0"/>
              <a:t>Tuberculous Arthritis </a:t>
            </a:r>
          </a:p>
          <a:p>
            <a:r>
              <a:rPr lang="en-US" dirty="0" smtClean="0"/>
              <a:t>The disease usually begins with seedling of the synovium by bacilli, but may also result from direct penetration of a metaphyseal focus. An effusion develops, and the synovium hypertrophies. Synovial granulation tissue proliferates at the joint periphery, and leads to marginal erosions. This granulation tissue gradually spreads across the joint from peripheral to central, resulting in loss of articular cartilage, and further bony erosions. If unchecked caseation and infection extend to surrounding soft tissue to produce a “cold abscess”. This may burst through the skin forming a sinus or tuberculous ulcer or it may track along tissue plane. If arrested early there may be healing </a:t>
            </a:r>
            <a:r>
              <a:rPr lang="en-US" dirty="0"/>
              <a:t>&amp;</a:t>
            </a:r>
            <a:r>
              <a:rPr lang="en-US" dirty="0" smtClean="0"/>
              <a:t> resolution +/-Calcification.</a:t>
            </a:r>
          </a:p>
          <a:p>
            <a:r>
              <a:rPr lang="en-US" dirty="0" smtClean="0"/>
              <a:t> There may be progresses to joint destruction, which may be associated with subluxation or dislocation. Ultimately, the joint becomes  deformed or ankylosed(majorly fibrous ankylosis but superadded bacteria infection can result in bony ankylosis). Within the fibrocaseous mass mycobacteria may remain imprisoned  retaining potential to flare up later in life.</a:t>
            </a:r>
          </a:p>
          <a:p>
            <a:r>
              <a:rPr lang="en-US" dirty="0"/>
              <a:t>Tuberculosis in a joint markedly decreases its functional use, and even when adequately treated, the disease may reactivate in isolated regions later in life </a:t>
            </a:r>
            <a:endParaRPr lang="en-US" dirty="0" smtClean="0"/>
          </a:p>
          <a:p>
            <a:r>
              <a:rPr lang="en-US" dirty="0" smtClean="0"/>
              <a:t>Children and young adolescent adult are more at risk </a:t>
            </a:r>
          </a:p>
          <a:p>
            <a:r>
              <a:rPr lang="en-US" b="1" dirty="0"/>
              <a:t>A primary lesion may be discovered from the pulmonary, gastrointestinal, skin or urogenital system or from an unknown source.</a:t>
            </a:r>
          </a:p>
          <a:p>
            <a:endParaRPr lang="en-US" dirty="0"/>
          </a:p>
        </p:txBody>
      </p:sp>
    </p:spTree>
    <p:extLst>
      <p:ext uri="{BB962C8B-B14F-4D97-AF65-F5344CB8AC3E}">
        <p14:creationId xmlns:p14="http://schemas.microsoft.com/office/powerpoint/2010/main" val="2763181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9525000" cy="6858000"/>
          </a:xfrm>
        </p:spPr>
        <p:txBody>
          <a:bodyPr>
            <a:normAutofit fontScale="70000" lnSpcReduction="20000"/>
          </a:bodyPr>
          <a:lstStyle/>
          <a:p>
            <a:r>
              <a:rPr lang="en-US" dirty="0" smtClean="0"/>
              <a:t>The two aims of tuberculosis treatment are to interrupt tuberculosis transmission by rendering patients noninfectious and to prevent morbidity and mortality by curing the patient</a:t>
            </a:r>
            <a:endParaRPr lang="en-US" dirty="0"/>
          </a:p>
          <a:p>
            <a:r>
              <a:rPr lang="en-US" b="1" dirty="0" smtClean="0"/>
              <a:t>Treatment of tuberculosis is primarily medical (</a:t>
            </a:r>
            <a:r>
              <a:rPr lang="en-US" b="1" dirty="0" err="1" smtClean="0"/>
              <a:t>antimycobacterial</a:t>
            </a:r>
            <a:r>
              <a:rPr lang="en-US" b="1" dirty="0" smtClean="0"/>
              <a:t> agents; multiple drug regimen</a:t>
            </a:r>
            <a:r>
              <a:rPr lang="en-US" dirty="0" smtClean="0"/>
              <a:t>)</a:t>
            </a:r>
          </a:p>
          <a:p>
            <a:r>
              <a:rPr lang="en-US" dirty="0" smtClean="0"/>
              <a:t>Surgery is at best an adjunct to appropriate antiTB drugs.</a:t>
            </a:r>
          </a:p>
          <a:p>
            <a:r>
              <a:rPr lang="en-US" dirty="0" smtClean="0"/>
              <a:t>Antituberculous treatment regimen is divided into an initial or bactericidal phase and a continuation or sterilizing phase. During the initial phase, the majority of the tubercle bacilli are killed, symptoms resolve, and the patient becomes noninfectious. The continuation phase is required to eliminate persisting mycobacteria and prevent relapse.</a:t>
            </a:r>
          </a:p>
          <a:p>
            <a:r>
              <a:rPr lang="en-US" dirty="0" smtClean="0"/>
              <a:t>The treatment regimen of choice for virtually all forms of tuberculosis in both adults and children consists of a 2-month initial phase of isoniazid, rifampin, pyrazinamide, and ethambutol followed by a 4-7month or more continuation phase of isoniazid and rifampin. Treatment may be given daily throughout the course or intermittently (either three times or twice weekly throughout the course).</a:t>
            </a:r>
          </a:p>
          <a:p>
            <a:r>
              <a:rPr lang="en-US" dirty="0" smtClean="0"/>
              <a:t>In the DOTS(directly observed treatment) with patient support approach;  compliance is ensured by employing local health care workers to document the ingestion of each dose of medication. This is accompanied with grants; enablers and incentives.</a:t>
            </a:r>
          </a:p>
          <a:p>
            <a:r>
              <a:rPr lang="en-US" dirty="0" smtClean="0"/>
              <a:t>A full course of treatment is defined accurately by the total no of doses taken than the duration of treatment</a:t>
            </a:r>
          </a:p>
          <a:p>
            <a:endParaRPr lang="en-US" dirty="0"/>
          </a:p>
        </p:txBody>
      </p:sp>
    </p:spTree>
    <p:extLst>
      <p:ext uri="{BB962C8B-B14F-4D97-AF65-F5344CB8AC3E}">
        <p14:creationId xmlns:p14="http://schemas.microsoft.com/office/powerpoint/2010/main" val="904558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7010400"/>
          </a:xfrm>
        </p:spPr>
        <p:txBody>
          <a:bodyPr>
            <a:normAutofit fontScale="70000" lnSpcReduction="20000"/>
          </a:bodyPr>
          <a:lstStyle/>
          <a:p>
            <a:r>
              <a:rPr lang="en-US" dirty="0"/>
              <a:t>The </a:t>
            </a:r>
            <a:r>
              <a:rPr lang="en-US" dirty="0" smtClean="0"/>
              <a:t>four main </a:t>
            </a:r>
            <a:r>
              <a:rPr lang="en-US" dirty="0"/>
              <a:t>drugs used </a:t>
            </a:r>
            <a:r>
              <a:rPr lang="en-US" dirty="0" smtClean="0"/>
              <a:t>In TB </a:t>
            </a:r>
            <a:r>
              <a:rPr lang="en-US" dirty="0"/>
              <a:t>can </a:t>
            </a:r>
            <a:r>
              <a:rPr lang="en-US" dirty="0" smtClean="0"/>
              <a:t>be </a:t>
            </a:r>
            <a:r>
              <a:rPr lang="en-US" dirty="0"/>
              <a:t>found in </a:t>
            </a:r>
            <a:r>
              <a:rPr lang="en-US" dirty="0" smtClean="0"/>
              <a:t>fixed-dose combination.</a:t>
            </a:r>
          </a:p>
          <a:p>
            <a:r>
              <a:rPr lang="en-US" dirty="0" smtClean="0"/>
              <a:t>There </a:t>
            </a:r>
            <a:r>
              <a:rPr lang="en-US" dirty="0"/>
              <a:t>are several </a:t>
            </a:r>
            <a:r>
              <a:rPr lang="en-US" dirty="0" smtClean="0"/>
              <a:t>combinations </a:t>
            </a:r>
            <a:r>
              <a:rPr lang="en-US" dirty="0"/>
              <a:t>containing </a:t>
            </a:r>
            <a:r>
              <a:rPr lang="en-US" dirty="0" smtClean="0"/>
              <a:t> </a:t>
            </a:r>
            <a:r>
              <a:rPr lang="en-US" dirty="0"/>
              <a:t>INH </a:t>
            </a:r>
            <a:r>
              <a:rPr lang="en-US" dirty="0" smtClean="0"/>
              <a:t>and RIF; </a:t>
            </a:r>
            <a:r>
              <a:rPr lang="en-US" dirty="0"/>
              <a:t>INH and </a:t>
            </a:r>
            <a:r>
              <a:rPr lang="en-US" dirty="0" smtClean="0"/>
              <a:t>EMB; </a:t>
            </a:r>
            <a:r>
              <a:rPr lang="en-US" dirty="0"/>
              <a:t>INH, RIF and PZA, and INH, RIF, PZA and EMB. T</a:t>
            </a:r>
            <a:r>
              <a:rPr lang="en-US" dirty="0" smtClean="0"/>
              <a:t>he </a:t>
            </a:r>
            <a:r>
              <a:rPr lang="en-US" dirty="0"/>
              <a:t>use of combination preparations is </a:t>
            </a:r>
            <a:r>
              <a:rPr lang="en-US" dirty="0" smtClean="0"/>
              <a:t>highly recommended.</a:t>
            </a:r>
            <a:endParaRPr lang="en-US" dirty="0"/>
          </a:p>
          <a:p>
            <a:r>
              <a:rPr lang="en-US" dirty="0" smtClean="0"/>
              <a:t>Fixed dose combination prevent drug resistance due to monotherapy; patient cannot be selective in the choice of drug to ingest, prescription errors are less likely. They facilitate the patient’s compliance</a:t>
            </a:r>
          </a:p>
          <a:p>
            <a:r>
              <a:rPr lang="en-US" dirty="0"/>
              <a:t>INH is well tolerated at recommended doses, although slow acetylators can </a:t>
            </a:r>
            <a:r>
              <a:rPr lang="en-US" dirty="0" smtClean="0"/>
              <a:t>accumulate higher </a:t>
            </a:r>
            <a:r>
              <a:rPr lang="en-US" dirty="0"/>
              <a:t>INH concentrations and then have a higher risk of developing </a:t>
            </a:r>
            <a:r>
              <a:rPr lang="en-US" dirty="0" smtClean="0"/>
              <a:t>adverse effects..</a:t>
            </a:r>
          </a:p>
          <a:p>
            <a:r>
              <a:rPr lang="en-US" dirty="0" smtClean="0"/>
              <a:t>Rifamycins have clinically relevant interactions with some  antiretroviral drugs, such as zidovudine,non-nucleoside reverse transcriptase inhibitors, and  protease inhibitors, whose concentrations may fall to sub-therapeutic levels. Then, rifamycin-free regimens have been suggested. They consist of INH, EMB, PZA, and PAS, daily for two months, followed by INH, PZA, and PAS two or three times weekly subsequently.</a:t>
            </a:r>
          </a:p>
          <a:p>
            <a:r>
              <a:rPr lang="en-US" dirty="0" smtClean="0"/>
              <a:t>The WHO recommends not using SM or thiacetazone in HIV-positive patients in order to prevent the adverse effects of these drugs, often enhanced by antiretroviral drugs; EMB can be used instead</a:t>
            </a:r>
          </a:p>
          <a:p>
            <a:r>
              <a:rPr lang="en-US" dirty="0"/>
              <a:t>The remaining drugs are reserved </a:t>
            </a:r>
            <a:r>
              <a:rPr lang="en-US" dirty="0" smtClean="0"/>
              <a:t>for </a:t>
            </a:r>
            <a:r>
              <a:rPr lang="en-US" dirty="0"/>
              <a:t>drug intolerance or </a:t>
            </a:r>
            <a:r>
              <a:rPr lang="en-US" dirty="0" smtClean="0"/>
              <a:t>resistance</a:t>
            </a:r>
          </a:p>
          <a:p>
            <a:r>
              <a:rPr lang="en-US" dirty="0"/>
              <a:t>Chemoprophylaxis of TB is indicated for asymptomatic patients having a positive tuberculin skin test (TST) but not showing active disease (latent TB infection), especially in the at risk population(</a:t>
            </a:r>
            <a:r>
              <a:rPr lang="en-US" dirty="0" err="1"/>
              <a:t>e.g</a:t>
            </a:r>
            <a:r>
              <a:rPr lang="en-US" dirty="0"/>
              <a:t> </a:t>
            </a:r>
            <a:r>
              <a:rPr lang="en-US" dirty="0" err="1"/>
              <a:t>HIVpositive</a:t>
            </a:r>
            <a:r>
              <a:rPr lang="en-US" dirty="0"/>
              <a:t> patients).</a:t>
            </a:r>
            <a:endParaRPr lang="en-US" dirty="0" smtClean="0"/>
          </a:p>
        </p:txBody>
      </p:sp>
    </p:spTree>
    <p:extLst>
      <p:ext uri="{BB962C8B-B14F-4D97-AF65-F5344CB8AC3E}">
        <p14:creationId xmlns:p14="http://schemas.microsoft.com/office/powerpoint/2010/main" val="616085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7086600"/>
          </a:xfrm>
        </p:spPr>
        <p:txBody>
          <a:bodyPr>
            <a:normAutofit fontScale="62500" lnSpcReduction="20000"/>
          </a:bodyPr>
          <a:lstStyle/>
          <a:p>
            <a:r>
              <a:rPr lang="en-US" dirty="0"/>
              <a:t>In general, the duration of the continuation phase must be estimated once the </a:t>
            </a:r>
            <a:r>
              <a:rPr lang="en-US" dirty="0" smtClean="0"/>
              <a:t>first two </a:t>
            </a:r>
            <a:r>
              <a:rPr lang="en-US" dirty="0"/>
              <a:t>months of treatment (initial phase) have been completed. If the patient </a:t>
            </a:r>
            <a:r>
              <a:rPr lang="en-US" dirty="0" smtClean="0"/>
              <a:t>has residual X-ray abnormality on </a:t>
            </a:r>
            <a:r>
              <a:rPr lang="en-US" dirty="0"/>
              <a:t>initial </a:t>
            </a:r>
            <a:r>
              <a:rPr lang="en-US" dirty="0" smtClean="0"/>
              <a:t>radiography </a:t>
            </a:r>
            <a:r>
              <a:rPr lang="en-US" dirty="0"/>
              <a:t>and cultures are still positive after </a:t>
            </a:r>
            <a:r>
              <a:rPr lang="en-US" dirty="0" smtClean="0"/>
              <a:t>two months </a:t>
            </a:r>
            <a:r>
              <a:rPr lang="en-US" dirty="0"/>
              <a:t>of treatment, the continuation phase should be </a:t>
            </a:r>
            <a:r>
              <a:rPr lang="en-US" dirty="0" smtClean="0"/>
              <a:t>extended.</a:t>
            </a:r>
            <a:endParaRPr lang="en-US" dirty="0"/>
          </a:p>
          <a:p>
            <a:r>
              <a:rPr lang="en-US" dirty="0"/>
              <a:t>When drug resistance develops, patients should be treated with a new </a:t>
            </a:r>
            <a:r>
              <a:rPr lang="en-US" dirty="0" smtClean="0"/>
              <a:t>combination containing </a:t>
            </a:r>
            <a:r>
              <a:rPr lang="en-US" dirty="0"/>
              <a:t>at least three drugs that they had never received before (or that do </a:t>
            </a:r>
            <a:r>
              <a:rPr lang="en-US" dirty="0" smtClean="0"/>
              <a:t>not show </a:t>
            </a:r>
            <a:r>
              <a:rPr lang="en-US" dirty="0"/>
              <a:t>cross-resistance with those to which resistance is suspected). In these </a:t>
            </a:r>
            <a:r>
              <a:rPr lang="en-US" dirty="0" smtClean="0"/>
              <a:t>conditions, the </a:t>
            </a:r>
            <a:r>
              <a:rPr lang="en-US" dirty="0"/>
              <a:t>treatment is longer, more toxic, more expensive and less effective </a:t>
            </a:r>
            <a:r>
              <a:rPr lang="en-US" dirty="0" smtClean="0"/>
              <a:t>than regimens </a:t>
            </a:r>
            <a:r>
              <a:rPr lang="en-US" dirty="0"/>
              <a:t>containing first-line drugs, and should be directly observed</a:t>
            </a:r>
            <a:r>
              <a:rPr lang="en-US" dirty="0" smtClean="0"/>
              <a:t>. The treatment of relapse typically involves 5 agents in the first phase, and 3 agents during the second phase. Failure to respond to standard chemotherapeutic protocols, with compliance documented, usually suggests the presence of a resistant organism or an alternate diagnosis.</a:t>
            </a:r>
          </a:p>
          <a:p>
            <a:r>
              <a:rPr lang="en-US" dirty="0"/>
              <a:t>Multidrug-resistant TB (MDR-TB) is defined as disease caused by a strain of M. tuberculosis that is resistant to both isoniazid and rifampin—the most efficacious of the first-line TB </a:t>
            </a:r>
            <a:r>
              <a:rPr lang="en-US" dirty="0" smtClean="0"/>
              <a:t>drugs </a:t>
            </a:r>
          </a:p>
          <a:p>
            <a:r>
              <a:rPr lang="en-US" b="1" i="1" dirty="0" smtClean="0"/>
              <a:t>XDR-TB	EXTENSIVELY DRUG RESISTANCE TB ( MDR PLUS RESISTANCE TO ANY OF THE FLOUROQUINOLONE &amp; AT LEAST ONE INJECTABLE SECOND LINE DRUG</a:t>
            </a:r>
            <a:r>
              <a:rPr lang="en-US" dirty="0" smtClean="0"/>
              <a:t>)</a:t>
            </a:r>
          </a:p>
          <a:p>
            <a:r>
              <a:rPr lang="en-US" dirty="0" smtClean="0"/>
              <a:t>Rifampicin </a:t>
            </a:r>
            <a:r>
              <a:rPr lang="en-US" dirty="0"/>
              <a:t>is the most active antimycobacterial agent available, rifampin is the keystone of first-line treatment for TB</a:t>
            </a:r>
            <a:r>
              <a:rPr lang="en-US" dirty="0" smtClean="0"/>
              <a:t>.</a:t>
            </a:r>
          </a:p>
          <a:p>
            <a:r>
              <a:rPr lang="en-US" dirty="0"/>
              <a:t>Isoniazid </a:t>
            </a:r>
            <a:r>
              <a:rPr lang="en-US" dirty="0" smtClean="0"/>
              <a:t> is also a first line drug and is </a:t>
            </a:r>
            <a:r>
              <a:rPr lang="en-US" dirty="0"/>
              <a:t>often given </a:t>
            </a:r>
            <a:r>
              <a:rPr lang="en-US" dirty="0" smtClean="0"/>
              <a:t>together with </a:t>
            </a:r>
            <a:r>
              <a:rPr lang="en-US" dirty="0"/>
              <a:t>25–50 mg of pyridoxine daily to prevent drug-related </a:t>
            </a:r>
            <a:r>
              <a:rPr lang="en-US" dirty="0" smtClean="0"/>
              <a:t>peripheral neuropathy.</a:t>
            </a:r>
            <a:r>
              <a:rPr lang="en-US" dirty="0"/>
              <a:t> It has profound early bactericidal activity against rapidly dividing cells</a:t>
            </a:r>
            <a:endParaRPr lang="en-US" dirty="0" smtClean="0"/>
          </a:p>
          <a:p>
            <a:r>
              <a:rPr lang="en-US" cap="all" dirty="0" smtClean="0"/>
              <a:t>Prophylaxis :  I</a:t>
            </a:r>
            <a:r>
              <a:rPr lang="en-US" dirty="0" smtClean="0"/>
              <a:t>NH P.O </a:t>
            </a:r>
            <a:r>
              <a:rPr lang="en-US" cap="all" dirty="0" smtClean="0"/>
              <a:t>300mg daily for 6-9month</a:t>
            </a:r>
          </a:p>
          <a:p>
            <a:pPr marL="0" indent="0">
              <a:buNone/>
            </a:pPr>
            <a:r>
              <a:rPr lang="en-US" dirty="0"/>
              <a:t> </a:t>
            </a:r>
            <a:r>
              <a:rPr lang="en-US" dirty="0" smtClean="0"/>
              <a:t>                                 OR INH + RIF for 3MONTHS</a:t>
            </a:r>
          </a:p>
          <a:p>
            <a:pPr lvl="1"/>
            <a:endParaRPr lang="en-US" dirty="0" smtClean="0"/>
          </a:p>
        </p:txBody>
      </p:sp>
    </p:spTree>
    <p:extLst>
      <p:ext uri="{BB962C8B-B14F-4D97-AF65-F5344CB8AC3E}">
        <p14:creationId xmlns:p14="http://schemas.microsoft.com/office/powerpoint/2010/main" val="80770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64" y="457200"/>
            <a:ext cx="905493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326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9" y="0"/>
            <a:ext cx="8763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045" y="1565912"/>
            <a:ext cx="1081515" cy="338554"/>
          </a:xfrm>
          <a:prstGeom prst="rect">
            <a:avLst/>
          </a:prstGeom>
          <a:noFill/>
        </p:spPr>
        <p:txBody>
          <a:bodyPr wrap="none" rtlCol="0">
            <a:spAutoFit/>
          </a:bodyPr>
          <a:lstStyle/>
          <a:p>
            <a:r>
              <a:rPr lang="en-US" sz="1600" b="1" i="1" dirty="0" smtClean="0">
                <a:solidFill>
                  <a:srgbClr val="CC0099"/>
                </a:solidFill>
              </a:rPr>
              <a:t>ISONIACID</a:t>
            </a:r>
            <a:endParaRPr lang="en-US" sz="1600" b="1" i="1" dirty="0">
              <a:solidFill>
                <a:srgbClr val="CC0099"/>
              </a:solidFill>
            </a:endParaRPr>
          </a:p>
        </p:txBody>
      </p:sp>
      <p:sp>
        <p:nvSpPr>
          <p:cNvPr id="3" name="TextBox 2"/>
          <p:cNvSpPr txBox="1"/>
          <p:nvPr/>
        </p:nvSpPr>
        <p:spPr>
          <a:xfrm>
            <a:off x="12539" y="2671372"/>
            <a:ext cx="1202573" cy="338554"/>
          </a:xfrm>
          <a:prstGeom prst="rect">
            <a:avLst/>
          </a:prstGeom>
          <a:noFill/>
        </p:spPr>
        <p:txBody>
          <a:bodyPr wrap="none" rtlCol="0">
            <a:spAutoFit/>
          </a:bodyPr>
          <a:lstStyle/>
          <a:p>
            <a:r>
              <a:rPr lang="en-US" sz="1600" b="1" i="1" dirty="0" smtClean="0">
                <a:solidFill>
                  <a:srgbClr val="CC0099"/>
                </a:solidFill>
              </a:rPr>
              <a:t>RIFAMPICIN</a:t>
            </a:r>
            <a:endParaRPr lang="en-US" sz="1600" b="1" i="1" dirty="0">
              <a:solidFill>
                <a:srgbClr val="CC0099"/>
              </a:solidFill>
            </a:endParaRPr>
          </a:p>
        </p:txBody>
      </p:sp>
      <p:sp>
        <p:nvSpPr>
          <p:cNvPr id="4" name="TextBox 3"/>
          <p:cNvSpPr txBox="1"/>
          <p:nvPr/>
        </p:nvSpPr>
        <p:spPr>
          <a:xfrm>
            <a:off x="35447" y="4827387"/>
            <a:ext cx="1391022" cy="338554"/>
          </a:xfrm>
          <a:prstGeom prst="rect">
            <a:avLst/>
          </a:prstGeom>
          <a:noFill/>
        </p:spPr>
        <p:txBody>
          <a:bodyPr wrap="none" rtlCol="0">
            <a:spAutoFit/>
          </a:bodyPr>
          <a:lstStyle/>
          <a:p>
            <a:r>
              <a:rPr lang="en-US" sz="1600" b="1" i="1" dirty="0" smtClean="0">
                <a:solidFill>
                  <a:srgbClr val="CC0099"/>
                </a:solidFill>
              </a:rPr>
              <a:t>ETHAMBUTOL</a:t>
            </a:r>
            <a:endParaRPr lang="en-US" sz="1600" b="1" i="1" dirty="0">
              <a:solidFill>
                <a:srgbClr val="CC0099"/>
              </a:solidFill>
            </a:endParaRPr>
          </a:p>
        </p:txBody>
      </p:sp>
      <p:sp>
        <p:nvSpPr>
          <p:cNvPr id="5" name="TextBox 4"/>
          <p:cNvSpPr txBox="1"/>
          <p:nvPr/>
        </p:nvSpPr>
        <p:spPr>
          <a:xfrm>
            <a:off x="0" y="5966378"/>
            <a:ext cx="1513171" cy="338554"/>
          </a:xfrm>
          <a:prstGeom prst="rect">
            <a:avLst/>
          </a:prstGeom>
          <a:noFill/>
        </p:spPr>
        <p:txBody>
          <a:bodyPr wrap="none" rtlCol="0">
            <a:spAutoFit/>
          </a:bodyPr>
          <a:lstStyle/>
          <a:p>
            <a:r>
              <a:rPr lang="en-US" sz="1600" b="1" i="1" dirty="0" smtClean="0">
                <a:solidFill>
                  <a:srgbClr val="CC0099"/>
                </a:solidFill>
              </a:rPr>
              <a:t>STREPTOMYCIN</a:t>
            </a:r>
            <a:endParaRPr lang="en-US" sz="1600" b="1" i="1" dirty="0">
              <a:solidFill>
                <a:srgbClr val="CC0099"/>
              </a:solidFill>
            </a:endParaRPr>
          </a:p>
        </p:txBody>
      </p:sp>
      <p:sp>
        <p:nvSpPr>
          <p:cNvPr id="6" name="TextBox 5"/>
          <p:cNvSpPr txBox="1"/>
          <p:nvPr/>
        </p:nvSpPr>
        <p:spPr>
          <a:xfrm>
            <a:off x="12539" y="3774357"/>
            <a:ext cx="1515479" cy="338554"/>
          </a:xfrm>
          <a:prstGeom prst="rect">
            <a:avLst/>
          </a:prstGeom>
          <a:noFill/>
        </p:spPr>
        <p:txBody>
          <a:bodyPr wrap="none" rtlCol="0">
            <a:spAutoFit/>
          </a:bodyPr>
          <a:lstStyle/>
          <a:p>
            <a:r>
              <a:rPr lang="en-US" sz="1600" b="1" i="1" dirty="0" smtClean="0">
                <a:solidFill>
                  <a:srgbClr val="CC0099"/>
                </a:solidFill>
              </a:rPr>
              <a:t>PYRAZINAMIDE</a:t>
            </a:r>
            <a:endParaRPr lang="en-US" sz="1600" b="1" i="1" dirty="0">
              <a:solidFill>
                <a:srgbClr val="CC0099"/>
              </a:solidFill>
            </a:endParaRPr>
          </a:p>
        </p:txBody>
      </p:sp>
      <p:sp>
        <p:nvSpPr>
          <p:cNvPr id="8" name="TextBox 7"/>
          <p:cNvSpPr txBox="1"/>
          <p:nvPr/>
        </p:nvSpPr>
        <p:spPr>
          <a:xfrm>
            <a:off x="7841254" y="904192"/>
            <a:ext cx="1836146" cy="830997"/>
          </a:xfrm>
          <a:prstGeom prst="rect">
            <a:avLst/>
          </a:prstGeom>
          <a:noFill/>
        </p:spPr>
        <p:txBody>
          <a:bodyPr wrap="square" rtlCol="0">
            <a:spAutoFit/>
          </a:bodyPr>
          <a:lstStyle/>
          <a:p>
            <a:r>
              <a:rPr lang="en-US" sz="1600" b="1" dirty="0" smtClean="0"/>
              <a:t>Bactericidal</a:t>
            </a:r>
          </a:p>
          <a:p>
            <a:r>
              <a:rPr lang="en-US" sz="1600" b="1" dirty="0" smtClean="0"/>
              <a:t>It Blocks RNA</a:t>
            </a:r>
          </a:p>
          <a:p>
            <a:r>
              <a:rPr lang="en-US" sz="1600" b="1" dirty="0" smtClean="0"/>
              <a:t>synthesis</a:t>
            </a:r>
            <a:endParaRPr lang="en-US" sz="1600" b="1" dirty="0"/>
          </a:p>
        </p:txBody>
      </p:sp>
      <p:sp>
        <p:nvSpPr>
          <p:cNvPr id="9" name="TextBox 8"/>
          <p:cNvSpPr txBox="1"/>
          <p:nvPr/>
        </p:nvSpPr>
        <p:spPr>
          <a:xfrm>
            <a:off x="7696200" y="2009652"/>
            <a:ext cx="1525931" cy="830997"/>
          </a:xfrm>
          <a:prstGeom prst="rect">
            <a:avLst/>
          </a:prstGeom>
          <a:noFill/>
        </p:spPr>
        <p:txBody>
          <a:bodyPr wrap="none" rtlCol="0">
            <a:spAutoFit/>
          </a:bodyPr>
          <a:lstStyle/>
          <a:p>
            <a:r>
              <a:rPr lang="en-US" sz="1600" b="1" dirty="0" smtClean="0"/>
              <a:t>Inhibits </a:t>
            </a:r>
            <a:r>
              <a:rPr lang="en-US" sz="1600" b="1" dirty="0" err="1" smtClean="0"/>
              <a:t>Mycolic</a:t>
            </a:r>
            <a:endParaRPr lang="en-US" sz="1600" b="1" dirty="0" smtClean="0"/>
          </a:p>
          <a:p>
            <a:r>
              <a:rPr lang="en-US" sz="1600" b="1" dirty="0" smtClean="0"/>
              <a:t> Acid Cell wall</a:t>
            </a:r>
          </a:p>
          <a:p>
            <a:r>
              <a:rPr lang="en-US" sz="1600" b="1" dirty="0"/>
              <a:t>S</a:t>
            </a:r>
            <a:r>
              <a:rPr lang="en-US" sz="1600" b="1" dirty="0" smtClean="0"/>
              <a:t>ynthesis</a:t>
            </a:r>
            <a:endParaRPr lang="en-US" sz="1600" b="1" dirty="0"/>
          </a:p>
        </p:txBody>
      </p:sp>
      <p:sp>
        <p:nvSpPr>
          <p:cNvPr id="10" name="TextBox 9"/>
          <p:cNvSpPr txBox="1"/>
          <p:nvPr/>
        </p:nvSpPr>
        <p:spPr>
          <a:xfrm>
            <a:off x="7467600" y="5320267"/>
            <a:ext cx="1867819" cy="861774"/>
          </a:xfrm>
          <a:prstGeom prst="rect">
            <a:avLst/>
          </a:prstGeom>
          <a:noFill/>
        </p:spPr>
        <p:txBody>
          <a:bodyPr wrap="none" rtlCol="0">
            <a:spAutoFit/>
          </a:bodyPr>
          <a:lstStyle/>
          <a:p>
            <a:r>
              <a:rPr lang="en-US" sz="1600" b="1" dirty="0" smtClean="0"/>
              <a:t>It inhibits Protein </a:t>
            </a:r>
          </a:p>
          <a:p>
            <a:r>
              <a:rPr lang="en-US" sz="1600" b="1" dirty="0" smtClean="0"/>
              <a:t>Synthesis. Blocks </a:t>
            </a:r>
          </a:p>
          <a:p>
            <a:r>
              <a:rPr lang="en-US" sz="1600" b="1" dirty="0" smtClean="0"/>
              <a:t>Ribosomal function</a:t>
            </a:r>
            <a:endParaRPr lang="en-US" sz="1600" b="1" dirty="0"/>
          </a:p>
        </p:txBody>
      </p:sp>
      <p:sp>
        <p:nvSpPr>
          <p:cNvPr id="11" name="TextBox 10"/>
          <p:cNvSpPr txBox="1"/>
          <p:nvPr/>
        </p:nvSpPr>
        <p:spPr>
          <a:xfrm>
            <a:off x="7991809" y="4088723"/>
            <a:ext cx="1411990" cy="1077218"/>
          </a:xfrm>
          <a:prstGeom prst="rect">
            <a:avLst/>
          </a:prstGeom>
          <a:noFill/>
        </p:spPr>
        <p:txBody>
          <a:bodyPr wrap="none" rtlCol="0">
            <a:spAutoFit/>
          </a:bodyPr>
          <a:lstStyle/>
          <a:p>
            <a:r>
              <a:rPr lang="en-US" sz="1600" b="1" dirty="0" smtClean="0"/>
              <a:t>It Inhibits</a:t>
            </a:r>
          </a:p>
          <a:p>
            <a:r>
              <a:rPr lang="en-US" sz="1600" b="1" dirty="0" smtClean="0"/>
              <a:t>Arabinosyl-</a:t>
            </a:r>
          </a:p>
          <a:p>
            <a:r>
              <a:rPr lang="en-US" sz="1600" b="1" dirty="0" smtClean="0"/>
              <a:t>transferase</a:t>
            </a:r>
          </a:p>
          <a:p>
            <a:r>
              <a:rPr lang="en-US" sz="1600" b="1" dirty="0" smtClean="0"/>
              <a:t>In the cell wall</a:t>
            </a:r>
            <a:endParaRPr lang="en-US" sz="1600" b="1" dirty="0"/>
          </a:p>
        </p:txBody>
      </p:sp>
    </p:spTree>
    <p:extLst>
      <p:ext uri="{BB962C8B-B14F-4D97-AF65-F5344CB8AC3E}">
        <p14:creationId xmlns:p14="http://schemas.microsoft.com/office/powerpoint/2010/main" val="74303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533399"/>
            <a:ext cx="8839200" cy="608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477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9525000" cy="7772400"/>
          </a:xfrm>
        </p:spPr>
        <p:txBody>
          <a:bodyPr>
            <a:normAutofit fontScale="70000" lnSpcReduction="20000"/>
          </a:bodyPr>
          <a:lstStyle/>
          <a:p>
            <a:endParaRPr lang="en-US" dirty="0" smtClean="0"/>
          </a:p>
          <a:p>
            <a:r>
              <a:rPr lang="en-US" b="1" i="1" dirty="0" smtClean="0"/>
              <a:t>The primary treatment objectives for tuberculosis of bone include curing the </a:t>
            </a:r>
            <a:r>
              <a:rPr lang="en-US" b="1" i="1" dirty="0" err="1" smtClean="0"/>
              <a:t>infection,limit</a:t>
            </a:r>
            <a:r>
              <a:rPr lang="en-US" b="1" i="1" dirty="0" smtClean="0"/>
              <a:t> deformity, maintaining </a:t>
            </a:r>
            <a:r>
              <a:rPr lang="en-US" b="1" i="1" dirty="0" err="1" smtClean="0"/>
              <a:t>mobility,reduce</a:t>
            </a:r>
            <a:r>
              <a:rPr lang="en-US" b="1" i="1" dirty="0" smtClean="0"/>
              <a:t> discomfort &amp; restore </a:t>
            </a:r>
            <a:r>
              <a:rPr lang="en-US" b="1" i="1" dirty="0" err="1" smtClean="0"/>
              <a:t>fx</a:t>
            </a:r>
            <a:r>
              <a:rPr lang="en-US" dirty="0" smtClean="0"/>
              <a:t>.</a:t>
            </a:r>
          </a:p>
          <a:p>
            <a:r>
              <a:rPr lang="en-US" b="1" u="heavy" dirty="0" err="1" smtClean="0">
                <a:solidFill>
                  <a:srgbClr val="00B050"/>
                </a:solidFill>
              </a:rPr>
              <a:t>Antimycobacteria</a:t>
            </a:r>
            <a:r>
              <a:rPr lang="en-US" b="1" u="heavy" dirty="0" smtClean="0">
                <a:solidFill>
                  <a:srgbClr val="00B050"/>
                </a:solidFill>
              </a:rPr>
              <a:t> drugs </a:t>
            </a:r>
            <a:r>
              <a:rPr lang="en-US" b="1" u="heavy" dirty="0">
                <a:solidFill>
                  <a:srgbClr val="00B050"/>
                </a:solidFill>
              </a:rPr>
              <a:t>is </a:t>
            </a:r>
            <a:r>
              <a:rPr lang="en-US" b="1" u="heavy" dirty="0" smtClean="0">
                <a:solidFill>
                  <a:srgbClr val="00B050"/>
                </a:solidFill>
              </a:rPr>
              <a:t>recommended for </a:t>
            </a:r>
            <a:r>
              <a:rPr lang="en-US" b="1" u="heavy" dirty="0">
                <a:solidFill>
                  <a:srgbClr val="00B050"/>
                </a:solidFill>
              </a:rPr>
              <a:t>all patients with active </a:t>
            </a:r>
            <a:r>
              <a:rPr lang="en-US" b="1" u="heavy" dirty="0" smtClean="0">
                <a:solidFill>
                  <a:srgbClr val="00B050"/>
                </a:solidFill>
              </a:rPr>
              <a:t>diseas</a:t>
            </a:r>
            <a:r>
              <a:rPr lang="en-US" b="1" u="heavy" dirty="0" smtClean="0">
                <a:solidFill>
                  <a:srgbClr val="00B050"/>
                </a:solidFill>
                <a:latin typeface="Calibri" pitchFamily="34" charset="0"/>
              </a:rPr>
              <a:t>e as the mainstay of Rx </a:t>
            </a:r>
            <a:r>
              <a:rPr lang="en-US" b="1" dirty="0" smtClean="0">
                <a:solidFill>
                  <a:srgbClr val="00B050"/>
                </a:solidFill>
                <a:latin typeface="Calibri" pitchFamily="34" charset="0"/>
              </a:rPr>
              <a:t>;</a:t>
            </a:r>
            <a:r>
              <a:rPr lang="en-US" b="1" dirty="0" smtClean="0">
                <a:solidFill>
                  <a:srgbClr val="FF0000"/>
                </a:solidFill>
                <a:latin typeface="Calibri" pitchFamily="34" charset="0"/>
              </a:rPr>
              <a:t> </a:t>
            </a:r>
          </a:p>
          <a:p>
            <a:r>
              <a:rPr lang="en-US" dirty="0" smtClean="0">
                <a:latin typeface="Calibri" pitchFamily="34" charset="0"/>
              </a:rPr>
              <a:t>General measures to improve the patient’s physiologic state. </a:t>
            </a:r>
            <a:r>
              <a:rPr lang="en-US" dirty="0" smtClean="0"/>
              <a:t>Fortunately, most of the patients can be treated conservatively with chemotherapy, relative rest, pain control and guided remobilization. The </a:t>
            </a:r>
            <a:r>
              <a:rPr lang="en-US" dirty="0"/>
              <a:t>goal is to obtain </a:t>
            </a:r>
            <a:r>
              <a:rPr lang="en-US" dirty="0" smtClean="0"/>
              <a:t>or maintain </a:t>
            </a:r>
            <a:r>
              <a:rPr lang="en-US" dirty="0"/>
              <a:t>a </a:t>
            </a:r>
            <a:r>
              <a:rPr lang="en-US" dirty="0" smtClean="0"/>
              <a:t>functionally normal </a:t>
            </a:r>
            <a:r>
              <a:rPr lang="en-US" dirty="0"/>
              <a:t>or near normal range of </a:t>
            </a:r>
            <a:r>
              <a:rPr lang="en-US" dirty="0" smtClean="0"/>
              <a:t>motion of affected joint.</a:t>
            </a:r>
          </a:p>
          <a:p>
            <a:r>
              <a:rPr lang="en-US" dirty="0" smtClean="0"/>
              <a:t>Splinting helps to prevent deformity. Traction or serial casting may be used to restore or improve motion and or alignment before splinting or bracing. Adjunctive splinting (passive, dynamic, functional);bracing and casting techniques are useful for marked or painful and progressive joint involvement. </a:t>
            </a:r>
          </a:p>
          <a:p>
            <a:r>
              <a:rPr lang="en-US" dirty="0" smtClean="0"/>
              <a:t>At times, destructive changes are markedly progressive and eventually may lead to fusion of the joint (e.g. elbow). It is very important to place the extremity in a position of function (e.g. elbow flexion 70 to 90 degrees) for optimal/near optimal range of motion and function.</a:t>
            </a:r>
          </a:p>
          <a:p>
            <a:r>
              <a:rPr lang="en-US" b="1" dirty="0" smtClean="0"/>
              <a:t>Treatment duration can extend from 6 to 12 months or 18mths very rarely </a:t>
            </a:r>
          </a:p>
          <a:p>
            <a:r>
              <a:rPr lang="en-US" dirty="0" smtClean="0"/>
              <a:t>Chemoprophylaxis should be considered in family members and other close contacts </a:t>
            </a:r>
            <a:r>
              <a:rPr lang="en-US" dirty="0"/>
              <a:t> </a:t>
            </a:r>
            <a:r>
              <a:rPr lang="en-US" dirty="0" smtClean="0"/>
              <a:t>with positive TST.</a:t>
            </a:r>
            <a:r>
              <a:rPr lang="en-US" cap="all" dirty="0" smtClean="0"/>
              <a:t>  (I</a:t>
            </a:r>
            <a:r>
              <a:rPr lang="en-US" dirty="0" smtClean="0"/>
              <a:t>NH P.O </a:t>
            </a:r>
            <a:r>
              <a:rPr lang="en-US" cap="all" dirty="0" smtClean="0"/>
              <a:t>300mg daily for 6-9month</a:t>
            </a:r>
          </a:p>
          <a:p>
            <a:pPr marL="0" indent="0">
              <a:buNone/>
            </a:pPr>
            <a:r>
              <a:rPr lang="en-US" dirty="0" smtClean="0"/>
              <a:t>      OR INH + RIF for 3MONTHS)</a:t>
            </a:r>
          </a:p>
          <a:p>
            <a:r>
              <a:rPr lang="en-US" dirty="0" smtClean="0"/>
              <a:t>Analgeics for pain; Broad spectrum antibiotics for super added infection</a:t>
            </a:r>
          </a:p>
          <a:p>
            <a:r>
              <a:rPr lang="en-US" dirty="0" smtClean="0"/>
              <a:t>Optimal nutrition therapy ;Transfuse if necessary/ Hematinics / multivitamins</a:t>
            </a:r>
          </a:p>
          <a:p>
            <a:r>
              <a:rPr lang="en-US" dirty="0" smtClean="0"/>
              <a:t>Wound care /  T.T prophylaxis / HAART/ Psychotherapy/Physiotherapy</a:t>
            </a:r>
            <a:endParaRPr lang="en-US" dirty="0"/>
          </a:p>
        </p:txBody>
      </p:sp>
    </p:spTree>
    <p:extLst>
      <p:ext uri="{BB962C8B-B14F-4D97-AF65-F5344CB8AC3E}">
        <p14:creationId xmlns:p14="http://schemas.microsoft.com/office/powerpoint/2010/main" val="2394840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9372600" cy="6705600"/>
          </a:xfrm>
        </p:spPr>
        <p:txBody>
          <a:bodyPr>
            <a:normAutofit fontScale="85000" lnSpcReduction="20000"/>
          </a:bodyPr>
          <a:lstStyle/>
          <a:p>
            <a:r>
              <a:rPr lang="en-US" sz="2800" dirty="0" smtClean="0"/>
              <a:t>CHRONIC GRANULOMATOUS INFECTIOUS DISEASE WITH A COMPLEX NATURAL HISTORY.IT IS CAUSED BY MYCOBACTERIUM TUBERCULOSIS.AN AEROBIC THIN ROD BACT. WITH ROUND ENDS, 0.5</a:t>
            </a:r>
            <a:r>
              <a:rPr lang="en-US" sz="2800" dirty="0"/>
              <a:t>µm</a:t>
            </a:r>
            <a:r>
              <a:rPr lang="en-US" sz="2800" dirty="0" smtClean="0"/>
              <a:t> by 3µm LONG. IT IS NON MOTILE &amp; HAS NO CAPSULE.</a:t>
            </a:r>
          </a:p>
          <a:p>
            <a:r>
              <a:rPr lang="en-US" sz="2800" dirty="0" smtClean="0"/>
              <a:t>IT USUALLY AFFECT THE LUNGS ALTHOUGH ABOUT A THIRD OF CASES, OTHER ORGANS INCLUDING MUSCULOSKELETAL SYSTEM COULD BE AFFECTED.</a:t>
            </a:r>
          </a:p>
          <a:p>
            <a:r>
              <a:rPr lang="en-US" sz="2800" dirty="0" smtClean="0"/>
              <a:t>IT BELONG TO THE FAMILY MYCOBACTERIACEA THE COMPLEX INCLUDE M.TUBERCULOSIS; M.BOVIS; M.AFRICANUM; M.MICROTI; ETC</a:t>
            </a:r>
          </a:p>
          <a:p>
            <a:r>
              <a:rPr lang="en-US" sz="2800" dirty="0" smtClean="0"/>
              <a:t>AFTER EXPOSURE INFECTION MAY BE CLEARED BY THE HOST;IT MAY LEAD TO A PRIMARY INFECTION OR CAN LATER BE REACTIVATED FROM A LATENT INFECTION</a:t>
            </a:r>
          </a:p>
          <a:p>
            <a:r>
              <a:rPr lang="en-US" sz="2800" dirty="0" smtClean="0"/>
              <a:t>DEPRESSION OF IMMUNITY; POVERTY; MALNUTRITION; DRUG ABUSE; HIV; OVERCROWDING; MEASLES; ALCOHOLISM; WAR; NATURAL DISASTERS; POPULATION EXPLOSION; POOR VENTILATION MIGRATION(IDP); PRISONS; OLD PEOPLES HOME; POOR HYGENE; DESTITUTION ARE MAJOR PREDISPOSING FACTORS THAT MAY PRECIPITATE PROGRESSION TO FRANK DISEASE</a:t>
            </a:r>
          </a:p>
          <a:p>
            <a:r>
              <a:rPr lang="en-US" sz="2800" dirty="0" smtClean="0"/>
              <a:t>RESURGENCE HAS BEING ADDUCED TO HIV; COMPLACENCY IN VIGILANCE; HOMELESS POPULATION; IMMIGRATION</a:t>
            </a:r>
          </a:p>
          <a:p>
            <a:endParaRPr lang="en-US" dirty="0"/>
          </a:p>
        </p:txBody>
      </p:sp>
    </p:spTree>
    <p:extLst>
      <p:ext uri="{BB962C8B-B14F-4D97-AF65-F5344CB8AC3E}">
        <p14:creationId xmlns:p14="http://schemas.microsoft.com/office/powerpoint/2010/main" val="3702527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372600" cy="7239000"/>
          </a:xfrm>
        </p:spPr>
        <p:txBody>
          <a:bodyPr>
            <a:normAutofit fontScale="70000" lnSpcReduction="20000"/>
          </a:bodyPr>
          <a:lstStyle/>
          <a:p>
            <a:r>
              <a:rPr lang="en-US" dirty="0" smtClean="0"/>
              <a:t> </a:t>
            </a:r>
            <a:r>
              <a:rPr lang="en-US" b="1" dirty="0"/>
              <a:t>TUBERCULOUS SPONDILITIS </a:t>
            </a:r>
            <a:r>
              <a:rPr lang="en-US" b="1" dirty="0" smtClean="0"/>
              <a:t>/ OSTEOMYELITIS</a:t>
            </a:r>
            <a:endParaRPr lang="en-US" b="1" dirty="0"/>
          </a:p>
          <a:p>
            <a:r>
              <a:rPr lang="en-US" dirty="0" smtClean="0"/>
              <a:t>Pathogenesis is related to reactivation of latent foci or to spread from adjacent paravertebral lymph nodes or contiguous site.</a:t>
            </a:r>
          </a:p>
          <a:p>
            <a:r>
              <a:rPr lang="en-US" dirty="0" smtClean="0"/>
              <a:t>Spine is the most common site of osseous involvement. Next  to this is major weight  bearing joints of the lower limbs most commonly the hips &amp; knees; then the foot; elbow &amp; hand. Virtually any other bone or joint can be affected. </a:t>
            </a:r>
            <a:r>
              <a:rPr lang="en-US" dirty="0" err="1" smtClean="0"/>
              <a:t>Metaphyseal</a:t>
            </a:r>
            <a:r>
              <a:rPr lang="en-US" dirty="0" smtClean="0"/>
              <a:t> &amp; diaphyseal tuberculosis is quite uncommon.</a:t>
            </a:r>
          </a:p>
          <a:p>
            <a:r>
              <a:rPr lang="en-US" dirty="0" smtClean="0"/>
              <a:t>Usually, active spinal lesions involve a particular segment: two vertebral bodies and the corresponding disc : Region of high oxygen tension due to generous arterial and venous supply.</a:t>
            </a:r>
          </a:p>
          <a:p>
            <a:r>
              <a:rPr lang="en-US" dirty="0" smtClean="0"/>
              <a:t>80% is peridiscal in presentation: anterior superior and inferior portion of the vertebral body and spread along anterior longitudinal ligament to involve the adjacent vertebra bodies. The most common presentation involves destruction adjacent to the endplates of two (or more) vertebral bodies. </a:t>
            </a:r>
          </a:p>
          <a:p>
            <a:pPr lvl="1"/>
            <a:r>
              <a:rPr lang="en-US" dirty="0" smtClean="0"/>
              <a:t>Less frequent involvement include center of the vertebral body</a:t>
            </a:r>
          </a:p>
          <a:p>
            <a:pPr lvl="1"/>
            <a:r>
              <a:rPr lang="en-US" dirty="0" smtClean="0"/>
              <a:t>Posterior elements are rarely the only site involved.</a:t>
            </a:r>
          </a:p>
          <a:p>
            <a:pPr lvl="1"/>
            <a:r>
              <a:rPr lang="en-US" dirty="0" smtClean="0"/>
              <a:t> Patients may have intramedullary granulomas, arachnoiditis, anterior segmental collapse with anterior wedging, kyphosis and gibbus formation (Pott's disease) </a:t>
            </a:r>
          </a:p>
          <a:p>
            <a:pPr lvl="1"/>
            <a:r>
              <a:rPr lang="en-US" dirty="0" err="1" smtClean="0"/>
              <a:t>Perispinal</a:t>
            </a:r>
            <a:r>
              <a:rPr lang="en-US" dirty="0" smtClean="0"/>
              <a:t>  and spinal abscess with sinus extension to the skin may extend to </a:t>
            </a:r>
            <a:r>
              <a:rPr lang="en-US" dirty="0" err="1" smtClean="0"/>
              <a:t>intraperitoneal</a:t>
            </a:r>
            <a:r>
              <a:rPr lang="en-US" dirty="0" smtClean="0"/>
              <a:t> structures.</a:t>
            </a:r>
          </a:p>
          <a:p>
            <a:r>
              <a:rPr lang="en-US" dirty="0" smtClean="0"/>
              <a:t>While the upper thoracic spine is the most common site of spinal tuberculosis in children, the lower thoracic and upper lumbar vertebrae are usually affected in adults. </a:t>
            </a:r>
          </a:p>
        </p:txBody>
      </p:sp>
    </p:spTree>
    <p:extLst>
      <p:ext uri="{BB962C8B-B14F-4D97-AF65-F5344CB8AC3E}">
        <p14:creationId xmlns:p14="http://schemas.microsoft.com/office/powerpoint/2010/main" val="1824306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047" y="-228600"/>
            <a:ext cx="9761047" cy="7772400"/>
          </a:xfrm>
        </p:spPr>
        <p:txBody>
          <a:bodyPr>
            <a:normAutofit fontScale="70000" lnSpcReduction="20000"/>
          </a:bodyPr>
          <a:lstStyle/>
          <a:p>
            <a:pPr marL="0" indent="0">
              <a:buNone/>
            </a:pPr>
            <a:r>
              <a:rPr lang="en-US" dirty="0" smtClean="0"/>
              <a:t>      </a:t>
            </a:r>
          </a:p>
          <a:p>
            <a:r>
              <a:rPr lang="en-US" dirty="0"/>
              <a:t>Abscesses may track along the anterior and lateral margins, giving rise to vertebral scalloping (“aneurysmal phenomenon) may tract to chest wall in upper </a:t>
            </a:r>
            <a:r>
              <a:rPr lang="en-US" dirty="0" smtClean="0"/>
              <a:t>spine .Abscesses </a:t>
            </a:r>
            <a:r>
              <a:rPr lang="en-US" dirty="0"/>
              <a:t>below the diaphragm typically </a:t>
            </a:r>
            <a:r>
              <a:rPr lang="en-US" dirty="0" smtClean="0"/>
              <a:t>track along </a:t>
            </a:r>
            <a:r>
              <a:rPr lang="en-US" dirty="0"/>
              <a:t>the psoas </a:t>
            </a:r>
            <a:r>
              <a:rPr lang="en-US" dirty="0" smtClean="0"/>
              <a:t>sheath. </a:t>
            </a:r>
            <a:r>
              <a:rPr lang="en-US" dirty="0"/>
              <a:t>Cold abscesses may be palpable in the femoral triangle or the </a:t>
            </a:r>
            <a:r>
              <a:rPr lang="en-US" dirty="0" smtClean="0"/>
              <a:t>thigh. It may also extend to the hip or sacroiliac joint.</a:t>
            </a:r>
          </a:p>
          <a:p>
            <a:r>
              <a:rPr lang="en-US" dirty="0" smtClean="0"/>
              <a:t>Radiographic features </a:t>
            </a:r>
            <a:r>
              <a:rPr lang="en-US" dirty="0"/>
              <a:t>that support the diagnosis of tuberculosis </a:t>
            </a:r>
            <a:r>
              <a:rPr lang="en-US" dirty="0" smtClean="0"/>
              <a:t>include localized osteopenia, narrowing </a:t>
            </a:r>
            <a:r>
              <a:rPr lang="en-US" dirty="0"/>
              <a:t>of the intervertebral disc </a:t>
            </a:r>
            <a:r>
              <a:rPr lang="en-US" dirty="0" smtClean="0"/>
              <a:t>space; wedge collapse of two adjacent vertebra, paravertebral soft tissue shadows(</a:t>
            </a:r>
            <a:r>
              <a:rPr lang="en-US" dirty="0" err="1" smtClean="0"/>
              <a:t>oedema</a:t>
            </a:r>
            <a:r>
              <a:rPr lang="en-US" dirty="0" err="1"/>
              <a:t>;</a:t>
            </a:r>
            <a:r>
              <a:rPr lang="en-US" dirty="0" err="1" smtClean="0"/>
              <a:t>sweling</a:t>
            </a:r>
            <a:r>
              <a:rPr lang="en-US" dirty="0" smtClean="0"/>
              <a:t> or abscess) calcifications</a:t>
            </a:r>
            <a:r>
              <a:rPr lang="en-US" dirty="0"/>
              <a:t>,</a:t>
            </a:r>
            <a:r>
              <a:rPr lang="en-US" dirty="0" smtClean="0"/>
              <a:t> multilevel </a:t>
            </a:r>
            <a:r>
              <a:rPr lang="en-US" dirty="0"/>
              <a:t>involvement, </a:t>
            </a:r>
            <a:r>
              <a:rPr lang="en-US" dirty="0" smtClean="0"/>
              <a:t>and heterogeneous </a:t>
            </a:r>
            <a:r>
              <a:rPr lang="en-US" dirty="0"/>
              <a:t>signal with rim enhancement on </a:t>
            </a:r>
            <a:r>
              <a:rPr lang="en-US" dirty="0" smtClean="0"/>
              <a:t>magnetic resonance imaging. Asymmetry </a:t>
            </a:r>
            <a:r>
              <a:rPr lang="en-US" dirty="0"/>
              <a:t>of the psoas shadow</a:t>
            </a:r>
            <a:endParaRPr lang="en-US" dirty="0" smtClean="0"/>
          </a:p>
          <a:p>
            <a:r>
              <a:rPr lang="en-US" dirty="0" smtClean="0"/>
              <a:t>Poor Prognosis :  complete </a:t>
            </a:r>
            <a:r>
              <a:rPr lang="en-US" dirty="0"/>
              <a:t>paraplegia, </a:t>
            </a:r>
            <a:r>
              <a:rPr lang="en-US" dirty="0" smtClean="0"/>
              <a:t>flaccid paralysis</a:t>
            </a:r>
            <a:r>
              <a:rPr lang="en-US" dirty="0"/>
              <a:t>, </a:t>
            </a:r>
            <a:r>
              <a:rPr lang="en-US" dirty="0" smtClean="0"/>
              <a:t>spinal infarction, </a:t>
            </a:r>
            <a:r>
              <a:rPr lang="en-US" dirty="0"/>
              <a:t>longer duration </a:t>
            </a:r>
            <a:r>
              <a:rPr lang="en-US" dirty="0" smtClean="0"/>
              <a:t>of symptoms</a:t>
            </a:r>
            <a:r>
              <a:rPr lang="en-US" dirty="0"/>
              <a:t>, and late onset of </a:t>
            </a:r>
            <a:r>
              <a:rPr lang="en-US" dirty="0" smtClean="0"/>
              <a:t>disease</a:t>
            </a:r>
          </a:p>
          <a:p>
            <a:r>
              <a:rPr lang="en-US" dirty="0" smtClean="0"/>
              <a:t>Neurologic Compression : inflammatory edema, extradural compression from posterior extension of an abscess  (pus, caseous material, granulation tissue, </a:t>
            </a:r>
            <a:r>
              <a:rPr lang="en-US" dirty="0" err="1" smtClean="0"/>
              <a:t>sequestrae</a:t>
            </a:r>
            <a:r>
              <a:rPr lang="en-US" dirty="0" smtClean="0"/>
              <a:t>),</a:t>
            </a:r>
            <a:r>
              <a:rPr lang="en-US" dirty="0" err="1" smtClean="0"/>
              <a:t>thrombosis;vertebra</a:t>
            </a:r>
            <a:r>
              <a:rPr lang="en-US" dirty="0" smtClean="0"/>
              <a:t> collapse or malalignment spinal </a:t>
            </a:r>
            <a:r>
              <a:rPr lang="en-US" dirty="0" err="1" smtClean="0"/>
              <a:t>stenosis,direct</a:t>
            </a:r>
            <a:r>
              <a:rPr lang="en-US" dirty="0" smtClean="0"/>
              <a:t> compression from a gibbus deformity, and constriction by peridural fibrosis</a:t>
            </a:r>
          </a:p>
          <a:p>
            <a:r>
              <a:rPr lang="en-US" dirty="0" smtClean="0"/>
              <a:t>Spinal tumor syndrome : Tubercular granulomas in an extradural, intradural, or intramedullary location.</a:t>
            </a:r>
          </a:p>
          <a:p>
            <a:r>
              <a:rPr lang="en-US" dirty="0" smtClean="0"/>
              <a:t>Spinal infarction : </a:t>
            </a:r>
            <a:r>
              <a:rPr lang="en-US" dirty="0"/>
              <a:t>S</a:t>
            </a:r>
            <a:r>
              <a:rPr lang="en-US" dirty="0" smtClean="0"/>
              <a:t>udden and irreversible paraplegia but it is fortunately rare</a:t>
            </a:r>
          </a:p>
          <a:p>
            <a:r>
              <a:rPr lang="en-US" b="1" dirty="0" err="1" smtClean="0"/>
              <a:t>Pott’s</a:t>
            </a:r>
            <a:r>
              <a:rPr lang="en-US" b="1" dirty="0" smtClean="0"/>
              <a:t> Paraplegia </a:t>
            </a:r>
            <a:r>
              <a:rPr lang="en-US" dirty="0" smtClean="0"/>
              <a:t>(lower limb weakness; upper motor neuron; incontinence &amp; sensory loss) Early </a:t>
            </a:r>
            <a:r>
              <a:rPr lang="en-US" dirty="0"/>
              <a:t>onset paresis has a better prognosis than late onset </a:t>
            </a:r>
            <a:r>
              <a:rPr lang="en-US" dirty="0" smtClean="0"/>
              <a:t>paresis</a:t>
            </a:r>
          </a:p>
          <a:p>
            <a:r>
              <a:rPr lang="en-US" b="1" dirty="0" smtClean="0"/>
              <a:t>Treatment could be by  Ambulant Chemotherapy;  Continuous bed rest and </a:t>
            </a:r>
            <a:r>
              <a:rPr lang="en-US" b="1" dirty="0" err="1" smtClean="0"/>
              <a:t>Chemotherapy;Cast</a:t>
            </a:r>
            <a:r>
              <a:rPr lang="en-US" b="1" dirty="0" smtClean="0"/>
              <a:t> &amp; orthotic </a:t>
            </a:r>
            <a:r>
              <a:rPr lang="en-US" b="1" dirty="0" err="1" smtClean="0"/>
              <a:t>brace;Physiotherapy</a:t>
            </a:r>
            <a:r>
              <a:rPr lang="en-US" b="1" dirty="0" smtClean="0"/>
              <a:t> or </a:t>
            </a:r>
            <a:r>
              <a:rPr lang="en-US" b="1" dirty="0"/>
              <a:t>O</a:t>
            </a:r>
            <a:r>
              <a:rPr lang="en-US" b="1" dirty="0" smtClean="0"/>
              <a:t>perative treatment</a:t>
            </a:r>
          </a:p>
        </p:txBody>
      </p:sp>
    </p:spTree>
    <p:extLst>
      <p:ext uri="{BB962C8B-B14F-4D97-AF65-F5344CB8AC3E}">
        <p14:creationId xmlns:p14="http://schemas.microsoft.com/office/powerpoint/2010/main" val="4094993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9448800" cy="7620000"/>
          </a:xfrm>
        </p:spPr>
        <p:txBody>
          <a:bodyPr>
            <a:normAutofit fontScale="70000" lnSpcReduction="20000"/>
          </a:bodyPr>
          <a:lstStyle/>
          <a:p>
            <a:r>
              <a:rPr lang="en-US" dirty="0" smtClean="0">
                <a:latin typeface="Calibri" pitchFamily="34" charset="0"/>
              </a:rPr>
              <a:t>Treatment begins with chemotherapy and general measures to improve the patient’s physiologic state.(ADEQUATE NUTRITION; GOOD VENTILATION; ETC)</a:t>
            </a:r>
          </a:p>
          <a:p>
            <a:r>
              <a:rPr lang="en-US" i="1" dirty="0" smtClean="0">
                <a:latin typeface="Calibri" pitchFamily="34" charset="0"/>
              </a:rPr>
              <a:t>Indication for surgery </a:t>
            </a:r>
            <a:r>
              <a:rPr lang="en-US" dirty="0" smtClean="0">
                <a:latin typeface="Calibri" pitchFamily="34" charset="0"/>
              </a:rPr>
              <a:t>neural </a:t>
            </a:r>
            <a:r>
              <a:rPr lang="en-US" dirty="0">
                <a:latin typeface="Calibri" pitchFamily="34" charset="0"/>
              </a:rPr>
              <a:t>arch </a:t>
            </a:r>
            <a:r>
              <a:rPr lang="en-US" dirty="0" err="1" smtClean="0">
                <a:latin typeface="Calibri" pitchFamily="34" charset="0"/>
              </a:rPr>
              <a:t>involvement;recurrent</a:t>
            </a:r>
            <a:r>
              <a:rPr lang="en-US" dirty="0" smtClean="0">
                <a:latin typeface="Calibri" pitchFamily="34" charset="0"/>
              </a:rPr>
              <a:t> paraplegia; persistent </a:t>
            </a:r>
            <a:r>
              <a:rPr lang="en-US" dirty="0">
                <a:latin typeface="Calibri" pitchFamily="34" charset="0"/>
              </a:rPr>
              <a:t>or </a:t>
            </a:r>
            <a:r>
              <a:rPr lang="en-US" dirty="0" smtClean="0">
                <a:latin typeface="Calibri" pitchFamily="34" charset="0"/>
              </a:rPr>
              <a:t>progressive </a:t>
            </a:r>
            <a:r>
              <a:rPr lang="en-US" dirty="0" err="1" smtClean="0">
                <a:latin typeface="Calibri" pitchFamily="34" charset="0"/>
              </a:rPr>
              <a:t>nerologic</a:t>
            </a:r>
            <a:r>
              <a:rPr lang="en-US" dirty="0" smtClean="0">
                <a:latin typeface="Calibri" pitchFamily="34" charset="0"/>
              </a:rPr>
              <a:t> deficit  while on appropriate treatment, painful spasm or nerve root compression, advanced vertebral involvement </a:t>
            </a:r>
            <a:r>
              <a:rPr lang="en-US" dirty="0">
                <a:latin typeface="Calibri" pitchFamily="34" charset="0"/>
              </a:rPr>
              <a:t>[severe scoliosis or </a:t>
            </a:r>
            <a:r>
              <a:rPr lang="en-US" dirty="0" smtClean="0">
                <a:latin typeface="Calibri" pitchFamily="34" charset="0"/>
              </a:rPr>
              <a:t>kyphosis]; extradural </a:t>
            </a:r>
            <a:r>
              <a:rPr lang="en-US" dirty="0">
                <a:latin typeface="Calibri" pitchFamily="34" charset="0"/>
              </a:rPr>
              <a:t>compression (circumferential cord </a:t>
            </a:r>
            <a:r>
              <a:rPr lang="en-US" dirty="0" smtClean="0">
                <a:latin typeface="Calibri" pitchFamily="34" charset="0"/>
              </a:rPr>
              <a:t>compression from </a:t>
            </a:r>
            <a:r>
              <a:rPr lang="en-US" dirty="0">
                <a:latin typeface="Calibri" pitchFamily="34" charset="0"/>
              </a:rPr>
              <a:t>granulation tissue on </a:t>
            </a:r>
            <a:r>
              <a:rPr lang="en-US" dirty="0" smtClean="0">
                <a:latin typeface="Calibri" pitchFamily="34" charset="0"/>
              </a:rPr>
              <a:t>MRI); Symptomatic abscess collection.</a:t>
            </a:r>
          </a:p>
          <a:p>
            <a:r>
              <a:rPr lang="en-US" i="1" dirty="0" smtClean="0">
                <a:latin typeface="+mj-lt"/>
                <a:cs typeface="Arial" pitchFamily="34" charset="0"/>
              </a:rPr>
              <a:t>Through anterior approach all infected and necrotic material are evacuated &amp; strut grafting is done with anterior +/- posterior fusion (spinal instrumentation)</a:t>
            </a:r>
            <a:r>
              <a:rPr lang="en-US" dirty="0" smtClean="0">
                <a:latin typeface="Calibri" pitchFamily="34" charset="0"/>
              </a:rPr>
              <a:t> </a:t>
            </a:r>
            <a:r>
              <a:rPr lang="en-US" i="1" dirty="0" err="1" smtClean="0">
                <a:latin typeface="Calibri" pitchFamily="34" charset="0"/>
              </a:rPr>
              <a:t>corpectomy</a:t>
            </a:r>
            <a:r>
              <a:rPr lang="en-US" i="1" dirty="0" smtClean="0">
                <a:latin typeface="Calibri" pitchFamily="34" charset="0"/>
              </a:rPr>
              <a:t>;</a:t>
            </a:r>
            <a:r>
              <a:rPr lang="en-US" i="1" dirty="0" smtClean="0">
                <a:latin typeface="+mj-lt"/>
                <a:cs typeface="Arial" pitchFamily="34" charset="0"/>
              </a:rPr>
              <a:t> </a:t>
            </a:r>
            <a:r>
              <a:rPr lang="en-US" i="1" dirty="0" smtClean="0">
                <a:latin typeface="Calibri" pitchFamily="34" charset="0"/>
              </a:rPr>
              <a:t>Bracing (halo </a:t>
            </a:r>
            <a:r>
              <a:rPr lang="en-US" i="1" dirty="0" err="1" smtClean="0">
                <a:latin typeface="Calibri" pitchFamily="34" charset="0"/>
              </a:rPr>
              <a:t>vest;POP</a:t>
            </a:r>
            <a:r>
              <a:rPr lang="en-US" i="1" dirty="0" smtClean="0">
                <a:latin typeface="Calibri" pitchFamily="34" charset="0"/>
              </a:rPr>
              <a:t> cast ;</a:t>
            </a:r>
            <a:r>
              <a:rPr lang="en-US" i="1" dirty="0" err="1" smtClean="0">
                <a:latin typeface="Calibri" pitchFamily="34" charset="0"/>
              </a:rPr>
              <a:t>thoracolumbar;lumbosacropelvis</a:t>
            </a:r>
            <a:r>
              <a:rPr lang="en-US" i="1" dirty="0" smtClean="0">
                <a:latin typeface="Calibri" pitchFamily="34" charset="0"/>
              </a:rPr>
              <a:t>); </a:t>
            </a:r>
            <a:r>
              <a:rPr lang="en-US" i="1" dirty="0">
                <a:latin typeface="Calibri" pitchFamily="34" charset="0"/>
              </a:rPr>
              <a:t>abscess </a:t>
            </a:r>
            <a:r>
              <a:rPr lang="en-US" i="1" dirty="0" smtClean="0">
                <a:latin typeface="Calibri" pitchFamily="34" charset="0"/>
              </a:rPr>
              <a:t>drainage. Dorsolateral; </a:t>
            </a:r>
            <a:r>
              <a:rPr lang="en-US" i="1" dirty="0" err="1" smtClean="0">
                <a:latin typeface="Calibri" pitchFamily="34" charset="0"/>
              </a:rPr>
              <a:t>Costotransversectomy</a:t>
            </a:r>
            <a:r>
              <a:rPr lang="en-US" i="1" dirty="0" smtClean="0">
                <a:latin typeface="Calibri" pitchFamily="34" charset="0"/>
              </a:rPr>
              <a:t>;</a:t>
            </a:r>
          </a:p>
          <a:p>
            <a:r>
              <a:rPr lang="en-US" dirty="0" smtClean="0"/>
              <a:t>Cervical </a:t>
            </a:r>
            <a:r>
              <a:rPr lang="en-US" dirty="0"/>
              <a:t>spinal involvement is uncommon, and </a:t>
            </a:r>
            <a:r>
              <a:rPr lang="en-US" dirty="0" smtClean="0"/>
              <a:t>patients typically </a:t>
            </a:r>
            <a:r>
              <a:rPr lang="en-US" dirty="0"/>
              <a:t>present with pain, stiffness, and </a:t>
            </a:r>
            <a:r>
              <a:rPr lang="en-US" dirty="0" smtClean="0"/>
              <a:t>torticollis; large </a:t>
            </a:r>
            <a:r>
              <a:rPr lang="en-US" dirty="0"/>
              <a:t>abscesses may result in </a:t>
            </a:r>
            <a:r>
              <a:rPr lang="en-US" dirty="0" smtClean="0"/>
              <a:t>hoarseness, stridor</a:t>
            </a:r>
            <a:r>
              <a:rPr lang="en-US" dirty="0"/>
              <a:t>, and </a:t>
            </a:r>
            <a:r>
              <a:rPr lang="en-US" dirty="0" smtClean="0"/>
              <a:t>dysphagia (</a:t>
            </a:r>
            <a:r>
              <a:rPr lang="en-US" dirty="0"/>
              <a:t>M</a:t>
            </a:r>
            <a:r>
              <a:rPr lang="en-US" dirty="0" smtClean="0"/>
              <a:t>illar asthma). </a:t>
            </a:r>
            <a:r>
              <a:rPr lang="en-US" dirty="0"/>
              <a:t>Cervical </a:t>
            </a:r>
            <a:r>
              <a:rPr lang="en-US" dirty="0" smtClean="0"/>
              <a:t>lymphadenopathy, sinuses</a:t>
            </a:r>
            <a:r>
              <a:rPr lang="en-US" dirty="0"/>
              <a:t>, </a:t>
            </a:r>
            <a:r>
              <a:rPr lang="en-US" dirty="0" smtClean="0"/>
              <a:t>and neurologic </a:t>
            </a:r>
            <a:r>
              <a:rPr lang="en-US" dirty="0"/>
              <a:t>involvement are all </a:t>
            </a:r>
            <a:r>
              <a:rPr lang="en-US" dirty="0" smtClean="0"/>
              <a:t>commonly observed</a:t>
            </a:r>
            <a:r>
              <a:rPr lang="en-US" dirty="0"/>
              <a:t>. </a:t>
            </a:r>
            <a:endParaRPr lang="en-US" dirty="0" smtClean="0"/>
          </a:p>
          <a:p>
            <a:r>
              <a:rPr lang="en-US" dirty="0" smtClean="0"/>
              <a:t>MRI : </a:t>
            </a:r>
            <a:r>
              <a:rPr lang="en-US" dirty="0" err="1" smtClean="0"/>
              <a:t>Paraspinal</a:t>
            </a:r>
            <a:r>
              <a:rPr lang="en-US" dirty="0" smtClean="0"/>
              <a:t> </a:t>
            </a:r>
            <a:r>
              <a:rPr lang="en-US" dirty="0"/>
              <a:t>mass and the involvement of multiple contiguous bones; cord edema; </a:t>
            </a:r>
            <a:r>
              <a:rPr lang="en-US" dirty="0" smtClean="0"/>
              <a:t>cavitation; </a:t>
            </a:r>
            <a:r>
              <a:rPr lang="en-US" dirty="0" err="1" smtClean="0"/>
              <a:t>tuberculoma</a:t>
            </a:r>
            <a:r>
              <a:rPr lang="en-US" dirty="0" smtClean="0"/>
              <a:t>.</a:t>
            </a:r>
          </a:p>
          <a:p>
            <a:r>
              <a:rPr lang="en-US" dirty="0" smtClean="0"/>
              <a:t>CT </a:t>
            </a:r>
            <a:r>
              <a:rPr lang="en-US" dirty="0"/>
              <a:t>SCAN Encroachment of spinal canal</a:t>
            </a:r>
            <a:r>
              <a:rPr lang="en-US" dirty="0" smtClean="0"/>
              <a:t>. Bone scan. Biopsy.</a:t>
            </a:r>
          </a:p>
          <a:p>
            <a:r>
              <a:rPr lang="en-US" dirty="0"/>
              <a:t>A uniform indication for surgery is </a:t>
            </a:r>
            <a:r>
              <a:rPr lang="en-US" dirty="0" smtClean="0"/>
              <a:t>when massive retropharyngeal abscess </a:t>
            </a:r>
            <a:r>
              <a:rPr lang="en-US" dirty="0"/>
              <a:t>results in dysphagia, stridor, or difficulty </a:t>
            </a:r>
            <a:r>
              <a:rPr lang="en-US" dirty="0" smtClean="0"/>
              <a:t>with respiration</a:t>
            </a:r>
          </a:p>
          <a:p>
            <a:r>
              <a:rPr lang="en-US" sz="3000" dirty="0" smtClean="0"/>
              <a:t>Non operative Rx: Traction ;Physiotherapy; Rest; Orthotics; Analgesics; Antibiotics</a:t>
            </a:r>
          </a:p>
          <a:p>
            <a:r>
              <a:rPr lang="en-US" sz="2900" b="1" dirty="0"/>
              <a:t>USE </a:t>
            </a:r>
            <a:r>
              <a:rPr lang="en-US" sz="2900" b="1" dirty="0" smtClean="0"/>
              <a:t>OF POP </a:t>
            </a:r>
            <a:r>
              <a:rPr lang="en-US" sz="2900" b="1" dirty="0"/>
              <a:t>BODY </a:t>
            </a:r>
            <a:r>
              <a:rPr lang="en-US" sz="2900" b="1" dirty="0" smtClean="0"/>
              <a:t>JACKETS(MINERVAR, </a:t>
            </a:r>
            <a:r>
              <a:rPr lang="en-US" sz="2900" b="1" dirty="0"/>
              <a:t>THORACOLUMBAR) &amp;</a:t>
            </a:r>
            <a:r>
              <a:rPr lang="en-US" sz="2900" b="1" dirty="0" smtClean="0"/>
              <a:t> </a:t>
            </a:r>
            <a:r>
              <a:rPr lang="en-US" sz="2900" b="1" dirty="0"/>
              <a:t>BRACES </a:t>
            </a:r>
            <a:r>
              <a:rPr lang="en-US" sz="2900" b="1" dirty="0" smtClean="0"/>
              <a:t>E.G BOSTON</a:t>
            </a:r>
          </a:p>
          <a:p>
            <a:r>
              <a:rPr lang="en-US" sz="3000" dirty="0" err="1" smtClean="0"/>
              <a:t>TransoralBiopsy</a:t>
            </a:r>
            <a:r>
              <a:rPr lang="en-US" sz="3000" dirty="0" smtClean="0"/>
              <a:t>; Anterior Decompression/Debridement + grafting use of Halo Vest </a:t>
            </a:r>
          </a:p>
          <a:p>
            <a:pPr marL="0" indent="0">
              <a:buNone/>
            </a:pPr>
            <a:r>
              <a:rPr lang="en-US" dirty="0"/>
              <a:t>	</a:t>
            </a:r>
            <a:endParaRPr lang="en-US" dirty="0" smtClean="0"/>
          </a:p>
          <a:p>
            <a:endParaRPr lang="en-US" i="1" dirty="0">
              <a:latin typeface="Arial" pitchFamily="34" charset="0"/>
              <a:cs typeface="Arial" pitchFamily="34" charset="0"/>
            </a:endParaRPr>
          </a:p>
        </p:txBody>
      </p:sp>
    </p:spTree>
    <p:extLst>
      <p:ext uri="{BB962C8B-B14F-4D97-AF65-F5344CB8AC3E}">
        <p14:creationId xmlns:p14="http://schemas.microsoft.com/office/powerpoint/2010/main" val="1039524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3200400" cy="54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 y="5257800"/>
            <a:ext cx="8991600" cy="1477328"/>
          </a:xfrm>
          <a:prstGeom prst="rect">
            <a:avLst/>
          </a:prstGeom>
        </p:spPr>
        <p:txBody>
          <a:bodyPr wrap="square">
            <a:spAutoFit/>
          </a:bodyPr>
          <a:lstStyle/>
          <a:p>
            <a:r>
              <a:rPr lang="en-US" dirty="0" smtClean="0"/>
              <a:t>Operations applicable to bone and joint tuberculosis include (1) arthrotomy, including biopsy, synovectomy, and bone grafting of articular erosions, (2) curettage and bone grafting of extraarticular skeletal lesions, (3) resection of joints, (4) resection of bones, (5) evacuation or excision of soft tissue abscesses, (6) arthrodesis, (7) amputation. </a:t>
            </a:r>
          </a:p>
          <a:p>
            <a:r>
              <a:rPr lang="en-US" dirty="0" smtClean="0"/>
              <a:t>   8) Arthroplasty (Excision or Joint replacement</a:t>
            </a:r>
            <a:endParaRPr lang="en-US" dirty="0"/>
          </a:p>
        </p:txBody>
      </p:sp>
      <p:pic>
        <p:nvPicPr>
          <p:cNvPr id="7172" name="Picture 4" descr="J:\Canale\images\18f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52399"/>
            <a:ext cx="6238899"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88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220200"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954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9601200" cy="7391400"/>
          </a:xfrm>
        </p:spPr>
        <p:txBody>
          <a:bodyPr>
            <a:normAutofit fontScale="62500" lnSpcReduction="20000"/>
          </a:bodyPr>
          <a:lstStyle/>
          <a:p>
            <a:r>
              <a:rPr lang="en-US" sz="3800" b="1" dirty="0" smtClean="0"/>
              <a:t>HIP</a:t>
            </a:r>
            <a:r>
              <a:rPr lang="en-US" dirty="0" smtClean="0"/>
              <a:t>  </a:t>
            </a:r>
          </a:p>
          <a:p>
            <a:r>
              <a:rPr lang="en-US" dirty="0" smtClean="0"/>
              <a:t>The </a:t>
            </a:r>
            <a:r>
              <a:rPr lang="en-US" dirty="0"/>
              <a:t>infection may originate in the synovium, </a:t>
            </a:r>
            <a:r>
              <a:rPr lang="en-US" dirty="0" smtClean="0"/>
              <a:t>the proximal </a:t>
            </a:r>
            <a:r>
              <a:rPr lang="en-US" dirty="0"/>
              <a:t>femur (epiphysis, metaphysis, femoral neck, </a:t>
            </a:r>
            <a:r>
              <a:rPr lang="en-US" dirty="0" smtClean="0"/>
              <a:t>or trochanters, </a:t>
            </a:r>
            <a:r>
              <a:rPr lang="en-US" dirty="0"/>
              <a:t>the acetabulum, or the </a:t>
            </a:r>
            <a:r>
              <a:rPr lang="en-US" dirty="0" smtClean="0"/>
              <a:t>gluteal/ iliopsoas </a:t>
            </a:r>
            <a:r>
              <a:rPr lang="en-US" dirty="0" err="1" smtClean="0"/>
              <a:t>bursae</a:t>
            </a:r>
            <a:r>
              <a:rPr lang="en-US" dirty="0" smtClean="0"/>
              <a:t>.. Sinuses </a:t>
            </a:r>
            <a:r>
              <a:rPr lang="en-US" dirty="0"/>
              <a:t>may occur in any of these </a:t>
            </a:r>
            <a:r>
              <a:rPr lang="en-US" dirty="0" smtClean="0"/>
              <a:t>locations.</a:t>
            </a:r>
          </a:p>
          <a:p>
            <a:r>
              <a:rPr lang="en-US" dirty="0" smtClean="0"/>
              <a:t>The </a:t>
            </a:r>
            <a:r>
              <a:rPr lang="en-US" dirty="0"/>
              <a:t>radiographic findings vary </a:t>
            </a:r>
            <a:r>
              <a:rPr lang="en-US" dirty="0" smtClean="0"/>
              <a:t>considerably. A </a:t>
            </a:r>
            <a:r>
              <a:rPr lang="en-US" dirty="0"/>
              <a:t>lesion in the </a:t>
            </a:r>
            <a:r>
              <a:rPr lang="en-US" dirty="0" smtClean="0"/>
              <a:t>acetabular roof </a:t>
            </a:r>
            <a:r>
              <a:rPr lang="en-US" dirty="0"/>
              <a:t>(“wandering acetabulum”) may result </a:t>
            </a:r>
            <a:r>
              <a:rPr lang="en-US" dirty="0" smtClean="0"/>
              <a:t>in subluxation</a:t>
            </a:r>
            <a:r>
              <a:rPr lang="en-US" dirty="0"/>
              <a:t>, </a:t>
            </a:r>
            <a:r>
              <a:rPr lang="en-US" dirty="0" smtClean="0"/>
              <a:t>and </a:t>
            </a:r>
            <a:r>
              <a:rPr lang="en-US" dirty="0"/>
              <a:t>there </a:t>
            </a:r>
            <a:r>
              <a:rPr lang="en-US" dirty="0" smtClean="0"/>
              <a:t>may be LLD. </a:t>
            </a:r>
            <a:r>
              <a:rPr lang="en-US" dirty="0"/>
              <a:t>True pathologic dislocation </a:t>
            </a:r>
            <a:r>
              <a:rPr lang="en-US" dirty="0" smtClean="0"/>
              <a:t>may occur. Protrusio </a:t>
            </a:r>
            <a:r>
              <a:rPr lang="en-US" dirty="0"/>
              <a:t>may be </a:t>
            </a:r>
            <a:r>
              <a:rPr lang="en-US" dirty="0" smtClean="0"/>
              <a:t>associated with </a:t>
            </a:r>
            <a:r>
              <a:rPr lang="en-US" dirty="0"/>
              <a:t>acetabular </a:t>
            </a:r>
            <a:r>
              <a:rPr lang="en-US" dirty="0" smtClean="0"/>
              <a:t>floor lesions . Coxa magna </a:t>
            </a:r>
            <a:r>
              <a:rPr lang="en-US" dirty="0"/>
              <a:t>may be confused with Perthes </a:t>
            </a:r>
            <a:r>
              <a:rPr lang="en-US" dirty="0" smtClean="0"/>
              <a:t>disease. Marked joint </a:t>
            </a:r>
            <a:r>
              <a:rPr lang="en-US" dirty="0"/>
              <a:t>space narrowing without </a:t>
            </a:r>
            <a:r>
              <a:rPr lang="en-US" dirty="0" smtClean="0"/>
              <a:t>an osseous </a:t>
            </a:r>
            <a:r>
              <a:rPr lang="en-US" dirty="0"/>
              <a:t>focus (“atrophic</a:t>
            </a:r>
            <a:r>
              <a:rPr lang="en-US" dirty="0" smtClean="0"/>
              <a:t>”) .</a:t>
            </a:r>
          </a:p>
          <a:p>
            <a:r>
              <a:rPr lang="en-US" dirty="0" smtClean="0"/>
              <a:t>Treatment :Evacuation of abscess; Realignment osteotomy; buck traction; arthrodesis; excisional arthroplasty; synovectomy and debridement; joint replacement(late procedure); </a:t>
            </a:r>
            <a:r>
              <a:rPr lang="en-US" dirty="0" err="1" smtClean="0"/>
              <a:t>orthosis</a:t>
            </a:r>
            <a:r>
              <a:rPr lang="en-US" dirty="0" smtClean="0"/>
              <a:t> and Physiotherapy</a:t>
            </a:r>
          </a:p>
          <a:p>
            <a:r>
              <a:rPr lang="en-US" sz="3800" b="1" dirty="0" smtClean="0"/>
              <a:t>KNEE</a:t>
            </a:r>
          </a:p>
          <a:p>
            <a:r>
              <a:rPr lang="en-US" dirty="0" smtClean="0"/>
              <a:t>Radiographic findings may include irregularity of the joint space, osteoporosis, osteophytes, chondrocalcinosis, and loose bodies</a:t>
            </a:r>
          </a:p>
          <a:p>
            <a:r>
              <a:rPr lang="en-US" dirty="0" smtClean="0"/>
              <a:t>During the early stages, traction and/or serial casting may be used to treat flexion contracture (with or without subluxation), and splinting in extension may help to prevent this complication. For those who present at a late stage without deformity, immobilization is recommended until the joint fuses. Osteotomy may be required to realign the joint, and surgical arthrodesis may be required if spontaneous fusion (or fibrous ankylosis) has not occurred. Prosthetic reconstruction is an option for a subset of patients, as a late </a:t>
            </a:r>
            <a:r>
              <a:rPr lang="en-US" dirty="0" smtClean="0"/>
              <a:t>procedure. </a:t>
            </a:r>
            <a:r>
              <a:rPr lang="en-US" dirty="0" err="1" smtClean="0"/>
              <a:t>Orthosis</a:t>
            </a:r>
            <a:r>
              <a:rPr lang="en-US" dirty="0" smtClean="0"/>
              <a:t> and Physiotherapy</a:t>
            </a:r>
            <a:endParaRPr lang="en-US" dirty="0" smtClean="0"/>
          </a:p>
          <a:p>
            <a:r>
              <a:rPr lang="en-US" b="1" cap="all" dirty="0"/>
              <a:t>Foot and ankle </a:t>
            </a:r>
            <a:r>
              <a:rPr lang="en-US" dirty="0"/>
              <a:t>: Rare; calcaneus commonest. Cystic lesions with a well defined border and no </a:t>
            </a:r>
            <a:r>
              <a:rPr lang="en-US" dirty="0" err="1"/>
              <a:t>sequestrae</a:t>
            </a:r>
            <a:r>
              <a:rPr lang="en-US" dirty="0"/>
              <a:t> are most common; </a:t>
            </a:r>
            <a:r>
              <a:rPr lang="en-US" dirty="0" err="1"/>
              <a:t>subperiosteal</a:t>
            </a:r>
            <a:r>
              <a:rPr lang="en-US" dirty="0"/>
              <a:t> scalloping. Bone excision; curettage+/- toe amputation</a:t>
            </a:r>
          </a:p>
          <a:p>
            <a:endParaRPr lang="en-US" dirty="0" smtClean="0"/>
          </a:p>
          <a:p>
            <a:endParaRPr lang="en-US" dirty="0" smtClean="0"/>
          </a:p>
        </p:txBody>
      </p:sp>
    </p:spTree>
    <p:extLst>
      <p:ext uri="{BB962C8B-B14F-4D97-AF65-F5344CB8AC3E}">
        <p14:creationId xmlns:p14="http://schemas.microsoft.com/office/powerpoint/2010/main" val="1713754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9601200" cy="7924800"/>
          </a:xfrm>
        </p:spPr>
        <p:txBody>
          <a:bodyPr>
            <a:normAutofit fontScale="62500" lnSpcReduction="20000"/>
          </a:bodyPr>
          <a:lstStyle/>
          <a:p>
            <a:pPr marL="0" indent="0">
              <a:buNone/>
            </a:pPr>
            <a:r>
              <a:rPr lang="en-US" cap="all" dirty="0" smtClean="0"/>
              <a:t> </a:t>
            </a:r>
          </a:p>
          <a:p>
            <a:r>
              <a:rPr lang="en-US" b="1" cap="all" dirty="0" smtClean="0"/>
              <a:t>UPPER LIMB </a:t>
            </a:r>
            <a:r>
              <a:rPr lang="en-US" dirty="0" smtClean="0"/>
              <a:t>: Uncommon; </a:t>
            </a:r>
            <a:r>
              <a:rPr lang="en-US" dirty="0"/>
              <a:t>T</a:t>
            </a:r>
            <a:r>
              <a:rPr lang="en-US" dirty="0" smtClean="0"/>
              <a:t>he shoulder: scapula, humerus, glenoid and clavicle. Periarticular soft tissue or bursae also may be involved. </a:t>
            </a:r>
            <a:r>
              <a:rPr lang="en-US" dirty="0"/>
              <a:t>D</a:t>
            </a:r>
            <a:r>
              <a:rPr lang="en-US" dirty="0" smtClean="0"/>
              <a:t>rain abscess synovectomy curettage. The elbow(commonest in upper limb esp. olecranon), aspirate abscess, positioning, excisional arthroplasty </a:t>
            </a:r>
            <a:r>
              <a:rPr lang="en-US" dirty="0"/>
              <a:t>may be preferable to arthrodesis </a:t>
            </a:r>
            <a:r>
              <a:rPr lang="en-US" dirty="0" smtClean="0"/>
              <a:t>for end stage. Wrist lesion is very rare and there may be dislocation of the carpus. Tenosynovitis of both the flexor and extensor tendons sheath may result, and consequently, carpal tunnel syndrome may occur. Synovectomy, </a:t>
            </a:r>
            <a:r>
              <a:rPr lang="en-US" dirty="0"/>
              <a:t>c</a:t>
            </a:r>
            <a:r>
              <a:rPr lang="en-US" dirty="0" smtClean="0"/>
              <a:t>ork-up </a:t>
            </a:r>
            <a:r>
              <a:rPr lang="en-US" dirty="0"/>
              <a:t>s</a:t>
            </a:r>
            <a:r>
              <a:rPr lang="en-US" dirty="0" smtClean="0"/>
              <a:t>plintage and arthrodesis. </a:t>
            </a:r>
          </a:p>
          <a:p>
            <a:r>
              <a:rPr lang="en-US" b="1" dirty="0" smtClean="0"/>
              <a:t>Tuberculous osteomyelitis  : </a:t>
            </a:r>
            <a:r>
              <a:rPr lang="en-US" dirty="0" smtClean="0"/>
              <a:t>Chemotherapy; Evacuate abscess; </a:t>
            </a:r>
            <a:r>
              <a:rPr lang="en-US" dirty="0" err="1" smtClean="0"/>
              <a:t>Sequestrectomy</a:t>
            </a:r>
            <a:r>
              <a:rPr lang="en-US" dirty="0" smtClean="0"/>
              <a:t>.</a:t>
            </a:r>
          </a:p>
          <a:p>
            <a:r>
              <a:rPr lang="en-US" sz="3400" b="1" dirty="0" smtClean="0"/>
              <a:t>MONITORING</a:t>
            </a:r>
            <a:r>
              <a:rPr lang="en-US" sz="3400" b="1" dirty="0"/>
              <a:t> </a:t>
            </a:r>
            <a:r>
              <a:rPr lang="en-US" sz="3400" b="1" dirty="0" smtClean="0"/>
              <a:t> </a:t>
            </a:r>
            <a:r>
              <a:rPr lang="en-US" dirty="0" smtClean="0"/>
              <a:t>WEIGHT GAIN; SYMPTOMATIC RELIEF; PAIN; MUSCLE BULK INC. IMPROVEMENT IN DEFORMITIES AND JOINT ROM; ABCESS RESOLUTION; SINUS </a:t>
            </a:r>
            <a:r>
              <a:rPr lang="en-US" dirty="0"/>
              <a:t>&amp;</a:t>
            </a:r>
            <a:r>
              <a:rPr lang="en-US" dirty="0" smtClean="0"/>
              <a:t>ULCER (HEALING); FUNCTIONAL RESTORATION; NEUROLOGICAL DEFICTS IMPROVEMENT OR COMPLETE RECOVERY(</a:t>
            </a:r>
            <a:r>
              <a:rPr lang="en-US" dirty="0" err="1" smtClean="0"/>
              <a:t>muscle;sensory;reflexes.etc</a:t>
            </a:r>
            <a:r>
              <a:rPr lang="en-US" dirty="0" smtClean="0"/>
              <a:t>)</a:t>
            </a:r>
          </a:p>
          <a:p>
            <a:r>
              <a:rPr lang="en-US" dirty="0" smtClean="0"/>
              <a:t>FBC (differentials) / ESR/ TST/MANTOUX</a:t>
            </a:r>
            <a:r>
              <a:rPr lang="en-US" dirty="0"/>
              <a:t>; IGRA(QUANTIFERON TEST</a:t>
            </a:r>
            <a:r>
              <a:rPr lang="en-US" dirty="0" smtClean="0"/>
              <a:t>)</a:t>
            </a:r>
          </a:p>
          <a:p>
            <a:r>
              <a:rPr lang="en-US" dirty="0" smtClean="0"/>
              <a:t>SPUTUM CULTURE EXAMINATION/XPERT MTB/RIF ASSAY MONTHLY </a:t>
            </a:r>
          </a:p>
          <a:p>
            <a:r>
              <a:rPr lang="en-US" dirty="0" smtClean="0"/>
              <a:t>BIOPSY/ASPIRATE	AAFB; CULTURE AND XPERT MTB/RIF ASSAY</a:t>
            </a:r>
          </a:p>
          <a:p>
            <a:r>
              <a:rPr lang="en-US" dirty="0"/>
              <a:t>A </a:t>
            </a:r>
            <a:r>
              <a:rPr lang="en-US" dirty="0" smtClean="0"/>
              <a:t>sputum specimen should </a:t>
            </a:r>
            <a:r>
              <a:rPr lang="en-US" dirty="0"/>
              <a:t>be collected by the end of treatment to document cure. If </a:t>
            </a:r>
            <a:r>
              <a:rPr lang="en-US" dirty="0" smtClean="0"/>
              <a:t>cultures </a:t>
            </a:r>
            <a:r>
              <a:rPr lang="en-US" dirty="0"/>
              <a:t>are not practical, then monitoring by AFB </a:t>
            </a:r>
            <a:r>
              <a:rPr lang="en-US" dirty="0" smtClean="0"/>
              <a:t>smear/Gene expert examination </a:t>
            </a:r>
            <a:r>
              <a:rPr lang="en-US" dirty="0"/>
              <a:t>should be undertaken at 2, 5, and 6 months. Smears </a:t>
            </a:r>
            <a:r>
              <a:rPr lang="en-US" dirty="0" smtClean="0"/>
              <a:t>positive after </a:t>
            </a:r>
            <a:r>
              <a:rPr lang="en-US" dirty="0"/>
              <a:t>5 months are indicative of treatment failure</a:t>
            </a:r>
            <a:r>
              <a:rPr lang="en-US" dirty="0" smtClean="0"/>
              <a:t>.</a:t>
            </a:r>
          </a:p>
          <a:p>
            <a:r>
              <a:rPr lang="en-US" b="1" dirty="0"/>
              <a:t>Bacteriologic &amp;</a:t>
            </a:r>
            <a:r>
              <a:rPr lang="en-US" b="1" dirty="0" smtClean="0"/>
              <a:t> XPERT MTB/RIF monitoring </a:t>
            </a:r>
            <a:r>
              <a:rPr lang="en-US" b="1" dirty="0"/>
              <a:t>of patients </a:t>
            </a:r>
            <a:r>
              <a:rPr lang="en-US" b="1" dirty="0" smtClean="0"/>
              <a:t>with MSK TB is </a:t>
            </a:r>
            <a:r>
              <a:rPr lang="en-US" b="1" dirty="0"/>
              <a:t>more difficult </a:t>
            </a:r>
            <a:r>
              <a:rPr lang="en-US" b="1" dirty="0" smtClean="0"/>
              <a:t>&amp; often not feasible. </a:t>
            </a:r>
            <a:r>
              <a:rPr lang="en-US" b="1" dirty="0"/>
              <a:t>In these cases, </a:t>
            </a:r>
            <a:r>
              <a:rPr lang="en-US" b="1" dirty="0" smtClean="0"/>
              <a:t>response </a:t>
            </a:r>
            <a:r>
              <a:rPr lang="en-US" b="1" dirty="0"/>
              <a:t>to treatment must be assessed </a:t>
            </a:r>
            <a:r>
              <a:rPr lang="en-US" b="1" dirty="0" smtClean="0"/>
              <a:t>clinically &amp; </a:t>
            </a:r>
            <a:r>
              <a:rPr lang="en-US" b="1" dirty="0" err="1" smtClean="0"/>
              <a:t>radiographically</a:t>
            </a:r>
            <a:r>
              <a:rPr lang="en-US" b="1" dirty="0" smtClean="0"/>
              <a:t>.</a:t>
            </a:r>
            <a:r>
              <a:rPr lang="en-US" b="1" dirty="0"/>
              <a:t> </a:t>
            </a:r>
            <a:r>
              <a:rPr lang="en-US" b="1" dirty="0" smtClean="0"/>
              <a:t>(X-RAYS; CT SCAN; MRI;IMMUNOLOGIC TEST; HEMATOLOGIC)</a:t>
            </a:r>
          </a:p>
          <a:p>
            <a:r>
              <a:rPr lang="en-US" dirty="0" smtClean="0"/>
              <a:t>Radiographic changes may </a:t>
            </a:r>
            <a:r>
              <a:rPr lang="en-US" dirty="0"/>
              <a:t>lag behind bacteriologic response &amp;</a:t>
            </a:r>
            <a:r>
              <a:rPr lang="en-US" dirty="0" smtClean="0"/>
              <a:t> </a:t>
            </a:r>
            <a:r>
              <a:rPr lang="en-US" dirty="0"/>
              <a:t>are not </a:t>
            </a:r>
            <a:r>
              <a:rPr lang="en-US" dirty="0" smtClean="0"/>
              <a:t>very sensitive</a:t>
            </a:r>
          </a:p>
          <a:p>
            <a:r>
              <a:rPr lang="en-US" dirty="0" smtClean="0"/>
              <a:t>Monitor patient for drug toxicity. Most common adverse drug reaction is hepatitis.</a:t>
            </a:r>
          </a:p>
          <a:p>
            <a:r>
              <a:rPr lang="en-US" dirty="0" smtClean="0"/>
              <a:t>Pyrazinamide can cause arthralgia and gouty arthritis</a:t>
            </a:r>
          </a:p>
          <a:p>
            <a:endParaRPr lang="en-US" dirty="0" smtClean="0"/>
          </a:p>
          <a:p>
            <a:endParaRPr lang="en-US" dirty="0"/>
          </a:p>
        </p:txBody>
      </p:sp>
    </p:spTree>
    <p:extLst>
      <p:ext uri="{BB962C8B-B14F-4D97-AF65-F5344CB8AC3E}">
        <p14:creationId xmlns:p14="http://schemas.microsoft.com/office/powerpoint/2010/main" val="3180354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399"/>
            <a:ext cx="3576182" cy="701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6"/>
          <p:cNvGrpSpPr>
            <a:grpSpLocks noChangeAspect="1"/>
          </p:cNvGrpSpPr>
          <p:nvPr/>
        </p:nvGrpSpPr>
        <p:grpSpPr bwMode="auto">
          <a:xfrm>
            <a:off x="3645188" y="381000"/>
            <a:ext cx="5585804" cy="6019800"/>
            <a:chOff x="27" y="-1606"/>
            <a:chExt cx="5706" cy="7536"/>
          </a:xfrm>
        </p:grpSpPr>
        <p:sp>
          <p:nvSpPr>
            <p:cNvPr id="5" name="AutoShape 5"/>
            <p:cNvSpPr>
              <a:spLocks noChangeAspect="1" noChangeArrowheads="1" noTextEdit="1"/>
            </p:cNvSpPr>
            <p:nvPr/>
          </p:nvSpPr>
          <p:spPr bwMode="auto">
            <a:xfrm>
              <a:off x="27" y="-1606"/>
              <a:ext cx="5706" cy="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 y="-1606"/>
              <a:ext cx="5712" cy="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53800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372600" cy="7086600"/>
          </a:xfrm>
        </p:spPr>
        <p:txBody>
          <a:bodyPr>
            <a:normAutofit fontScale="77500" lnSpcReduction="20000"/>
          </a:bodyPr>
          <a:lstStyle/>
          <a:p>
            <a:r>
              <a:rPr lang="en-US" b="1" dirty="0" smtClean="0"/>
              <a:t>DIFFERENTIALS</a:t>
            </a:r>
          </a:p>
          <a:p>
            <a:r>
              <a:rPr lang="en-US" dirty="0" smtClean="0"/>
              <a:t>Septic Arthritis; Osteoarthritis; Rheumatoid Arthritis</a:t>
            </a:r>
            <a:r>
              <a:rPr lang="en-US" b="1" dirty="0" smtClean="0"/>
              <a:t>; </a:t>
            </a:r>
            <a:r>
              <a:rPr lang="en-US" dirty="0"/>
              <a:t>P</a:t>
            </a:r>
            <a:r>
              <a:rPr lang="en-US" dirty="0" smtClean="0"/>
              <a:t>igmented villonodular </a:t>
            </a:r>
            <a:r>
              <a:rPr lang="en-US" dirty="0" err="1" smtClean="0"/>
              <a:t>synovitis</a:t>
            </a:r>
            <a:r>
              <a:rPr lang="en-US" dirty="0" smtClean="0"/>
              <a:t>; </a:t>
            </a:r>
            <a:r>
              <a:rPr lang="en-US" dirty="0" err="1" smtClean="0"/>
              <a:t>Perthes</a:t>
            </a:r>
            <a:r>
              <a:rPr lang="en-US" dirty="0" smtClean="0"/>
              <a:t> disease; HBSS</a:t>
            </a:r>
            <a:endParaRPr lang="en-US" b="1" dirty="0"/>
          </a:p>
          <a:p>
            <a:r>
              <a:rPr lang="en-US" b="1" dirty="0" smtClean="0"/>
              <a:t>SPINE	</a:t>
            </a:r>
            <a:r>
              <a:rPr lang="en-US" dirty="0" err="1" smtClean="0"/>
              <a:t>Brucellosis;Actinomycosis</a:t>
            </a:r>
            <a:r>
              <a:rPr lang="en-US" dirty="0" smtClean="0"/>
              <a:t>; Pyogenic </a:t>
            </a:r>
            <a:r>
              <a:rPr lang="en-US" dirty="0" smtClean="0"/>
              <a:t>Osteomyelitis; </a:t>
            </a:r>
            <a:r>
              <a:rPr lang="en-US" dirty="0" err="1" smtClean="0"/>
              <a:t>Osteosarcoma,Trauma;Paget</a:t>
            </a:r>
            <a:r>
              <a:rPr lang="en-US" dirty="0" smtClean="0"/>
              <a:t> disease; </a:t>
            </a:r>
            <a:r>
              <a:rPr lang="en-US" dirty="0" err="1" smtClean="0"/>
              <a:t>Hydatid</a:t>
            </a:r>
            <a:r>
              <a:rPr lang="en-US" dirty="0" smtClean="0"/>
              <a:t> cyst</a:t>
            </a:r>
          </a:p>
          <a:p>
            <a:pPr marL="0" indent="0">
              <a:buNone/>
            </a:pPr>
            <a:r>
              <a:rPr lang="en-US" dirty="0" smtClean="0"/>
              <a:t>Multiple myeloma; Aneurysmal bone cyst; Metastasis; Giant cell tumor </a:t>
            </a:r>
          </a:p>
          <a:p>
            <a:r>
              <a:rPr lang="en-US" b="1" dirty="0" smtClean="0"/>
              <a:t>SUMMARY</a:t>
            </a:r>
            <a:endParaRPr lang="en-US" b="1" dirty="0"/>
          </a:p>
          <a:p>
            <a:r>
              <a:rPr lang="en-US" dirty="0" err="1" smtClean="0"/>
              <a:t>Osteoarticular</a:t>
            </a:r>
            <a:r>
              <a:rPr lang="en-US" dirty="0" smtClean="0"/>
              <a:t>/musculoskeletal </a:t>
            </a:r>
            <a:r>
              <a:rPr lang="en-US" dirty="0"/>
              <a:t>tuberculosis may be seen with </a:t>
            </a:r>
            <a:r>
              <a:rPr lang="en-US" dirty="0" smtClean="0"/>
              <a:t>some frequency </a:t>
            </a:r>
            <a:r>
              <a:rPr lang="en-US" dirty="0"/>
              <a:t>by health care professionals working in </a:t>
            </a:r>
            <a:r>
              <a:rPr lang="en-US" dirty="0" smtClean="0"/>
              <a:t>various regions </a:t>
            </a:r>
            <a:r>
              <a:rPr lang="en-US" dirty="0"/>
              <a:t>of the world, particularly </a:t>
            </a:r>
            <a:r>
              <a:rPr lang="en-US" dirty="0" smtClean="0"/>
              <a:t>in this </a:t>
            </a:r>
            <a:r>
              <a:rPr lang="en-US" dirty="0" err="1" smtClean="0"/>
              <a:t>enviroment</a:t>
            </a:r>
            <a:r>
              <a:rPr lang="en-US" dirty="0" smtClean="0"/>
              <a:t>(though not as </a:t>
            </a:r>
            <a:r>
              <a:rPr lang="en-US" dirty="0" err="1" smtClean="0"/>
              <a:t>commom</a:t>
            </a:r>
            <a:r>
              <a:rPr lang="en-US" dirty="0" smtClean="0"/>
              <a:t> as before). </a:t>
            </a:r>
            <a:r>
              <a:rPr lang="en-US" dirty="0"/>
              <a:t>Chemotherapy is extremely effective </a:t>
            </a:r>
            <a:r>
              <a:rPr lang="en-US" dirty="0" smtClean="0"/>
              <a:t>as long </a:t>
            </a:r>
            <a:r>
              <a:rPr lang="en-US" dirty="0"/>
              <a:t>as the appropriate regimen is prescribed, and </a:t>
            </a:r>
            <a:r>
              <a:rPr lang="en-US" dirty="0" smtClean="0"/>
              <a:t>patient compliance </a:t>
            </a:r>
            <a:r>
              <a:rPr lang="en-US" dirty="0"/>
              <a:t>is ensured. Surgical intervention is </a:t>
            </a:r>
            <a:r>
              <a:rPr lang="en-US" dirty="0" smtClean="0"/>
              <a:t>most commonly </a:t>
            </a:r>
            <a:r>
              <a:rPr lang="en-US" dirty="0"/>
              <a:t>required to establish the diagnosis, and </a:t>
            </a:r>
            <a:r>
              <a:rPr lang="en-US" dirty="0" smtClean="0"/>
              <a:t>to treat </a:t>
            </a:r>
            <a:r>
              <a:rPr lang="en-US" dirty="0"/>
              <a:t>the musculoskeletal complications of the </a:t>
            </a:r>
            <a:r>
              <a:rPr lang="en-US" dirty="0" smtClean="0"/>
              <a:t>disease, especially </a:t>
            </a:r>
            <a:r>
              <a:rPr lang="en-US" dirty="0"/>
              <a:t>in cases with delayed presentation. </a:t>
            </a:r>
            <a:r>
              <a:rPr lang="en-US" dirty="0" smtClean="0"/>
              <a:t>Outcomes may </a:t>
            </a:r>
            <a:r>
              <a:rPr lang="en-US" dirty="0"/>
              <a:t>be maximized through early detection and </a:t>
            </a:r>
            <a:r>
              <a:rPr lang="en-US" dirty="0" smtClean="0"/>
              <a:t>treatment. Treatment response is best monitored/assessed through improvement in  clinical parameters and reinforced by improvement in laboratory and radiological parameters. </a:t>
            </a:r>
          </a:p>
          <a:p>
            <a:endParaRPr lang="en-US" dirty="0"/>
          </a:p>
          <a:p>
            <a:endParaRPr lang="en-US" dirty="0" smtClean="0"/>
          </a:p>
          <a:p>
            <a:endParaRPr lang="en-US" dirty="0"/>
          </a:p>
        </p:txBody>
      </p:sp>
    </p:spTree>
    <p:extLst>
      <p:ext uri="{BB962C8B-B14F-4D97-AF65-F5344CB8AC3E}">
        <p14:creationId xmlns:p14="http://schemas.microsoft.com/office/powerpoint/2010/main" val="3346217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599"/>
            <a:ext cx="8382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81200" y="-152400"/>
            <a:ext cx="6553199" cy="553998"/>
          </a:xfrm>
          <a:prstGeom prst="rect">
            <a:avLst/>
          </a:prstGeom>
          <a:noFill/>
        </p:spPr>
        <p:txBody>
          <a:bodyPr wrap="square" rtlCol="0">
            <a:spAutoFit/>
          </a:bodyPr>
          <a:lstStyle/>
          <a:p>
            <a:r>
              <a:rPr lang="en-US" sz="3000" b="1" dirty="0" smtClean="0">
                <a:solidFill>
                  <a:srgbClr val="7030A0"/>
                </a:solidFill>
              </a:rPr>
              <a:t>THE WHO END TB STRATEGY</a:t>
            </a:r>
            <a:endParaRPr lang="en-US" sz="3000" b="1" dirty="0">
              <a:solidFill>
                <a:srgbClr val="7030A0"/>
              </a:solidFill>
            </a:endParaRPr>
          </a:p>
        </p:txBody>
      </p:sp>
    </p:spTree>
    <p:extLst>
      <p:ext uri="{BB962C8B-B14F-4D97-AF65-F5344CB8AC3E}">
        <p14:creationId xmlns:p14="http://schemas.microsoft.com/office/powerpoint/2010/main" val="968362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372600" cy="7162800"/>
          </a:xfrm>
        </p:spPr>
        <p:txBody>
          <a:bodyPr>
            <a:normAutofit fontScale="77500" lnSpcReduction="20000"/>
          </a:bodyPr>
          <a:lstStyle/>
          <a:p>
            <a:r>
              <a:rPr lang="en-US" cap="small" dirty="0" smtClean="0"/>
              <a:t>TRANSMISION IS MOST COMMON FROM A PATIENT WITH INFECTIOUS PULMONARY TB TO A CLOSE BYSTANDER BY INHALATION OF INFECTED DROPLET NUCLEI (AEROSOLIZED BY COUGHING, SNEEZING,SPEAKING,LAUGHING,SINGING ETC</a:t>
            </a:r>
            <a:r>
              <a:rPr lang="en-US" dirty="0" smtClean="0"/>
              <a:t>)</a:t>
            </a:r>
          </a:p>
          <a:p>
            <a:r>
              <a:rPr lang="en-US" dirty="0" smtClean="0"/>
              <a:t>INTIMACY; DURATION OF CONTACT AND SHARED ENVIROMENT OF CONTACT (OVERCROWDING IN POORLY VENTILATED ROOMS) AS WELL AS DEGREE OF INFECTIOUSNESS( CAVITATORY/ LARYNGEAL TB) ARE ALL DETERMINANTS OF TRANSMISSION </a:t>
            </a:r>
          </a:p>
          <a:p>
            <a:r>
              <a:rPr lang="en-US" dirty="0"/>
              <a:t>C</a:t>
            </a:r>
            <a:r>
              <a:rPr lang="en-US" dirty="0" smtClean="0"/>
              <a:t>onsumption of unsterilized infected cow milk or cow milk product </a:t>
            </a:r>
          </a:p>
          <a:p>
            <a:r>
              <a:rPr lang="en-US" dirty="0"/>
              <a:t>Bacilli are phagocytized by macrophages and are transported by this cells to lymph nodes where they are disseminated widely to many organs and tissues</a:t>
            </a:r>
          </a:p>
          <a:p>
            <a:r>
              <a:rPr lang="en-US" dirty="0" smtClean="0"/>
              <a:t>SPREAD IS BY HEMATOGENEOUS;LYMPHAGENIOUS OR CONTIGUOUS</a:t>
            </a:r>
          </a:p>
          <a:p>
            <a:r>
              <a:rPr lang="en-US" dirty="0" smtClean="0"/>
              <a:t>Infection in the majority of people results in an immune response without any apparent illness; thus primary infection remains dormant, but in response to reduced immunity from any of the predisposing conditions may lead to reactivation.</a:t>
            </a:r>
          </a:p>
          <a:p>
            <a:r>
              <a:rPr lang="en-US" dirty="0" smtClean="0"/>
              <a:t>Dormant bacilli, however, may persist for years before reactivating to produce secondary (or post primary) tuberculosis, which is often infectious.</a:t>
            </a:r>
          </a:p>
        </p:txBody>
      </p:sp>
    </p:spTree>
    <p:extLst>
      <p:ext uri="{BB962C8B-B14F-4D97-AF65-F5344CB8AC3E}">
        <p14:creationId xmlns:p14="http://schemas.microsoft.com/office/powerpoint/2010/main" val="2304953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9906000" cy="7467600"/>
          </a:xfrm>
        </p:spPr>
        <p:txBody>
          <a:bodyPr>
            <a:normAutofit fontScale="77500" lnSpcReduction="20000"/>
          </a:bodyPr>
          <a:lstStyle/>
          <a:p>
            <a:pPr marL="400050" lvl="1" indent="0">
              <a:buNone/>
            </a:pPr>
            <a:r>
              <a:rPr lang="en-US" sz="3400" dirty="0" smtClean="0"/>
              <a:t>Inhaled bacilli settles at the middle and lower lung zones. </a:t>
            </a:r>
            <a:r>
              <a:rPr lang="en-US" sz="3400" dirty="0"/>
              <a:t>T</a:t>
            </a:r>
            <a:r>
              <a:rPr lang="en-US" sz="3400" dirty="0" smtClean="0"/>
              <a:t>he lesion </a:t>
            </a:r>
            <a:r>
              <a:rPr lang="en-US" sz="3400" dirty="0"/>
              <a:t>(</a:t>
            </a:r>
            <a:r>
              <a:rPr lang="en-US" sz="3400" dirty="0" err="1" smtClean="0"/>
              <a:t>Ghon’s</a:t>
            </a:r>
            <a:r>
              <a:rPr lang="en-US" sz="3400" dirty="0" smtClean="0"/>
              <a:t> </a:t>
            </a:r>
            <a:r>
              <a:rPr lang="en-US" sz="3400" dirty="0"/>
              <a:t>focus) </a:t>
            </a:r>
            <a:r>
              <a:rPr lang="en-US" sz="3400" dirty="0" smtClean="0"/>
              <a:t>is usually peripheral with a transient </a:t>
            </a:r>
            <a:r>
              <a:rPr lang="en-US" sz="3400" dirty="0" err="1" smtClean="0"/>
              <a:t>hilar</a:t>
            </a:r>
            <a:r>
              <a:rPr lang="en-US" sz="3400" dirty="0" smtClean="0"/>
              <a:t> or </a:t>
            </a:r>
            <a:r>
              <a:rPr lang="en-US" sz="3400" dirty="0" err="1" smtClean="0"/>
              <a:t>paratracheal</a:t>
            </a:r>
            <a:r>
              <a:rPr lang="en-US" sz="3400" dirty="0" smtClean="0"/>
              <a:t> lymphadenopathy. The </a:t>
            </a:r>
            <a:r>
              <a:rPr lang="en-US" sz="3400" dirty="0" err="1" smtClean="0"/>
              <a:t>Gohn’s</a:t>
            </a:r>
            <a:r>
              <a:rPr lang="en-US" sz="3400" dirty="0" smtClean="0"/>
              <a:t> focus with or without pleural reaction and regional lymphadenopathy is </a:t>
            </a:r>
            <a:r>
              <a:rPr lang="en-US" sz="3400" dirty="0" err="1" smtClean="0"/>
              <a:t>Ghon’s</a:t>
            </a:r>
            <a:r>
              <a:rPr lang="en-US" sz="3400" dirty="0" smtClean="0"/>
              <a:t> complex</a:t>
            </a:r>
          </a:p>
          <a:p>
            <a:r>
              <a:rPr lang="en-US" sz="3400" dirty="0" smtClean="0"/>
              <a:t>From </a:t>
            </a:r>
            <a:r>
              <a:rPr lang="en-US" sz="3400" dirty="0"/>
              <a:t>the hilar lymph nodes, tubercle bacilli disseminate to tracheal and </a:t>
            </a:r>
            <a:r>
              <a:rPr lang="en-US" sz="3400" dirty="0" smtClean="0"/>
              <a:t>vertebral lymph </a:t>
            </a:r>
            <a:r>
              <a:rPr lang="en-US" sz="3400" dirty="0"/>
              <a:t>nodes. Through the thoracic duct, they reach </a:t>
            </a:r>
            <a:r>
              <a:rPr lang="en-US" sz="3400" dirty="0" smtClean="0"/>
              <a:t> the blood </a:t>
            </a:r>
            <a:r>
              <a:rPr lang="en-US" sz="3400" dirty="0"/>
              <a:t>stream, spreading </a:t>
            </a:r>
            <a:r>
              <a:rPr lang="en-US" sz="3400" dirty="0" smtClean="0"/>
              <a:t>to the </a:t>
            </a:r>
            <a:r>
              <a:rPr lang="en-US" sz="3400" dirty="0"/>
              <a:t>upper areas of the lungs or to different organs, such as kidney, </a:t>
            </a:r>
            <a:r>
              <a:rPr lang="en-US" sz="3400" dirty="0" smtClean="0"/>
              <a:t>brain</a:t>
            </a:r>
            <a:r>
              <a:rPr lang="en-US" sz="3400" dirty="0"/>
              <a:t>,</a:t>
            </a:r>
            <a:r>
              <a:rPr lang="en-US" sz="3400" dirty="0" smtClean="0"/>
              <a:t> bones </a:t>
            </a:r>
            <a:r>
              <a:rPr lang="en-US" sz="3400" dirty="0" err="1" smtClean="0"/>
              <a:t>e.t.c</a:t>
            </a:r>
            <a:r>
              <a:rPr lang="en-US" sz="3400" dirty="0" smtClean="0"/>
              <a:t>.</a:t>
            </a:r>
            <a:endParaRPr lang="en-US" sz="3400" dirty="0"/>
          </a:p>
          <a:p>
            <a:r>
              <a:rPr lang="en-US" sz="3400" dirty="0" smtClean="0"/>
              <a:t>@ this site, </a:t>
            </a:r>
            <a:r>
              <a:rPr lang="en-US" sz="3400" dirty="0"/>
              <a:t>they find a favorable atmosphere for </a:t>
            </a:r>
            <a:r>
              <a:rPr lang="en-US" sz="3400" dirty="0" smtClean="0"/>
              <a:t>adherence </a:t>
            </a:r>
            <a:r>
              <a:rPr lang="en-US" sz="3400" dirty="0"/>
              <a:t>that combines </a:t>
            </a:r>
            <a:r>
              <a:rPr lang="en-US" sz="3400" dirty="0" smtClean="0"/>
              <a:t>a satisfactory oxygen </a:t>
            </a:r>
            <a:r>
              <a:rPr lang="en-US" sz="3400" dirty="0"/>
              <a:t>tension &amp;</a:t>
            </a:r>
            <a:r>
              <a:rPr lang="en-US" sz="3400" dirty="0" smtClean="0"/>
              <a:t> </a:t>
            </a:r>
            <a:r>
              <a:rPr lang="en-US" sz="3400" dirty="0"/>
              <a:t>a low local </a:t>
            </a:r>
            <a:r>
              <a:rPr lang="en-US" sz="3400" dirty="0" smtClean="0"/>
              <a:t>perfusion </a:t>
            </a:r>
            <a:r>
              <a:rPr lang="en-US" sz="3400" dirty="0"/>
              <a:t>this </a:t>
            </a:r>
            <a:r>
              <a:rPr lang="en-US" sz="3400" dirty="0" smtClean="0"/>
              <a:t>      is an </a:t>
            </a:r>
            <a:r>
              <a:rPr lang="en-US" sz="3400" dirty="0"/>
              <a:t>ideal </a:t>
            </a:r>
            <a:r>
              <a:rPr lang="en-US" sz="3400" dirty="0" smtClean="0"/>
              <a:t>association that </a:t>
            </a:r>
            <a:r>
              <a:rPr lang="en-US" sz="3400" dirty="0"/>
              <a:t>hinders the access of defense cells</a:t>
            </a:r>
            <a:r>
              <a:rPr lang="en-US" sz="3400" dirty="0" smtClean="0"/>
              <a:t>.</a:t>
            </a:r>
          </a:p>
          <a:p>
            <a:r>
              <a:rPr lang="en-US" sz="3400" dirty="0" smtClean="0"/>
              <a:t>They elicit a chronic inflammatory (granulomatous) reaction. The characteristic microscopic lesion is the tuberculous granuloma(or tubercle); which is a collection of </a:t>
            </a:r>
            <a:r>
              <a:rPr lang="en-US" sz="3400" dirty="0" err="1" smtClean="0"/>
              <a:t>epitheliod</a:t>
            </a:r>
            <a:r>
              <a:rPr lang="en-US" sz="3400" dirty="0" smtClean="0"/>
              <a:t> </a:t>
            </a:r>
            <a:r>
              <a:rPr lang="en-US" sz="3400" dirty="0"/>
              <a:t>&amp;</a:t>
            </a:r>
            <a:r>
              <a:rPr lang="en-US" sz="3400" dirty="0" smtClean="0"/>
              <a:t> multinucleated giant cell surrounding a central area of necrosis with round cells mainly lymphocytes around the periphery.</a:t>
            </a:r>
          </a:p>
          <a:p>
            <a:r>
              <a:rPr lang="en-US" sz="3400" dirty="0"/>
              <a:t>The necrotic material present in the center of TB lesions contains </a:t>
            </a:r>
            <a:r>
              <a:rPr lang="en-US" sz="3400" dirty="0" smtClean="0"/>
              <a:t> high amounts </a:t>
            </a:r>
            <a:r>
              <a:rPr lang="en-US" sz="3400" dirty="0"/>
              <a:t>of fat representing the lipids liberated from bacillary catabolism. </a:t>
            </a:r>
            <a:r>
              <a:rPr lang="en-US" sz="3400" dirty="0" smtClean="0"/>
              <a:t>This material</a:t>
            </a:r>
            <a:r>
              <a:rPr lang="en-US" sz="3400" dirty="0"/>
              <a:t>, which has a soft, dry and cottage cheese texture, is known </a:t>
            </a:r>
            <a:r>
              <a:rPr lang="en-US" dirty="0"/>
              <a:t>as </a:t>
            </a:r>
            <a:r>
              <a:rPr lang="en-US" dirty="0" err="1" smtClean="0"/>
              <a:t>caseous</a:t>
            </a:r>
            <a:r>
              <a:rPr lang="en-US" dirty="0" smtClean="0"/>
              <a:t> necrosis (</a:t>
            </a:r>
            <a:r>
              <a:rPr lang="en-US" dirty="0" err="1" smtClean="0"/>
              <a:t>coagulative&amp;liquefactive</a:t>
            </a:r>
            <a:r>
              <a:rPr lang="en-US" dirty="0" smtClean="0"/>
              <a:t>) </a:t>
            </a:r>
            <a:endParaRPr lang="en-US" dirty="0"/>
          </a:p>
        </p:txBody>
      </p:sp>
    </p:spTree>
    <p:extLst>
      <p:ext uri="{BB962C8B-B14F-4D97-AF65-F5344CB8AC3E}">
        <p14:creationId xmlns:p14="http://schemas.microsoft.com/office/powerpoint/2010/main" val="370211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9372600" cy="6705600"/>
          </a:xfrm>
        </p:spPr>
        <p:txBody>
          <a:bodyPr>
            <a:normAutofit fontScale="70000" lnSpcReduction="20000"/>
          </a:bodyPr>
          <a:lstStyle/>
          <a:p>
            <a:r>
              <a:rPr lang="en-US" dirty="0" smtClean="0"/>
              <a:t>The tissue-damaging response is the result of a delayed-type hypersensitivity (DTH) reaction to various bacillary antigens. This response, mediated by various bacterial products, not only destroys macrophages that contain actively dividing bacilli but also produces early solid necrosis in the center of the tubercle; which may later undergo fibrosis and calcification.  </a:t>
            </a:r>
          </a:p>
          <a:p>
            <a:r>
              <a:rPr lang="en-US" dirty="0" smtClean="0"/>
              <a:t>Mononuclear cells then differentiate into epitheloid cells, and a tubercle is formed when lymphocytes form a ring around a group of epitheliod cells. Caseation then develops within the center of the tubercle. Which may later on result in exudation and liquefaction, and a cold abscess is formed (abscess without cardinal signs of inflammation). A cold abscess is composed of serum, leukocytes, caseation, tissue   debris, and bacilli.</a:t>
            </a:r>
          </a:p>
          <a:p>
            <a:r>
              <a:rPr lang="en-US" dirty="0" smtClean="0"/>
              <a:t>The macrophage-activating response is a cell-mediated phenomenon which confer partial protection; resulting in the activation of macrophages that are capable of killing and digesting tubercle bacilli. </a:t>
            </a:r>
          </a:p>
          <a:p>
            <a:r>
              <a:rPr lang="en-US" dirty="0" smtClean="0"/>
              <a:t>These activated cells aggregate around the lesion’s center and effectively neutralize tubercle bacilli without causing further tissue destruction. Even when healing takes place, viable bacilli may remain dormant within macrophages or in the necrotic material for years or even throughout the patient’s lifetime.  </a:t>
            </a:r>
          </a:p>
          <a:p>
            <a:r>
              <a:rPr lang="en-US" dirty="0" smtClean="0"/>
              <a:t>Aside from macrophages</a:t>
            </a:r>
            <a:r>
              <a:rPr lang="en-US" dirty="0"/>
              <a:t>, which directly </a:t>
            </a:r>
            <a:r>
              <a:rPr lang="en-US" dirty="0" smtClean="0"/>
              <a:t>phagocytize tubercle bacilli</a:t>
            </a:r>
            <a:r>
              <a:rPr lang="en-US" dirty="0"/>
              <a:t>.</a:t>
            </a:r>
            <a:r>
              <a:rPr lang="en-US" dirty="0" smtClean="0"/>
              <a:t> </a:t>
            </a:r>
            <a:r>
              <a:rPr lang="en-US" dirty="0"/>
              <a:t>T cells (mainly </a:t>
            </a:r>
            <a:r>
              <a:rPr lang="en-US" dirty="0" smtClean="0"/>
              <a:t>CD4 lymphocytes), can also induce </a:t>
            </a:r>
            <a:r>
              <a:rPr lang="en-US" dirty="0"/>
              <a:t>protection through the production of </a:t>
            </a:r>
            <a:r>
              <a:rPr lang="en-US" dirty="0" smtClean="0"/>
              <a:t>lymphokines, especially interferon (</a:t>
            </a:r>
            <a:r>
              <a:rPr lang="en-US" dirty="0" err="1" smtClean="0"/>
              <a:t>IFNy</a:t>
            </a:r>
            <a:r>
              <a:rPr lang="en-US" dirty="0" smtClean="0"/>
              <a:t>) also confer cell mediated immunity</a:t>
            </a:r>
            <a:endParaRPr lang="en-US" dirty="0"/>
          </a:p>
        </p:txBody>
      </p:sp>
    </p:spTree>
    <p:extLst>
      <p:ext uri="{BB962C8B-B14F-4D97-AF65-F5344CB8AC3E}">
        <p14:creationId xmlns:p14="http://schemas.microsoft.com/office/powerpoint/2010/main" val="3846533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9829800" cy="7162800"/>
          </a:xfrm>
        </p:spPr>
        <p:txBody>
          <a:bodyPr>
            <a:normAutofit fontScale="77500" lnSpcReduction="20000"/>
          </a:bodyPr>
          <a:lstStyle/>
          <a:p>
            <a:r>
              <a:rPr lang="en-US" b="1" i="1" dirty="0" smtClean="0">
                <a:solidFill>
                  <a:srgbClr val="7030A0"/>
                </a:solidFill>
              </a:rPr>
              <a:t>TUBERCULOSIS PREVENTION / CONTROL  PROGRAM</a:t>
            </a:r>
          </a:p>
          <a:p>
            <a:r>
              <a:rPr lang="en-US" dirty="0" smtClean="0"/>
              <a:t>CONTACT TRACING / INVESTIGATION</a:t>
            </a:r>
          </a:p>
          <a:p>
            <a:r>
              <a:rPr lang="en-US" dirty="0" smtClean="0"/>
              <a:t>MASS XRAY CAMPAIGN  IN THE PAST</a:t>
            </a:r>
          </a:p>
          <a:p>
            <a:r>
              <a:rPr lang="en-US" dirty="0" smtClean="0"/>
              <a:t>SCREENING OF AT RISK GROUP</a:t>
            </a:r>
          </a:p>
          <a:p>
            <a:r>
              <a:rPr lang="en-US" dirty="0" smtClean="0"/>
              <a:t>PASSIVE CASE FINDINGS;  EARLY CASE DTECTION</a:t>
            </a:r>
          </a:p>
          <a:p>
            <a:r>
              <a:rPr lang="en-US" dirty="0" smtClean="0"/>
              <a:t>HOLDING PATIENT TO CURE : Obtaining compliance with Rx (D.O.T)</a:t>
            </a:r>
          </a:p>
          <a:p>
            <a:r>
              <a:rPr lang="en-US" dirty="0" smtClean="0"/>
              <a:t>IMMUNISATION / RESPIRATORY </a:t>
            </a:r>
            <a:r>
              <a:rPr lang="en-US" cap="all" dirty="0" smtClean="0"/>
              <a:t>Isolation</a:t>
            </a:r>
            <a:endParaRPr lang="en-US" dirty="0" smtClean="0"/>
          </a:p>
          <a:p>
            <a:r>
              <a:rPr lang="en-US" dirty="0" smtClean="0"/>
              <a:t>AVAILABILITY/ </a:t>
            </a:r>
            <a:r>
              <a:rPr lang="en-US" cap="all" dirty="0" smtClean="0"/>
              <a:t>affordability</a:t>
            </a:r>
            <a:r>
              <a:rPr lang="en-US" dirty="0" smtClean="0"/>
              <a:t> OF DRUGS</a:t>
            </a:r>
          </a:p>
          <a:p>
            <a:r>
              <a:rPr lang="en-US" dirty="0" smtClean="0"/>
              <a:t>FAVOURABLE GOVERNMENT POLICIES / SUSTAINED FINANCING</a:t>
            </a:r>
          </a:p>
          <a:p>
            <a:r>
              <a:rPr lang="en-US" dirty="0" smtClean="0"/>
              <a:t>CHEMOTHERAPY SHORT COURSE TO SPUTUM SMEAR AFB POSITIVE PX </a:t>
            </a:r>
            <a:r>
              <a:rPr lang="en-US" cap="all" dirty="0" smtClean="0"/>
              <a:t> </a:t>
            </a:r>
          </a:p>
          <a:p>
            <a:r>
              <a:rPr lang="en-US" dirty="0" smtClean="0"/>
              <a:t>AVOID OVERCROWDING &amp; POORLY VENTILATED APARTMENT</a:t>
            </a:r>
          </a:p>
          <a:p>
            <a:r>
              <a:rPr lang="en-US" b="1" dirty="0" smtClean="0"/>
              <a:t>ARRIVING AT A DIAGNOSIS IN SOME INSTANCES MAY BE LIMITED TO HIGH INDEX OF SUSPICION WITH POSITIVE CLINICAL FEATURES</a:t>
            </a:r>
          </a:p>
          <a:p>
            <a:r>
              <a:rPr lang="en-US" dirty="0" smtClean="0"/>
              <a:t>ELEVATED ESR; Positive immunologic test; </a:t>
            </a:r>
            <a:r>
              <a:rPr lang="en-US" b="1" i="1" dirty="0"/>
              <a:t>EXPERT MTB/RIF ASSAY </a:t>
            </a:r>
            <a:endParaRPr lang="en-US" dirty="0" smtClean="0"/>
          </a:p>
          <a:p>
            <a:r>
              <a:rPr lang="en-US" dirty="0" smtClean="0"/>
              <a:t>FBC with relative lymphocytosis with or without </a:t>
            </a:r>
            <a:r>
              <a:rPr lang="en-US" dirty="0" err="1" smtClean="0"/>
              <a:t>anaemia</a:t>
            </a:r>
            <a:endParaRPr lang="en-US" dirty="0" smtClean="0"/>
          </a:p>
          <a:p>
            <a:r>
              <a:rPr lang="en-US" dirty="0" smtClean="0"/>
              <a:t>Radiological features suggestive of </a:t>
            </a:r>
            <a:r>
              <a:rPr lang="en-US" dirty="0" err="1" smtClean="0"/>
              <a:t>tuberculosuis</a:t>
            </a:r>
            <a:endParaRPr lang="en-US" dirty="0" smtClean="0"/>
          </a:p>
          <a:p>
            <a:r>
              <a:rPr lang="en-US" dirty="0" err="1" smtClean="0"/>
              <a:t>Postive</a:t>
            </a:r>
            <a:r>
              <a:rPr lang="en-US" dirty="0" smtClean="0"/>
              <a:t> microscopy and culture result</a:t>
            </a:r>
          </a:p>
          <a:p>
            <a:r>
              <a:rPr lang="en-US" dirty="0" err="1" smtClean="0"/>
              <a:t>Histopathologic</a:t>
            </a:r>
            <a:r>
              <a:rPr lang="en-US" dirty="0" smtClean="0"/>
              <a:t> features suggestive of tuberculosis</a:t>
            </a:r>
          </a:p>
          <a:p>
            <a:endParaRPr lang="en-US" dirty="0" smtClean="0"/>
          </a:p>
          <a:p>
            <a:endParaRPr lang="en-US" dirty="0" smtClean="0"/>
          </a:p>
        </p:txBody>
      </p:sp>
    </p:spTree>
    <p:extLst>
      <p:ext uri="{BB962C8B-B14F-4D97-AF65-F5344CB8AC3E}">
        <p14:creationId xmlns:p14="http://schemas.microsoft.com/office/powerpoint/2010/main" val="104049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448800" cy="7315200"/>
          </a:xfrm>
        </p:spPr>
        <p:txBody>
          <a:bodyPr>
            <a:normAutofit fontScale="70000" lnSpcReduction="20000"/>
          </a:bodyPr>
          <a:lstStyle/>
          <a:p>
            <a:r>
              <a:rPr lang="en-US" sz="3400" b="1" cap="all" dirty="0" smtClean="0"/>
              <a:t>Diagnosis			</a:t>
            </a:r>
            <a:r>
              <a:rPr lang="en-US" sz="2900" b="1" i="1" cap="all" dirty="0" smtClean="0"/>
              <a:t>HIGH INDEX OF SUSPICION is key</a:t>
            </a:r>
          </a:p>
          <a:p>
            <a:r>
              <a:rPr lang="en-US" dirty="0" smtClean="0"/>
              <a:t>Detailed history and thorough examination</a:t>
            </a:r>
          </a:p>
          <a:p>
            <a:r>
              <a:rPr lang="en-US" dirty="0" smtClean="0"/>
              <a:t>Three early morning sputum specimen. Tissue, fluid or aspirate for AAFB (fluorescent microscopy or Z/N stain and MCS)</a:t>
            </a:r>
          </a:p>
          <a:p>
            <a:r>
              <a:rPr lang="en-US" dirty="0" smtClean="0"/>
              <a:t>Gastric washout in children that swallows their sputum; fiberoptic bronchoscopy with bronchial brushings or transbronchial biopsy.</a:t>
            </a:r>
          </a:p>
          <a:p>
            <a:r>
              <a:rPr lang="en-US" dirty="0" smtClean="0"/>
              <a:t>Synovial biopsy and Synovial fluid Aspirate</a:t>
            </a:r>
          </a:p>
          <a:p>
            <a:r>
              <a:rPr lang="en-US" dirty="0"/>
              <a:t>BIOPSY (commence antiTB. regimen before open biopsy): </a:t>
            </a:r>
            <a:r>
              <a:rPr lang="en-US" dirty="0" smtClean="0"/>
              <a:t>Histology/culture</a:t>
            </a:r>
          </a:p>
          <a:p>
            <a:r>
              <a:rPr lang="en-US" dirty="0" smtClean="0"/>
              <a:t>CT or ultrasound-guided or fluoroscopy can assist in obtaining appropriate tissue or fluid samples (spinal lesion)</a:t>
            </a:r>
          </a:p>
          <a:p>
            <a:r>
              <a:rPr lang="en-US" b="1" dirty="0" smtClean="0"/>
              <a:t>CULTURE IS DEFINITIVE BUT SLOW </a:t>
            </a:r>
            <a:r>
              <a:rPr lang="en-US" dirty="0" smtClean="0"/>
              <a:t>: Specimens may be inoculated onto egg- or agar-based medium (e.g., Lowenstein-Jensen or Middlebrooks7H10 :  incubated at 37</a:t>
            </a:r>
            <a:r>
              <a:rPr lang="en-US" baseline="30000" dirty="0" smtClean="0"/>
              <a:t>0</a:t>
            </a:r>
            <a:r>
              <a:rPr lang="en-US" dirty="0" smtClean="0"/>
              <a:t>C under 5% CO</a:t>
            </a:r>
            <a:r>
              <a:rPr lang="en-US" baseline="-25000" dirty="0" smtClean="0"/>
              <a:t>2</a:t>
            </a:r>
            <a:r>
              <a:rPr lang="en-US" dirty="0" smtClean="0"/>
              <a:t>).</a:t>
            </a:r>
          </a:p>
          <a:p>
            <a:r>
              <a:rPr lang="en-US" b="1" i="1" dirty="0" smtClean="0"/>
              <a:t>Nucleic Acid Amplification Technology</a:t>
            </a:r>
            <a:r>
              <a:rPr lang="en-US" b="1" i="1" dirty="0"/>
              <a:t>	</a:t>
            </a:r>
            <a:r>
              <a:rPr lang="en-US" b="1" i="1" dirty="0" smtClean="0"/>
              <a:t>EXPERT MTB/RIF ASSAY (W.H.O recommended rapid diagnostic test; accepted globally; sensitive and specific)</a:t>
            </a:r>
          </a:p>
          <a:p>
            <a:r>
              <a:rPr lang="en-US" dirty="0" smtClean="0"/>
              <a:t>IMMUNOLOGIC TEST : PPD or Mantoux; </a:t>
            </a:r>
          </a:p>
          <a:p>
            <a:r>
              <a:rPr lang="en-US" dirty="0" smtClean="0"/>
              <a:t>IGRA/ELISA  (Interferon </a:t>
            </a:r>
            <a:r>
              <a:rPr lang="en-US" dirty="0"/>
              <a:t>gamma release </a:t>
            </a:r>
            <a:r>
              <a:rPr lang="en-US" dirty="0" smtClean="0"/>
              <a:t>assay)		</a:t>
            </a:r>
            <a:r>
              <a:rPr lang="en-US" dirty="0" err="1" smtClean="0"/>
              <a:t>QuantiFERON</a:t>
            </a:r>
            <a:r>
              <a:rPr lang="en-US" dirty="0" smtClean="0"/>
              <a:t>® TB </a:t>
            </a:r>
            <a:r>
              <a:rPr lang="en-US" dirty="0"/>
              <a:t>Gold In-Tube test (</a:t>
            </a:r>
            <a:r>
              <a:rPr lang="en-US" dirty="0" smtClean="0"/>
              <a:t>QFT-GIT);</a:t>
            </a:r>
            <a:r>
              <a:rPr lang="de-DE" dirty="0" smtClean="0"/>
              <a:t> </a:t>
            </a:r>
            <a:r>
              <a:rPr lang="de-DE" dirty="0"/>
              <a:t>T-SPOT®.TB test </a:t>
            </a:r>
            <a:endParaRPr lang="en-US" dirty="0" smtClean="0"/>
          </a:p>
          <a:p>
            <a:r>
              <a:rPr lang="en-US" dirty="0" smtClean="0"/>
              <a:t>FBC(relative lymphocytosis +/-anemia); ESR(high);CRP; E/</a:t>
            </a:r>
            <a:r>
              <a:rPr lang="en-US" dirty="0" err="1" smtClean="0"/>
              <a:t>U+Cr</a:t>
            </a:r>
            <a:r>
              <a:rPr lang="en-US" dirty="0" smtClean="0"/>
              <a:t>, LFT, EYE TEST</a:t>
            </a:r>
          </a:p>
          <a:p>
            <a:r>
              <a:rPr lang="en-US" b="1" dirty="0" smtClean="0"/>
              <a:t>Chest X-Ray; X-RAY </a:t>
            </a:r>
            <a:r>
              <a:rPr lang="en-US" b="1" dirty="0"/>
              <a:t>OF AFFECTED JOINTS OR </a:t>
            </a:r>
            <a:r>
              <a:rPr lang="en-US" b="1" dirty="0" smtClean="0"/>
              <a:t>REGION OR  BONES</a:t>
            </a:r>
            <a:endParaRPr lang="en-US" b="1" dirty="0"/>
          </a:p>
          <a:p>
            <a:r>
              <a:rPr lang="en-US" b="1" dirty="0" smtClean="0"/>
              <a:t>Drug susceptibility testing to isoniazid; rifampin and ethambutol</a:t>
            </a:r>
            <a:endParaRPr lang="en-US" b="1" dirty="0"/>
          </a:p>
          <a:p>
            <a:r>
              <a:rPr lang="en-US" dirty="0" smtClean="0"/>
              <a:t>MRI/BONE SCAN/CTSCAN</a:t>
            </a:r>
          </a:p>
        </p:txBody>
      </p:sp>
    </p:spTree>
    <p:extLst>
      <p:ext uri="{BB962C8B-B14F-4D97-AF65-F5344CB8AC3E}">
        <p14:creationId xmlns:p14="http://schemas.microsoft.com/office/powerpoint/2010/main" val="76229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9753600" cy="7162800"/>
          </a:xfrm>
        </p:spPr>
        <p:txBody>
          <a:bodyPr>
            <a:normAutofit fontScale="70000" lnSpcReduction="20000"/>
          </a:bodyPr>
          <a:lstStyle/>
          <a:p>
            <a:r>
              <a:rPr lang="en-US" sz="3400" b="1" dirty="0" smtClean="0"/>
              <a:t>TST /MANTOUX </a:t>
            </a:r>
            <a:r>
              <a:rPr lang="en-US" dirty="0" smtClean="0"/>
              <a:t> Inject 0.1 mL </a:t>
            </a:r>
            <a:r>
              <a:rPr lang="en-US" dirty="0"/>
              <a:t>(</a:t>
            </a:r>
            <a:r>
              <a:rPr lang="en-US" dirty="0" smtClean="0"/>
              <a:t>5 IU) PPD intradermal on the volar surface of the forearm; mark the area and instruct patient to isolate it; examine after 48-72 hours. A positive reaction is indicated by induration of &gt; 10 mm in size (measure indurated area ONLY transversely) Erythema (redness) is not considered part of the reaction.</a:t>
            </a:r>
          </a:p>
          <a:p>
            <a:r>
              <a:rPr lang="en-US" dirty="0" smtClean="0"/>
              <a:t>TST is a skin test and </a:t>
            </a:r>
            <a:r>
              <a:rPr lang="en-US" dirty="0"/>
              <a:t>difficult to administer correctly, as small </a:t>
            </a:r>
            <a:r>
              <a:rPr lang="en-US" dirty="0" smtClean="0"/>
              <a:t>variations may vary </a:t>
            </a:r>
            <a:r>
              <a:rPr lang="en-US" dirty="0"/>
              <a:t>the </a:t>
            </a:r>
            <a:r>
              <a:rPr lang="en-US" dirty="0" smtClean="0"/>
              <a:t>amount </a:t>
            </a:r>
            <a:r>
              <a:rPr lang="en-US" dirty="0"/>
              <a:t>of PPD delivered into the skin and thus, </a:t>
            </a:r>
            <a:r>
              <a:rPr lang="en-US" dirty="0" smtClean="0"/>
              <a:t>the size of </a:t>
            </a:r>
            <a:r>
              <a:rPr lang="en-US" dirty="0"/>
              <a:t>the </a:t>
            </a:r>
            <a:r>
              <a:rPr lang="en-US" dirty="0" smtClean="0"/>
              <a:t>reaction. </a:t>
            </a:r>
            <a:r>
              <a:rPr lang="en-US" dirty="0"/>
              <a:t>M</a:t>
            </a:r>
            <a:r>
              <a:rPr lang="en-US" dirty="0" smtClean="0"/>
              <a:t>easurement </a:t>
            </a:r>
            <a:r>
              <a:rPr lang="en-US" dirty="0"/>
              <a:t>of the reaction is highly </a:t>
            </a:r>
            <a:r>
              <a:rPr lang="en-US" dirty="0" smtClean="0"/>
              <a:t>subjective. </a:t>
            </a:r>
            <a:endParaRPr lang="en-US" b="1" dirty="0" smtClean="0"/>
          </a:p>
          <a:p>
            <a:r>
              <a:rPr lang="en-US" dirty="0" smtClean="0"/>
              <a:t> False-negative reactions are common in malnutrition;  immunosuppressed patients; &amp; overwhelming tuberculosis. False Positive reactions are obtained when patients have been infected with tuberculosis but do not have active disease and when persons have been sensitized by nontuberculous mycobacteria or bacille Calmette Gue´rin (BCG) vaccination. </a:t>
            </a:r>
            <a:endParaRPr lang="en-US" dirty="0"/>
          </a:p>
          <a:p>
            <a:r>
              <a:rPr lang="en-US" dirty="0" smtClean="0"/>
              <a:t>The tuberculin skin test probably measures the response to antigenic stimulation by T cells that resides in the skin (a delayed-type hypersensitivity reaction).These cell release </a:t>
            </a:r>
            <a:r>
              <a:rPr lang="en-US" dirty="0" err="1" smtClean="0"/>
              <a:t>lymphokines</a:t>
            </a:r>
            <a:r>
              <a:rPr lang="en-US" dirty="0" smtClean="0"/>
              <a:t> induce induration through local vasodilatation, edema, fibrin deposition</a:t>
            </a:r>
            <a:r>
              <a:rPr lang="en-US" dirty="0"/>
              <a:t> </a:t>
            </a:r>
            <a:r>
              <a:rPr lang="en-US" dirty="0" smtClean="0"/>
              <a:t>&amp; recruitment of other inflammatory cells to the area</a:t>
            </a:r>
          </a:p>
          <a:p>
            <a:r>
              <a:rPr lang="en-US" sz="3400" b="1" dirty="0" smtClean="0"/>
              <a:t>IGRA IFN y release assay</a:t>
            </a:r>
            <a:r>
              <a:rPr lang="en-US" dirty="0" smtClean="0"/>
              <a:t> 	Invitro blood test. This </a:t>
            </a:r>
            <a:r>
              <a:rPr lang="en-US" dirty="0"/>
              <a:t>test used an enzyme-linked immunosorbent assay (ELISA) to measure the amount of IFN-γ released in response to PPD compared with </a:t>
            </a:r>
            <a:r>
              <a:rPr lang="en-US" dirty="0" smtClean="0"/>
              <a:t>controls. It access response to early </a:t>
            </a:r>
            <a:r>
              <a:rPr lang="en-US" dirty="0"/>
              <a:t>secretory antigenic target-6 (ESAT-6) and culture filtrate protein 10 (CFP-10). </a:t>
            </a:r>
            <a:r>
              <a:rPr lang="en-US" dirty="0" smtClean="0"/>
              <a:t>These test measures the response of recirculating memory T-cells. It is a costly test</a:t>
            </a:r>
          </a:p>
        </p:txBody>
      </p:sp>
    </p:spTree>
    <p:extLst>
      <p:ext uri="{BB962C8B-B14F-4D97-AF65-F5344CB8AC3E}">
        <p14:creationId xmlns:p14="http://schemas.microsoft.com/office/powerpoint/2010/main" val="237644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229600" cy="4525963"/>
          </a:xfrm>
        </p:spPr>
        <p:txBody>
          <a:bodyPr>
            <a:normAutofit fontScale="70000" lnSpcReduction="20000"/>
          </a:bodyPr>
          <a:lstStyle/>
          <a:p>
            <a:r>
              <a:rPr lang="en-US" dirty="0"/>
              <a:t>Although routinely used, the TST has limited sensitivity and specificity. Factors related to the host, test administration and/or reading may diminish TST reactivity resulting in false-negative reactions and decreased TST sensitivity. Important factors associated with reduced TST sensitivity include malnutrition, young age, severe TB disease, HIV-related impaired cellular immunity, and other forms of immune suppression. Several factors are associated with decreased TST specificity and false-positive reactions including antigens shared between </a:t>
            </a:r>
            <a:r>
              <a:rPr lang="en-US" i="1" dirty="0"/>
              <a:t>M. tuberculosis </a:t>
            </a:r>
            <a:r>
              <a:rPr lang="en-US" dirty="0"/>
              <a:t>purified protein derivative (PPD), non-</a:t>
            </a:r>
            <a:r>
              <a:rPr lang="en-US" dirty="0" err="1"/>
              <a:t>tuberculous</a:t>
            </a:r>
            <a:r>
              <a:rPr lang="en-US" dirty="0"/>
              <a:t> mycobacteria (NTM) and BCG vaccine. Additionally, completing the TST requires two health care visits and measurement of reaction size is subjective, with documented poor inter-reader reliability. Nevertheless, the TST is the only test for which the risk of developing active TB in persons with a positive result has been well-defined. </a:t>
            </a:r>
          </a:p>
        </p:txBody>
      </p:sp>
    </p:spTree>
    <p:extLst>
      <p:ext uri="{BB962C8B-B14F-4D97-AF65-F5344CB8AC3E}">
        <p14:creationId xmlns:p14="http://schemas.microsoft.com/office/powerpoint/2010/main" val="41555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64598</TotalTime>
  <Words>4548</Words>
  <Application>Microsoft Office PowerPoint</Application>
  <PresentationFormat>On-screen Show (4:3)</PresentationFormat>
  <Paragraphs>192</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MUSCULOSKELETAL TUBERCULOSIS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MUSCULOSKELETAL TUBERCULOSIS</dc:title>
  <dc:creator>HP</dc:creator>
  <cp:lastModifiedBy>Famade Gbenga</cp:lastModifiedBy>
  <cp:revision>361</cp:revision>
  <dcterms:created xsi:type="dcterms:W3CDTF">2016-02-06T04:33:14Z</dcterms:created>
  <dcterms:modified xsi:type="dcterms:W3CDTF">2017-09-29T11:39:07Z</dcterms:modified>
</cp:coreProperties>
</file>