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42"/>
  </p:notesMasterIdLst>
  <p:sldIdLst>
    <p:sldId id="256" r:id="rId2"/>
    <p:sldId id="373" r:id="rId3"/>
    <p:sldId id="370" r:id="rId4"/>
    <p:sldId id="374" r:id="rId5"/>
    <p:sldId id="392" r:id="rId6"/>
    <p:sldId id="375" r:id="rId7"/>
    <p:sldId id="393" r:id="rId8"/>
    <p:sldId id="394" r:id="rId9"/>
    <p:sldId id="343" r:id="rId10"/>
    <p:sldId id="347" r:id="rId11"/>
    <p:sldId id="384" r:id="rId12"/>
    <p:sldId id="385" r:id="rId13"/>
    <p:sldId id="376" r:id="rId14"/>
    <p:sldId id="397" r:id="rId15"/>
    <p:sldId id="364" r:id="rId16"/>
    <p:sldId id="395" r:id="rId17"/>
    <p:sldId id="350" r:id="rId18"/>
    <p:sldId id="351" r:id="rId19"/>
    <p:sldId id="365" r:id="rId20"/>
    <p:sldId id="366" r:id="rId21"/>
    <p:sldId id="367" r:id="rId22"/>
    <p:sldId id="377" r:id="rId23"/>
    <p:sldId id="356" r:id="rId24"/>
    <p:sldId id="329" r:id="rId25"/>
    <p:sldId id="379" r:id="rId26"/>
    <p:sldId id="378" r:id="rId27"/>
    <p:sldId id="333" r:id="rId28"/>
    <p:sldId id="306" r:id="rId29"/>
    <p:sldId id="307" r:id="rId30"/>
    <p:sldId id="398" r:id="rId31"/>
    <p:sldId id="309" r:id="rId32"/>
    <p:sldId id="389" r:id="rId33"/>
    <p:sldId id="310" r:id="rId34"/>
    <p:sldId id="312" r:id="rId35"/>
    <p:sldId id="313" r:id="rId36"/>
    <p:sldId id="316" r:id="rId37"/>
    <p:sldId id="400" r:id="rId38"/>
    <p:sldId id="399" r:id="rId39"/>
    <p:sldId id="275" r:id="rId40"/>
    <p:sldId id="27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4660"/>
  </p:normalViewPr>
  <p:slideViewPr>
    <p:cSldViewPr>
      <p:cViewPr varScale="1">
        <p:scale>
          <a:sx n="70" d="100"/>
          <a:sy n="70" d="100"/>
        </p:scale>
        <p:origin x="133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92BD67-5CC4-4771-91B7-1C07C1746776}" type="datetimeFigureOut">
              <a:rPr lang="en-US" smtClean="0"/>
              <a:pPr/>
              <a:t>2/8/2018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F6FE5E-CB21-410D-AB57-2B35FF621365}" type="slidenum">
              <a:rPr lang="en-GB" smtClean="0"/>
              <a:pPr/>
              <a:t>‹#›</a:t>
            </a:fld>
            <a:endParaRPr lang="en-GB"/>
          </a:p>
        </p:txBody>
      </p:sp>
    </p:spTree>
    <p:extLst>
      <p:ext uri="{BB962C8B-B14F-4D97-AF65-F5344CB8AC3E}">
        <p14:creationId xmlns:p14="http://schemas.microsoft.com/office/powerpoint/2010/main" val="1944442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C123841-31B7-47E4-BE3B-F00CFFB6D142}" type="slidenum">
              <a:rPr lang="en-US" altLang="en-US" smtClean="0"/>
              <a:pPr/>
              <a:t>6</a:t>
            </a:fld>
            <a:endParaRPr lang="en-US" altLang="en-US"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altLang="en-US" dirty="0" smtClean="0"/>
          </a:p>
        </p:txBody>
      </p:sp>
    </p:spTree>
    <p:extLst>
      <p:ext uri="{BB962C8B-B14F-4D97-AF65-F5344CB8AC3E}">
        <p14:creationId xmlns:p14="http://schemas.microsoft.com/office/powerpoint/2010/main" val="8091363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B3A08299-8A4B-41FB-943B-82B80412B002}" type="slidenum">
              <a:rPr lang="en-GB" altLang="en-US" smtClean="0"/>
              <a:pPr/>
              <a:t>29</a:t>
            </a:fld>
            <a:endParaRPr lang="en-GB" altLang="en-US"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GB" altLang="en-US" smtClean="0"/>
          </a:p>
        </p:txBody>
      </p:sp>
    </p:spTree>
    <p:extLst>
      <p:ext uri="{BB962C8B-B14F-4D97-AF65-F5344CB8AC3E}">
        <p14:creationId xmlns:p14="http://schemas.microsoft.com/office/powerpoint/2010/main" val="4009757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33668AE4-01B3-4B7C-ADE0-35B01C3C9DCD}" type="slidenum">
              <a:rPr lang="en-GB" smtClean="0"/>
              <a:pPr/>
              <a:t>30</a:t>
            </a:fld>
            <a:endParaRPr lang="en-GB"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GB" smtClean="0"/>
          </a:p>
        </p:txBody>
      </p:sp>
    </p:spTree>
    <p:extLst>
      <p:ext uri="{BB962C8B-B14F-4D97-AF65-F5344CB8AC3E}">
        <p14:creationId xmlns:p14="http://schemas.microsoft.com/office/powerpoint/2010/main" val="886830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5817C78F-289F-45E0-9740-DA92C998BF51}" type="slidenum">
              <a:rPr lang="en-GB" altLang="en-US" smtClean="0"/>
              <a:pPr/>
              <a:t>31</a:t>
            </a:fld>
            <a:endParaRPr lang="en-GB" alt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GB" altLang="en-US" smtClean="0"/>
          </a:p>
        </p:txBody>
      </p:sp>
    </p:spTree>
    <p:extLst>
      <p:ext uri="{BB962C8B-B14F-4D97-AF65-F5344CB8AC3E}">
        <p14:creationId xmlns:p14="http://schemas.microsoft.com/office/powerpoint/2010/main" val="1041580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CD5CFBDB-A0C8-4C5A-AF86-56D1980F0314}" type="slidenum">
              <a:rPr lang="en-GB" smtClean="0"/>
              <a:pPr/>
              <a:t>32</a:t>
            </a:fld>
            <a:endParaRPr lang="en-GB"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4390353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DC728A9F-7B90-446D-9539-DC305BC6370C}" type="slidenum">
              <a:rPr lang="en-GB" altLang="en-US" smtClean="0"/>
              <a:pPr/>
              <a:t>33</a:t>
            </a:fld>
            <a:endParaRPr lang="en-GB" alt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GB" altLang="en-US" smtClean="0"/>
          </a:p>
        </p:txBody>
      </p:sp>
    </p:spTree>
    <p:extLst>
      <p:ext uri="{BB962C8B-B14F-4D97-AF65-F5344CB8AC3E}">
        <p14:creationId xmlns:p14="http://schemas.microsoft.com/office/powerpoint/2010/main" val="22594303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527A148D-A41F-4175-893F-DCA02EA7646D}" type="slidenum">
              <a:rPr lang="en-GB" altLang="en-US" smtClean="0"/>
              <a:pPr/>
              <a:t>34</a:t>
            </a:fld>
            <a:endParaRPr lang="en-GB" alt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GB" altLang="en-US" smtClean="0"/>
          </a:p>
        </p:txBody>
      </p:sp>
    </p:spTree>
    <p:extLst>
      <p:ext uri="{BB962C8B-B14F-4D97-AF65-F5344CB8AC3E}">
        <p14:creationId xmlns:p14="http://schemas.microsoft.com/office/powerpoint/2010/main" val="14531840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B7200C5D-1096-435F-A666-B04D2CBBF66F}" type="slidenum">
              <a:rPr lang="en-GB" altLang="en-US" smtClean="0"/>
              <a:pPr/>
              <a:t>35</a:t>
            </a:fld>
            <a:endParaRPr lang="en-GB" altLang="en-US"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altLang="en-US" dirty="0" smtClean="0"/>
          </a:p>
        </p:txBody>
      </p:sp>
    </p:spTree>
    <p:extLst>
      <p:ext uri="{BB962C8B-B14F-4D97-AF65-F5344CB8AC3E}">
        <p14:creationId xmlns:p14="http://schemas.microsoft.com/office/powerpoint/2010/main" val="2058914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solidFill>
                  <a:prstClr val="black">
                    <a:tint val="75000"/>
                  </a:prstClr>
                </a:solidFill>
                <a:ea typeface="+mn-ea"/>
                <a:cs typeface="+mn-cs"/>
              </a:rPr>
              <a:t>SOURCE:</a:t>
            </a:r>
            <a:r>
              <a:rPr lang="en-US" sz="1200" baseline="0" dirty="0" smtClean="0">
                <a:solidFill>
                  <a:prstClr val="black">
                    <a:tint val="75000"/>
                  </a:prstClr>
                </a:solidFill>
                <a:ea typeface="+mn-ea"/>
                <a:cs typeface="+mn-cs"/>
              </a:rPr>
              <a:t> </a:t>
            </a:r>
            <a:r>
              <a:rPr lang="en-US" sz="1200" dirty="0" err="1" smtClean="0">
                <a:solidFill>
                  <a:prstClr val="black">
                    <a:tint val="75000"/>
                  </a:prstClr>
                </a:solidFill>
                <a:ea typeface="+mn-ea"/>
                <a:cs typeface="+mn-cs"/>
              </a:rPr>
              <a:t>Aizire</a:t>
            </a:r>
            <a:r>
              <a:rPr lang="en-US" sz="1200" dirty="0" smtClean="0">
                <a:solidFill>
                  <a:prstClr val="black">
                    <a:tint val="75000"/>
                  </a:prstClr>
                </a:solidFill>
                <a:ea typeface="+mn-ea"/>
                <a:cs typeface="+mn-cs"/>
              </a:rPr>
              <a:t> J, Fowler MG, </a:t>
            </a:r>
            <a:r>
              <a:rPr lang="en-US" sz="1200" dirty="0" err="1" smtClean="0">
                <a:solidFill>
                  <a:prstClr val="black">
                    <a:tint val="75000"/>
                  </a:prstClr>
                </a:solidFill>
                <a:ea typeface="+mn-ea"/>
                <a:cs typeface="+mn-cs"/>
              </a:rPr>
              <a:t>Coovadia</a:t>
            </a:r>
            <a:r>
              <a:rPr lang="en-US" sz="1200" dirty="0" smtClean="0">
                <a:solidFill>
                  <a:prstClr val="black">
                    <a:tint val="75000"/>
                  </a:prstClr>
                </a:solidFill>
                <a:ea typeface="+mn-ea"/>
                <a:cs typeface="+mn-cs"/>
              </a:rPr>
              <a:t> HM. Operational issues and barriers to implementation of prevention of mother-to-child transmission of HIV (PMTCT) interventions in Sub-Saharan Africa. </a:t>
            </a:r>
            <a:r>
              <a:rPr lang="en-US" sz="1200" dirty="0" err="1" smtClean="0">
                <a:solidFill>
                  <a:prstClr val="black">
                    <a:tint val="75000"/>
                  </a:prstClr>
                </a:solidFill>
                <a:ea typeface="+mn-ea"/>
                <a:cs typeface="+mn-cs"/>
              </a:rPr>
              <a:t>Curr</a:t>
            </a:r>
            <a:r>
              <a:rPr lang="en-US" sz="1200" dirty="0" smtClean="0">
                <a:solidFill>
                  <a:prstClr val="black">
                    <a:tint val="75000"/>
                  </a:prstClr>
                </a:solidFill>
                <a:ea typeface="+mn-ea"/>
                <a:cs typeface="+mn-cs"/>
              </a:rPr>
              <a:t> HIV Res 2013;11(2):144–59. </a:t>
            </a:r>
            <a:br>
              <a:rPr lang="en-US" sz="1200" dirty="0" smtClean="0">
                <a:solidFill>
                  <a:prstClr val="black">
                    <a:tint val="75000"/>
                  </a:prstClr>
                </a:solidFill>
                <a:ea typeface="+mn-ea"/>
                <a:cs typeface="+mn-cs"/>
              </a:rPr>
            </a:br>
            <a:endParaRPr lang="en-GB" dirty="0"/>
          </a:p>
        </p:txBody>
      </p:sp>
      <p:sp>
        <p:nvSpPr>
          <p:cNvPr id="4" name="Slide Number Placeholder 3"/>
          <p:cNvSpPr>
            <a:spLocks noGrp="1"/>
          </p:cNvSpPr>
          <p:nvPr>
            <p:ph type="sldNum" sz="quarter" idx="10"/>
          </p:nvPr>
        </p:nvSpPr>
        <p:spPr/>
        <p:txBody>
          <a:bodyPr/>
          <a:lstStyle/>
          <a:p>
            <a:fld id="{82F6FE5E-CB21-410D-AB57-2B35FF621365}" type="slidenum">
              <a:rPr lang="en-GB" smtClean="0"/>
              <a:pPr/>
              <a:t>37</a:t>
            </a:fld>
            <a:endParaRPr lang="en-GB"/>
          </a:p>
        </p:txBody>
      </p:sp>
    </p:spTree>
    <p:extLst>
      <p:ext uri="{BB962C8B-B14F-4D97-AF65-F5344CB8AC3E}">
        <p14:creationId xmlns:p14="http://schemas.microsoft.com/office/powerpoint/2010/main" val="19468779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r>
              <a:rPr lang="en-US" b="1" smtClean="0"/>
              <a:t>Slide:  Potential Intervention Approaches to Prevent HIV Transmission  </a:t>
            </a:r>
            <a:endParaRPr lang="en-US" smtClean="0"/>
          </a:p>
          <a:p>
            <a:endParaRPr lang="en-US" smtClean="0"/>
          </a:p>
          <a:p>
            <a:pPr>
              <a:buFontTx/>
              <a:buChar char="•"/>
            </a:pPr>
            <a:r>
              <a:rPr lang="en-US" smtClean="0"/>
              <a:t>There are a number of pathways that might prevent HIV transmission, focusing on decreasing the source of and host susceptibility to infection as well as approaches to alter risk-taking behavior.  The use of antiretroviral therapy has emerged as a critical component to prevent and control the transmission of HIV.</a:t>
            </a:r>
            <a:r>
              <a:rPr lang="en-US" baseline="30000" smtClean="0"/>
              <a:t>1</a:t>
            </a:r>
            <a:endParaRPr lang="en-US" smtClean="0"/>
          </a:p>
          <a:p>
            <a:pPr>
              <a:buFontTx/>
              <a:buChar char="•"/>
            </a:pPr>
            <a:endParaRPr lang="en-US" smtClean="0"/>
          </a:p>
          <a:p>
            <a:r>
              <a:rPr lang="en-US" b="1" i="1" smtClean="0"/>
              <a:t>Reference</a:t>
            </a:r>
          </a:p>
          <a:p>
            <a:pPr>
              <a:buFontTx/>
              <a:buAutoNum type="arabicPeriod"/>
            </a:pPr>
            <a:r>
              <a:rPr lang="en-US" smtClean="0"/>
              <a:t>Mayer KH, Venkatesh KK. Antiretroviral therapy as HIV prevention: status and prospects. </a:t>
            </a:r>
            <a:r>
              <a:rPr lang="en-US" i="1" smtClean="0"/>
              <a:t>Am J Public Health. </a:t>
            </a:r>
            <a:r>
              <a:rPr lang="en-US" smtClean="0"/>
              <a:t>2010;100:1867-1876.</a:t>
            </a:r>
          </a:p>
        </p:txBody>
      </p:sp>
      <p:sp>
        <p:nvSpPr>
          <p:cNvPr id="31747" name="Slide Number Placeholder 3"/>
          <p:cNvSpPr>
            <a:spLocks noGrp="1"/>
          </p:cNvSpPr>
          <p:nvPr>
            <p:ph type="sldNum" sz="quarter" idx="5"/>
          </p:nvPr>
        </p:nvSpPr>
        <p:spPr bwMode="auto">
          <a:noFill/>
          <a:ln>
            <a:miter lim="800000"/>
            <a:headEnd/>
            <a:tailEnd/>
          </a:ln>
        </p:spPr>
        <p:txBody>
          <a:bodyPr/>
          <a:lstStyle/>
          <a:p>
            <a:fld id="{F2E9E9A4-C49F-4807-B6B5-9A14248F998E}" type="slidenum">
              <a:rPr lang="en-US">
                <a:solidFill>
                  <a:srgbClr val="000000"/>
                </a:solidFill>
              </a:rPr>
              <a:pPr/>
              <a:t>38</a:t>
            </a:fld>
            <a:endParaRPr lang="en-US">
              <a:solidFill>
                <a:srgbClr val="000000"/>
              </a:solidFill>
            </a:endParaRPr>
          </a:p>
        </p:txBody>
      </p:sp>
    </p:spTree>
    <p:extLst>
      <p:ext uri="{BB962C8B-B14F-4D97-AF65-F5344CB8AC3E}">
        <p14:creationId xmlns:p14="http://schemas.microsoft.com/office/powerpoint/2010/main" val="8874896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32C752-F4AD-47BA-B433-ED3644F9ECD5}" type="slidenum">
              <a:rPr lang="en-US" smtClean="0"/>
              <a:pPr/>
              <a:t>39</a:t>
            </a:fld>
            <a:endParaRPr lang="en-US"/>
          </a:p>
        </p:txBody>
      </p:sp>
    </p:spTree>
    <p:extLst>
      <p:ext uri="{BB962C8B-B14F-4D97-AF65-F5344CB8AC3E}">
        <p14:creationId xmlns:p14="http://schemas.microsoft.com/office/powerpoint/2010/main" val="3384226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217D8DDB-F083-4303-896D-AB373C5F13F1}" type="slidenum">
              <a:rPr lang="en-US" altLang="en-US" smtClean="0"/>
              <a:pPr/>
              <a:t>9</a:t>
            </a:fld>
            <a:endParaRPr lang="en-US" alt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GB" altLang="en-US" dirty="0" smtClean="0"/>
          </a:p>
        </p:txBody>
      </p:sp>
    </p:spTree>
    <p:extLst>
      <p:ext uri="{BB962C8B-B14F-4D97-AF65-F5344CB8AC3E}">
        <p14:creationId xmlns:p14="http://schemas.microsoft.com/office/powerpoint/2010/main" val="36862703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1732C752-F4AD-47BA-B433-ED3644F9ECD5}" type="slidenum">
              <a:rPr lang="en-US" smtClean="0"/>
              <a:pPr/>
              <a:t>40</a:t>
            </a:fld>
            <a:endParaRPr lang="en-US"/>
          </a:p>
        </p:txBody>
      </p:sp>
    </p:spTree>
    <p:extLst>
      <p:ext uri="{BB962C8B-B14F-4D97-AF65-F5344CB8AC3E}">
        <p14:creationId xmlns:p14="http://schemas.microsoft.com/office/powerpoint/2010/main" val="4216273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D173A069-0815-471E-AB03-F889B9A1163F}" type="slidenum">
              <a:rPr lang="en-US" altLang="en-US" smtClean="0"/>
              <a:pPr/>
              <a:t>10</a:t>
            </a:fld>
            <a:endParaRPr lang="en-US" altLang="en-US"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GB" altLang="en-US" dirty="0" smtClean="0"/>
          </a:p>
        </p:txBody>
      </p:sp>
    </p:spTree>
    <p:extLst>
      <p:ext uri="{BB962C8B-B14F-4D97-AF65-F5344CB8AC3E}">
        <p14:creationId xmlns:p14="http://schemas.microsoft.com/office/powerpoint/2010/main" val="657448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601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GB" altLang="en-US" b="1" smtClean="0">
                <a:ea typeface="ＭＳ Ｐゴシック" pitchFamily="34" charset="-128"/>
              </a:rPr>
              <a:t>EXPLAIN</a:t>
            </a:r>
            <a:r>
              <a:rPr lang="en-GB" altLang="en-US" smtClean="0">
                <a:ea typeface="ＭＳ Ｐゴシック" pitchFamily="34" charset="-128"/>
              </a:rPr>
              <a:t> that there are various types of rapid tests, which will be covered in this session.</a:t>
            </a:r>
          </a:p>
          <a:p>
            <a:pPr eaLnBrk="1" hangingPunct="1"/>
            <a:endParaRPr lang="en-GB" altLang="en-US" b="1" smtClean="0">
              <a:ea typeface="ＭＳ Ｐゴシック" pitchFamily="34" charset="-128"/>
            </a:endParaRPr>
          </a:p>
          <a:p>
            <a:pPr eaLnBrk="1" hangingPunct="1"/>
            <a:r>
              <a:rPr lang="en-GB" altLang="en-US" b="1" smtClean="0">
                <a:ea typeface="ＭＳ Ｐゴシック" pitchFamily="34" charset="-128"/>
              </a:rPr>
              <a:t>NOTE</a:t>
            </a:r>
            <a:r>
              <a:rPr lang="en-GB" altLang="en-US" smtClean="0">
                <a:ea typeface="ＭＳ Ｐゴシック" pitchFamily="34" charset="-128"/>
              </a:rPr>
              <a:t> that the ELISA was the first test used, though it has drawbacks, particularly in developing countries. </a:t>
            </a:r>
            <a:r>
              <a:rPr lang="en-GB" altLang="en-US" b="1" smtClean="0">
                <a:ea typeface="ＭＳ Ｐゴシック" pitchFamily="34" charset="-128"/>
              </a:rPr>
              <a:t>EXPLAIN</a:t>
            </a:r>
            <a:r>
              <a:rPr lang="en-GB" altLang="en-US" smtClean="0">
                <a:ea typeface="ＭＳ Ｐゴシック" pitchFamily="34" charset="-128"/>
              </a:rPr>
              <a:t> the drawbacks of the ELISA test:</a:t>
            </a:r>
          </a:p>
          <a:p>
            <a:pPr eaLnBrk="1" hangingPunct="1">
              <a:buFontTx/>
              <a:buChar char="•"/>
            </a:pPr>
            <a:r>
              <a:rPr lang="en-GB" altLang="en-US" smtClean="0">
                <a:ea typeface="ＭＳ Ｐゴシック" pitchFamily="34" charset="-128"/>
              </a:rPr>
              <a:t>It is a complex diagnostic process that requires highly trained personnel, expensive equipment, and a high cost per test. Note that this high cost is not sustainable and will thus limit access to the test.</a:t>
            </a:r>
          </a:p>
          <a:p>
            <a:pPr eaLnBrk="1" hangingPunct="1">
              <a:buFontTx/>
              <a:buChar char="•"/>
            </a:pPr>
            <a:r>
              <a:rPr lang="en-GB" altLang="en-US" smtClean="0">
                <a:ea typeface="ＭＳ Ｐゴシック" pitchFamily="34" charset="-128"/>
              </a:rPr>
              <a:t>It is not suitable for point of care as testing is done in batches, meaning that test results cannot be made available on the same day.</a:t>
            </a:r>
          </a:p>
          <a:p>
            <a:pPr eaLnBrk="1" hangingPunct="1"/>
            <a:endParaRPr lang="en-GB" altLang="en-US" b="1" smtClean="0">
              <a:ea typeface="ＭＳ Ｐゴシック" pitchFamily="34" charset="-128"/>
            </a:endParaRPr>
          </a:p>
          <a:p>
            <a:pPr eaLnBrk="1" hangingPunct="1"/>
            <a:r>
              <a:rPr lang="en-GB" altLang="en-US" b="1" smtClean="0">
                <a:ea typeface="ＭＳ Ｐゴシック" pitchFamily="34" charset="-128"/>
              </a:rPr>
              <a:t>ASK</a:t>
            </a:r>
            <a:r>
              <a:rPr lang="en-GB" altLang="en-US" smtClean="0">
                <a:ea typeface="ＭＳ Ｐゴシック" pitchFamily="34" charset="-128"/>
              </a:rPr>
              <a:t> participants, “What does PCR mean?”</a:t>
            </a:r>
            <a:endParaRPr lang="en-GB" altLang="ja-JP" b="1" smtClean="0">
              <a:ea typeface="ＭＳ Ｐゴシック" pitchFamily="34" charset="-128"/>
            </a:endParaRPr>
          </a:p>
          <a:p>
            <a:pPr eaLnBrk="1" hangingPunct="1"/>
            <a:r>
              <a:rPr lang="en-GB" altLang="en-US" smtClean="0">
                <a:ea typeface="ＭＳ Ｐゴシック" pitchFamily="34" charset="-128"/>
              </a:rPr>
              <a:t>PCR = Polymerase Chain Reaction</a:t>
            </a:r>
          </a:p>
          <a:p>
            <a:pPr eaLnBrk="1" hangingPunct="1"/>
            <a:endParaRPr lang="en-GB" altLang="en-US" smtClean="0">
              <a:ea typeface="ＭＳ Ｐゴシック" pitchFamily="34" charset="-128"/>
            </a:endParaRPr>
          </a:p>
        </p:txBody>
      </p:sp>
    </p:spTree>
    <p:extLst>
      <p:ext uri="{BB962C8B-B14F-4D97-AF65-F5344CB8AC3E}">
        <p14:creationId xmlns:p14="http://schemas.microsoft.com/office/powerpoint/2010/main" val="1924964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445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GB" altLang="en-US" b="1" smtClean="0">
                <a:ea typeface="ＭＳ Ｐゴシック" pitchFamily="34" charset="-128"/>
              </a:rPr>
              <a:t>EXPLAIN </a:t>
            </a:r>
            <a:r>
              <a:rPr lang="en-GB" altLang="en-US" smtClean="0">
                <a:ea typeface="ＭＳ Ｐゴシック" pitchFamily="34" charset="-128"/>
              </a:rPr>
              <a:t>that this chart does not imply an exact specificity for the detection of HIV, but rather the earliest possible time that HIV could possibly be detected.</a:t>
            </a:r>
          </a:p>
          <a:p>
            <a:pPr eaLnBrk="1" hangingPunct="1"/>
            <a:endParaRPr lang="en-GB" altLang="en-US" smtClean="0">
              <a:ea typeface="ＭＳ Ｐゴシック" pitchFamily="34" charset="-128"/>
            </a:endParaRPr>
          </a:p>
          <a:p>
            <a:r>
              <a:rPr lang="en-US" altLang="en-US" b="1" smtClean="0">
                <a:ea typeface="ＭＳ Ｐゴシック" pitchFamily="34" charset="-128"/>
                <a:cs typeface="Times New Roman" pitchFamily="18" charset="0"/>
              </a:rPr>
              <a:t>NOTE</a:t>
            </a:r>
            <a:r>
              <a:rPr lang="en-US" altLang="en-US" smtClean="0">
                <a:ea typeface="ＭＳ Ｐゴシック" pitchFamily="34" charset="-128"/>
                <a:cs typeface="Times New Roman" pitchFamily="18" charset="0"/>
              </a:rPr>
              <a:t> that the window period can be reduced by:</a:t>
            </a:r>
            <a:endParaRPr lang="en-US" altLang="en-US" b="1" smtClean="0">
              <a:ea typeface="ＭＳ Ｐゴシック" pitchFamily="34" charset="-128"/>
              <a:cs typeface="Times New Roman" pitchFamily="18" charset="0"/>
            </a:endParaRPr>
          </a:p>
          <a:p>
            <a:pPr>
              <a:buFontTx/>
              <a:buChar char="•"/>
            </a:pPr>
            <a:r>
              <a:rPr lang="en-US" altLang="en-US" smtClean="0">
                <a:ea typeface="ＭＳ Ｐゴシック" pitchFamily="34" charset="-128"/>
                <a:cs typeface="Times New Roman" pitchFamily="18" charset="0"/>
              </a:rPr>
              <a:t>Use Of Antigen Capture Technique: 8 days</a:t>
            </a:r>
          </a:p>
          <a:p>
            <a:pPr>
              <a:buFontTx/>
              <a:buChar char="•"/>
            </a:pPr>
            <a:r>
              <a:rPr lang="en-US" altLang="en-US" smtClean="0">
                <a:ea typeface="ＭＳ Ｐゴシック" pitchFamily="34" charset="-128"/>
                <a:cs typeface="Times New Roman" pitchFamily="18" charset="0"/>
              </a:rPr>
              <a:t>Use of 4</a:t>
            </a:r>
            <a:r>
              <a:rPr lang="en-US" altLang="en-US" baseline="30000" smtClean="0">
                <a:ea typeface="ＭＳ Ｐゴシック" pitchFamily="34" charset="-128"/>
                <a:cs typeface="Times New Roman" pitchFamily="18" charset="0"/>
              </a:rPr>
              <a:t>th</a:t>
            </a:r>
            <a:r>
              <a:rPr lang="en-US" altLang="en-US" smtClean="0">
                <a:ea typeface="ＭＳ Ｐゴシック" pitchFamily="34" charset="-128"/>
                <a:cs typeface="Times New Roman" pitchFamily="18" charset="0"/>
              </a:rPr>
              <a:t> generation kits: about 11-14 days</a:t>
            </a:r>
          </a:p>
          <a:p>
            <a:pPr>
              <a:buFontTx/>
              <a:buChar char="•"/>
            </a:pPr>
            <a:r>
              <a:rPr lang="en-US" altLang="en-US" smtClean="0">
                <a:ea typeface="ＭＳ Ｐゴシック" pitchFamily="34" charset="-128"/>
                <a:cs typeface="Times New Roman" pitchFamily="18" charset="0"/>
              </a:rPr>
              <a:t>Early detection looking for IgM: about 10 days</a:t>
            </a:r>
          </a:p>
          <a:p>
            <a:pPr>
              <a:buFontTx/>
              <a:buChar char="•"/>
            </a:pPr>
            <a:r>
              <a:rPr lang="en-US" altLang="en-US" smtClean="0">
                <a:ea typeface="ＭＳ Ｐゴシック" pitchFamily="34" charset="-128"/>
                <a:cs typeface="Times New Roman" pitchFamily="18" charset="0"/>
              </a:rPr>
              <a:t>Plasma HIV RNA: about 10 days</a:t>
            </a:r>
          </a:p>
          <a:p>
            <a:pPr>
              <a:buFontTx/>
              <a:buChar char="•"/>
            </a:pPr>
            <a:r>
              <a:rPr lang="en-US" altLang="en-US" smtClean="0">
                <a:ea typeface="ＭＳ Ｐゴシック" pitchFamily="34" charset="-128"/>
                <a:cs typeface="Times New Roman" pitchFamily="18" charset="0"/>
              </a:rPr>
              <a:t>HIV DNA: about 1 week</a:t>
            </a:r>
            <a:endParaRPr lang="en-US" altLang="en-US" smtClean="0">
              <a:ea typeface="ＭＳ Ｐゴシック" pitchFamily="34" charset="-128"/>
            </a:endParaRPr>
          </a:p>
          <a:p>
            <a:pPr eaLnBrk="1" hangingPunct="1"/>
            <a:endParaRPr lang="en-GB" altLang="en-US" smtClean="0">
              <a:ea typeface="ＭＳ Ｐゴシック" pitchFamily="34" charset="-128"/>
            </a:endParaRPr>
          </a:p>
          <a:p>
            <a:pPr eaLnBrk="1" hangingPunct="1"/>
            <a:r>
              <a:rPr lang="en-GB" altLang="en-US" b="1" smtClean="0">
                <a:ea typeface="ＭＳ Ｐゴシック" pitchFamily="34" charset="-128"/>
              </a:rPr>
              <a:t>EMPHASIZE </a:t>
            </a:r>
            <a:r>
              <a:rPr lang="en-GB" altLang="en-US" smtClean="0">
                <a:ea typeface="ＭＳ Ｐゴシック" pitchFamily="34" charset="-128"/>
              </a:rPr>
              <a:t>the difference between HIV detection in antibody tests and antigen/PCR tests. For certain assays (e.g. PCR), the test becomes positive sooner after infection and before the antibody test becomes positive (thereby shortening the window period), making it useful in circumstances when a patient is suspected of having acute infection.</a:t>
            </a:r>
          </a:p>
          <a:p>
            <a:pPr eaLnBrk="1" hangingPunct="1"/>
            <a:endParaRPr lang="en-GB" altLang="en-US" smtClean="0">
              <a:ea typeface="ＭＳ Ｐゴシック" pitchFamily="34" charset="-128"/>
            </a:endParaRPr>
          </a:p>
          <a:p>
            <a:pPr eaLnBrk="1" hangingPunct="1"/>
            <a:r>
              <a:rPr lang="en-GB" altLang="en-US" b="1" smtClean="0">
                <a:ea typeface="ＭＳ Ｐゴシック" pitchFamily="34" charset="-128"/>
              </a:rPr>
              <a:t>REMIND </a:t>
            </a:r>
            <a:r>
              <a:rPr lang="en-GB" altLang="en-US" smtClean="0">
                <a:ea typeface="ＭＳ Ｐゴシック" pitchFamily="34" charset="-128"/>
              </a:rPr>
              <a:t>participants that the antibody test is the most widely available and most often used because it is the cheapest and most convenient.</a:t>
            </a:r>
          </a:p>
        </p:txBody>
      </p:sp>
    </p:spTree>
    <p:extLst>
      <p:ext uri="{BB962C8B-B14F-4D97-AF65-F5344CB8AC3E}">
        <p14:creationId xmlns:p14="http://schemas.microsoft.com/office/powerpoint/2010/main" val="1956991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82F6FE5E-CB21-410D-AB57-2B35FF621365}" type="slidenum">
              <a:rPr lang="en-GB" smtClean="0"/>
              <a:pPr/>
              <a:t>18</a:t>
            </a:fld>
            <a:endParaRPr lang="en-GB"/>
          </a:p>
        </p:txBody>
      </p:sp>
    </p:spTree>
    <p:extLst>
      <p:ext uri="{BB962C8B-B14F-4D97-AF65-F5344CB8AC3E}">
        <p14:creationId xmlns:p14="http://schemas.microsoft.com/office/powerpoint/2010/main" val="411257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447972E8-02F2-4E87-ABCA-E9442FD32DD4}" type="slidenum">
              <a:rPr lang="en-GB" altLang="en-US" smtClean="0"/>
              <a:pPr/>
              <a:t>24</a:t>
            </a:fld>
            <a:endParaRPr lang="en-GB" altLang="en-US"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en-US" altLang="en-US" dirty="0" smtClean="0"/>
          </a:p>
        </p:txBody>
      </p:sp>
    </p:spTree>
    <p:extLst>
      <p:ext uri="{BB962C8B-B14F-4D97-AF65-F5344CB8AC3E}">
        <p14:creationId xmlns:p14="http://schemas.microsoft.com/office/powerpoint/2010/main" val="1994120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69431561-AEC2-44E7-9FCE-DA5219C9D976}" type="slidenum">
              <a:rPr lang="en-GB" altLang="en-US" smtClean="0"/>
              <a:pPr/>
              <a:t>27</a:t>
            </a:fld>
            <a:endParaRPr lang="en-GB" altLang="en-US"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endParaRPr lang="en-GB" altLang="en-US" smtClean="0"/>
          </a:p>
        </p:txBody>
      </p:sp>
    </p:spTree>
    <p:extLst>
      <p:ext uri="{BB962C8B-B14F-4D97-AF65-F5344CB8AC3E}">
        <p14:creationId xmlns:p14="http://schemas.microsoft.com/office/powerpoint/2010/main" val="3381227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F20A69F7-62EF-411E-918B-E1290EEB34E4}" type="slidenum">
              <a:rPr lang="en-GB" altLang="en-US" smtClean="0"/>
              <a:pPr/>
              <a:t>28</a:t>
            </a:fld>
            <a:endParaRPr lang="en-GB" altLang="en-US"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GB" altLang="en-US" smtClean="0"/>
          </a:p>
        </p:txBody>
      </p:sp>
    </p:spTree>
    <p:extLst>
      <p:ext uri="{BB962C8B-B14F-4D97-AF65-F5344CB8AC3E}">
        <p14:creationId xmlns:p14="http://schemas.microsoft.com/office/powerpoint/2010/main" val="19593510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479137A-8077-46B1-AFE9-F63C94680C40}" type="datetimeFigureOut">
              <a:rPr lang="en-US" smtClean="0"/>
              <a:pPr/>
              <a:t>2/8/2018</a:t>
            </a:fld>
            <a:endParaRPr lang="en-GB"/>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GB"/>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6F88031-D9E1-470C-A8EF-99A823B869EB}"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479137A-8077-46B1-AFE9-F63C94680C40}" type="datetimeFigureOut">
              <a:rPr lang="en-US" smtClean="0"/>
              <a:pPr/>
              <a:t>2/8/2018</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36F88031-D9E1-470C-A8EF-99A823B869EB}"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479137A-8077-46B1-AFE9-F63C94680C40}" type="datetimeFigureOut">
              <a:rPr lang="en-US" smtClean="0"/>
              <a:pPr/>
              <a:t>2/8/2018</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36F88031-D9E1-470C-A8EF-99A823B869EB}"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391400" cy="1447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12813" y="2133600"/>
            <a:ext cx="7315200" cy="3810000"/>
          </a:xfrm>
        </p:spPr>
        <p:txBody>
          <a:bodyPr/>
          <a:lstStyle/>
          <a:p>
            <a:pPr lvl="0"/>
            <a:endParaRPr lang="en-US" noProof="0" smtClean="0"/>
          </a:p>
        </p:txBody>
      </p:sp>
      <p:sp>
        <p:nvSpPr>
          <p:cNvPr id="4" name="Rectangle 4"/>
          <p:cNvSpPr>
            <a:spLocks noGrp="1" noChangeArrowheads="1"/>
          </p:cNvSpPr>
          <p:nvPr>
            <p:ph type="ftr" sz="quarter" idx="10"/>
          </p:nvPr>
        </p:nvSpPr>
        <p:spPr>
          <a:ln/>
        </p:spPr>
        <p:txBody>
          <a:bodyPr/>
          <a:lstStyle>
            <a:lvl1pPr>
              <a:defRPr/>
            </a:lvl1pPr>
          </a:lstStyle>
          <a:p>
            <a:pPr>
              <a:defRPr/>
            </a:pPr>
            <a:r>
              <a:rPr lang="en-US"/>
              <a:t>Nigeria National PMTCT Training Slides                                                    Module 4</a:t>
            </a:r>
          </a:p>
        </p:txBody>
      </p:sp>
      <p:sp>
        <p:nvSpPr>
          <p:cNvPr id="5" name="Rectangle 10"/>
          <p:cNvSpPr>
            <a:spLocks noGrp="1" noChangeArrowheads="1"/>
          </p:cNvSpPr>
          <p:nvPr>
            <p:ph type="sldNum" sz="quarter" idx="11"/>
          </p:nvPr>
        </p:nvSpPr>
        <p:spPr>
          <a:ln/>
        </p:spPr>
        <p:txBody>
          <a:bodyPr/>
          <a:lstStyle>
            <a:lvl1pPr>
              <a:defRPr/>
            </a:lvl1pPr>
          </a:lstStyle>
          <a:p>
            <a:pPr>
              <a:defRPr/>
            </a:pPr>
            <a:fld id="{2DCC226E-5E7D-4BD8-B63E-1559973A6F73}" type="slidenum">
              <a:rPr lang="en-US"/>
              <a:pPr>
                <a:defRPr/>
              </a:pPr>
              <a:t>‹#›</a:t>
            </a:fld>
            <a:endParaRPr lang="en-US"/>
          </a:p>
        </p:txBody>
      </p:sp>
    </p:spTree>
    <p:extLst>
      <p:ext uri="{BB962C8B-B14F-4D97-AF65-F5344CB8AC3E}">
        <p14:creationId xmlns:p14="http://schemas.microsoft.com/office/powerpoint/2010/main" val="92893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479137A-8077-46B1-AFE9-F63C94680C40}" type="datetimeFigureOut">
              <a:rPr lang="en-US" smtClean="0"/>
              <a:pPr/>
              <a:t>2/8/2018</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36F88031-D9E1-470C-A8EF-99A823B869EB}" type="slidenum">
              <a:rPr lang="en-GB" smtClean="0"/>
              <a:pPr/>
              <a:t>‹#›</a:t>
            </a:fld>
            <a:endParaRPr lang="en-GB"/>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479137A-8077-46B1-AFE9-F63C94680C40}" type="datetimeFigureOut">
              <a:rPr lang="en-US" smtClean="0"/>
              <a:pPr/>
              <a:t>2/8/2018</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36F88031-D9E1-470C-A8EF-99A823B869EB}" type="slidenum">
              <a:rPr lang="en-GB" smtClean="0"/>
              <a:pPr/>
              <a:t>‹#›</a:t>
            </a:fld>
            <a:endParaRPr lang="en-GB"/>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479137A-8077-46B1-AFE9-F63C94680C40}" type="datetimeFigureOut">
              <a:rPr lang="en-US" smtClean="0"/>
              <a:pPr/>
              <a:t>2/8/2018</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36F88031-D9E1-470C-A8EF-99A823B869EB}" type="slidenum">
              <a:rPr lang="en-GB" smtClean="0"/>
              <a:pPr/>
              <a:t>‹#›</a:t>
            </a:fld>
            <a:endParaRPr lang="en-GB"/>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479137A-8077-46B1-AFE9-F63C94680C40}" type="datetimeFigureOut">
              <a:rPr lang="en-US" smtClean="0"/>
              <a:pPr/>
              <a:t>2/8/2018</a:t>
            </a:fld>
            <a:endParaRPr lang="en-GB"/>
          </a:p>
        </p:txBody>
      </p:sp>
      <p:sp>
        <p:nvSpPr>
          <p:cNvPr id="8" name="Footer Placeholder 7"/>
          <p:cNvSpPr>
            <a:spLocks noGrp="1"/>
          </p:cNvSpPr>
          <p:nvPr>
            <p:ph type="ftr" sz="quarter" idx="11"/>
          </p:nvPr>
        </p:nvSpPr>
        <p:spPr/>
        <p:txBody>
          <a:bodyPr/>
          <a:lstStyle>
            <a:extLst/>
          </a:lstStyle>
          <a:p>
            <a:endParaRPr lang="en-GB"/>
          </a:p>
        </p:txBody>
      </p:sp>
      <p:sp>
        <p:nvSpPr>
          <p:cNvPr id="9" name="Slide Number Placeholder 8"/>
          <p:cNvSpPr>
            <a:spLocks noGrp="1"/>
          </p:cNvSpPr>
          <p:nvPr>
            <p:ph type="sldNum" sz="quarter" idx="12"/>
          </p:nvPr>
        </p:nvSpPr>
        <p:spPr/>
        <p:txBody>
          <a:bodyPr/>
          <a:lstStyle>
            <a:extLst/>
          </a:lstStyle>
          <a:p>
            <a:fld id="{36F88031-D9E1-470C-A8EF-99A823B869EB}"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7479137A-8077-46B1-AFE9-F63C94680C40}" type="datetimeFigureOut">
              <a:rPr lang="en-US" smtClean="0"/>
              <a:pPr/>
              <a:t>2/8/2018</a:t>
            </a:fld>
            <a:endParaRPr lang="en-GB"/>
          </a:p>
        </p:txBody>
      </p:sp>
      <p:sp>
        <p:nvSpPr>
          <p:cNvPr id="4" name="Footer Placeholder 3"/>
          <p:cNvSpPr>
            <a:spLocks noGrp="1"/>
          </p:cNvSpPr>
          <p:nvPr>
            <p:ph type="ftr" sz="quarter" idx="11"/>
          </p:nvPr>
        </p:nvSpPr>
        <p:spPr/>
        <p:txBody>
          <a:bodyPr/>
          <a:lstStyle>
            <a:extLst/>
          </a:lstStyle>
          <a:p>
            <a:endParaRPr lang="en-GB"/>
          </a:p>
        </p:txBody>
      </p:sp>
      <p:sp>
        <p:nvSpPr>
          <p:cNvPr id="5" name="Slide Number Placeholder 4"/>
          <p:cNvSpPr>
            <a:spLocks noGrp="1"/>
          </p:cNvSpPr>
          <p:nvPr>
            <p:ph type="sldNum" sz="quarter" idx="12"/>
          </p:nvPr>
        </p:nvSpPr>
        <p:spPr/>
        <p:txBody>
          <a:bodyPr/>
          <a:lstStyle>
            <a:extLst/>
          </a:lstStyle>
          <a:p>
            <a:fld id="{36F88031-D9E1-470C-A8EF-99A823B869EB}" type="slidenum">
              <a:rPr lang="en-GB" smtClean="0"/>
              <a:pPr/>
              <a:t>‹#›</a:t>
            </a:fld>
            <a:endParaRPr lang="en-GB"/>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479137A-8077-46B1-AFE9-F63C94680C40}" type="datetimeFigureOut">
              <a:rPr lang="en-US" smtClean="0"/>
              <a:pPr/>
              <a:t>2/8/2018</a:t>
            </a:fld>
            <a:endParaRPr lang="en-GB"/>
          </a:p>
        </p:txBody>
      </p:sp>
      <p:sp>
        <p:nvSpPr>
          <p:cNvPr id="3" name="Footer Placeholder 2"/>
          <p:cNvSpPr>
            <a:spLocks noGrp="1"/>
          </p:cNvSpPr>
          <p:nvPr>
            <p:ph type="ftr" sz="quarter" idx="11"/>
          </p:nvPr>
        </p:nvSpPr>
        <p:spPr/>
        <p:txBody>
          <a:bodyPr/>
          <a:lstStyle>
            <a:extLst/>
          </a:lstStyle>
          <a:p>
            <a:endParaRPr lang="en-GB"/>
          </a:p>
        </p:txBody>
      </p:sp>
      <p:sp>
        <p:nvSpPr>
          <p:cNvPr id="4" name="Slide Number Placeholder 3"/>
          <p:cNvSpPr>
            <a:spLocks noGrp="1"/>
          </p:cNvSpPr>
          <p:nvPr>
            <p:ph type="sldNum" sz="quarter" idx="12"/>
          </p:nvPr>
        </p:nvSpPr>
        <p:spPr/>
        <p:txBody>
          <a:bodyPr/>
          <a:lstStyle>
            <a:extLst/>
          </a:lstStyle>
          <a:p>
            <a:fld id="{36F88031-D9E1-470C-A8EF-99A823B869EB}"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7479137A-8077-46B1-AFE9-F63C94680C40}" type="datetimeFigureOut">
              <a:rPr lang="en-US" smtClean="0"/>
              <a:pPr/>
              <a:t>2/8/2018</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36F88031-D9E1-470C-A8EF-99A823B869EB}"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479137A-8077-46B1-AFE9-F63C94680C40}" type="datetimeFigureOut">
              <a:rPr lang="en-US" smtClean="0"/>
              <a:pPr/>
              <a:t>2/8/2018</a:t>
            </a:fld>
            <a:endParaRPr lang="en-GB"/>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GB"/>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6F88031-D9E1-470C-A8EF-99A823B869EB}" type="slidenum">
              <a:rPr lang="en-GB" smtClean="0"/>
              <a:pPr/>
              <a:t>‹#›</a:t>
            </a:fld>
            <a:endParaRPr lang="en-GB"/>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479137A-8077-46B1-AFE9-F63C94680C40}" type="datetimeFigureOut">
              <a:rPr lang="en-US" smtClean="0"/>
              <a:pPr/>
              <a:t>2/8/2018</a:t>
            </a:fld>
            <a:endParaRPr lang="en-GB"/>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GB"/>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6F88031-D9E1-470C-A8EF-99A823B869EB}"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GB" dirty="0" smtClean="0">
                <a:latin typeface="Arial Black" pitchFamily="34" charset="0"/>
              </a:rPr>
              <a:t>HIV IN PREGNANCY</a:t>
            </a:r>
            <a:endParaRPr lang="en-GB" dirty="0">
              <a:latin typeface="Arial Black" pitchFamily="34" charset="0"/>
            </a:endParaRPr>
          </a:p>
        </p:txBody>
      </p:sp>
      <p:sp>
        <p:nvSpPr>
          <p:cNvPr id="3" name="Subtitle 2"/>
          <p:cNvSpPr>
            <a:spLocks noGrp="1"/>
          </p:cNvSpPr>
          <p:nvPr>
            <p:ph type="subTitle" idx="1"/>
          </p:nvPr>
        </p:nvSpPr>
        <p:spPr/>
        <p:txBody>
          <a:bodyPr>
            <a:normAutofit fontScale="92500" lnSpcReduction="20000"/>
          </a:bodyPr>
          <a:lstStyle/>
          <a:p>
            <a:pPr algn="ctr"/>
            <a:r>
              <a:rPr lang="en-GB" dirty="0" smtClean="0"/>
              <a:t>DR IO ADEBARA </a:t>
            </a:r>
            <a:r>
              <a:rPr lang="en-GB" sz="1200" b="1" i="1" dirty="0" smtClean="0"/>
              <a:t>MPH, FMCOG</a:t>
            </a:r>
            <a:endParaRPr lang="en-GB" b="1" i="1" dirty="0" smtClean="0"/>
          </a:p>
          <a:p>
            <a:pPr algn="ctr"/>
            <a:r>
              <a:rPr lang="en-GB" dirty="0" smtClean="0"/>
              <a:t>CONSULTANT DEPT OF OBGYN FETH IDO</a:t>
            </a:r>
          </a:p>
          <a:p>
            <a:pPr algn="ctr"/>
            <a:r>
              <a:rPr lang="en-GB" dirty="0" smtClean="0"/>
              <a:t>ASSOCIATE LECTURER DEPT OF OBGYN ABUAD</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7"/>
          <p:cNvSpPr>
            <a:spLocks noGrp="1" noChangeArrowheads="1"/>
          </p:cNvSpPr>
          <p:nvPr>
            <p:ph idx="1"/>
          </p:nvPr>
        </p:nvSpPr>
        <p:spPr>
          <a:xfrm>
            <a:off x="912812" y="1142984"/>
            <a:ext cx="7659715" cy="5072098"/>
          </a:xfrm>
        </p:spPr>
        <p:txBody>
          <a:bodyPr>
            <a:noAutofit/>
          </a:bodyPr>
          <a:lstStyle/>
          <a:p>
            <a:pPr eaLnBrk="1" hangingPunct="1">
              <a:lnSpc>
                <a:spcPct val="90000"/>
              </a:lnSpc>
              <a:spcBef>
                <a:spcPct val="50000"/>
              </a:spcBef>
              <a:buFont typeface="Wingdings" pitchFamily="2" charset="2"/>
              <a:buNone/>
            </a:pPr>
            <a:r>
              <a:rPr lang="en-GB" altLang="en-US" sz="2800" dirty="0" smtClean="0">
                <a:latin typeface="Times New Roman" pitchFamily="18" charset="0"/>
                <a:cs typeface="Times New Roman" pitchFamily="18" charset="0"/>
              </a:rPr>
              <a:t>HIV is transmitted by:</a:t>
            </a:r>
          </a:p>
          <a:p>
            <a:pPr>
              <a:lnSpc>
                <a:spcPct val="90000"/>
              </a:lnSpc>
            </a:pPr>
            <a:r>
              <a:rPr lang="en-GB" altLang="en-US" sz="2400" dirty="0" smtClean="0">
                <a:latin typeface="Times New Roman" pitchFamily="18" charset="0"/>
                <a:cs typeface="Times New Roman" pitchFamily="18" charset="0"/>
              </a:rPr>
              <a:t>Sexual contact:</a:t>
            </a:r>
          </a:p>
          <a:p>
            <a:pPr lvl="1" indent="-285750">
              <a:lnSpc>
                <a:spcPct val="90000"/>
              </a:lnSpc>
              <a:buFont typeface="Wingdings" pitchFamily="2" charset="2"/>
              <a:buChar char="v"/>
            </a:pPr>
            <a:r>
              <a:rPr lang="en-GB" altLang="en-US" sz="2000" dirty="0" smtClean="0">
                <a:latin typeface="Times New Roman" pitchFamily="18" charset="0"/>
                <a:cs typeface="Times New Roman" pitchFamily="18" charset="0"/>
              </a:rPr>
              <a:t>Unprotected sex (anal, vaginal, or oral)  </a:t>
            </a:r>
          </a:p>
          <a:p>
            <a:pPr lvl="1" indent="-285750">
              <a:lnSpc>
                <a:spcPct val="90000"/>
              </a:lnSpc>
              <a:buFont typeface="Wingdings" pitchFamily="2" charset="2"/>
              <a:buChar char="v"/>
            </a:pPr>
            <a:r>
              <a:rPr lang="en-GB" altLang="en-US" sz="2000" dirty="0" smtClean="0">
                <a:latin typeface="Times New Roman" pitchFamily="18" charset="0"/>
                <a:cs typeface="Times New Roman" pitchFamily="18" charset="0"/>
              </a:rPr>
              <a:t>Direct contact with HIV-infected body fluids such as semen and vaginal secretions</a:t>
            </a:r>
          </a:p>
          <a:p>
            <a:pPr eaLnBrk="1" hangingPunct="1">
              <a:lnSpc>
                <a:spcPct val="90000"/>
              </a:lnSpc>
              <a:spcBef>
                <a:spcPct val="50000"/>
              </a:spcBef>
            </a:pPr>
            <a:r>
              <a:rPr lang="en-GB" altLang="en-US" sz="2400" dirty="0" smtClean="0">
                <a:latin typeface="Times New Roman" pitchFamily="18" charset="0"/>
                <a:cs typeface="Times New Roman" pitchFamily="18" charset="0"/>
              </a:rPr>
              <a:t>Blood to Blood transmission:</a:t>
            </a:r>
          </a:p>
          <a:p>
            <a:pPr lvl="1" indent="-285750">
              <a:lnSpc>
                <a:spcPct val="90000"/>
              </a:lnSpc>
              <a:buFont typeface="Wingdings" pitchFamily="2" charset="2"/>
              <a:buChar char="v"/>
            </a:pPr>
            <a:r>
              <a:rPr lang="en-GB" altLang="en-US" sz="1800" dirty="0" smtClean="0">
                <a:latin typeface="Times New Roman" pitchFamily="18" charset="0"/>
                <a:cs typeface="Times New Roman" pitchFamily="18" charset="0"/>
              </a:rPr>
              <a:t>Transfusion with HIV-infected blood</a:t>
            </a:r>
          </a:p>
          <a:p>
            <a:pPr lvl="1" indent="-285750">
              <a:lnSpc>
                <a:spcPct val="90000"/>
              </a:lnSpc>
              <a:buFont typeface="Wingdings" pitchFamily="2" charset="2"/>
              <a:buChar char="v"/>
            </a:pPr>
            <a:r>
              <a:rPr lang="en-GB" altLang="en-US" sz="1800" dirty="0" smtClean="0">
                <a:latin typeface="Times New Roman" pitchFamily="18" charset="0"/>
                <a:cs typeface="Times New Roman" pitchFamily="18" charset="0"/>
              </a:rPr>
              <a:t>Direct contact with HIV-infected blood</a:t>
            </a:r>
          </a:p>
          <a:p>
            <a:pPr lvl="1" indent="-285750">
              <a:lnSpc>
                <a:spcPct val="90000"/>
              </a:lnSpc>
              <a:buFont typeface="Wingdings" pitchFamily="2" charset="2"/>
              <a:buChar char="v"/>
            </a:pPr>
            <a:r>
              <a:rPr lang="en-GB" altLang="en-US" sz="1800" dirty="0" smtClean="0">
                <a:latin typeface="Times New Roman" pitchFamily="18" charset="0"/>
                <a:cs typeface="Times New Roman" pitchFamily="18" charset="0"/>
              </a:rPr>
              <a:t>Re-use of unsterilized sharps (needles, surgical blades, razors used in scarification practices)</a:t>
            </a:r>
          </a:p>
          <a:p>
            <a:pPr lvl="1" indent="-285750">
              <a:lnSpc>
                <a:spcPct val="90000"/>
              </a:lnSpc>
              <a:buFont typeface="Wingdings" pitchFamily="2" charset="2"/>
              <a:buChar char="v"/>
            </a:pPr>
            <a:r>
              <a:rPr lang="en-GB" altLang="en-US" sz="1800" dirty="0" smtClean="0">
                <a:latin typeface="Times New Roman" pitchFamily="18" charset="0"/>
                <a:cs typeface="Times New Roman" pitchFamily="18" charset="0"/>
              </a:rPr>
              <a:t>Needle stick injury </a:t>
            </a:r>
          </a:p>
          <a:p>
            <a:pPr eaLnBrk="1" hangingPunct="1">
              <a:lnSpc>
                <a:spcPct val="90000"/>
              </a:lnSpc>
              <a:spcBef>
                <a:spcPct val="50000"/>
              </a:spcBef>
            </a:pPr>
            <a:r>
              <a:rPr lang="en-GB" altLang="en-US" sz="2400" dirty="0" smtClean="0">
                <a:latin typeface="Times New Roman" pitchFamily="18" charset="0"/>
                <a:cs typeface="Times New Roman" pitchFamily="18" charset="0"/>
              </a:rPr>
              <a:t>Injection of drugs with needles or syringes contaminated with HIV</a:t>
            </a:r>
          </a:p>
          <a:p>
            <a:pPr eaLnBrk="1" hangingPunct="1">
              <a:lnSpc>
                <a:spcPct val="90000"/>
              </a:lnSpc>
              <a:spcBef>
                <a:spcPct val="50000"/>
              </a:spcBef>
            </a:pPr>
            <a:r>
              <a:rPr lang="en-GB" altLang="en-US" sz="2800" b="1" dirty="0" smtClean="0">
                <a:effectLst>
                  <a:outerShdw blurRad="38100" dist="38100" dir="2700000" algn="tl">
                    <a:srgbClr val="000000">
                      <a:alpha val="43137"/>
                    </a:srgbClr>
                  </a:outerShdw>
                </a:effectLst>
                <a:latin typeface="Times New Roman" pitchFamily="18" charset="0"/>
                <a:cs typeface="Times New Roman" pitchFamily="18" charset="0"/>
              </a:rPr>
              <a:t>MTCT: during pregnancy, delivery and breastfeeding</a:t>
            </a:r>
          </a:p>
        </p:txBody>
      </p:sp>
      <p:sp>
        <p:nvSpPr>
          <p:cNvPr id="45058" name="Footer Placeholder 3"/>
          <p:cNvSpPr>
            <a:spLocks noGrp="1"/>
          </p:cNvSpPr>
          <p:nvPr>
            <p:ph type="ftr" sz="quarter" idx="11"/>
          </p:nvPr>
        </p:nvSpPr>
        <p:spPr>
          <a:noFill/>
        </p:spPr>
        <p:txBody>
          <a:bodyPr/>
          <a:lstStyle/>
          <a:p>
            <a:r>
              <a:rPr lang="en-US" altLang="en-US" dirty="0" smtClean="0">
                <a:latin typeface="Arial" pitchFamily="34" charset="0"/>
              </a:rPr>
              <a:t>                                </a:t>
            </a:r>
          </a:p>
        </p:txBody>
      </p:sp>
      <p:sp>
        <p:nvSpPr>
          <p:cNvPr id="45059" name="Slide Number Placeholder 4"/>
          <p:cNvSpPr>
            <a:spLocks noGrp="1"/>
          </p:cNvSpPr>
          <p:nvPr>
            <p:ph type="sldNum" sz="quarter" idx="12"/>
          </p:nvPr>
        </p:nvSpPr>
        <p:spPr>
          <a:noFill/>
        </p:spPr>
        <p:txBody>
          <a:bodyPr/>
          <a:lstStyle/>
          <a:p>
            <a:fld id="{EE938FB6-0BCF-4C13-8431-7C656B29A195}" type="slidenum">
              <a:rPr lang="en-US" altLang="en-US" smtClean="0">
                <a:latin typeface="Arial" pitchFamily="34" charset="0"/>
              </a:rPr>
              <a:pPr/>
              <a:t>10</a:t>
            </a:fld>
            <a:endParaRPr lang="en-US" altLang="en-US" smtClean="0">
              <a:latin typeface="Arial" pitchFamily="34" charset="0"/>
            </a:endParaRPr>
          </a:p>
        </p:txBody>
      </p:sp>
      <p:sp>
        <p:nvSpPr>
          <p:cNvPr id="45060" name="Rectangle 6"/>
          <p:cNvSpPr>
            <a:spLocks noGrp="1" noChangeArrowheads="1"/>
          </p:cNvSpPr>
          <p:nvPr>
            <p:ph type="title"/>
          </p:nvPr>
        </p:nvSpPr>
        <p:spPr>
          <a:xfrm>
            <a:off x="457200" y="274638"/>
            <a:ext cx="8229600" cy="868346"/>
          </a:xfrm>
        </p:spPr>
        <p:txBody>
          <a:bodyPr/>
          <a:lstStyle/>
          <a:p>
            <a:pPr eaLnBrk="1" hangingPunct="1"/>
            <a:r>
              <a:rPr lang="en-GB" altLang="en-US" dirty="0" smtClean="0"/>
              <a:t>Transmission of HIV</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pPr>
              <a:defRPr/>
            </a:pPr>
            <a:r>
              <a:rPr lang="en-GB" sz="3692" smtClean="0"/>
              <a:t>Laboratory Testing for HIV Diagnosis</a:t>
            </a:r>
          </a:p>
        </p:txBody>
      </p:sp>
      <p:sp>
        <p:nvSpPr>
          <p:cNvPr id="52227" name="Rectangle 6"/>
          <p:cNvSpPr>
            <a:spLocks noGrp="1" noChangeArrowheads="1"/>
          </p:cNvSpPr>
          <p:nvPr>
            <p:ph idx="1"/>
          </p:nvPr>
        </p:nvSpPr>
        <p:spPr>
          <a:xfrm>
            <a:off x="457200" y="1646238"/>
            <a:ext cx="8229600" cy="4830762"/>
          </a:xfrm>
        </p:spPr>
        <p:txBody>
          <a:bodyPr/>
          <a:lstStyle/>
          <a:p>
            <a:pPr marL="316531" indent="-316531">
              <a:defRPr/>
            </a:pPr>
            <a:r>
              <a:rPr lang="en-GB" altLang="en-US" sz="2400" dirty="0" smtClean="0"/>
              <a:t>Antibody based Assays:</a:t>
            </a:r>
          </a:p>
          <a:p>
            <a:pPr marL="685817" lvl="1" indent="-263776">
              <a:buClrTx/>
              <a:defRPr/>
            </a:pPr>
            <a:r>
              <a:rPr lang="en-GB" altLang="en-US" dirty="0" smtClean="0"/>
              <a:t>Rapid tests</a:t>
            </a:r>
          </a:p>
          <a:p>
            <a:pPr marL="685817" lvl="1" indent="-263776">
              <a:buClrTx/>
              <a:defRPr/>
            </a:pPr>
            <a:r>
              <a:rPr lang="en-GB" altLang="en-US" dirty="0" smtClean="0"/>
              <a:t>ELISA</a:t>
            </a:r>
            <a:endParaRPr lang="en-GB" altLang="en-US" sz="2400" dirty="0" smtClean="0"/>
          </a:p>
          <a:p>
            <a:pPr marL="685817" lvl="1" indent="-263776">
              <a:buClrTx/>
              <a:defRPr/>
            </a:pPr>
            <a:r>
              <a:rPr lang="en-GB" altLang="en-US" dirty="0" smtClean="0"/>
              <a:t>Western Blot</a:t>
            </a:r>
          </a:p>
          <a:p>
            <a:pPr marL="685817" lvl="1" indent="-263776">
              <a:buClrTx/>
              <a:defRPr/>
            </a:pPr>
            <a:r>
              <a:rPr lang="en-GB" altLang="en-US" dirty="0" smtClean="0"/>
              <a:t>Indirect </a:t>
            </a:r>
            <a:r>
              <a:rPr lang="en-GB" altLang="en-US" dirty="0" err="1" smtClean="0"/>
              <a:t>Immunofluorescent</a:t>
            </a:r>
            <a:r>
              <a:rPr lang="en-GB" altLang="en-US" dirty="0" smtClean="0"/>
              <a:t> Antibody Assay (IFA)</a:t>
            </a:r>
          </a:p>
          <a:p>
            <a:pPr marL="316531" indent="-316531">
              <a:defRPr/>
            </a:pPr>
            <a:r>
              <a:rPr lang="en-GB" altLang="en-US" sz="2400" dirty="0" smtClean="0"/>
              <a:t>Nucleic Acid-based Test (</a:t>
            </a:r>
            <a:r>
              <a:rPr lang="en-GB" altLang="en-US" sz="2400" dirty="0" err="1" smtClean="0"/>
              <a:t>Virologic</a:t>
            </a:r>
            <a:r>
              <a:rPr lang="en-GB" altLang="en-US" sz="2400" dirty="0" smtClean="0"/>
              <a:t> tests)</a:t>
            </a:r>
          </a:p>
          <a:p>
            <a:pPr marL="685817" lvl="1" indent="-263776">
              <a:buClrTx/>
              <a:defRPr/>
            </a:pPr>
            <a:r>
              <a:rPr lang="en-GB" altLang="en-US" dirty="0" smtClean="0"/>
              <a:t>Assays to detect HIV DNA</a:t>
            </a:r>
          </a:p>
          <a:p>
            <a:pPr marL="685817" lvl="1" indent="-263776">
              <a:buClrTx/>
              <a:defRPr/>
            </a:pPr>
            <a:r>
              <a:rPr lang="en-GB" altLang="en-US" dirty="0" smtClean="0"/>
              <a:t>RNA (PCR) </a:t>
            </a:r>
          </a:p>
          <a:p>
            <a:pPr marL="685817" lvl="1" indent="-263776">
              <a:buClrTx/>
              <a:defRPr/>
            </a:pPr>
            <a:r>
              <a:rPr lang="en-GB" altLang="en-US" dirty="0" smtClean="0"/>
              <a:t>Other tests: </a:t>
            </a:r>
          </a:p>
          <a:p>
            <a:pPr marL="685817" lvl="1" indent="-263776">
              <a:buClrTx/>
              <a:defRPr/>
            </a:pPr>
            <a:r>
              <a:rPr lang="en-GB" altLang="en-US" dirty="0" smtClean="0"/>
              <a:t>1. Antigen detection test (p24 antigen)</a:t>
            </a:r>
          </a:p>
          <a:p>
            <a:pPr marL="685817" lvl="1" indent="-263776">
              <a:buClrTx/>
              <a:defRPr/>
            </a:pPr>
            <a:r>
              <a:rPr lang="en-GB" altLang="en-US" dirty="0" smtClean="0"/>
              <a:t>2. Viral isolation </a:t>
            </a:r>
            <a:endParaRPr lang="en-GB" altLang="en-US" i="1" dirty="0" smtClean="0"/>
          </a:p>
        </p:txBody>
      </p:sp>
      <p:sp>
        <p:nvSpPr>
          <p:cNvPr id="4" name="Footer Placeholder 3"/>
          <p:cNvSpPr>
            <a:spLocks noGrp="1"/>
          </p:cNvSpPr>
          <p:nvPr>
            <p:ph type="ftr" sz="quarter" idx="10"/>
          </p:nvPr>
        </p:nvSpPr>
        <p:spPr>
          <a:xfrm>
            <a:off x="533400" y="6477000"/>
            <a:ext cx="2895600" cy="304800"/>
          </a:xfrm>
        </p:spPr>
        <p:txBody>
          <a:bodyPr/>
          <a:lstStyle/>
          <a:p>
            <a:pPr>
              <a:defRPr/>
            </a:pPr>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3"/>
          <p:cNvSpPr>
            <a:spLocks noGrp="1" noChangeArrowheads="1"/>
          </p:cNvSpPr>
          <p:nvPr>
            <p:ph type="title"/>
          </p:nvPr>
        </p:nvSpPr>
        <p:spPr/>
        <p:txBody>
          <a:bodyPr>
            <a:normAutofit fontScale="90000"/>
          </a:bodyPr>
          <a:lstStyle/>
          <a:p>
            <a:pPr>
              <a:defRPr/>
            </a:pPr>
            <a:r>
              <a:rPr lang="en-GB" sz="3692" smtClean="0"/>
              <a:t>Time from Infection to Detection of HIV-1 Markers</a:t>
            </a:r>
          </a:p>
        </p:txBody>
      </p:sp>
      <p:sp>
        <p:nvSpPr>
          <p:cNvPr id="103427" name="Line 3"/>
          <p:cNvSpPr>
            <a:spLocks noChangeShapeType="1"/>
          </p:cNvSpPr>
          <p:nvPr/>
        </p:nvSpPr>
        <p:spPr bwMode="auto">
          <a:xfrm>
            <a:off x="1143000" y="5867400"/>
            <a:ext cx="6781800" cy="0"/>
          </a:xfrm>
          <a:prstGeom prst="line">
            <a:avLst/>
          </a:prstGeom>
          <a:noFill/>
          <a:ln w="38100">
            <a:solidFill>
              <a:schemeClr val="bg1"/>
            </a:solidFill>
            <a:miter lim="800000"/>
            <a:headEnd/>
            <a:tailEnd/>
          </a:ln>
        </p:spPr>
        <p:txBody>
          <a:bodyPr/>
          <a:lstStyle/>
          <a:p>
            <a:endParaRPr lang="en-GB"/>
          </a:p>
        </p:txBody>
      </p:sp>
      <p:sp>
        <p:nvSpPr>
          <p:cNvPr id="103428" name="Rectangle 5"/>
          <p:cNvSpPr>
            <a:spLocks noChangeArrowheads="1"/>
          </p:cNvSpPr>
          <p:nvPr/>
        </p:nvSpPr>
        <p:spPr bwMode="auto">
          <a:xfrm>
            <a:off x="3733800" y="4191000"/>
            <a:ext cx="3810000" cy="152400"/>
          </a:xfrm>
          <a:prstGeom prst="rect">
            <a:avLst/>
          </a:prstGeom>
          <a:solidFill>
            <a:schemeClr val="accent1"/>
          </a:solidFill>
          <a:ln w="12700">
            <a:solidFill>
              <a:srgbClr val="FFCCCC"/>
            </a:solidFill>
            <a:miter lim="800000"/>
            <a:headEnd/>
            <a:tailEnd/>
          </a:ln>
        </p:spPr>
        <p:txBody>
          <a:bodyPr wrap="none" anchor="ctr"/>
          <a:lstStyle/>
          <a:p>
            <a:pPr eaLnBrk="1" hangingPunct="1"/>
            <a:endParaRPr lang="en-GB" altLang="en-US"/>
          </a:p>
        </p:txBody>
      </p:sp>
      <p:sp>
        <p:nvSpPr>
          <p:cNvPr id="103429" name="Rectangle 6"/>
          <p:cNvSpPr>
            <a:spLocks noChangeArrowheads="1"/>
          </p:cNvSpPr>
          <p:nvPr/>
        </p:nvSpPr>
        <p:spPr bwMode="auto">
          <a:xfrm>
            <a:off x="4876800" y="3733800"/>
            <a:ext cx="2667000" cy="152400"/>
          </a:xfrm>
          <a:prstGeom prst="rect">
            <a:avLst/>
          </a:prstGeom>
          <a:solidFill>
            <a:schemeClr val="accent1"/>
          </a:solidFill>
          <a:ln w="12700">
            <a:solidFill>
              <a:srgbClr val="FFCCCC"/>
            </a:solidFill>
            <a:miter lim="800000"/>
            <a:headEnd/>
            <a:tailEnd/>
          </a:ln>
        </p:spPr>
        <p:txBody>
          <a:bodyPr wrap="none" anchor="ctr"/>
          <a:lstStyle/>
          <a:p>
            <a:pPr eaLnBrk="1" hangingPunct="1"/>
            <a:endParaRPr lang="en-GB" altLang="en-US"/>
          </a:p>
        </p:txBody>
      </p:sp>
      <p:sp>
        <p:nvSpPr>
          <p:cNvPr id="103430" name="Line 7"/>
          <p:cNvSpPr>
            <a:spLocks noChangeShapeType="1"/>
          </p:cNvSpPr>
          <p:nvPr/>
        </p:nvSpPr>
        <p:spPr bwMode="auto">
          <a:xfrm>
            <a:off x="1905000" y="5867400"/>
            <a:ext cx="0" cy="76200"/>
          </a:xfrm>
          <a:prstGeom prst="line">
            <a:avLst/>
          </a:prstGeom>
          <a:noFill/>
          <a:ln w="12700">
            <a:solidFill>
              <a:schemeClr val="tx1"/>
            </a:solidFill>
            <a:miter lim="800000"/>
            <a:headEnd/>
            <a:tailEnd/>
          </a:ln>
        </p:spPr>
        <p:txBody>
          <a:bodyPr/>
          <a:lstStyle/>
          <a:p>
            <a:endParaRPr lang="en-GB"/>
          </a:p>
        </p:txBody>
      </p:sp>
      <p:sp>
        <p:nvSpPr>
          <p:cNvPr id="103431" name="Line 8"/>
          <p:cNvSpPr>
            <a:spLocks noChangeShapeType="1"/>
          </p:cNvSpPr>
          <p:nvPr/>
        </p:nvSpPr>
        <p:spPr bwMode="auto">
          <a:xfrm>
            <a:off x="2819400" y="5867400"/>
            <a:ext cx="0" cy="76200"/>
          </a:xfrm>
          <a:prstGeom prst="line">
            <a:avLst/>
          </a:prstGeom>
          <a:noFill/>
          <a:ln w="12700">
            <a:solidFill>
              <a:schemeClr val="tx1"/>
            </a:solidFill>
            <a:miter lim="800000"/>
            <a:headEnd/>
            <a:tailEnd/>
          </a:ln>
        </p:spPr>
        <p:txBody>
          <a:bodyPr/>
          <a:lstStyle/>
          <a:p>
            <a:endParaRPr lang="en-GB"/>
          </a:p>
        </p:txBody>
      </p:sp>
      <p:sp>
        <p:nvSpPr>
          <p:cNvPr id="103432" name="Line 9"/>
          <p:cNvSpPr>
            <a:spLocks noChangeShapeType="1"/>
          </p:cNvSpPr>
          <p:nvPr/>
        </p:nvSpPr>
        <p:spPr bwMode="auto">
          <a:xfrm>
            <a:off x="5562600" y="5867400"/>
            <a:ext cx="0" cy="76200"/>
          </a:xfrm>
          <a:prstGeom prst="line">
            <a:avLst/>
          </a:prstGeom>
          <a:noFill/>
          <a:ln w="12700">
            <a:solidFill>
              <a:schemeClr val="tx1"/>
            </a:solidFill>
            <a:miter lim="800000"/>
            <a:headEnd/>
            <a:tailEnd/>
          </a:ln>
        </p:spPr>
        <p:txBody>
          <a:bodyPr/>
          <a:lstStyle/>
          <a:p>
            <a:endParaRPr lang="en-GB"/>
          </a:p>
        </p:txBody>
      </p:sp>
      <p:sp>
        <p:nvSpPr>
          <p:cNvPr id="103433" name="Line 10"/>
          <p:cNvSpPr>
            <a:spLocks noChangeShapeType="1"/>
          </p:cNvSpPr>
          <p:nvPr/>
        </p:nvSpPr>
        <p:spPr bwMode="auto">
          <a:xfrm>
            <a:off x="3733800" y="5867400"/>
            <a:ext cx="0" cy="76200"/>
          </a:xfrm>
          <a:prstGeom prst="line">
            <a:avLst/>
          </a:prstGeom>
          <a:noFill/>
          <a:ln w="12700">
            <a:solidFill>
              <a:schemeClr val="tx1"/>
            </a:solidFill>
            <a:miter lim="800000"/>
            <a:headEnd/>
            <a:tailEnd/>
          </a:ln>
        </p:spPr>
        <p:txBody>
          <a:bodyPr/>
          <a:lstStyle/>
          <a:p>
            <a:endParaRPr lang="en-GB"/>
          </a:p>
        </p:txBody>
      </p:sp>
      <p:sp>
        <p:nvSpPr>
          <p:cNvPr id="103434" name="Line 11"/>
          <p:cNvSpPr>
            <a:spLocks noChangeShapeType="1"/>
          </p:cNvSpPr>
          <p:nvPr/>
        </p:nvSpPr>
        <p:spPr bwMode="auto">
          <a:xfrm>
            <a:off x="4648200" y="5867400"/>
            <a:ext cx="0" cy="76200"/>
          </a:xfrm>
          <a:prstGeom prst="line">
            <a:avLst/>
          </a:prstGeom>
          <a:noFill/>
          <a:ln w="12700">
            <a:solidFill>
              <a:schemeClr val="tx1"/>
            </a:solidFill>
            <a:miter lim="800000"/>
            <a:headEnd/>
            <a:tailEnd/>
          </a:ln>
        </p:spPr>
        <p:txBody>
          <a:bodyPr/>
          <a:lstStyle/>
          <a:p>
            <a:endParaRPr lang="en-GB"/>
          </a:p>
        </p:txBody>
      </p:sp>
      <p:sp>
        <p:nvSpPr>
          <p:cNvPr id="103435" name="Line 12"/>
          <p:cNvSpPr>
            <a:spLocks noChangeShapeType="1"/>
          </p:cNvSpPr>
          <p:nvPr/>
        </p:nvSpPr>
        <p:spPr bwMode="auto">
          <a:xfrm>
            <a:off x="6477000" y="5867400"/>
            <a:ext cx="0" cy="76200"/>
          </a:xfrm>
          <a:prstGeom prst="line">
            <a:avLst/>
          </a:prstGeom>
          <a:noFill/>
          <a:ln w="12700">
            <a:solidFill>
              <a:schemeClr val="tx1"/>
            </a:solidFill>
            <a:miter lim="800000"/>
            <a:headEnd/>
            <a:tailEnd/>
          </a:ln>
        </p:spPr>
        <p:txBody>
          <a:bodyPr/>
          <a:lstStyle/>
          <a:p>
            <a:endParaRPr lang="en-GB"/>
          </a:p>
        </p:txBody>
      </p:sp>
      <p:sp>
        <p:nvSpPr>
          <p:cNvPr id="103436" name="Line 13"/>
          <p:cNvSpPr>
            <a:spLocks noChangeShapeType="1"/>
          </p:cNvSpPr>
          <p:nvPr/>
        </p:nvSpPr>
        <p:spPr bwMode="auto">
          <a:xfrm>
            <a:off x="7315200" y="5867400"/>
            <a:ext cx="0" cy="76200"/>
          </a:xfrm>
          <a:prstGeom prst="line">
            <a:avLst/>
          </a:prstGeom>
          <a:noFill/>
          <a:ln w="12700">
            <a:solidFill>
              <a:schemeClr val="tx1"/>
            </a:solidFill>
            <a:miter lim="800000"/>
            <a:headEnd/>
            <a:tailEnd/>
          </a:ln>
        </p:spPr>
        <p:txBody>
          <a:bodyPr/>
          <a:lstStyle/>
          <a:p>
            <a:endParaRPr lang="en-GB"/>
          </a:p>
        </p:txBody>
      </p:sp>
      <p:sp>
        <p:nvSpPr>
          <p:cNvPr id="103437" name="Text Box 14"/>
          <p:cNvSpPr txBox="1">
            <a:spLocks noChangeArrowheads="1"/>
          </p:cNvSpPr>
          <p:nvPr/>
        </p:nvSpPr>
        <p:spPr bwMode="auto">
          <a:xfrm>
            <a:off x="1752600" y="5943600"/>
            <a:ext cx="311150" cy="369888"/>
          </a:xfrm>
          <a:prstGeom prst="rect">
            <a:avLst/>
          </a:prstGeom>
          <a:noFill/>
          <a:ln w="12700">
            <a:noFill/>
            <a:miter lim="800000"/>
            <a:headEnd/>
            <a:tailEnd/>
          </a:ln>
        </p:spPr>
        <p:txBody>
          <a:bodyPr wrap="none">
            <a:spAutoFit/>
          </a:bodyPr>
          <a:lstStyle/>
          <a:p>
            <a:r>
              <a:rPr lang="en-US" altLang="en-US">
                <a:latin typeface="Tahoma" pitchFamily="34" charset="0"/>
              </a:rPr>
              <a:t>5</a:t>
            </a:r>
          </a:p>
        </p:txBody>
      </p:sp>
      <p:sp>
        <p:nvSpPr>
          <p:cNvPr id="103438" name="Text Box 15"/>
          <p:cNvSpPr txBox="1">
            <a:spLocks noChangeArrowheads="1"/>
          </p:cNvSpPr>
          <p:nvPr/>
        </p:nvSpPr>
        <p:spPr bwMode="auto">
          <a:xfrm>
            <a:off x="2662238" y="5957888"/>
            <a:ext cx="438150" cy="369887"/>
          </a:xfrm>
          <a:prstGeom prst="rect">
            <a:avLst/>
          </a:prstGeom>
          <a:noFill/>
          <a:ln w="12700">
            <a:noFill/>
            <a:miter lim="800000"/>
            <a:headEnd/>
            <a:tailEnd/>
          </a:ln>
        </p:spPr>
        <p:txBody>
          <a:bodyPr wrap="none">
            <a:spAutoFit/>
          </a:bodyPr>
          <a:lstStyle/>
          <a:p>
            <a:r>
              <a:rPr lang="en-US" altLang="en-US">
                <a:latin typeface="Tahoma" pitchFamily="34" charset="0"/>
              </a:rPr>
              <a:t>10</a:t>
            </a:r>
          </a:p>
        </p:txBody>
      </p:sp>
      <p:sp>
        <p:nvSpPr>
          <p:cNvPr id="103439" name="Text Box 16"/>
          <p:cNvSpPr txBox="1">
            <a:spLocks noChangeArrowheads="1"/>
          </p:cNvSpPr>
          <p:nvPr/>
        </p:nvSpPr>
        <p:spPr bwMode="auto">
          <a:xfrm>
            <a:off x="3576638" y="5943600"/>
            <a:ext cx="438150" cy="369888"/>
          </a:xfrm>
          <a:prstGeom prst="rect">
            <a:avLst/>
          </a:prstGeom>
          <a:noFill/>
          <a:ln w="12700">
            <a:noFill/>
            <a:miter lim="800000"/>
            <a:headEnd/>
            <a:tailEnd/>
          </a:ln>
        </p:spPr>
        <p:txBody>
          <a:bodyPr wrap="none">
            <a:spAutoFit/>
          </a:bodyPr>
          <a:lstStyle/>
          <a:p>
            <a:r>
              <a:rPr lang="en-US" altLang="en-US">
                <a:latin typeface="Tahoma" pitchFamily="34" charset="0"/>
              </a:rPr>
              <a:t>15</a:t>
            </a:r>
          </a:p>
        </p:txBody>
      </p:sp>
      <p:sp>
        <p:nvSpPr>
          <p:cNvPr id="103440" name="Text Box 17"/>
          <p:cNvSpPr txBox="1">
            <a:spLocks noChangeArrowheads="1"/>
          </p:cNvSpPr>
          <p:nvPr/>
        </p:nvSpPr>
        <p:spPr bwMode="auto">
          <a:xfrm>
            <a:off x="4491038" y="5943600"/>
            <a:ext cx="438150" cy="369888"/>
          </a:xfrm>
          <a:prstGeom prst="rect">
            <a:avLst/>
          </a:prstGeom>
          <a:noFill/>
          <a:ln w="12700">
            <a:noFill/>
            <a:miter lim="800000"/>
            <a:headEnd/>
            <a:tailEnd/>
          </a:ln>
        </p:spPr>
        <p:txBody>
          <a:bodyPr wrap="none">
            <a:spAutoFit/>
          </a:bodyPr>
          <a:lstStyle/>
          <a:p>
            <a:r>
              <a:rPr lang="en-US" altLang="en-US">
                <a:latin typeface="Tahoma" pitchFamily="34" charset="0"/>
              </a:rPr>
              <a:t>20</a:t>
            </a:r>
          </a:p>
        </p:txBody>
      </p:sp>
      <p:sp>
        <p:nvSpPr>
          <p:cNvPr id="103441" name="Text Box 18"/>
          <p:cNvSpPr txBox="1">
            <a:spLocks noChangeArrowheads="1"/>
          </p:cNvSpPr>
          <p:nvPr/>
        </p:nvSpPr>
        <p:spPr bwMode="auto">
          <a:xfrm>
            <a:off x="5410200" y="5943600"/>
            <a:ext cx="438150" cy="369888"/>
          </a:xfrm>
          <a:prstGeom prst="rect">
            <a:avLst/>
          </a:prstGeom>
          <a:noFill/>
          <a:ln w="12700">
            <a:noFill/>
            <a:miter lim="800000"/>
            <a:headEnd/>
            <a:tailEnd/>
          </a:ln>
        </p:spPr>
        <p:txBody>
          <a:bodyPr wrap="none">
            <a:spAutoFit/>
          </a:bodyPr>
          <a:lstStyle/>
          <a:p>
            <a:r>
              <a:rPr lang="en-US" altLang="en-US">
                <a:latin typeface="Tahoma" pitchFamily="34" charset="0"/>
              </a:rPr>
              <a:t>25</a:t>
            </a:r>
          </a:p>
        </p:txBody>
      </p:sp>
      <p:sp>
        <p:nvSpPr>
          <p:cNvPr id="103442" name="Text Box 19"/>
          <p:cNvSpPr txBox="1">
            <a:spLocks noChangeArrowheads="1"/>
          </p:cNvSpPr>
          <p:nvPr/>
        </p:nvSpPr>
        <p:spPr bwMode="auto">
          <a:xfrm>
            <a:off x="6324600" y="5943600"/>
            <a:ext cx="438150" cy="369888"/>
          </a:xfrm>
          <a:prstGeom prst="rect">
            <a:avLst/>
          </a:prstGeom>
          <a:noFill/>
          <a:ln w="12700">
            <a:noFill/>
            <a:miter lim="800000"/>
            <a:headEnd/>
            <a:tailEnd/>
          </a:ln>
        </p:spPr>
        <p:txBody>
          <a:bodyPr wrap="none">
            <a:spAutoFit/>
          </a:bodyPr>
          <a:lstStyle/>
          <a:p>
            <a:r>
              <a:rPr lang="en-US" altLang="en-US">
                <a:latin typeface="Tahoma" pitchFamily="34" charset="0"/>
              </a:rPr>
              <a:t>30</a:t>
            </a:r>
          </a:p>
        </p:txBody>
      </p:sp>
      <p:sp>
        <p:nvSpPr>
          <p:cNvPr id="103443" name="Text Box 20"/>
          <p:cNvSpPr txBox="1">
            <a:spLocks noChangeArrowheads="1"/>
          </p:cNvSpPr>
          <p:nvPr/>
        </p:nvSpPr>
        <p:spPr bwMode="auto">
          <a:xfrm>
            <a:off x="7158038" y="5943600"/>
            <a:ext cx="438150" cy="369888"/>
          </a:xfrm>
          <a:prstGeom prst="rect">
            <a:avLst/>
          </a:prstGeom>
          <a:noFill/>
          <a:ln w="12700">
            <a:noFill/>
            <a:miter lim="800000"/>
            <a:headEnd/>
            <a:tailEnd/>
          </a:ln>
        </p:spPr>
        <p:txBody>
          <a:bodyPr wrap="none">
            <a:spAutoFit/>
          </a:bodyPr>
          <a:lstStyle/>
          <a:p>
            <a:r>
              <a:rPr lang="en-US" altLang="en-US">
                <a:latin typeface="Tahoma" pitchFamily="34" charset="0"/>
              </a:rPr>
              <a:t>35</a:t>
            </a:r>
          </a:p>
        </p:txBody>
      </p:sp>
      <p:sp>
        <p:nvSpPr>
          <p:cNvPr id="103444" name="Text Box 21"/>
          <p:cNvSpPr txBox="1">
            <a:spLocks noChangeArrowheads="1"/>
          </p:cNvSpPr>
          <p:nvPr/>
        </p:nvSpPr>
        <p:spPr bwMode="auto">
          <a:xfrm>
            <a:off x="7924800" y="3657600"/>
            <a:ext cx="990600" cy="366713"/>
          </a:xfrm>
          <a:prstGeom prst="rect">
            <a:avLst/>
          </a:prstGeom>
          <a:noFill/>
          <a:ln w="12700">
            <a:noFill/>
            <a:miter lim="800000"/>
            <a:headEnd/>
            <a:tailEnd/>
          </a:ln>
        </p:spPr>
        <p:txBody>
          <a:bodyPr>
            <a:spAutoFit/>
          </a:bodyPr>
          <a:lstStyle/>
          <a:p>
            <a:pPr>
              <a:spcBef>
                <a:spcPct val="50000"/>
              </a:spcBef>
            </a:pPr>
            <a:endParaRPr lang="en-GB" altLang="en-US">
              <a:latin typeface="Tahoma" pitchFamily="34" charset="0"/>
            </a:endParaRPr>
          </a:p>
        </p:txBody>
      </p:sp>
      <p:sp>
        <p:nvSpPr>
          <p:cNvPr id="103445" name="Text Box 22"/>
          <p:cNvSpPr txBox="1">
            <a:spLocks noChangeArrowheads="1"/>
          </p:cNvSpPr>
          <p:nvPr/>
        </p:nvSpPr>
        <p:spPr bwMode="auto">
          <a:xfrm>
            <a:off x="7620000" y="3429000"/>
            <a:ext cx="1524000" cy="641350"/>
          </a:xfrm>
          <a:prstGeom prst="rect">
            <a:avLst/>
          </a:prstGeom>
          <a:noFill/>
          <a:ln w="12700">
            <a:noFill/>
            <a:miter lim="800000"/>
            <a:headEnd/>
            <a:tailEnd/>
          </a:ln>
        </p:spPr>
        <p:txBody>
          <a:bodyPr>
            <a:spAutoFit/>
          </a:bodyPr>
          <a:lstStyle/>
          <a:p>
            <a:pPr>
              <a:spcBef>
                <a:spcPct val="50000"/>
              </a:spcBef>
            </a:pPr>
            <a:r>
              <a:rPr lang="en-US" altLang="en-US">
                <a:latin typeface="Tahoma" pitchFamily="34" charset="0"/>
              </a:rPr>
              <a:t>Antibody assays</a:t>
            </a:r>
          </a:p>
        </p:txBody>
      </p:sp>
      <p:sp>
        <p:nvSpPr>
          <p:cNvPr id="103446" name="Rectangle 23"/>
          <p:cNvSpPr>
            <a:spLocks noChangeArrowheads="1"/>
          </p:cNvSpPr>
          <p:nvPr/>
        </p:nvSpPr>
        <p:spPr bwMode="auto">
          <a:xfrm>
            <a:off x="3733800" y="4648200"/>
            <a:ext cx="3810000" cy="152400"/>
          </a:xfrm>
          <a:prstGeom prst="rect">
            <a:avLst/>
          </a:prstGeom>
          <a:solidFill>
            <a:schemeClr val="accent1"/>
          </a:solidFill>
          <a:ln w="12700">
            <a:solidFill>
              <a:srgbClr val="FFCCCC"/>
            </a:solidFill>
            <a:miter lim="800000"/>
            <a:headEnd/>
            <a:tailEnd/>
          </a:ln>
        </p:spPr>
        <p:txBody>
          <a:bodyPr wrap="none" anchor="ctr"/>
          <a:lstStyle/>
          <a:p>
            <a:pPr eaLnBrk="1" hangingPunct="1"/>
            <a:endParaRPr lang="en-GB" altLang="en-US"/>
          </a:p>
        </p:txBody>
      </p:sp>
      <p:sp>
        <p:nvSpPr>
          <p:cNvPr id="103447" name="Rectangle 24"/>
          <p:cNvSpPr>
            <a:spLocks noChangeArrowheads="1"/>
          </p:cNvSpPr>
          <p:nvPr/>
        </p:nvSpPr>
        <p:spPr bwMode="auto">
          <a:xfrm>
            <a:off x="2743200" y="5105400"/>
            <a:ext cx="4800600" cy="152400"/>
          </a:xfrm>
          <a:prstGeom prst="rect">
            <a:avLst/>
          </a:prstGeom>
          <a:solidFill>
            <a:schemeClr val="accent1"/>
          </a:solidFill>
          <a:ln w="12700">
            <a:solidFill>
              <a:srgbClr val="FFCCCC"/>
            </a:solidFill>
            <a:miter lim="800000"/>
            <a:headEnd/>
            <a:tailEnd/>
          </a:ln>
        </p:spPr>
        <p:txBody>
          <a:bodyPr wrap="none" anchor="ctr"/>
          <a:lstStyle/>
          <a:p>
            <a:pPr eaLnBrk="1" hangingPunct="1"/>
            <a:endParaRPr lang="en-GB" altLang="en-US"/>
          </a:p>
        </p:txBody>
      </p:sp>
      <p:sp>
        <p:nvSpPr>
          <p:cNvPr id="103448" name="Text Box 25"/>
          <p:cNvSpPr txBox="1">
            <a:spLocks noChangeArrowheads="1"/>
          </p:cNvSpPr>
          <p:nvPr/>
        </p:nvSpPr>
        <p:spPr bwMode="auto">
          <a:xfrm>
            <a:off x="7772400" y="4114800"/>
            <a:ext cx="990600" cy="366713"/>
          </a:xfrm>
          <a:prstGeom prst="rect">
            <a:avLst/>
          </a:prstGeom>
          <a:noFill/>
          <a:ln w="12700">
            <a:noFill/>
            <a:miter lim="800000"/>
            <a:headEnd/>
            <a:tailEnd/>
          </a:ln>
        </p:spPr>
        <p:txBody>
          <a:bodyPr>
            <a:spAutoFit/>
          </a:bodyPr>
          <a:lstStyle/>
          <a:p>
            <a:pPr>
              <a:spcBef>
                <a:spcPct val="50000"/>
              </a:spcBef>
            </a:pPr>
            <a:r>
              <a:rPr lang="en-US" altLang="en-US">
                <a:latin typeface="Tahoma" pitchFamily="34" charset="0"/>
              </a:rPr>
              <a:t>p24</a:t>
            </a:r>
          </a:p>
        </p:txBody>
      </p:sp>
      <p:sp>
        <p:nvSpPr>
          <p:cNvPr id="103449" name="Text Box 26"/>
          <p:cNvSpPr txBox="1">
            <a:spLocks noChangeArrowheads="1"/>
          </p:cNvSpPr>
          <p:nvPr/>
        </p:nvSpPr>
        <p:spPr bwMode="auto">
          <a:xfrm>
            <a:off x="7696200" y="4495800"/>
            <a:ext cx="1219200" cy="366713"/>
          </a:xfrm>
          <a:prstGeom prst="rect">
            <a:avLst/>
          </a:prstGeom>
          <a:noFill/>
          <a:ln w="12700">
            <a:noFill/>
            <a:miter lim="800000"/>
            <a:headEnd/>
            <a:tailEnd/>
          </a:ln>
        </p:spPr>
        <p:txBody>
          <a:bodyPr>
            <a:spAutoFit/>
          </a:bodyPr>
          <a:lstStyle/>
          <a:p>
            <a:pPr>
              <a:spcBef>
                <a:spcPct val="50000"/>
              </a:spcBef>
            </a:pPr>
            <a:r>
              <a:rPr lang="en-US" altLang="en-US">
                <a:latin typeface="Tahoma" pitchFamily="34" charset="0"/>
              </a:rPr>
              <a:t>DNA PCR</a:t>
            </a:r>
          </a:p>
        </p:txBody>
      </p:sp>
      <p:sp>
        <p:nvSpPr>
          <p:cNvPr id="103450" name="Text Box 27"/>
          <p:cNvSpPr txBox="1">
            <a:spLocks noChangeArrowheads="1"/>
          </p:cNvSpPr>
          <p:nvPr/>
        </p:nvSpPr>
        <p:spPr bwMode="auto">
          <a:xfrm>
            <a:off x="7696200" y="5029200"/>
            <a:ext cx="1447800" cy="366713"/>
          </a:xfrm>
          <a:prstGeom prst="rect">
            <a:avLst/>
          </a:prstGeom>
          <a:noFill/>
          <a:ln w="12700">
            <a:noFill/>
            <a:miter lim="800000"/>
            <a:headEnd/>
            <a:tailEnd/>
          </a:ln>
        </p:spPr>
        <p:txBody>
          <a:bodyPr>
            <a:spAutoFit/>
          </a:bodyPr>
          <a:lstStyle/>
          <a:p>
            <a:pPr>
              <a:spcBef>
                <a:spcPct val="50000"/>
              </a:spcBef>
            </a:pPr>
            <a:r>
              <a:rPr lang="en-US" altLang="en-US">
                <a:latin typeface="Tahoma" pitchFamily="34" charset="0"/>
              </a:rPr>
              <a:t>RNA PCR</a:t>
            </a:r>
          </a:p>
        </p:txBody>
      </p:sp>
      <p:sp>
        <p:nvSpPr>
          <p:cNvPr id="103451" name="Text Box 28"/>
          <p:cNvSpPr txBox="1">
            <a:spLocks noChangeArrowheads="1"/>
          </p:cNvSpPr>
          <p:nvPr/>
        </p:nvSpPr>
        <p:spPr bwMode="auto">
          <a:xfrm>
            <a:off x="3095625" y="6248400"/>
            <a:ext cx="4876800" cy="396875"/>
          </a:xfrm>
          <a:prstGeom prst="rect">
            <a:avLst/>
          </a:prstGeom>
          <a:noFill/>
          <a:ln w="12700">
            <a:noFill/>
            <a:miter lim="800000"/>
            <a:headEnd/>
            <a:tailEnd/>
          </a:ln>
        </p:spPr>
        <p:txBody>
          <a:bodyPr>
            <a:spAutoFit/>
          </a:bodyPr>
          <a:lstStyle/>
          <a:p>
            <a:pPr>
              <a:spcBef>
                <a:spcPct val="50000"/>
              </a:spcBef>
            </a:pPr>
            <a:r>
              <a:rPr lang="en-US" altLang="en-US" sz="2000">
                <a:latin typeface="Tahoma" pitchFamily="34" charset="0"/>
              </a:rPr>
              <a:t>Detection of HIV: Days after infection</a:t>
            </a:r>
          </a:p>
        </p:txBody>
      </p:sp>
      <p:sp>
        <p:nvSpPr>
          <p:cNvPr id="103452" name="Line 29"/>
          <p:cNvSpPr>
            <a:spLocks noChangeShapeType="1"/>
          </p:cNvSpPr>
          <p:nvPr/>
        </p:nvSpPr>
        <p:spPr bwMode="auto">
          <a:xfrm>
            <a:off x="7772400" y="6096000"/>
            <a:ext cx="914400" cy="0"/>
          </a:xfrm>
          <a:prstGeom prst="line">
            <a:avLst/>
          </a:prstGeom>
          <a:noFill/>
          <a:ln w="50800">
            <a:solidFill>
              <a:schemeClr val="tx1"/>
            </a:solidFill>
            <a:miter lim="800000"/>
            <a:headEnd/>
            <a:tailEnd type="triangle" w="med" len="med"/>
          </a:ln>
        </p:spPr>
        <p:txBody>
          <a:bodyPr/>
          <a:lstStyle/>
          <a:p>
            <a:endParaRPr lang="en-GB"/>
          </a:p>
        </p:txBody>
      </p:sp>
      <p:sp>
        <p:nvSpPr>
          <p:cNvPr id="103453" name="Rectangle 30"/>
          <p:cNvSpPr>
            <a:spLocks noChangeArrowheads="1"/>
          </p:cNvSpPr>
          <p:nvPr/>
        </p:nvSpPr>
        <p:spPr bwMode="auto">
          <a:xfrm>
            <a:off x="914400" y="5105400"/>
            <a:ext cx="1828800" cy="152400"/>
          </a:xfrm>
          <a:prstGeom prst="rect">
            <a:avLst/>
          </a:prstGeom>
          <a:solidFill>
            <a:srgbClr val="FF3300"/>
          </a:solidFill>
          <a:ln w="12700">
            <a:solidFill>
              <a:srgbClr val="FFCCCC"/>
            </a:solidFill>
            <a:miter lim="800000"/>
            <a:headEnd/>
            <a:tailEnd/>
          </a:ln>
        </p:spPr>
        <p:txBody>
          <a:bodyPr wrap="none" anchor="ctr"/>
          <a:lstStyle/>
          <a:p>
            <a:pPr eaLnBrk="1" hangingPunct="1"/>
            <a:endParaRPr lang="en-GB" altLang="en-US"/>
          </a:p>
        </p:txBody>
      </p:sp>
      <p:sp>
        <p:nvSpPr>
          <p:cNvPr id="103454" name="Rectangle 31"/>
          <p:cNvSpPr>
            <a:spLocks noChangeArrowheads="1"/>
          </p:cNvSpPr>
          <p:nvPr/>
        </p:nvSpPr>
        <p:spPr bwMode="auto">
          <a:xfrm>
            <a:off x="914400" y="4648200"/>
            <a:ext cx="3048000" cy="152400"/>
          </a:xfrm>
          <a:prstGeom prst="rect">
            <a:avLst/>
          </a:prstGeom>
          <a:solidFill>
            <a:srgbClr val="FF3300"/>
          </a:solidFill>
          <a:ln w="12700">
            <a:solidFill>
              <a:srgbClr val="FFCCCC"/>
            </a:solidFill>
            <a:miter lim="800000"/>
            <a:headEnd/>
            <a:tailEnd/>
          </a:ln>
        </p:spPr>
        <p:txBody>
          <a:bodyPr wrap="none" anchor="ctr"/>
          <a:lstStyle/>
          <a:p>
            <a:pPr eaLnBrk="1" hangingPunct="1"/>
            <a:endParaRPr lang="en-GB" altLang="en-US"/>
          </a:p>
        </p:txBody>
      </p:sp>
      <p:sp>
        <p:nvSpPr>
          <p:cNvPr id="103455" name="Rectangle 32"/>
          <p:cNvSpPr>
            <a:spLocks noChangeArrowheads="1"/>
          </p:cNvSpPr>
          <p:nvPr/>
        </p:nvSpPr>
        <p:spPr bwMode="auto">
          <a:xfrm>
            <a:off x="914400" y="4191000"/>
            <a:ext cx="3048000" cy="152400"/>
          </a:xfrm>
          <a:prstGeom prst="rect">
            <a:avLst/>
          </a:prstGeom>
          <a:solidFill>
            <a:srgbClr val="FF3300"/>
          </a:solidFill>
          <a:ln w="12700">
            <a:solidFill>
              <a:srgbClr val="FFCCCC"/>
            </a:solidFill>
            <a:miter lim="800000"/>
            <a:headEnd/>
            <a:tailEnd/>
          </a:ln>
        </p:spPr>
        <p:txBody>
          <a:bodyPr wrap="none" anchor="ctr"/>
          <a:lstStyle/>
          <a:p>
            <a:pPr eaLnBrk="1" hangingPunct="1"/>
            <a:endParaRPr lang="en-GB" altLang="en-US"/>
          </a:p>
        </p:txBody>
      </p:sp>
      <p:sp>
        <p:nvSpPr>
          <p:cNvPr id="103456" name="Rectangle 33"/>
          <p:cNvSpPr>
            <a:spLocks noChangeArrowheads="1"/>
          </p:cNvSpPr>
          <p:nvPr/>
        </p:nvSpPr>
        <p:spPr bwMode="auto">
          <a:xfrm>
            <a:off x="914400" y="3733800"/>
            <a:ext cx="4191000" cy="152400"/>
          </a:xfrm>
          <a:prstGeom prst="rect">
            <a:avLst/>
          </a:prstGeom>
          <a:solidFill>
            <a:srgbClr val="FF3300"/>
          </a:solidFill>
          <a:ln w="12700">
            <a:solidFill>
              <a:srgbClr val="FFCCCC"/>
            </a:solidFill>
            <a:miter lim="800000"/>
            <a:headEnd/>
            <a:tailEnd/>
          </a:ln>
        </p:spPr>
        <p:txBody>
          <a:bodyPr wrap="none" anchor="ctr"/>
          <a:lstStyle/>
          <a:p>
            <a:pPr eaLnBrk="1" hangingPunct="1"/>
            <a:endParaRPr lang="en-GB" altLang="en-US"/>
          </a:p>
        </p:txBody>
      </p:sp>
      <p:sp>
        <p:nvSpPr>
          <p:cNvPr id="103457" name="Text Box 34"/>
          <p:cNvSpPr txBox="1">
            <a:spLocks noChangeArrowheads="1"/>
          </p:cNvSpPr>
          <p:nvPr/>
        </p:nvSpPr>
        <p:spPr bwMode="auto">
          <a:xfrm>
            <a:off x="1905000" y="2147888"/>
            <a:ext cx="914400" cy="366712"/>
          </a:xfrm>
          <a:prstGeom prst="rect">
            <a:avLst/>
          </a:prstGeom>
          <a:noFill/>
          <a:ln w="12700">
            <a:noFill/>
            <a:miter lim="800000"/>
            <a:headEnd/>
            <a:tailEnd/>
          </a:ln>
        </p:spPr>
        <p:txBody>
          <a:bodyPr>
            <a:spAutoFit/>
          </a:bodyPr>
          <a:lstStyle/>
          <a:p>
            <a:pPr>
              <a:spcBef>
                <a:spcPct val="50000"/>
              </a:spcBef>
            </a:pPr>
            <a:r>
              <a:rPr lang="en-US" altLang="en-US">
                <a:latin typeface="Tahoma" pitchFamily="34" charset="0"/>
              </a:rPr>
              <a:t>KEY:</a:t>
            </a:r>
          </a:p>
        </p:txBody>
      </p:sp>
      <p:sp>
        <p:nvSpPr>
          <p:cNvPr id="103458" name="Rectangle 35"/>
          <p:cNvSpPr>
            <a:spLocks noChangeArrowheads="1"/>
          </p:cNvSpPr>
          <p:nvPr/>
        </p:nvSpPr>
        <p:spPr bwMode="auto">
          <a:xfrm>
            <a:off x="2819400" y="2209800"/>
            <a:ext cx="1600200" cy="228600"/>
          </a:xfrm>
          <a:prstGeom prst="rect">
            <a:avLst/>
          </a:prstGeom>
          <a:solidFill>
            <a:srgbClr val="FF3300"/>
          </a:solidFill>
          <a:ln w="12700">
            <a:solidFill>
              <a:srgbClr val="FFCCCC"/>
            </a:solidFill>
            <a:miter lim="800000"/>
            <a:headEnd/>
            <a:tailEnd/>
          </a:ln>
        </p:spPr>
        <p:txBody>
          <a:bodyPr wrap="none" anchor="ctr"/>
          <a:lstStyle/>
          <a:p>
            <a:pPr eaLnBrk="1" hangingPunct="1"/>
            <a:endParaRPr lang="en-GB" altLang="en-US"/>
          </a:p>
        </p:txBody>
      </p:sp>
      <p:sp>
        <p:nvSpPr>
          <p:cNvPr id="103459" name="Rectangle 36"/>
          <p:cNvSpPr>
            <a:spLocks noChangeArrowheads="1"/>
          </p:cNvSpPr>
          <p:nvPr/>
        </p:nvSpPr>
        <p:spPr bwMode="auto">
          <a:xfrm>
            <a:off x="2819400" y="2667000"/>
            <a:ext cx="1600200" cy="228600"/>
          </a:xfrm>
          <a:prstGeom prst="rect">
            <a:avLst/>
          </a:prstGeom>
          <a:solidFill>
            <a:schemeClr val="accent1"/>
          </a:solidFill>
          <a:ln w="12700">
            <a:solidFill>
              <a:srgbClr val="FFCCCC"/>
            </a:solidFill>
            <a:miter lim="800000"/>
            <a:headEnd/>
            <a:tailEnd/>
          </a:ln>
        </p:spPr>
        <p:txBody>
          <a:bodyPr wrap="none" anchor="ctr"/>
          <a:lstStyle/>
          <a:p>
            <a:pPr eaLnBrk="1" hangingPunct="1"/>
            <a:endParaRPr lang="en-GB" altLang="en-US"/>
          </a:p>
        </p:txBody>
      </p:sp>
      <p:sp>
        <p:nvSpPr>
          <p:cNvPr id="103460" name="Text Box 37"/>
          <p:cNvSpPr txBox="1">
            <a:spLocks noChangeArrowheads="1"/>
          </p:cNvSpPr>
          <p:nvPr/>
        </p:nvSpPr>
        <p:spPr bwMode="auto">
          <a:xfrm>
            <a:off x="4495800" y="2605088"/>
            <a:ext cx="4343400" cy="366712"/>
          </a:xfrm>
          <a:prstGeom prst="rect">
            <a:avLst/>
          </a:prstGeom>
          <a:noFill/>
          <a:ln w="12700">
            <a:noFill/>
            <a:miter lim="800000"/>
            <a:headEnd/>
            <a:tailEnd/>
          </a:ln>
        </p:spPr>
        <p:txBody>
          <a:bodyPr>
            <a:spAutoFit/>
          </a:bodyPr>
          <a:lstStyle/>
          <a:p>
            <a:pPr>
              <a:spcBef>
                <a:spcPct val="50000"/>
              </a:spcBef>
            </a:pPr>
            <a:r>
              <a:rPr lang="en-US" altLang="en-US">
                <a:latin typeface="Tahoma" pitchFamily="34" charset="0"/>
              </a:rPr>
              <a:t>EARLIEST POSSIBLE DETECTION OF HIV</a:t>
            </a:r>
          </a:p>
        </p:txBody>
      </p:sp>
      <p:sp>
        <p:nvSpPr>
          <p:cNvPr id="103461" name="Text Box 38"/>
          <p:cNvSpPr txBox="1">
            <a:spLocks noChangeArrowheads="1"/>
          </p:cNvSpPr>
          <p:nvPr/>
        </p:nvSpPr>
        <p:spPr bwMode="auto">
          <a:xfrm>
            <a:off x="4495800" y="2133600"/>
            <a:ext cx="3962400" cy="366713"/>
          </a:xfrm>
          <a:prstGeom prst="rect">
            <a:avLst/>
          </a:prstGeom>
          <a:noFill/>
          <a:ln w="12700">
            <a:noFill/>
            <a:miter lim="800000"/>
            <a:headEnd/>
            <a:tailEnd/>
          </a:ln>
        </p:spPr>
        <p:txBody>
          <a:bodyPr>
            <a:spAutoFit/>
          </a:bodyPr>
          <a:lstStyle/>
          <a:p>
            <a:pPr>
              <a:spcBef>
                <a:spcPct val="50000"/>
              </a:spcBef>
            </a:pPr>
            <a:r>
              <a:rPr lang="en-US" altLang="en-US">
                <a:latin typeface="Tahoma" pitchFamily="34" charset="0"/>
              </a:rPr>
              <a:t>NO DETECTION</a:t>
            </a:r>
          </a:p>
        </p:txBody>
      </p:sp>
      <p:sp>
        <p:nvSpPr>
          <p:cNvPr id="103462" name="Line 39"/>
          <p:cNvSpPr>
            <a:spLocks noChangeShapeType="1"/>
          </p:cNvSpPr>
          <p:nvPr/>
        </p:nvSpPr>
        <p:spPr bwMode="auto">
          <a:xfrm>
            <a:off x="914400" y="5867400"/>
            <a:ext cx="6781800" cy="0"/>
          </a:xfrm>
          <a:prstGeom prst="line">
            <a:avLst/>
          </a:prstGeom>
          <a:noFill/>
          <a:ln w="38100">
            <a:solidFill>
              <a:schemeClr val="tx1"/>
            </a:solidFill>
            <a:miter lim="800000"/>
            <a:headEnd/>
            <a:tailEnd/>
          </a:ln>
        </p:spPr>
        <p:txBody>
          <a:bodyPr/>
          <a:lstStyle/>
          <a:p>
            <a:endParaRPr lang="en-GB"/>
          </a:p>
        </p:txBody>
      </p:sp>
      <p:sp>
        <p:nvSpPr>
          <p:cNvPr id="103463" name="Line 40"/>
          <p:cNvSpPr>
            <a:spLocks noChangeShapeType="1"/>
          </p:cNvSpPr>
          <p:nvPr/>
        </p:nvSpPr>
        <p:spPr bwMode="auto">
          <a:xfrm flipV="1">
            <a:off x="914400" y="2057400"/>
            <a:ext cx="0" cy="3810000"/>
          </a:xfrm>
          <a:prstGeom prst="line">
            <a:avLst/>
          </a:prstGeom>
          <a:noFill/>
          <a:ln w="38100">
            <a:solidFill>
              <a:schemeClr val="bg1"/>
            </a:solidFill>
            <a:miter lim="800000"/>
            <a:headEnd/>
            <a:tailEnd/>
          </a:ln>
        </p:spPr>
        <p:txBody>
          <a:bodyPr/>
          <a:lstStyle/>
          <a:p>
            <a:endParaRPr lang="en-GB"/>
          </a:p>
        </p:txBody>
      </p:sp>
      <p:sp>
        <p:nvSpPr>
          <p:cNvPr id="103464" name="Line 49"/>
          <p:cNvSpPr>
            <a:spLocks noChangeShapeType="1"/>
          </p:cNvSpPr>
          <p:nvPr/>
        </p:nvSpPr>
        <p:spPr bwMode="auto">
          <a:xfrm flipV="1">
            <a:off x="914400" y="2057400"/>
            <a:ext cx="0" cy="3810000"/>
          </a:xfrm>
          <a:prstGeom prst="line">
            <a:avLst/>
          </a:prstGeom>
          <a:noFill/>
          <a:ln w="38100">
            <a:solidFill>
              <a:schemeClr val="tx1"/>
            </a:solidFill>
            <a:miter lim="800000"/>
            <a:headEnd/>
            <a:tailEnd/>
          </a:ln>
        </p:spPr>
        <p:txBody>
          <a:bodyPr/>
          <a:lstStyle/>
          <a:p>
            <a:endParaRPr lang="en-GB"/>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1472446182"/>
              </p:ext>
            </p:extLst>
          </p:nvPr>
        </p:nvGraphicFramePr>
        <p:xfrm>
          <a:off x="142844" y="1071546"/>
          <a:ext cx="8858311" cy="5572164"/>
        </p:xfrm>
        <a:graphic>
          <a:graphicData uri="http://schemas.openxmlformats.org/presentationml/2006/ole">
            <mc:AlternateContent xmlns:mc="http://schemas.openxmlformats.org/markup-compatibility/2006">
              <mc:Choice xmlns:v="urn:schemas-microsoft-com:vml" Requires="v">
                <p:oleObj spid="_x0000_s61443" name="Slide" r:id="rId3" imgW="3584300" imgH="2688369" progId="PowerPoint.Slide.8">
                  <p:embed/>
                </p:oleObj>
              </mc:Choice>
              <mc:Fallback>
                <p:oleObj name="Slide" r:id="rId3" imgW="3584300" imgH="2688369" progId="PowerPoint.Slide.8">
                  <p:embed/>
                  <p:pic>
                    <p:nvPicPr>
                      <p:cNvPr id="0" name="Picture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44" y="1071546"/>
                        <a:ext cx="8858311" cy="55721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457200" y="274638"/>
            <a:ext cx="8229600" cy="654032"/>
          </a:xfrm>
        </p:spPr>
        <p:txBody>
          <a:bodyPr>
            <a:normAutofit fontScale="90000"/>
          </a:bodyPr>
          <a:lstStyle/>
          <a:p>
            <a:r>
              <a:rPr lang="en-US" dirty="0" smtClean="0"/>
              <a:t/>
            </a:r>
            <a:br>
              <a:rPr lang="en-US" dirty="0" smtClean="0"/>
            </a:br>
            <a:r>
              <a:rPr lang="en-US" dirty="0" smtClean="0"/>
              <a:t>SERIAL TESTING ALGORITHM</a:t>
            </a:r>
            <a:br>
              <a:rPr lang="en-US" dirty="0" smtClean="0"/>
            </a:br>
            <a:endParaRPr lang="en-US" dirty="0"/>
          </a:p>
        </p:txBody>
      </p:sp>
    </p:spTree>
    <p:extLst>
      <p:ext uri="{BB962C8B-B14F-4D97-AF65-F5344CB8AC3E}">
        <p14:creationId xmlns:p14="http://schemas.microsoft.com/office/powerpoint/2010/main" val="16222583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nSpc>
                <a:spcPct val="150000"/>
              </a:lnSpc>
              <a:buNone/>
            </a:pPr>
            <a:r>
              <a:rPr lang="en-GB" dirty="0" smtClean="0"/>
              <a:t>EFFECTS OF HIV ON PREGNANCY OUTCOME</a:t>
            </a:r>
          </a:p>
          <a:p>
            <a:pPr lvl="1">
              <a:lnSpc>
                <a:spcPct val="150000"/>
              </a:lnSpc>
              <a:buFont typeface="Arial" pitchFamily="34" charset="0"/>
              <a:buChar char="•"/>
            </a:pPr>
            <a:r>
              <a:rPr lang="en-GB" dirty="0" smtClean="0"/>
              <a:t>Spontaneous abortion</a:t>
            </a:r>
          </a:p>
          <a:p>
            <a:pPr lvl="1">
              <a:lnSpc>
                <a:spcPct val="150000"/>
              </a:lnSpc>
              <a:buFont typeface="Arial" pitchFamily="34" charset="0"/>
              <a:buChar char="•"/>
            </a:pPr>
            <a:r>
              <a:rPr lang="en-GB" dirty="0" smtClean="0"/>
              <a:t>Ectopic pregnancy</a:t>
            </a:r>
          </a:p>
          <a:p>
            <a:pPr lvl="1">
              <a:lnSpc>
                <a:spcPct val="150000"/>
              </a:lnSpc>
              <a:buFont typeface="Arial" pitchFamily="34" charset="0"/>
              <a:buChar char="•"/>
            </a:pPr>
            <a:r>
              <a:rPr lang="en-GB" dirty="0" smtClean="0"/>
              <a:t>Severe bacterial and parasitic infection including TB </a:t>
            </a:r>
          </a:p>
          <a:p>
            <a:pPr lvl="1">
              <a:lnSpc>
                <a:spcPct val="150000"/>
              </a:lnSpc>
              <a:buFont typeface="Arial" pitchFamily="34" charset="0"/>
              <a:buChar char="•"/>
            </a:pPr>
            <a:r>
              <a:rPr lang="en-GB" dirty="0" smtClean="0"/>
              <a:t>Preterm labour</a:t>
            </a:r>
          </a:p>
          <a:p>
            <a:pPr lvl="1">
              <a:lnSpc>
                <a:spcPct val="150000"/>
              </a:lnSpc>
              <a:buFont typeface="Arial" pitchFamily="34" charset="0"/>
              <a:buChar char="•"/>
            </a:pPr>
            <a:r>
              <a:rPr lang="en-GB" dirty="0" smtClean="0"/>
              <a:t>Low birth weight</a:t>
            </a:r>
          </a:p>
          <a:p>
            <a:pPr lvl="1">
              <a:lnSpc>
                <a:spcPct val="150000"/>
              </a:lnSpc>
              <a:buFont typeface="Arial" pitchFamily="34" charset="0"/>
              <a:buChar char="•"/>
            </a:pPr>
            <a:r>
              <a:rPr lang="en-GB" dirty="0" smtClean="0"/>
              <a:t>Still births and early NND are more common</a:t>
            </a:r>
          </a:p>
          <a:p>
            <a:pPr lvl="1">
              <a:lnSpc>
                <a:spcPct val="150000"/>
              </a:lnSpc>
              <a:buFont typeface="Arial" pitchFamily="34" charset="0"/>
              <a:buChar char="•"/>
            </a:pPr>
            <a:r>
              <a:rPr lang="en-GB" dirty="0" smtClean="0"/>
              <a:t>Puerperal sepsis</a:t>
            </a:r>
          </a:p>
          <a:p>
            <a:pPr lvl="1">
              <a:lnSpc>
                <a:spcPct val="150000"/>
              </a:lnSpc>
              <a:buFont typeface="Arial" pitchFamily="34" charset="0"/>
              <a:buChar char="•"/>
            </a:pPr>
            <a:r>
              <a:rPr lang="en-GB" dirty="0" smtClean="0"/>
              <a:t>Infected fetus</a:t>
            </a:r>
          </a:p>
          <a:p>
            <a:pPr lvl="1"/>
            <a:endParaRPr lang="en-GB" dirty="0"/>
          </a:p>
        </p:txBody>
      </p:sp>
      <p:sp>
        <p:nvSpPr>
          <p:cNvPr id="3" name="Title 2"/>
          <p:cNvSpPr>
            <a:spLocks noGrp="1"/>
          </p:cNvSpPr>
          <p:nvPr>
            <p:ph type="title"/>
          </p:nvPr>
        </p:nvSpPr>
        <p:spPr/>
        <p:txBody>
          <a:bodyPr/>
          <a:lstStyle/>
          <a:p>
            <a:r>
              <a:rPr lang="en-GB" dirty="0" smtClean="0"/>
              <a:t>Pregnancy and HIV</a:t>
            </a:r>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sz="4400" dirty="0" smtClean="0">
                <a:latin typeface="Times New Roman" pitchFamily="18" charset="0"/>
                <a:cs typeface="Times New Roman" pitchFamily="18" charset="0"/>
              </a:rPr>
              <a:t>Biologic variables</a:t>
            </a:r>
          </a:p>
          <a:p>
            <a:r>
              <a:rPr lang="en-GB" sz="4400" dirty="0" smtClean="0">
                <a:latin typeface="Times New Roman" pitchFamily="18" charset="0"/>
                <a:cs typeface="Times New Roman" pitchFamily="18" charset="0"/>
              </a:rPr>
              <a:t>Socio-cultural</a:t>
            </a:r>
          </a:p>
          <a:p>
            <a:r>
              <a:rPr lang="en-GB" sz="4400" dirty="0" smtClean="0">
                <a:latin typeface="Times New Roman" pitchFamily="18" charset="0"/>
                <a:cs typeface="Times New Roman" pitchFamily="18" charset="0"/>
              </a:rPr>
              <a:t>High incidence of polygamy</a:t>
            </a:r>
          </a:p>
          <a:p>
            <a:r>
              <a:rPr lang="en-GB" sz="4400" dirty="0" smtClean="0">
                <a:latin typeface="Times New Roman" pitchFamily="18" charset="0"/>
                <a:cs typeface="Times New Roman" pitchFamily="18" charset="0"/>
              </a:rPr>
              <a:t>Early age at marriage among girls</a:t>
            </a:r>
          </a:p>
          <a:p>
            <a:r>
              <a:rPr lang="en-GB" sz="4400" dirty="0" smtClean="0">
                <a:latin typeface="Times New Roman" pitchFamily="18" charset="0"/>
                <a:cs typeface="Times New Roman" pitchFamily="18" charset="0"/>
              </a:rPr>
              <a:t>Social unrest and violence against women</a:t>
            </a:r>
          </a:p>
        </p:txBody>
      </p:sp>
      <p:sp>
        <p:nvSpPr>
          <p:cNvPr id="3" name="Title 2"/>
          <p:cNvSpPr>
            <a:spLocks noGrp="1"/>
          </p:cNvSpPr>
          <p:nvPr>
            <p:ph type="title"/>
          </p:nvPr>
        </p:nvSpPr>
        <p:spPr/>
        <p:txBody>
          <a:bodyPr>
            <a:normAutofit fontScale="90000"/>
          </a:bodyPr>
          <a:lstStyle/>
          <a:p>
            <a:r>
              <a:rPr lang="en-GB" dirty="0" smtClean="0"/>
              <a:t>FACTORS PERPETUATING HIV AMONG WOMEN</a:t>
            </a:r>
            <a:endParaRPr lang="en-GB"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fontScale="90000"/>
          </a:bodyPr>
          <a:lstStyle/>
          <a:p>
            <a:pPr algn="ctr"/>
            <a:r>
              <a:rPr lang="en-US" altLang="en-US" dirty="0" smtClean="0"/>
              <a:t>      Mother-to-Child Transmission of HIV  (MTCT)</a:t>
            </a:r>
          </a:p>
        </p:txBody>
      </p:sp>
      <p:sp>
        <p:nvSpPr>
          <p:cNvPr id="49155" name="Rectangle 3"/>
          <p:cNvSpPr>
            <a:spLocks noGrp="1" noChangeArrowheads="1"/>
          </p:cNvSpPr>
          <p:nvPr>
            <p:ph type="body" idx="1"/>
          </p:nvPr>
        </p:nvSpPr>
        <p:spPr/>
        <p:txBody>
          <a:bodyPr/>
          <a:lstStyle/>
          <a:p>
            <a:r>
              <a:rPr lang="en-GB" altLang="en-US" dirty="0" smtClean="0"/>
              <a:t>Vertical transmission encompasses MTCT during pregnancy, labour &amp; delivery and breastfeeding period. </a:t>
            </a:r>
          </a:p>
          <a:p>
            <a:r>
              <a:rPr lang="en-GB" altLang="en-US" dirty="0" smtClean="0"/>
              <a:t>Risk factors for MTCT of HIV:</a:t>
            </a:r>
          </a:p>
          <a:p>
            <a:pPr lvl="1"/>
            <a:r>
              <a:rPr lang="en-GB" altLang="en-US" sz="2400" dirty="0" smtClean="0"/>
              <a:t>Viral load and characteristics</a:t>
            </a:r>
          </a:p>
          <a:p>
            <a:pPr lvl="1"/>
            <a:r>
              <a:rPr lang="en-GB" altLang="en-US" sz="2400" dirty="0" smtClean="0"/>
              <a:t>Maternal</a:t>
            </a:r>
          </a:p>
          <a:p>
            <a:pPr lvl="1"/>
            <a:r>
              <a:rPr lang="en-GB" altLang="en-US" sz="2400" dirty="0" smtClean="0"/>
              <a:t>Obstetrical</a:t>
            </a:r>
          </a:p>
          <a:p>
            <a:pPr lvl="1"/>
            <a:r>
              <a:rPr lang="en-GB" altLang="en-US" sz="2400" dirty="0" smtClean="0"/>
              <a:t>Foetal </a:t>
            </a:r>
          </a:p>
          <a:p>
            <a:pPr lvl="1"/>
            <a:r>
              <a:rPr lang="en-GB" altLang="en-US" sz="2400" dirty="0" smtClean="0"/>
              <a:t>Infant-related factors</a:t>
            </a:r>
            <a:endParaRPr lang="en-US" altLang="en-US" sz="24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4"/>
          <p:cNvSpPr>
            <a:spLocks noGrp="1"/>
          </p:cNvSpPr>
          <p:nvPr>
            <p:ph type="ftr" sz="quarter" idx="11"/>
          </p:nvPr>
        </p:nvSpPr>
        <p:spPr/>
        <p:txBody>
          <a:bodyPr/>
          <a:lstStyle/>
          <a:p>
            <a:pPr algn="just">
              <a:defRPr/>
            </a:pPr>
            <a:r>
              <a:rPr lang="en-US" dirty="0"/>
              <a:t>Nigeria National PMTCT </a:t>
            </a:r>
            <a:r>
              <a:rPr lang="en-US" dirty="0" smtClean="0"/>
              <a:t>Training Slides                                                    </a:t>
            </a:r>
            <a:endParaRPr lang="en-US" dirty="0"/>
          </a:p>
        </p:txBody>
      </p:sp>
      <p:sp>
        <p:nvSpPr>
          <p:cNvPr id="13" name="Slide Number Placeholder 3"/>
          <p:cNvSpPr>
            <a:spLocks noGrp="1"/>
          </p:cNvSpPr>
          <p:nvPr>
            <p:ph type="sldNum" sz="quarter" idx="12"/>
          </p:nvPr>
        </p:nvSpPr>
        <p:spPr/>
        <p:txBody>
          <a:bodyPr/>
          <a:lstStyle/>
          <a:p>
            <a:pPr>
              <a:defRPr/>
            </a:pPr>
            <a:fld id="{45F02F18-A7CD-446F-BCA5-B2A50A2BA7B4}" type="slidenum">
              <a:rPr lang="en-US"/>
              <a:pPr>
                <a:defRPr/>
              </a:pPr>
              <a:t>17</a:t>
            </a:fld>
            <a:endParaRPr lang="en-US"/>
          </a:p>
        </p:txBody>
      </p:sp>
      <p:sp>
        <p:nvSpPr>
          <p:cNvPr id="8196" name="Rectangle 2"/>
          <p:cNvSpPr>
            <a:spLocks noGrp="1" noChangeArrowheads="1"/>
          </p:cNvSpPr>
          <p:nvPr>
            <p:ph type="title"/>
          </p:nvPr>
        </p:nvSpPr>
        <p:spPr>
          <a:xfrm>
            <a:off x="214282" y="381000"/>
            <a:ext cx="8472518" cy="1447800"/>
          </a:xfrm>
        </p:spPr>
        <p:txBody>
          <a:bodyPr>
            <a:normAutofit/>
          </a:bodyPr>
          <a:lstStyle/>
          <a:p>
            <a:pPr eaLnBrk="1" hangingPunct="1"/>
            <a:r>
              <a:rPr lang="en-US" altLang="en-US" sz="4000" dirty="0" smtClean="0"/>
              <a:t>Mother-to-Child Transmission</a:t>
            </a:r>
          </a:p>
        </p:txBody>
      </p:sp>
      <p:sp>
        <p:nvSpPr>
          <p:cNvPr id="8197" name="Rectangle 5"/>
          <p:cNvSpPr>
            <a:spLocks noChangeArrowheads="1"/>
          </p:cNvSpPr>
          <p:nvPr/>
        </p:nvSpPr>
        <p:spPr bwMode="auto">
          <a:xfrm>
            <a:off x="533400" y="1981200"/>
            <a:ext cx="4846638" cy="1066800"/>
          </a:xfrm>
          <a:prstGeom prst="rect">
            <a:avLst/>
          </a:prstGeom>
          <a:noFill/>
          <a:ln w="9525">
            <a:solidFill>
              <a:srgbClr val="000000"/>
            </a:solidFill>
            <a:miter lim="800000"/>
            <a:headEnd/>
            <a:tailEnd/>
          </a:ln>
        </p:spPr>
        <p:txBody>
          <a:bodyPr/>
          <a:lstStyle/>
          <a:p>
            <a:pPr algn="l">
              <a:spcAft>
                <a:spcPts val="600"/>
              </a:spcAft>
            </a:pPr>
            <a:r>
              <a:rPr lang="en-US" altLang="en-US" sz="2200" dirty="0">
                <a:latin typeface="Arial" pitchFamily="34" charset="0"/>
              </a:rPr>
              <a:t>100 infants born to HIV-infected women who breastfeed, without any interventions</a:t>
            </a:r>
            <a:endParaRPr lang="en-US" altLang="en-US" sz="2200" dirty="0"/>
          </a:p>
        </p:txBody>
      </p:sp>
      <p:sp>
        <p:nvSpPr>
          <p:cNvPr id="8198" name="Rectangle 6"/>
          <p:cNvSpPr>
            <a:spLocks noChangeArrowheads="1"/>
          </p:cNvSpPr>
          <p:nvPr/>
        </p:nvSpPr>
        <p:spPr bwMode="auto">
          <a:xfrm>
            <a:off x="6553200" y="1981200"/>
            <a:ext cx="2149475" cy="1181100"/>
          </a:xfrm>
          <a:prstGeom prst="rect">
            <a:avLst/>
          </a:prstGeom>
          <a:noFill/>
          <a:ln w="9525">
            <a:solidFill>
              <a:srgbClr val="000000"/>
            </a:solidFill>
            <a:miter lim="800000"/>
            <a:headEnd/>
            <a:tailEnd/>
          </a:ln>
        </p:spPr>
        <p:txBody>
          <a:bodyPr/>
          <a:lstStyle/>
          <a:p>
            <a:pPr algn="l"/>
            <a:r>
              <a:rPr lang="en-US" altLang="en-US" sz="2000" b="1" dirty="0">
                <a:latin typeface="Arial" pitchFamily="34" charset="0"/>
              </a:rPr>
              <a:t>60 to </a:t>
            </a:r>
            <a:r>
              <a:rPr lang="en-US" altLang="en-US" sz="2000" b="1" dirty="0" smtClean="0">
                <a:latin typeface="Arial" pitchFamily="34" charset="0"/>
              </a:rPr>
              <a:t>75% of all </a:t>
            </a:r>
            <a:r>
              <a:rPr lang="en-US" altLang="en-US" sz="2000" b="1" dirty="0">
                <a:latin typeface="Arial" pitchFamily="34" charset="0"/>
              </a:rPr>
              <a:t>infants will not be HIV-infected</a:t>
            </a:r>
          </a:p>
        </p:txBody>
      </p:sp>
      <p:sp>
        <p:nvSpPr>
          <p:cNvPr id="8199" name="Rectangle 7"/>
          <p:cNvSpPr>
            <a:spLocks noChangeArrowheads="1"/>
          </p:cNvSpPr>
          <p:nvPr/>
        </p:nvSpPr>
        <p:spPr bwMode="auto">
          <a:xfrm>
            <a:off x="990600" y="5468938"/>
            <a:ext cx="6172200" cy="474662"/>
          </a:xfrm>
          <a:prstGeom prst="rect">
            <a:avLst/>
          </a:prstGeom>
          <a:noFill/>
          <a:ln w="9525">
            <a:solidFill>
              <a:srgbClr val="000000"/>
            </a:solidFill>
            <a:miter lim="800000"/>
            <a:headEnd/>
            <a:tailEnd/>
          </a:ln>
        </p:spPr>
        <p:txBody>
          <a:bodyPr/>
          <a:lstStyle/>
          <a:p>
            <a:r>
              <a:rPr lang="en-US" altLang="en-US" sz="1600" b="1" dirty="0">
                <a:latin typeface="Arial" pitchFamily="34" charset="0"/>
              </a:rPr>
              <a:t>25</a:t>
            </a:r>
            <a:r>
              <a:rPr lang="en-US" altLang="en-US" b="1" dirty="0"/>
              <a:t>–</a:t>
            </a:r>
            <a:r>
              <a:rPr lang="en-US" altLang="en-US" sz="1600" b="1" dirty="0">
                <a:latin typeface="Arial" pitchFamily="34" charset="0"/>
              </a:rPr>
              <a:t>40 infants will be HIV-infected</a:t>
            </a:r>
          </a:p>
        </p:txBody>
      </p:sp>
      <p:sp>
        <p:nvSpPr>
          <p:cNvPr id="8200" name="AutoShape 9"/>
          <p:cNvSpPr>
            <a:spLocks noChangeArrowheads="1"/>
          </p:cNvSpPr>
          <p:nvPr/>
        </p:nvSpPr>
        <p:spPr bwMode="auto">
          <a:xfrm>
            <a:off x="5705475" y="2160588"/>
            <a:ext cx="690563" cy="925512"/>
          </a:xfrm>
          <a:prstGeom prst="rightArrow">
            <a:avLst>
              <a:gd name="adj1" fmla="val 50000"/>
              <a:gd name="adj2" fmla="val 25000"/>
            </a:avLst>
          </a:prstGeom>
          <a:solidFill>
            <a:srgbClr val="FFFFFF"/>
          </a:solidFill>
          <a:ln w="9525">
            <a:solidFill>
              <a:srgbClr val="000000"/>
            </a:solidFill>
            <a:miter lim="800000"/>
            <a:headEnd/>
            <a:tailEnd/>
          </a:ln>
        </p:spPr>
        <p:txBody>
          <a:bodyPr/>
          <a:lstStyle/>
          <a:p>
            <a:endParaRPr lang="en-GB" altLang="en-US"/>
          </a:p>
        </p:txBody>
      </p:sp>
      <p:sp>
        <p:nvSpPr>
          <p:cNvPr id="8201" name="AutoShape 11"/>
          <p:cNvSpPr>
            <a:spLocks noChangeArrowheads="1"/>
          </p:cNvSpPr>
          <p:nvPr/>
        </p:nvSpPr>
        <p:spPr bwMode="auto">
          <a:xfrm>
            <a:off x="685800" y="3319463"/>
            <a:ext cx="2343150" cy="2005012"/>
          </a:xfrm>
          <a:prstGeom prst="downArrow">
            <a:avLst>
              <a:gd name="adj1" fmla="val 50000"/>
              <a:gd name="adj2" fmla="val 25000"/>
            </a:avLst>
          </a:prstGeom>
          <a:solidFill>
            <a:srgbClr val="FFFFFF"/>
          </a:solidFill>
          <a:ln w="9525">
            <a:solidFill>
              <a:srgbClr val="000000"/>
            </a:solidFill>
            <a:miter lim="800000"/>
            <a:headEnd/>
            <a:tailEnd/>
          </a:ln>
        </p:spPr>
        <p:txBody>
          <a:bodyPr/>
          <a:lstStyle/>
          <a:p>
            <a:endParaRPr lang="en-GB" altLang="en-US"/>
          </a:p>
        </p:txBody>
      </p:sp>
      <p:sp>
        <p:nvSpPr>
          <p:cNvPr id="8202" name="AutoShape 12"/>
          <p:cNvSpPr>
            <a:spLocks noChangeArrowheads="1"/>
          </p:cNvSpPr>
          <p:nvPr/>
        </p:nvSpPr>
        <p:spPr bwMode="auto">
          <a:xfrm>
            <a:off x="3155950" y="3319463"/>
            <a:ext cx="2016125" cy="2005012"/>
          </a:xfrm>
          <a:prstGeom prst="downArrow">
            <a:avLst>
              <a:gd name="adj1" fmla="val 50000"/>
              <a:gd name="adj2" fmla="val 25000"/>
            </a:avLst>
          </a:prstGeom>
          <a:solidFill>
            <a:srgbClr val="FFFFFF"/>
          </a:solidFill>
          <a:ln w="9525">
            <a:solidFill>
              <a:srgbClr val="000000"/>
            </a:solidFill>
            <a:miter lim="800000"/>
            <a:headEnd/>
            <a:tailEnd/>
          </a:ln>
        </p:spPr>
        <p:txBody>
          <a:bodyPr/>
          <a:lstStyle/>
          <a:p>
            <a:endParaRPr lang="en-GB" altLang="en-US"/>
          </a:p>
        </p:txBody>
      </p:sp>
      <p:sp>
        <p:nvSpPr>
          <p:cNvPr id="8203" name="AutoShape 13"/>
          <p:cNvSpPr>
            <a:spLocks noChangeArrowheads="1"/>
          </p:cNvSpPr>
          <p:nvPr/>
        </p:nvSpPr>
        <p:spPr bwMode="auto">
          <a:xfrm>
            <a:off x="5299075" y="3319463"/>
            <a:ext cx="2320925" cy="2005012"/>
          </a:xfrm>
          <a:prstGeom prst="downArrow">
            <a:avLst>
              <a:gd name="adj1" fmla="val 50000"/>
              <a:gd name="adj2" fmla="val 25000"/>
            </a:avLst>
          </a:prstGeom>
          <a:solidFill>
            <a:srgbClr val="FFFFFF"/>
          </a:solidFill>
          <a:ln w="9525">
            <a:solidFill>
              <a:srgbClr val="000000"/>
            </a:solidFill>
            <a:miter lim="800000"/>
            <a:headEnd/>
            <a:tailEnd/>
          </a:ln>
        </p:spPr>
        <p:txBody>
          <a:bodyPr/>
          <a:lstStyle/>
          <a:p>
            <a:endParaRPr lang="en-GB" altLang="en-US"/>
          </a:p>
        </p:txBody>
      </p:sp>
      <p:sp>
        <p:nvSpPr>
          <p:cNvPr id="8204" name="Text Box 14"/>
          <p:cNvSpPr txBox="1">
            <a:spLocks noChangeArrowheads="1"/>
          </p:cNvSpPr>
          <p:nvPr/>
        </p:nvSpPr>
        <p:spPr bwMode="auto">
          <a:xfrm>
            <a:off x="1284288" y="3473450"/>
            <a:ext cx="1154112" cy="1389063"/>
          </a:xfrm>
          <a:prstGeom prst="rect">
            <a:avLst/>
          </a:prstGeom>
          <a:noFill/>
          <a:ln w="9525">
            <a:noFill/>
            <a:miter lim="800000"/>
            <a:headEnd/>
            <a:tailEnd/>
          </a:ln>
        </p:spPr>
        <p:txBody>
          <a:bodyPr/>
          <a:lstStyle/>
          <a:p>
            <a:r>
              <a:rPr lang="en-US" altLang="en-US" sz="1600" dirty="0">
                <a:latin typeface="Arial" pitchFamily="34" charset="0"/>
              </a:rPr>
              <a:t>5–10 </a:t>
            </a:r>
            <a:r>
              <a:rPr lang="en-US" altLang="en-US" sz="1600" dirty="0" smtClean="0">
                <a:latin typeface="Arial" pitchFamily="34" charset="0"/>
              </a:rPr>
              <a:t>% of all infants </a:t>
            </a:r>
            <a:r>
              <a:rPr lang="en-US" altLang="en-US" sz="1600" dirty="0">
                <a:latin typeface="Arial" pitchFamily="34" charset="0"/>
              </a:rPr>
              <a:t>infected during pregnancy</a:t>
            </a:r>
            <a:endParaRPr lang="en-US" altLang="en-US" sz="1600" dirty="0"/>
          </a:p>
        </p:txBody>
      </p:sp>
      <p:sp>
        <p:nvSpPr>
          <p:cNvPr id="8205" name="Text Box 15"/>
          <p:cNvSpPr txBox="1">
            <a:spLocks noChangeArrowheads="1"/>
          </p:cNvSpPr>
          <p:nvPr/>
        </p:nvSpPr>
        <p:spPr bwMode="auto">
          <a:xfrm>
            <a:off x="3659188" y="3319463"/>
            <a:ext cx="1416868" cy="1543050"/>
          </a:xfrm>
          <a:prstGeom prst="rect">
            <a:avLst/>
          </a:prstGeom>
          <a:noFill/>
          <a:ln w="9525">
            <a:noFill/>
            <a:miter lim="800000"/>
            <a:headEnd/>
            <a:tailEnd/>
          </a:ln>
        </p:spPr>
        <p:txBody>
          <a:bodyPr/>
          <a:lstStyle/>
          <a:p>
            <a:r>
              <a:rPr lang="en-US" altLang="en-US" sz="1600" dirty="0" smtClean="0">
                <a:latin typeface="Arial" pitchFamily="34" charset="0"/>
              </a:rPr>
              <a:t>About            15%  of all </a:t>
            </a:r>
            <a:r>
              <a:rPr lang="en-US" altLang="en-US" sz="1600" dirty="0">
                <a:latin typeface="Arial" pitchFamily="34" charset="0"/>
              </a:rPr>
              <a:t>infants infected during labour and delivery</a:t>
            </a:r>
            <a:endParaRPr lang="en-US" altLang="en-US" sz="1600" dirty="0"/>
          </a:p>
        </p:txBody>
      </p:sp>
      <p:sp>
        <p:nvSpPr>
          <p:cNvPr id="8206" name="Text Box 16"/>
          <p:cNvSpPr txBox="1">
            <a:spLocks noChangeArrowheads="1"/>
          </p:cNvSpPr>
          <p:nvPr/>
        </p:nvSpPr>
        <p:spPr bwMode="auto">
          <a:xfrm>
            <a:off x="5802313" y="3319463"/>
            <a:ext cx="1284287" cy="1543050"/>
          </a:xfrm>
          <a:prstGeom prst="rect">
            <a:avLst/>
          </a:prstGeom>
          <a:noFill/>
          <a:ln w="9525">
            <a:noFill/>
            <a:miter lim="800000"/>
            <a:headEnd/>
            <a:tailEnd/>
          </a:ln>
        </p:spPr>
        <p:txBody>
          <a:bodyPr/>
          <a:lstStyle/>
          <a:p>
            <a:r>
              <a:rPr lang="en-US" altLang="en-US" sz="1600" dirty="0">
                <a:latin typeface="Arial" pitchFamily="34" charset="0"/>
              </a:rPr>
              <a:t>5–15 </a:t>
            </a:r>
            <a:r>
              <a:rPr lang="en-US" altLang="en-US" sz="1600" dirty="0" smtClean="0">
                <a:latin typeface="Arial" pitchFamily="34" charset="0"/>
              </a:rPr>
              <a:t>% of all infants </a:t>
            </a:r>
            <a:r>
              <a:rPr lang="en-US" altLang="en-US" sz="1600" dirty="0">
                <a:latin typeface="Arial" pitchFamily="34" charset="0"/>
              </a:rPr>
              <a:t>infected during breast-feeding</a:t>
            </a:r>
            <a:endParaRPr lang="en-US" altLang="en-US" sz="16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a:xfrm>
            <a:off x="914400" y="0"/>
            <a:ext cx="7391400" cy="857232"/>
          </a:xfrm>
        </p:spPr>
        <p:txBody>
          <a:bodyPr/>
          <a:lstStyle/>
          <a:p>
            <a:pPr eaLnBrk="1" hangingPunct="1"/>
            <a:r>
              <a:rPr lang="en-US" altLang="en-US" sz="3200" dirty="0" smtClean="0"/>
              <a:t>Risk Factors for MTCT</a:t>
            </a:r>
          </a:p>
        </p:txBody>
      </p:sp>
      <p:graphicFrame>
        <p:nvGraphicFramePr>
          <p:cNvPr id="121972" name="Group 116"/>
          <p:cNvGraphicFramePr>
            <a:graphicFrameLocks noGrp="1"/>
          </p:cNvGraphicFramePr>
          <p:nvPr>
            <p:ph type="tbl" idx="1"/>
          </p:nvPr>
        </p:nvGraphicFramePr>
        <p:xfrm>
          <a:off x="228601" y="785795"/>
          <a:ext cx="8272490" cy="5856792"/>
        </p:xfrm>
        <a:graphic>
          <a:graphicData uri="http://schemas.openxmlformats.org/drawingml/2006/table">
            <a:tbl>
              <a:tblPr/>
              <a:tblGrid>
                <a:gridCol w="2517714"/>
                <a:gridCol w="2997279"/>
                <a:gridCol w="2757497"/>
              </a:tblGrid>
              <a:tr h="828951">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charset="0"/>
                        </a:rPr>
                        <a:t>Pregnancy</a:t>
                      </a:r>
                      <a:endParaRPr kumimoji="0" lang="en-US" sz="2400" b="0" i="0" u="none" strike="noStrike" cap="none" normalizeH="0" baseline="0" dirty="0" smtClean="0">
                        <a:ln>
                          <a:noFill/>
                        </a:ln>
                        <a:solidFill>
                          <a:schemeClr val="tx1"/>
                        </a:solidFill>
                        <a:effectLst/>
                        <a:latin typeface="Arial" charset="0"/>
                      </a:endParaRPr>
                    </a:p>
                  </a:txBody>
                  <a:tcPr marT="45716" marB="457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1" i="0" u="none" strike="noStrike" cap="none" normalizeH="0" baseline="0" dirty="0" err="1" smtClean="0">
                          <a:ln>
                            <a:noFill/>
                          </a:ln>
                          <a:solidFill>
                            <a:schemeClr val="tx1"/>
                          </a:solidFill>
                          <a:effectLst/>
                          <a:latin typeface="Arial" charset="0"/>
                        </a:rPr>
                        <a:t>Labour</a:t>
                      </a:r>
                      <a:r>
                        <a:rPr kumimoji="0" lang="en-US" sz="2400" b="1" i="0" u="none" strike="noStrike" cap="none" normalizeH="0" baseline="0" dirty="0" smtClean="0">
                          <a:ln>
                            <a:noFill/>
                          </a:ln>
                          <a:solidFill>
                            <a:schemeClr val="tx1"/>
                          </a:solidFill>
                          <a:effectLst/>
                          <a:latin typeface="Arial" charset="0"/>
                        </a:rPr>
                        <a:t> and Delivery</a:t>
                      </a:r>
                    </a:p>
                  </a:txBody>
                  <a:tcPr marT="45716" marB="457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1" i="0" u="none" strike="noStrike" cap="none" normalizeH="0" baseline="0" smtClean="0">
                          <a:ln>
                            <a:noFill/>
                          </a:ln>
                          <a:solidFill>
                            <a:schemeClr val="tx1"/>
                          </a:solidFill>
                          <a:effectLst/>
                          <a:latin typeface="Arial" charset="0"/>
                        </a:rPr>
                        <a:t>Breastfeeding</a:t>
                      </a:r>
                    </a:p>
                  </a:txBody>
                  <a:tcPr marT="45716" marB="457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534210">
                <a:tc>
                  <a:txBody>
                    <a:bodyPr/>
                    <a:lstStyle/>
                    <a:p>
                      <a:pPr marL="0" marR="0" lvl="0" indent="0" algn="l" defTabSz="914400" rtl="0" eaLnBrk="1" fontAlgn="base" latinLnBrk="0" hangingPunct="1">
                        <a:lnSpc>
                          <a:spcPct val="80000"/>
                        </a:lnSpc>
                        <a:spcBef>
                          <a:spcPct val="20000"/>
                        </a:spcBef>
                        <a:spcAft>
                          <a:spcPct val="0"/>
                        </a:spcAft>
                        <a:buClrTx/>
                        <a:buSzTx/>
                        <a:buFontTx/>
                        <a:buChar char="•"/>
                        <a:tabLst/>
                      </a:pPr>
                      <a:r>
                        <a:rPr kumimoji="0" lang="en-US" sz="1800" b="0" i="0" u="none" strike="noStrike" cap="none" normalizeH="0" baseline="0" smtClean="0">
                          <a:ln>
                            <a:noFill/>
                          </a:ln>
                          <a:solidFill>
                            <a:schemeClr val="tx1"/>
                          </a:solidFill>
                          <a:effectLst/>
                          <a:latin typeface="Arial" charset="0"/>
                        </a:rPr>
                        <a:t>High maternal viral load</a:t>
                      </a:r>
                    </a:p>
                  </a:txBody>
                  <a:tcPr marT="45716" marB="457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Tx/>
                        <a:buSzTx/>
                        <a:buFontTx/>
                        <a:buChar char="•"/>
                        <a:tabLst/>
                      </a:pPr>
                      <a:r>
                        <a:rPr kumimoji="0" lang="en-US" sz="1800" b="0" i="0" u="none" strike="noStrike" cap="none" normalizeH="0" baseline="0" smtClean="0">
                          <a:ln>
                            <a:noFill/>
                          </a:ln>
                          <a:solidFill>
                            <a:schemeClr val="tx1"/>
                          </a:solidFill>
                          <a:effectLst/>
                          <a:latin typeface="Arial" charset="0"/>
                        </a:rPr>
                        <a:t>High maternal viral load</a:t>
                      </a:r>
                    </a:p>
                  </a:txBody>
                  <a:tcPr marT="45716" marB="457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Tx/>
                        <a:buSzTx/>
                        <a:buFontTx/>
                        <a:buChar char="•"/>
                        <a:tabLst/>
                      </a:pPr>
                      <a:r>
                        <a:rPr kumimoji="0" lang="en-US" sz="1800" b="0" i="0" u="none" strike="noStrike" cap="none" normalizeH="0" baseline="0" smtClean="0">
                          <a:ln>
                            <a:noFill/>
                          </a:ln>
                          <a:solidFill>
                            <a:schemeClr val="tx1"/>
                          </a:solidFill>
                          <a:effectLst/>
                          <a:latin typeface="Arial" charset="0"/>
                        </a:rPr>
                        <a:t>High maternal viral load</a:t>
                      </a:r>
                    </a:p>
                  </a:txBody>
                  <a:tcPr marT="45716" marB="457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534210">
                <a:tc>
                  <a:txBody>
                    <a:bodyPr/>
                    <a:lstStyle/>
                    <a:p>
                      <a:pPr marL="0" marR="0" lvl="0" indent="0" algn="l" defTabSz="914400" rtl="0" eaLnBrk="1" fontAlgn="base" latinLnBrk="0" hangingPunct="1">
                        <a:lnSpc>
                          <a:spcPct val="80000"/>
                        </a:lnSpc>
                        <a:spcBef>
                          <a:spcPct val="20000"/>
                        </a:spcBef>
                        <a:spcAft>
                          <a:spcPct val="0"/>
                        </a:spcAft>
                        <a:buClrTx/>
                        <a:buSzTx/>
                        <a:buFontTx/>
                        <a:buChar char="•"/>
                        <a:tabLst/>
                      </a:pPr>
                      <a:r>
                        <a:rPr kumimoji="0" lang="en-US" sz="1800" b="0" i="0" u="none" strike="noStrike" cap="none" normalizeH="0" baseline="0" smtClean="0">
                          <a:ln>
                            <a:noFill/>
                          </a:ln>
                          <a:solidFill>
                            <a:schemeClr val="tx1"/>
                          </a:solidFill>
                          <a:effectLst/>
                          <a:latin typeface="Arial" charset="0"/>
                        </a:rPr>
                        <a:t>Infection</a:t>
                      </a:r>
                    </a:p>
                  </a:txBody>
                  <a:tcPr marT="45716" marB="457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Tx/>
                        <a:buSzTx/>
                        <a:buFontTx/>
                        <a:buChar char="•"/>
                        <a:tabLst/>
                      </a:pPr>
                      <a:r>
                        <a:rPr kumimoji="0" lang="en-US" sz="1800" b="0" i="0" u="none" strike="noStrike" cap="none" normalizeH="0" baseline="0" smtClean="0">
                          <a:ln>
                            <a:noFill/>
                          </a:ln>
                          <a:solidFill>
                            <a:schemeClr val="tx1"/>
                          </a:solidFill>
                          <a:effectLst/>
                          <a:latin typeface="Arial" charset="0"/>
                        </a:rPr>
                        <a:t>Prolonged rupture of membranes</a:t>
                      </a:r>
                    </a:p>
                  </a:txBody>
                  <a:tcPr marT="45716" marB="457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Tx/>
                        <a:buSzTx/>
                        <a:buFontTx/>
                        <a:buChar char="•"/>
                        <a:tabLst/>
                      </a:pPr>
                      <a:r>
                        <a:rPr kumimoji="0" lang="en-US" sz="1800" b="0" i="0" u="none" strike="noStrike" cap="none" normalizeH="0" baseline="0" smtClean="0">
                          <a:ln>
                            <a:noFill/>
                          </a:ln>
                          <a:solidFill>
                            <a:schemeClr val="tx1"/>
                          </a:solidFill>
                          <a:effectLst/>
                          <a:latin typeface="Arial" charset="0"/>
                        </a:rPr>
                        <a:t>Duration</a:t>
                      </a:r>
                    </a:p>
                  </a:txBody>
                  <a:tcPr marT="45716" marB="457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1915809">
                <a:tc>
                  <a:txBody>
                    <a:bodyPr/>
                    <a:lstStyle/>
                    <a:p>
                      <a:pPr marL="0" marR="0" lvl="0" indent="0" algn="l" defTabSz="914400" rtl="0" eaLnBrk="1" fontAlgn="base" latinLnBrk="0" hangingPunct="1">
                        <a:lnSpc>
                          <a:spcPct val="80000"/>
                        </a:lnSpc>
                        <a:spcBef>
                          <a:spcPct val="20000"/>
                        </a:spcBef>
                        <a:spcAft>
                          <a:spcPct val="0"/>
                        </a:spcAft>
                        <a:buClrTx/>
                        <a:buSzTx/>
                        <a:buFontTx/>
                        <a:buChar char="•"/>
                        <a:tabLst/>
                      </a:pPr>
                      <a:r>
                        <a:rPr kumimoji="0" lang="en-US" sz="1800" b="0" i="0" u="none" strike="noStrike" cap="none" normalizeH="0" baseline="0" smtClean="0">
                          <a:ln>
                            <a:noFill/>
                          </a:ln>
                          <a:solidFill>
                            <a:schemeClr val="tx1"/>
                          </a:solidFill>
                          <a:effectLst/>
                          <a:latin typeface="Arial" charset="0"/>
                        </a:rPr>
                        <a:t>STIs</a:t>
                      </a:r>
                    </a:p>
                    <a:p>
                      <a:pPr marL="0" marR="0" lvl="0" indent="0" algn="l" defTabSz="914400" rtl="0" eaLnBrk="1" fontAlgn="base" latinLnBrk="0" hangingPunct="1">
                        <a:lnSpc>
                          <a:spcPct val="80000"/>
                        </a:lnSpc>
                        <a:spcBef>
                          <a:spcPct val="20000"/>
                        </a:spcBef>
                        <a:spcAft>
                          <a:spcPct val="0"/>
                        </a:spcAft>
                        <a:buClrTx/>
                        <a:buSzTx/>
                        <a:buFontTx/>
                        <a:buChar char="•"/>
                        <a:tabLst/>
                      </a:pPr>
                      <a:endParaRPr kumimoji="0" lang="en-US" sz="18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80000"/>
                        </a:lnSpc>
                        <a:spcBef>
                          <a:spcPct val="20000"/>
                        </a:spcBef>
                        <a:spcAft>
                          <a:spcPct val="0"/>
                        </a:spcAft>
                        <a:buClrTx/>
                        <a:buSzTx/>
                        <a:buFontTx/>
                        <a:buChar char="•"/>
                        <a:tabLst/>
                      </a:pPr>
                      <a:r>
                        <a:rPr kumimoji="0" lang="en-US" sz="1800" b="0" i="0" u="none" strike="noStrike" cap="none" normalizeH="0" baseline="0" smtClean="0">
                          <a:ln>
                            <a:noFill/>
                          </a:ln>
                          <a:solidFill>
                            <a:schemeClr val="tx1"/>
                          </a:solidFill>
                          <a:effectLst/>
                          <a:latin typeface="Arial" charset="0"/>
                        </a:rPr>
                        <a:t>Malnutrition</a:t>
                      </a:r>
                    </a:p>
                    <a:p>
                      <a:pPr marL="0" marR="0" lvl="0" indent="0" algn="l" defTabSz="914400" rtl="0" eaLnBrk="1" fontAlgn="base" latinLnBrk="0" hangingPunct="1">
                        <a:lnSpc>
                          <a:spcPct val="80000"/>
                        </a:lnSpc>
                        <a:spcBef>
                          <a:spcPct val="20000"/>
                        </a:spcBef>
                        <a:spcAft>
                          <a:spcPct val="0"/>
                        </a:spcAft>
                        <a:buClrTx/>
                        <a:buSzTx/>
                        <a:buFontTx/>
                        <a:buChar char="•"/>
                        <a:tabLst/>
                      </a:pPr>
                      <a:endParaRPr kumimoji="0" lang="en-US" sz="18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80000"/>
                        </a:lnSpc>
                        <a:spcBef>
                          <a:spcPct val="20000"/>
                        </a:spcBef>
                        <a:spcAft>
                          <a:spcPct val="0"/>
                        </a:spcAft>
                        <a:buClrTx/>
                        <a:buSzTx/>
                        <a:buFontTx/>
                        <a:buChar char="•"/>
                        <a:tabLst/>
                      </a:pPr>
                      <a:r>
                        <a:rPr kumimoji="0" lang="en-US" sz="1800" b="0" i="0" u="none" strike="noStrike" cap="none" normalizeH="0" baseline="0" smtClean="0">
                          <a:ln>
                            <a:noFill/>
                          </a:ln>
                          <a:solidFill>
                            <a:schemeClr val="tx1"/>
                          </a:solidFill>
                          <a:effectLst/>
                          <a:latin typeface="Arial" charset="0"/>
                        </a:rPr>
                        <a:t>Haemorrhage</a:t>
                      </a:r>
                    </a:p>
                  </a:txBody>
                  <a:tcPr marT="45716" marB="457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Tx/>
                        <a:buSzTx/>
                        <a:buFontTx/>
                        <a:buChar char="•"/>
                        <a:tabLst/>
                      </a:pPr>
                      <a:r>
                        <a:rPr kumimoji="0" lang="en-US" sz="1800" b="0" i="0" u="none" strike="noStrike" cap="none" normalizeH="0" baseline="0" smtClean="0">
                          <a:ln>
                            <a:noFill/>
                          </a:ln>
                          <a:solidFill>
                            <a:schemeClr val="tx1"/>
                          </a:solidFill>
                          <a:effectLst/>
                          <a:latin typeface="Arial" charset="0"/>
                        </a:rPr>
                        <a:t>Chorioamnionitis</a:t>
                      </a:r>
                    </a:p>
                    <a:p>
                      <a:pPr marL="0" marR="0" lvl="0" indent="0" algn="l" defTabSz="914400" rtl="0" eaLnBrk="1" fontAlgn="base" latinLnBrk="0" hangingPunct="1">
                        <a:lnSpc>
                          <a:spcPct val="80000"/>
                        </a:lnSpc>
                        <a:spcBef>
                          <a:spcPct val="20000"/>
                        </a:spcBef>
                        <a:spcAft>
                          <a:spcPct val="0"/>
                        </a:spcAft>
                        <a:buClrTx/>
                        <a:buSzTx/>
                        <a:buFontTx/>
                        <a:buChar char="•"/>
                        <a:tabLst/>
                      </a:pPr>
                      <a:r>
                        <a:rPr kumimoji="0" lang="en-US" sz="1800" b="0" i="0" u="none" strike="noStrike" cap="none" normalizeH="0" baseline="0" smtClean="0">
                          <a:ln>
                            <a:noFill/>
                          </a:ln>
                          <a:solidFill>
                            <a:schemeClr val="tx1"/>
                          </a:solidFill>
                          <a:effectLst/>
                          <a:latin typeface="Arial" charset="0"/>
                        </a:rPr>
                        <a:t>Prolonged labour</a:t>
                      </a:r>
                    </a:p>
                    <a:p>
                      <a:pPr marL="0" marR="0" lvl="0" indent="0" algn="l" defTabSz="914400" rtl="0" eaLnBrk="1" fontAlgn="base" latinLnBrk="0" hangingPunct="1">
                        <a:lnSpc>
                          <a:spcPct val="80000"/>
                        </a:lnSpc>
                        <a:spcBef>
                          <a:spcPct val="20000"/>
                        </a:spcBef>
                        <a:spcAft>
                          <a:spcPct val="0"/>
                        </a:spcAft>
                        <a:buClrTx/>
                        <a:buSzTx/>
                        <a:buFontTx/>
                        <a:buChar char="•"/>
                        <a:tabLst/>
                      </a:pPr>
                      <a:r>
                        <a:rPr kumimoji="0" lang="en-US" sz="1800" b="0" i="0" u="none" strike="noStrike" cap="none" normalizeH="0" baseline="0" smtClean="0">
                          <a:ln>
                            <a:noFill/>
                          </a:ln>
                          <a:solidFill>
                            <a:schemeClr val="tx1"/>
                          </a:solidFill>
                          <a:effectLst/>
                          <a:latin typeface="Arial" charset="0"/>
                        </a:rPr>
                        <a:t>Invasive delivery procedures</a:t>
                      </a:r>
                    </a:p>
                    <a:p>
                      <a:pPr marL="0" marR="0" lvl="0" indent="0" algn="l" defTabSz="914400" rtl="0" eaLnBrk="1" fontAlgn="base" latinLnBrk="0" hangingPunct="1">
                        <a:lnSpc>
                          <a:spcPct val="80000"/>
                        </a:lnSpc>
                        <a:spcBef>
                          <a:spcPct val="20000"/>
                        </a:spcBef>
                        <a:spcAft>
                          <a:spcPct val="0"/>
                        </a:spcAft>
                        <a:buClrTx/>
                        <a:buSzTx/>
                        <a:buFontTx/>
                        <a:buChar char="•"/>
                        <a:tabLst/>
                      </a:pPr>
                      <a:r>
                        <a:rPr kumimoji="0" lang="en-US" sz="1800" b="0" i="0" u="none" strike="noStrike" cap="none" normalizeH="0" baseline="0" smtClean="0">
                          <a:ln>
                            <a:noFill/>
                          </a:ln>
                          <a:solidFill>
                            <a:schemeClr val="tx1"/>
                          </a:solidFill>
                          <a:effectLst/>
                          <a:latin typeface="Arial" charset="0"/>
                        </a:rPr>
                        <a:t>Instrumental delivery</a:t>
                      </a:r>
                    </a:p>
                    <a:p>
                      <a:pPr marL="0" marR="0" lvl="0" indent="0" algn="l" defTabSz="914400" rtl="0" eaLnBrk="1" fontAlgn="base" latinLnBrk="0" hangingPunct="1">
                        <a:lnSpc>
                          <a:spcPct val="80000"/>
                        </a:lnSpc>
                        <a:spcBef>
                          <a:spcPct val="20000"/>
                        </a:spcBef>
                        <a:spcAft>
                          <a:spcPct val="0"/>
                        </a:spcAft>
                        <a:buClrTx/>
                        <a:buSzTx/>
                        <a:buFontTx/>
                        <a:buChar char="•"/>
                        <a:tabLst/>
                      </a:pPr>
                      <a:r>
                        <a:rPr kumimoji="0" lang="en-US" sz="1800" b="0" i="0" u="none" strike="noStrike" cap="none" normalizeH="0" baseline="0" smtClean="0">
                          <a:ln>
                            <a:noFill/>
                          </a:ln>
                          <a:solidFill>
                            <a:schemeClr val="tx1"/>
                          </a:solidFill>
                          <a:effectLst/>
                          <a:latin typeface="Arial" charset="0"/>
                        </a:rPr>
                        <a:t>Episiotomy &amp; genital    lacerations</a:t>
                      </a:r>
                    </a:p>
                  </a:txBody>
                  <a:tcPr marT="45716" marB="457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Tx/>
                        <a:buSzTx/>
                        <a:buFontTx/>
                        <a:buChar char="•"/>
                        <a:tabLst/>
                      </a:pPr>
                      <a:r>
                        <a:rPr kumimoji="0" lang="en-US" sz="1800" b="0" i="0" u="none" strike="noStrike" cap="none" normalizeH="0" baseline="0" smtClean="0">
                          <a:ln>
                            <a:noFill/>
                          </a:ln>
                          <a:solidFill>
                            <a:schemeClr val="tx1"/>
                          </a:solidFill>
                          <a:effectLst/>
                          <a:latin typeface="Arial" charset="0"/>
                        </a:rPr>
                        <a:t>Early mixed feeding</a:t>
                      </a:r>
                    </a:p>
                    <a:p>
                      <a:pPr marL="0" marR="0" lvl="0" indent="0" algn="l" defTabSz="914400" rtl="0" eaLnBrk="1" fontAlgn="base" latinLnBrk="0" hangingPunct="1">
                        <a:lnSpc>
                          <a:spcPct val="80000"/>
                        </a:lnSpc>
                        <a:spcBef>
                          <a:spcPct val="20000"/>
                        </a:spcBef>
                        <a:spcAft>
                          <a:spcPct val="0"/>
                        </a:spcAft>
                        <a:buClrTx/>
                        <a:buSzTx/>
                        <a:buFontTx/>
                        <a:buChar char="•"/>
                        <a:tabLst/>
                      </a:pPr>
                      <a:endParaRPr kumimoji="0" lang="en-US" sz="18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80000"/>
                        </a:lnSpc>
                        <a:spcBef>
                          <a:spcPct val="20000"/>
                        </a:spcBef>
                        <a:spcAft>
                          <a:spcPct val="0"/>
                        </a:spcAft>
                        <a:buClrTx/>
                        <a:buSzTx/>
                        <a:buFontTx/>
                        <a:buChar char="•"/>
                        <a:tabLst/>
                      </a:pPr>
                      <a:r>
                        <a:rPr kumimoji="0" lang="en-US" sz="1800" b="0" i="0" u="none" strike="noStrike" cap="none" normalizeH="0" baseline="0" smtClean="0">
                          <a:ln>
                            <a:noFill/>
                          </a:ln>
                          <a:solidFill>
                            <a:schemeClr val="tx1"/>
                          </a:solidFill>
                          <a:effectLst/>
                          <a:latin typeface="Arial" charset="0"/>
                        </a:rPr>
                        <a:t>Breast fissures, infections</a:t>
                      </a:r>
                    </a:p>
                    <a:p>
                      <a:pPr marL="0" marR="0" lvl="0" indent="0" algn="l" defTabSz="914400" rtl="0" eaLnBrk="1" fontAlgn="base" latinLnBrk="0" hangingPunct="1">
                        <a:lnSpc>
                          <a:spcPct val="80000"/>
                        </a:lnSpc>
                        <a:spcBef>
                          <a:spcPct val="20000"/>
                        </a:spcBef>
                        <a:spcAft>
                          <a:spcPct val="0"/>
                        </a:spcAft>
                        <a:buClrTx/>
                        <a:buSzTx/>
                        <a:buFontTx/>
                        <a:buChar char="•"/>
                        <a:tabLst/>
                      </a:pPr>
                      <a:endParaRPr kumimoji="0" lang="en-US" sz="18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80000"/>
                        </a:lnSpc>
                        <a:spcBef>
                          <a:spcPct val="20000"/>
                        </a:spcBef>
                        <a:spcAft>
                          <a:spcPct val="0"/>
                        </a:spcAft>
                        <a:buClrTx/>
                        <a:buSzTx/>
                        <a:buFontTx/>
                        <a:buChar char="•"/>
                        <a:tabLst/>
                      </a:pPr>
                      <a:r>
                        <a:rPr kumimoji="0" lang="en-US" sz="1800" b="0" i="0" u="none" strike="noStrike" cap="none" normalizeH="0" baseline="0" smtClean="0">
                          <a:ln>
                            <a:noFill/>
                          </a:ln>
                          <a:solidFill>
                            <a:schemeClr val="tx1"/>
                          </a:solidFill>
                          <a:effectLst/>
                          <a:latin typeface="Arial" charset="0"/>
                        </a:rPr>
                        <a:t>Poor maternal nutrition</a:t>
                      </a:r>
                    </a:p>
                    <a:p>
                      <a:pPr marL="0" marR="0" lvl="0" indent="0" algn="l" defTabSz="914400" rtl="0" eaLnBrk="1" fontAlgn="base" latinLnBrk="0" hangingPunct="1">
                        <a:lnSpc>
                          <a:spcPct val="80000"/>
                        </a:lnSpc>
                        <a:spcBef>
                          <a:spcPct val="20000"/>
                        </a:spcBef>
                        <a:spcAft>
                          <a:spcPct val="0"/>
                        </a:spcAft>
                        <a:buClrTx/>
                        <a:buSzTx/>
                        <a:buFontTx/>
                        <a:buChar char="•"/>
                        <a:tabLst/>
                      </a:pPr>
                      <a:endParaRPr kumimoji="0" lang="en-US" sz="1800" b="0" i="0" u="none" strike="noStrike" cap="none" normalizeH="0" baseline="0" smtClean="0">
                        <a:ln>
                          <a:noFill/>
                        </a:ln>
                        <a:solidFill>
                          <a:schemeClr val="tx1"/>
                        </a:solidFill>
                        <a:effectLst/>
                        <a:latin typeface="Arial" charset="0"/>
                      </a:endParaRPr>
                    </a:p>
                  </a:txBody>
                  <a:tcPr marT="45716" marB="457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865794">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txBody>
                  <a:tcPr marT="45716" marB="457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charset="0"/>
                        </a:rPr>
                        <a:t>First infant in multiple birth</a:t>
                      </a:r>
                    </a:p>
                    <a:p>
                      <a:pPr marL="0" marR="0" lvl="0" indent="0" algn="l" defTabSz="914400" rtl="0" eaLnBrk="1" fontAlgn="base" latinLnBrk="0" hangingPunct="1">
                        <a:lnSpc>
                          <a:spcPct val="80000"/>
                        </a:lnSpc>
                        <a:spcBef>
                          <a:spcPct val="2000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charset="0"/>
                        </a:rPr>
                        <a:t>Preterm birth</a:t>
                      </a:r>
                    </a:p>
                    <a:p>
                      <a:pPr marL="0" marR="0" lvl="0" indent="0" algn="l" defTabSz="914400" rtl="0" eaLnBrk="1" fontAlgn="base" latinLnBrk="0" hangingPunct="1">
                        <a:lnSpc>
                          <a:spcPct val="80000"/>
                        </a:lnSpc>
                        <a:spcBef>
                          <a:spcPct val="2000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charset="0"/>
                        </a:rPr>
                        <a:t>Fetal genetic characteristics</a:t>
                      </a:r>
                    </a:p>
                  </a:txBody>
                  <a:tcPr marT="45716" marB="457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charset="0"/>
                        </a:rPr>
                        <a:t>Oral disease in infant</a:t>
                      </a:r>
                    </a:p>
                    <a:p>
                      <a:pPr marL="0" marR="0" lvl="0" indent="0" algn="l" defTabSz="914400" rtl="0" eaLnBrk="1" fontAlgn="base" latinLnBrk="0" hangingPunct="1">
                        <a:lnSpc>
                          <a:spcPct val="80000"/>
                        </a:lnSpc>
                        <a:spcBef>
                          <a:spcPct val="2000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charset="0"/>
                      </a:endParaRPr>
                    </a:p>
                  </a:txBody>
                  <a:tcPr marT="45716" marB="457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481555">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marT="45716" marB="457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marT="45716" marB="457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a:txBody>
                  <a:tcPr marT="45716" marB="457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483073">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T="45716" marB="457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txBody>
                  <a:tcPr marT="45716" marB="457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txBody>
                  <a:tcPr marT="45716" marB="4571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
        <p:nvSpPr>
          <p:cNvPr id="38" name="Footer Placeholder 4"/>
          <p:cNvSpPr>
            <a:spLocks noGrp="1"/>
          </p:cNvSpPr>
          <p:nvPr>
            <p:ph type="ftr" sz="quarter" idx="10"/>
          </p:nvPr>
        </p:nvSpPr>
        <p:spPr/>
        <p:txBody>
          <a:bodyPr/>
          <a:lstStyle/>
          <a:p>
            <a:pPr>
              <a:defRPr/>
            </a:pPr>
            <a:r>
              <a:rPr lang="en-US" dirty="0"/>
              <a:t>Nigeria National PMTCT Training </a:t>
            </a:r>
            <a:r>
              <a:rPr lang="en-US" dirty="0" smtClean="0"/>
              <a:t>                                                  </a:t>
            </a:r>
            <a:endParaRPr lang="en-US" dirty="0"/>
          </a:p>
        </p:txBody>
      </p:sp>
      <p:sp>
        <p:nvSpPr>
          <p:cNvPr id="37" name="Slide Number Placeholder 3"/>
          <p:cNvSpPr>
            <a:spLocks noGrp="1"/>
          </p:cNvSpPr>
          <p:nvPr>
            <p:ph type="sldNum" sz="quarter" idx="11"/>
          </p:nvPr>
        </p:nvSpPr>
        <p:spPr/>
        <p:txBody>
          <a:bodyPr/>
          <a:lstStyle/>
          <a:p>
            <a:pPr>
              <a:defRPr/>
            </a:pPr>
            <a:fld id="{716A6781-00B3-4AA2-9873-9860D82885A2}" type="slidenum">
              <a:rPr lang="en-US"/>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normAutofit fontScale="70000" lnSpcReduction="20000"/>
          </a:bodyPr>
          <a:lstStyle/>
          <a:p>
            <a:pPr>
              <a:buNone/>
            </a:pPr>
            <a:r>
              <a:rPr lang="en-US" altLang="en-US" sz="3200" b="1" u="sng" dirty="0" smtClean="0"/>
              <a:t>STAGE 1</a:t>
            </a:r>
            <a:r>
              <a:rPr lang="en-US" altLang="en-US" sz="2900" b="1" u="sng" dirty="0" smtClean="0"/>
              <a:t>(Asymptomatic) </a:t>
            </a:r>
            <a:endParaRPr lang="en-US" altLang="en-US" sz="3200" b="1" u="sng" dirty="0" smtClean="0"/>
          </a:p>
          <a:p>
            <a:pPr>
              <a:buFont typeface="Wingdings" pitchFamily="2" charset="2"/>
              <a:buNone/>
            </a:pPr>
            <a:r>
              <a:rPr lang="en-US" altLang="en-US" sz="2900" b="1" dirty="0" smtClean="0"/>
              <a:t>          or only:</a:t>
            </a:r>
          </a:p>
          <a:p>
            <a:pPr>
              <a:buFont typeface="Wingdings" pitchFamily="2" charset="2"/>
              <a:buChar char="v"/>
            </a:pPr>
            <a:r>
              <a:rPr lang="en-US" altLang="en-US" sz="2900" b="1" dirty="0" smtClean="0"/>
              <a:t> Persistent generalized </a:t>
            </a:r>
            <a:r>
              <a:rPr lang="en-US" altLang="en-US" sz="2900" b="1" dirty="0" err="1" smtClean="0"/>
              <a:t>lymphadenopathy</a:t>
            </a:r>
            <a:r>
              <a:rPr lang="en-US" altLang="en-US" sz="2900" b="1" dirty="0" smtClean="0"/>
              <a:t> </a:t>
            </a:r>
          </a:p>
          <a:p>
            <a:pPr>
              <a:buFont typeface="Wingdings" pitchFamily="2" charset="2"/>
              <a:buChar char="v"/>
            </a:pPr>
            <a:endParaRPr lang="en-US" altLang="en-US" sz="2900" b="1" dirty="0" smtClean="0"/>
          </a:p>
          <a:p>
            <a:pPr>
              <a:buNone/>
            </a:pPr>
            <a:r>
              <a:rPr lang="en-GB" sz="2900" b="1" u="sng" dirty="0" smtClean="0"/>
              <a:t>STAGE 2 (</a:t>
            </a:r>
            <a:r>
              <a:rPr lang="en-US" altLang="en-US" sz="2600" b="1" u="sng" dirty="0" smtClean="0"/>
              <a:t>Mild Disease)</a:t>
            </a:r>
            <a:r>
              <a:rPr lang="en-US" altLang="en-US" sz="2900" b="1" u="sng" dirty="0" smtClean="0"/>
              <a:t> </a:t>
            </a:r>
          </a:p>
          <a:p>
            <a:pPr>
              <a:buFont typeface="Wingdings" pitchFamily="2" charset="2"/>
              <a:buChar char="v"/>
            </a:pPr>
            <a:r>
              <a:rPr lang="en-US" altLang="en-US" sz="2900" dirty="0" smtClean="0"/>
              <a:t>  Weight loss 5-10%*</a:t>
            </a:r>
          </a:p>
          <a:p>
            <a:pPr>
              <a:buFont typeface="Wingdings" pitchFamily="2" charset="2"/>
              <a:buChar char="v"/>
            </a:pPr>
            <a:r>
              <a:rPr lang="en-US" altLang="en-US" sz="2900" dirty="0" smtClean="0"/>
              <a:t>Sores or cracks around lips (angular </a:t>
            </a:r>
            <a:r>
              <a:rPr lang="en-US" altLang="en-US" sz="2900" dirty="0" err="1" smtClean="0"/>
              <a:t>cheilitis</a:t>
            </a:r>
            <a:r>
              <a:rPr lang="en-US" altLang="en-US" sz="2900" dirty="0" smtClean="0"/>
              <a:t>)</a:t>
            </a:r>
          </a:p>
          <a:p>
            <a:pPr>
              <a:buFont typeface="Wingdings" pitchFamily="2" charset="2"/>
              <a:buChar char="v"/>
            </a:pPr>
            <a:r>
              <a:rPr lang="en-US" altLang="en-US" sz="2900" dirty="0" smtClean="0"/>
              <a:t>Itching rash (</a:t>
            </a:r>
            <a:r>
              <a:rPr lang="en-US" altLang="en-US" sz="2900" dirty="0" err="1" smtClean="0"/>
              <a:t>seborrhoea</a:t>
            </a:r>
            <a:r>
              <a:rPr lang="en-US" altLang="en-US" sz="2900" dirty="0" smtClean="0"/>
              <a:t> or </a:t>
            </a:r>
            <a:r>
              <a:rPr lang="en-US" altLang="en-US" sz="2900" dirty="0" err="1" smtClean="0"/>
              <a:t>prurigo</a:t>
            </a:r>
            <a:r>
              <a:rPr lang="en-US" altLang="en-US" sz="2900" dirty="0" smtClean="0"/>
              <a:t>)</a:t>
            </a:r>
          </a:p>
          <a:p>
            <a:pPr>
              <a:buFont typeface="Wingdings" pitchFamily="2" charset="2"/>
              <a:buChar char="v"/>
            </a:pPr>
            <a:r>
              <a:rPr lang="en-US" altLang="en-US" sz="2900" dirty="0" smtClean="0"/>
              <a:t>Herpes zoster</a:t>
            </a:r>
          </a:p>
          <a:p>
            <a:pPr>
              <a:buFont typeface="Wingdings" pitchFamily="2" charset="2"/>
              <a:buChar char="v"/>
            </a:pPr>
            <a:r>
              <a:rPr lang="en-US" altLang="en-US" sz="2900" dirty="0" smtClean="0"/>
              <a:t>Recurrent upper respiratory infections such as sinusitis or </a:t>
            </a:r>
            <a:r>
              <a:rPr lang="en-US" altLang="en-US" sz="2900" dirty="0" err="1" smtClean="0"/>
              <a:t>otitis</a:t>
            </a:r>
            <a:endParaRPr lang="en-US" altLang="en-US" sz="2900" dirty="0" smtClean="0"/>
          </a:p>
          <a:p>
            <a:pPr>
              <a:buFont typeface="Wingdings" pitchFamily="2" charset="2"/>
              <a:buChar char="v"/>
            </a:pPr>
            <a:r>
              <a:rPr lang="en-US" altLang="en-US" sz="2900" dirty="0" smtClean="0"/>
              <a:t>Recurrent mouth ulcers </a:t>
            </a:r>
          </a:p>
          <a:p>
            <a:pPr>
              <a:buFont typeface="Wingdings" pitchFamily="2" charset="2"/>
              <a:buChar char="v"/>
            </a:pPr>
            <a:endParaRPr lang="en-GB" sz="2000" dirty="0"/>
          </a:p>
        </p:txBody>
      </p:sp>
      <p:sp>
        <p:nvSpPr>
          <p:cNvPr id="6" name="Content Placeholder 5"/>
          <p:cNvSpPr>
            <a:spLocks noGrp="1"/>
          </p:cNvSpPr>
          <p:nvPr>
            <p:ph sz="half" idx="2"/>
          </p:nvPr>
        </p:nvSpPr>
        <p:spPr/>
        <p:txBody>
          <a:bodyPr>
            <a:normAutofit fontScale="70000" lnSpcReduction="20000"/>
          </a:bodyPr>
          <a:lstStyle/>
          <a:p>
            <a:pPr>
              <a:buFont typeface="Wingdings" pitchFamily="2" charset="2"/>
              <a:buNone/>
            </a:pPr>
            <a:r>
              <a:rPr lang="en-US" altLang="en-US" sz="2900" b="1" u="sng" dirty="0" smtClean="0"/>
              <a:t>STAGE 3 (Advanced Disease ) </a:t>
            </a:r>
          </a:p>
          <a:p>
            <a:r>
              <a:rPr lang="en-US" altLang="en-US" dirty="0" smtClean="0"/>
              <a:t>Weight loss &gt; 10%</a:t>
            </a:r>
          </a:p>
          <a:p>
            <a:r>
              <a:rPr lang="en-US" altLang="en-US" dirty="0" smtClean="0"/>
              <a:t>Oral thrush (or hairy </a:t>
            </a:r>
            <a:r>
              <a:rPr lang="en-US" altLang="en-US" dirty="0" err="1" smtClean="0"/>
              <a:t>leukoplakia</a:t>
            </a:r>
            <a:r>
              <a:rPr lang="en-US" altLang="en-US" dirty="0" smtClean="0"/>
              <a:t>)</a:t>
            </a:r>
          </a:p>
          <a:p>
            <a:r>
              <a:rPr lang="en-US" altLang="en-US" dirty="0" smtClean="0"/>
              <a:t>More than 1 month: </a:t>
            </a:r>
            <a:r>
              <a:rPr lang="en-US" altLang="en-US" dirty="0" err="1" smtClean="0"/>
              <a:t>Diarrhoea</a:t>
            </a:r>
            <a:r>
              <a:rPr lang="en-US" altLang="en-US" dirty="0" smtClean="0"/>
              <a:t> or Unexplained fever</a:t>
            </a:r>
          </a:p>
          <a:p>
            <a:r>
              <a:rPr lang="en-US" altLang="en-US" dirty="0" smtClean="0"/>
              <a:t>Severe bacterial infections (pneumonia, muscle infection, etc)</a:t>
            </a:r>
          </a:p>
          <a:p>
            <a:r>
              <a:rPr lang="en-US" altLang="en-US" dirty="0" smtClean="0"/>
              <a:t>Pulmonary TB</a:t>
            </a:r>
          </a:p>
          <a:p>
            <a:r>
              <a:rPr lang="en-US" altLang="en-US" dirty="0" smtClean="0"/>
              <a:t>Acute necrotizing ulcerative gingivitis/</a:t>
            </a:r>
            <a:r>
              <a:rPr lang="en-US" altLang="en-US" dirty="0" err="1" smtClean="0"/>
              <a:t>periodontitis</a:t>
            </a:r>
            <a:endParaRPr lang="en-US" altLang="en-US" dirty="0" smtClean="0"/>
          </a:p>
          <a:p>
            <a:endParaRPr lang="en-GB" dirty="0"/>
          </a:p>
        </p:txBody>
      </p:sp>
      <p:sp>
        <p:nvSpPr>
          <p:cNvPr id="4" name="Title 3"/>
          <p:cNvSpPr>
            <a:spLocks noGrp="1"/>
          </p:cNvSpPr>
          <p:nvPr>
            <p:ph type="title"/>
          </p:nvPr>
        </p:nvSpPr>
        <p:spPr/>
        <p:txBody>
          <a:bodyPr>
            <a:normAutofit fontScale="90000"/>
          </a:bodyPr>
          <a:lstStyle/>
          <a:p>
            <a:r>
              <a:rPr lang="en-GB" dirty="0" smtClean="0"/>
              <a:t>CLINICAL PRESENTATION &amp; WHO CLINICAL STAGING</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395536" y="1412776"/>
            <a:ext cx="8291264" cy="5016620"/>
          </a:xfrm>
        </p:spPr>
        <p:txBody>
          <a:bodyPr>
            <a:noAutofit/>
          </a:bodyPr>
          <a:lstStyle/>
          <a:p>
            <a:pPr>
              <a:lnSpc>
                <a:spcPct val="90000"/>
              </a:lnSpc>
            </a:pPr>
            <a:r>
              <a:rPr lang="en-GB" altLang="en-US" sz="3200" dirty="0" smtClean="0">
                <a:latin typeface="Times New Roman" pitchFamily="18" charset="0"/>
                <a:cs typeface="Times New Roman" pitchFamily="18" charset="0"/>
              </a:rPr>
              <a:t>HIV is the virus that causes HIV infection. </a:t>
            </a:r>
          </a:p>
          <a:p>
            <a:pPr>
              <a:lnSpc>
                <a:spcPct val="90000"/>
              </a:lnSpc>
            </a:pPr>
            <a:r>
              <a:rPr lang="en-GB" altLang="en-US" sz="3200" dirty="0" smtClean="0">
                <a:latin typeface="Times New Roman" pitchFamily="18" charset="0"/>
                <a:cs typeface="Times New Roman" pitchFamily="18" charset="0"/>
              </a:rPr>
              <a:t>Most people who are HIV-infected will develop AIDS after a period of time, which may be several months to more than 15 years.</a:t>
            </a:r>
          </a:p>
          <a:p>
            <a:pPr>
              <a:lnSpc>
                <a:spcPct val="90000"/>
              </a:lnSpc>
            </a:pPr>
            <a:r>
              <a:rPr lang="en-GB" altLang="en-US" sz="3200" dirty="0" smtClean="0">
                <a:latin typeface="Times New Roman" pitchFamily="18" charset="0"/>
                <a:cs typeface="Times New Roman" pitchFamily="18" charset="0"/>
              </a:rPr>
              <a:t>AIDS is a group of serious illnesses and opportunistic infections that develop after a person is infected with HIV. </a:t>
            </a:r>
          </a:p>
          <a:p>
            <a:pPr>
              <a:lnSpc>
                <a:spcPct val="90000"/>
              </a:lnSpc>
            </a:pPr>
            <a:r>
              <a:rPr lang="en-GB" altLang="en-US" sz="3200" dirty="0" smtClean="0">
                <a:latin typeface="Times New Roman" pitchFamily="18" charset="0"/>
                <a:cs typeface="Times New Roman" pitchFamily="18" charset="0"/>
              </a:rPr>
              <a:t>A diagnosis of AIDS is based on specific clinical criteria and laboratory test results.</a:t>
            </a:r>
            <a:endParaRPr lang="en-US" altLang="en-US" sz="3200" dirty="0" smtClean="0">
              <a:latin typeface="Times New Roman" pitchFamily="18" charset="0"/>
              <a:cs typeface="Times New Roman" pitchFamily="18" charset="0"/>
            </a:endParaRPr>
          </a:p>
        </p:txBody>
      </p:sp>
      <p:sp>
        <p:nvSpPr>
          <p:cNvPr id="26626" name="Rectangle 2"/>
          <p:cNvSpPr>
            <a:spLocks noGrp="1" noChangeArrowheads="1"/>
          </p:cNvSpPr>
          <p:nvPr>
            <p:ph type="title"/>
          </p:nvPr>
        </p:nvSpPr>
        <p:spPr/>
        <p:txBody>
          <a:bodyPr>
            <a:normAutofit/>
          </a:bodyPr>
          <a:lstStyle/>
          <a:p>
            <a:r>
              <a:rPr lang="en-GB" altLang="en-US" sz="4400" dirty="0" smtClean="0"/>
              <a:t>INTRODUCTION</a:t>
            </a:r>
            <a:endParaRPr lang="en-US" altLang="en-US" sz="4400" b="1"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fontScale="77500" lnSpcReduction="20000"/>
          </a:bodyPr>
          <a:lstStyle/>
          <a:p>
            <a:pPr>
              <a:buFont typeface="Wingdings" pitchFamily="2" charset="2"/>
              <a:buNone/>
            </a:pPr>
            <a:r>
              <a:rPr lang="en-US" altLang="en-US" sz="3100" b="1" dirty="0" smtClean="0">
                <a:latin typeface="Times New Roman" pitchFamily="18" charset="0"/>
                <a:cs typeface="Times New Roman" pitchFamily="18" charset="0"/>
              </a:rPr>
              <a:t>Severe Disease (AIDS)</a:t>
            </a:r>
            <a:r>
              <a:rPr lang="en-US" altLang="en-US" sz="3100" dirty="0" smtClean="0">
                <a:latin typeface="Times New Roman" pitchFamily="18" charset="0"/>
                <a:cs typeface="Times New Roman" pitchFamily="18" charset="0"/>
              </a:rPr>
              <a:t> </a:t>
            </a:r>
          </a:p>
          <a:p>
            <a:r>
              <a:rPr lang="en-US" altLang="en-US" sz="3100" dirty="0" smtClean="0">
                <a:latin typeface="Times New Roman" pitchFamily="18" charset="0"/>
                <a:cs typeface="Times New Roman" pitchFamily="18" charset="0"/>
              </a:rPr>
              <a:t>HIV wasting syndrome</a:t>
            </a:r>
          </a:p>
          <a:p>
            <a:r>
              <a:rPr lang="en-US" altLang="en-US" sz="3100" dirty="0" err="1" smtClean="0">
                <a:latin typeface="Times New Roman" pitchFamily="18" charset="0"/>
                <a:cs typeface="Times New Roman" pitchFamily="18" charset="0"/>
              </a:rPr>
              <a:t>Oesophageal</a:t>
            </a:r>
            <a:r>
              <a:rPr lang="en-US" altLang="en-US" sz="3100" dirty="0" smtClean="0">
                <a:latin typeface="Times New Roman" pitchFamily="18" charset="0"/>
                <a:cs typeface="Times New Roman" pitchFamily="18" charset="0"/>
              </a:rPr>
              <a:t> thrush More than 1 month</a:t>
            </a:r>
          </a:p>
          <a:p>
            <a:r>
              <a:rPr lang="en-US" altLang="en-US" sz="3100" dirty="0" smtClean="0">
                <a:latin typeface="Times New Roman" pitchFamily="18" charset="0"/>
                <a:cs typeface="Times New Roman" pitchFamily="18" charset="0"/>
              </a:rPr>
              <a:t>Herpes simplex ulcerations</a:t>
            </a:r>
          </a:p>
          <a:p>
            <a:r>
              <a:rPr lang="en-US" altLang="en-US" sz="3100" dirty="0" smtClean="0">
                <a:latin typeface="Times New Roman" pitchFamily="18" charset="0"/>
                <a:cs typeface="Times New Roman" pitchFamily="18" charset="0"/>
              </a:rPr>
              <a:t>Recurrent severe pneumonia within 6 months</a:t>
            </a:r>
          </a:p>
          <a:p>
            <a:r>
              <a:rPr lang="en-US" altLang="en-US" sz="3100" dirty="0" smtClean="0">
                <a:latin typeface="Times New Roman" pitchFamily="18" charset="0"/>
                <a:cs typeface="Times New Roman" pitchFamily="18" charset="0"/>
              </a:rPr>
              <a:t>Lymphoma</a:t>
            </a:r>
          </a:p>
          <a:p>
            <a:r>
              <a:rPr lang="en-US" altLang="en-US" sz="3100" dirty="0" smtClean="0">
                <a:latin typeface="Times New Roman" pitchFamily="18" charset="0"/>
                <a:cs typeface="Times New Roman" pitchFamily="18" charset="0"/>
              </a:rPr>
              <a:t>Kaposi sarcoma</a:t>
            </a:r>
          </a:p>
          <a:p>
            <a:r>
              <a:rPr lang="en-US" altLang="en-US" sz="3100" dirty="0" smtClean="0">
                <a:latin typeface="Times New Roman" pitchFamily="18" charset="0"/>
                <a:cs typeface="Times New Roman" pitchFamily="18" charset="0"/>
              </a:rPr>
              <a:t>Invasive cervical cancer</a:t>
            </a:r>
          </a:p>
          <a:p>
            <a:r>
              <a:rPr lang="en-US" altLang="en-US" sz="3100" dirty="0" smtClean="0">
                <a:latin typeface="Times New Roman" pitchFamily="18" charset="0"/>
                <a:cs typeface="Times New Roman" pitchFamily="18" charset="0"/>
              </a:rPr>
              <a:t>CMV retinitis</a:t>
            </a:r>
            <a:endParaRPr lang="en-US" altLang="en-US" dirty="0" smtClean="0">
              <a:latin typeface="Times New Roman" pitchFamily="18" charset="0"/>
              <a:cs typeface="Times New Roman" pitchFamily="18" charset="0"/>
            </a:endParaRPr>
          </a:p>
          <a:p>
            <a:endParaRPr lang="en-GB" dirty="0"/>
          </a:p>
        </p:txBody>
      </p:sp>
      <p:sp>
        <p:nvSpPr>
          <p:cNvPr id="3" name="Content Placeholder 2"/>
          <p:cNvSpPr>
            <a:spLocks noGrp="1"/>
          </p:cNvSpPr>
          <p:nvPr>
            <p:ph sz="half" idx="2"/>
          </p:nvPr>
        </p:nvSpPr>
        <p:spPr/>
        <p:txBody>
          <a:bodyPr>
            <a:noAutofit/>
          </a:bodyPr>
          <a:lstStyle/>
          <a:p>
            <a:r>
              <a:rPr lang="en-US" altLang="en-US" sz="2400" i="1" dirty="0" err="1" smtClean="0">
                <a:latin typeface="Times New Roman" pitchFamily="18" charset="0"/>
                <a:cs typeface="Times New Roman" pitchFamily="18" charset="0"/>
              </a:rPr>
              <a:t>Pneumocystis</a:t>
            </a:r>
            <a:r>
              <a:rPr lang="en-US" altLang="en-US" sz="2400" dirty="0" smtClean="0">
                <a:latin typeface="Times New Roman" pitchFamily="18" charset="0"/>
                <a:cs typeface="Times New Roman" pitchFamily="18" charset="0"/>
              </a:rPr>
              <a:t> pneumonia</a:t>
            </a:r>
          </a:p>
          <a:p>
            <a:r>
              <a:rPr lang="en-US" altLang="en-US" sz="2400" dirty="0" err="1" smtClean="0">
                <a:latin typeface="Times New Roman" pitchFamily="18" charset="0"/>
                <a:cs typeface="Times New Roman" pitchFamily="18" charset="0"/>
              </a:rPr>
              <a:t>Extrapulmonary</a:t>
            </a:r>
            <a:r>
              <a:rPr lang="en-US" altLang="en-US" sz="2400" dirty="0" smtClean="0">
                <a:latin typeface="Times New Roman" pitchFamily="18" charset="0"/>
                <a:cs typeface="Times New Roman" pitchFamily="18" charset="0"/>
              </a:rPr>
              <a:t> TB*</a:t>
            </a:r>
          </a:p>
          <a:p>
            <a:r>
              <a:rPr lang="en-US" altLang="en-US" sz="2400" dirty="0" err="1" smtClean="0">
                <a:latin typeface="Times New Roman" pitchFamily="18" charset="0"/>
                <a:cs typeface="Times New Roman" pitchFamily="18" charset="0"/>
              </a:rPr>
              <a:t>Toxoplasma</a:t>
            </a:r>
            <a:r>
              <a:rPr lang="en-US" altLang="en-US" sz="2400" dirty="0" smtClean="0">
                <a:latin typeface="Times New Roman" pitchFamily="18" charset="0"/>
                <a:cs typeface="Times New Roman" pitchFamily="18" charset="0"/>
              </a:rPr>
              <a:t>*</a:t>
            </a:r>
          </a:p>
          <a:p>
            <a:r>
              <a:rPr lang="en-US" altLang="en-US" sz="2400" dirty="0" err="1" smtClean="0">
                <a:latin typeface="Times New Roman" pitchFamily="18" charset="0"/>
                <a:cs typeface="Times New Roman" pitchFamily="18" charset="0"/>
              </a:rPr>
              <a:t>Cryptococcal</a:t>
            </a:r>
            <a:r>
              <a:rPr lang="en-US" altLang="en-US" sz="2400" dirty="0" smtClean="0">
                <a:latin typeface="Times New Roman" pitchFamily="18" charset="0"/>
                <a:cs typeface="Times New Roman" pitchFamily="18" charset="0"/>
              </a:rPr>
              <a:t> meningitis*</a:t>
            </a:r>
          </a:p>
          <a:p>
            <a:r>
              <a:rPr lang="en-US" altLang="en-US" sz="2400" dirty="0" smtClean="0">
                <a:latin typeface="Times New Roman" pitchFamily="18" charset="0"/>
                <a:cs typeface="Times New Roman" pitchFamily="18" charset="0"/>
              </a:rPr>
              <a:t>Visceral </a:t>
            </a:r>
            <a:r>
              <a:rPr lang="en-US" altLang="en-US" sz="2400" dirty="0" err="1" smtClean="0">
                <a:latin typeface="Times New Roman" pitchFamily="18" charset="0"/>
                <a:cs typeface="Times New Roman" pitchFamily="18" charset="0"/>
              </a:rPr>
              <a:t>leishmaniasis</a:t>
            </a:r>
            <a:r>
              <a:rPr lang="en-US" altLang="en-US" sz="2400" dirty="0" smtClean="0">
                <a:latin typeface="Times New Roman" pitchFamily="18" charset="0"/>
                <a:cs typeface="Times New Roman" pitchFamily="18" charset="0"/>
              </a:rPr>
              <a:t>*</a:t>
            </a:r>
          </a:p>
          <a:p>
            <a:r>
              <a:rPr lang="en-US" altLang="en-US" sz="2400" dirty="0" smtClean="0">
                <a:latin typeface="Times New Roman" pitchFamily="18" charset="0"/>
                <a:cs typeface="Times New Roman" pitchFamily="18" charset="0"/>
              </a:rPr>
              <a:t>HIV encephalopathy (Significant neurological impairment interfering with independent functioning and not due to other cause will often improve on ARV treatment)</a:t>
            </a:r>
            <a:endParaRPr lang="en-GB" sz="2400" dirty="0">
              <a:latin typeface="Times New Roman" pitchFamily="18" charset="0"/>
              <a:cs typeface="Times New Roman" pitchFamily="18" charset="0"/>
            </a:endParaRPr>
          </a:p>
        </p:txBody>
      </p:sp>
      <p:sp>
        <p:nvSpPr>
          <p:cNvPr id="4" name="Title 3"/>
          <p:cNvSpPr>
            <a:spLocks noGrp="1"/>
          </p:cNvSpPr>
          <p:nvPr>
            <p:ph type="title"/>
          </p:nvPr>
        </p:nvSpPr>
        <p:spPr/>
        <p:txBody>
          <a:bodyPr/>
          <a:lstStyle/>
          <a:p>
            <a:r>
              <a:rPr lang="en-GB" dirty="0" smtClean="0"/>
              <a:t>STAGE 4</a:t>
            </a:r>
            <a:endParaRPr lang="en-GB"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481328"/>
            <a:ext cx="8229600" cy="4805192"/>
          </a:xfrm>
        </p:spPr>
        <p:txBody>
          <a:bodyPr>
            <a:normAutofit/>
          </a:bodyPr>
          <a:lstStyle/>
          <a:p>
            <a:pPr marL="624078" indent="-514350">
              <a:buFont typeface="+mj-lt"/>
              <a:buAutoNum type="arabicPeriod"/>
            </a:pPr>
            <a:r>
              <a:rPr lang="en-GB" dirty="0" smtClean="0">
                <a:latin typeface="Times New Roman" pitchFamily="18" charset="0"/>
                <a:cs typeface="Times New Roman" pitchFamily="18" charset="0"/>
              </a:rPr>
              <a:t>Early booking</a:t>
            </a:r>
          </a:p>
          <a:p>
            <a:pPr marL="624078" indent="-514350">
              <a:buFont typeface="+mj-lt"/>
              <a:buAutoNum type="arabicPeriod"/>
            </a:pPr>
            <a:r>
              <a:rPr lang="en-GB" dirty="0" smtClean="0">
                <a:latin typeface="Times New Roman" pitchFamily="18" charset="0"/>
                <a:cs typeface="Times New Roman" pitchFamily="18" charset="0"/>
              </a:rPr>
              <a:t>Regular ANC attendance</a:t>
            </a:r>
          </a:p>
          <a:p>
            <a:pPr marL="624078" indent="-514350">
              <a:buFont typeface="+mj-lt"/>
              <a:buAutoNum type="arabicPeriod"/>
            </a:pPr>
            <a:r>
              <a:rPr lang="en-GB" dirty="0" smtClean="0">
                <a:latin typeface="Times New Roman" pitchFamily="18" charset="0"/>
                <a:cs typeface="Times New Roman" pitchFamily="18" charset="0"/>
              </a:rPr>
              <a:t>Immunisation and IPT</a:t>
            </a:r>
          </a:p>
          <a:p>
            <a:pPr marL="624078" indent="-514350">
              <a:buFont typeface="+mj-lt"/>
              <a:buAutoNum type="arabicPeriod"/>
            </a:pPr>
            <a:r>
              <a:rPr lang="en-GB" dirty="0" smtClean="0">
                <a:latin typeface="Times New Roman" pitchFamily="18" charset="0"/>
                <a:cs typeface="Times New Roman" pitchFamily="18" charset="0"/>
              </a:rPr>
              <a:t>Early commencement of ART </a:t>
            </a:r>
          </a:p>
          <a:p>
            <a:pPr marL="624078" indent="-514350">
              <a:buFont typeface="+mj-lt"/>
              <a:buAutoNum type="arabicPeriod"/>
            </a:pPr>
            <a:r>
              <a:rPr lang="en-GB" dirty="0" smtClean="0">
                <a:latin typeface="Times New Roman" pitchFamily="18" charset="0"/>
                <a:cs typeface="Times New Roman" pitchFamily="18" charset="0"/>
              </a:rPr>
              <a:t>Repeat HIV testing in labour for all HIV –</a:t>
            </a:r>
            <a:r>
              <a:rPr lang="en-GB" dirty="0" err="1" smtClean="0">
                <a:latin typeface="Times New Roman" pitchFamily="18" charset="0"/>
                <a:cs typeface="Times New Roman" pitchFamily="18" charset="0"/>
              </a:rPr>
              <a:t>ve</a:t>
            </a:r>
            <a:r>
              <a:rPr lang="en-GB" dirty="0" smtClean="0">
                <a:latin typeface="Times New Roman" pitchFamily="18" charset="0"/>
                <a:cs typeface="Times New Roman" pitchFamily="18" charset="0"/>
              </a:rPr>
              <a:t> women</a:t>
            </a:r>
          </a:p>
          <a:p>
            <a:pPr marL="624078" indent="-514350">
              <a:buFont typeface="+mj-lt"/>
              <a:buAutoNum type="arabicPeriod"/>
            </a:pPr>
            <a:r>
              <a:rPr lang="en-GB" dirty="0" smtClean="0">
                <a:latin typeface="Times New Roman" pitchFamily="18" charset="0"/>
                <a:cs typeface="Times New Roman" pitchFamily="18" charset="0"/>
              </a:rPr>
              <a:t>Modification of delivery process</a:t>
            </a:r>
          </a:p>
          <a:p>
            <a:pPr marL="624078" indent="-514350">
              <a:buFont typeface="+mj-lt"/>
              <a:buAutoNum type="arabicPeriod"/>
            </a:pPr>
            <a:r>
              <a:rPr lang="en-GB" dirty="0" smtClean="0">
                <a:latin typeface="Times New Roman" pitchFamily="18" charset="0"/>
                <a:cs typeface="Times New Roman" pitchFamily="18" charset="0"/>
              </a:rPr>
              <a:t>Early commencement of infant prophylaxis</a:t>
            </a:r>
          </a:p>
          <a:p>
            <a:pPr marL="624078" indent="-514350">
              <a:buFont typeface="+mj-lt"/>
              <a:buAutoNum type="arabicPeriod"/>
            </a:pPr>
            <a:r>
              <a:rPr lang="en-GB" dirty="0" smtClean="0">
                <a:latin typeface="Times New Roman" pitchFamily="18" charset="0"/>
                <a:cs typeface="Times New Roman" pitchFamily="18" charset="0"/>
              </a:rPr>
              <a:t>Exclusive breast feeding</a:t>
            </a:r>
          </a:p>
          <a:p>
            <a:pPr marL="624078" indent="-514350">
              <a:buFont typeface="+mj-lt"/>
              <a:buAutoNum type="arabicPeriod"/>
            </a:pPr>
            <a:r>
              <a:rPr lang="en-GB" dirty="0" smtClean="0">
                <a:latin typeface="Times New Roman" pitchFamily="18" charset="0"/>
                <a:cs typeface="Times New Roman" pitchFamily="18" charset="0"/>
              </a:rPr>
              <a:t>Early infant diagnosis</a:t>
            </a:r>
          </a:p>
          <a:p>
            <a:pPr marL="624078" indent="-514350">
              <a:buFont typeface="+mj-lt"/>
              <a:buAutoNum type="arabicPeriod"/>
            </a:pPr>
            <a:r>
              <a:rPr lang="en-GB" dirty="0" err="1" smtClean="0">
                <a:latin typeface="Times New Roman" pitchFamily="18" charset="0"/>
                <a:cs typeface="Times New Roman" pitchFamily="18" charset="0"/>
              </a:rPr>
              <a:t>Referal</a:t>
            </a:r>
            <a:r>
              <a:rPr lang="en-GB" dirty="0" smtClean="0">
                <a:latin typeface="Times New Roman" pitchFamily="18" charset="0"/>
                <a:cs typeface="Times New Roman" pitchFamily="18" charset="0"/>
              </a:rPr>
              <a:t> for ongoing care after </a:t>
            </a:r>
            <a:r>
              <a:rPr lang="en-GB" dirty="0" err="1" smtClean="0">
                <a:latin typeface="Times New Roman" pitchFamily="18" charset="0"/>
                <a:cs typeface="Times New Roman" pitchFamily="18" charset="0"/>
              </a:rPr>
              <a:t>pueperium</a:t>
            </a:r>
            <a:endParaRPr lang="en-GB" dirty="0">
              <a:latin typeface="Times New Roman" pitchFamily="18" charset="0"/>
              <a:cs typeface="Times New Roman" pitchFamily="18" charset="0"/>
            </a:endParaRPr>
          </a:p>
        </p:txBody>
      </p:sp>
      <p:sp>
        <p:nvSpPr>
          <p:cNvPr id="5" name="Title 4"/>
          <p:cNvSpPr>
            <a:spLocks noGrp="1"/>
          </p:cNvSpPr>
          <p:nvPr>
            <p:ph type="title"/>
          </p:nvPr>
        </p:nvSpPr>
        <p:spPr/>
        <p:txBody>
          <a:bodyPr/>
          <a:lstStyle/>
          <a:p>
            <a:r>
              <a:rPr lang="en-GB" dirty="0" smtClean="0"/>
              <a:t>MANAGEMENT PRINCIPLE </a:t>
            </a:r>
            <a:endParaRPr lang="en-GB"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566928" indent="-457200">
              <a:spcBef>
                <a:spcPct val="50000"/>
              </a:spcBef>
              <a:buFont typeface="+mj-lt"/>
              <a:buAutoNum type="arabicPeriod"/>
            </a:pPr>
            <a:r>
              <a:rPr lang="en-GB" altLang="en-US" dirty="0" smtClean="0"/>
              <a:t>Provide information on HIV</a:t>
            </a:r>
          </a:p>
          <a:p>
            <a:pPr marL="566928" indent="-457200">
              <a:spcBef>
                <a:spcPct val="50000"/>
              </a:spcBef>
              <a:buFont typeface="+mj-lt"/>
              <a:buAutoNum type="arabicPeriod"/>
            </a:pPr>
            <a:r>
              <a:rPr lang="en-GB" altLang="en-US" dirty="0" smtClean="0"/>
              <a:t>Test and counsel for HIV</a:t>
            </a:r>
          </a:p>
          <a:p>
            <a:pPr marL="566928" indent="-457200">
              <a:spcBef>
                <a:spcPct val="50000"/>
              </a:spcBef>
              <a:buFont typeface="+mj-lt"/>
              <a:buAutoNum type="arabicPeriod"/>
            </a:pPr>
            <a:r>
              <a:rPr lang="en-GB" altLang="en-US" dirty="0" smtClean="0"/>
              <a:t>Diagnose and treat STIs</a:t>
            </a:r>
          </a:p>
          <a:p>
            <a:pPr marL="566928" indent="-457200">
              <a:spcBef>
                <a:spcPct val="50000"/>
              </a:spcBef>
              <a:buFont typeface="+mj-lt"/>
              <a:buAutoNum type="arabicPeriod"/>
            </a:pPr>
            <a:r>
              <a:rPr lang="en-GB" altLang="en-US" dirty="0" smtClean="0"/>
              <a:t>Promote safer sex practices</a:t>
            </a:r>
          </a:p>
          <a:p>
            <a:pPr marL="566928" indent="-457200">
              <a:spcBef>
                <a:spcPct val="50000"/>
              </a:spcBef>
              <a:buFont typeface="+mj-lt"/>
              <a:buAutoNum type="arabicPeriod"/>
            </a:pPr>
            <a:r>
              <a:rPr lang="en-GB" altLang="en-US" dirty="0" smtClean="0"/>
              <a:t>Discuss ARV options</a:t>
            </a:r>
          </a:p>
          <a:p>
            <a:pPr marL="566928" indent="-457200">
              <a:spcBef>
                <a:spcPct val="50000"/>
              </a:spcBef>
              <a:buFont typeface="+mj-lt"/>
              <a:buAutoNum type="arabicPeriod"/>
            </a:pPr>
            <a:r>
              <a:rPr lang="en-GB" altLang="en-US" dirty="0" smtClean="0"/>
              <a:t>Discuss delivery options</a:t>
            </a:r>
          </a:p>
          <a:p>
            <a:pPr marL="566928" indent="-457200">
              <a:spcBef>
                <a:spcPct val="50000"/>
              </a:spcBef>
              <a:buFont typeface="+mj-lt"/>
              <a:buAutoNum type="arabicPeriod"/>
            </a:pPr>
            <a:r>
              <a:rPr lang="en-GB" altLang="en-US" dirty="0" smtClean="0"/>
              <a:t>Provide infant-feeding counselling and support</a:t>
            </a:r>
          </a:p>
          <a:p>
            <a:pPr marL="566928" indent="-457200">
              <a:spcBef>
                <a:spcPct val="50000"/>
              </a:spcBef>
              <a:buFont typeface="+mj-lt"/>
              <a:buAutoNum type="arabicPeriod"/>
            </a:pPr>
            <a:r>
              <a:rPr lang="en-US" altLang="en-US" dirty="0" smtClean="0"/>
              <a:t>Treat opportunistic infections including malaria</a:t>
            </a:r>
            <a:endParaRPr lang="en-GB" altLang="en-US" dirty="0" smtClean="0"/>
          </a:p>
          <a:p>
            <a:pPr marL="566928" indent="-457200">
              <a:spcBef>
                <a:spcPct val="50000"/>
              </a:spcBef>
              <a:buFont typeface="+mj-lt"/>
              <a:buAutoNum type="arabicPeriod"/>
            </a:pPr>
            <a:endParaRPr lang="en-GB" altLang="en-US" dirty="0" smtClean="0"/>
          </a:p>
          <a:p>
            <a:endParaRPr lang="en-GB" dirty="0"/>
          </a:p>
        </p:txBody>
      </p:sp>
      <p:sp>
        <p:nvSpPr>
          <p:cNvPr id="3" name="Title 2"/>
          <p:cNvSpPr>
            <a:spLocks noGrp="1"/>
          </p:cNvSpPr>
          <p:nvPr>
            <p:ph type="title"/>
          </p:nvPr>
        </p:nvSpPr>
        <p:spPr/>
        <p:txBody>
          <a:bodyPr/>
          <a:lstStyle/>
          <a:p>
            <a:r>
              <a:rPr lang="en-GB" dirty="0" smtClean="0"/>
              <a:t>ANTENATAL MANAGEMENT</a:t>
            </a:r>
            <a:endParaRPr lang="en-GB"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GB" dirty="0" smtClean="0"/>
              <a:t>LABOUR AND DELIVERY</a:t>
            </a:r>
            <a:endParaRPr lang="en-GB" dirty="0"/>
          </a:p>
        </p:txBody>
      </p:sp>
      <p:sp>
        <p:nvSpPr>
          <p:cNvPr id="15" name="Text Placeholder 14"/>
          <p:cNvSpPr>
            <a:spLocks noGrp="1"/>
          </p:cNvSpPr>
          <p:nvPr>
            <p:ph type="body" idx="1"/>
          </p:nvPr>
        </p:nvSpPr>
        <p:spPr>
          <a:xfrm>
            <a:off x="457200" y="1214422"/>
            <a:ext cx="4040188" cy="785818"/>
          </a:xfrm>
        </p:spPr>
        <p:txBody>
          <a:bodyPr/>
          <a:lstStyle/>
          <a:p>
            <a:r>
              <a:rPr lang="en-GB" dirty="0" smtClean="0"/>
              <a:t>LABOUR</a:t>
            </a:r>
            <a:endParaRPr lang="en-GB" dirty="0"/>
          </a:p>
        </p:txBody>
      </p:sp>
      <p:sp>
        <p:nvSpPr>
          <p:cNvPr id="17" name="Text Placeholder 16"/>
          <p:cNvSpPr>
            <a:spLocks noGrp="1"/>
          </p:cNvSpPr>
          <p:nvPr>
            <p:ph type="body" sz="half" idx="3"/>
          </p:nvPr>
        </p:nvSpPr>
        <p:spPr>
          <a:xfrm>
            <a:off x="4645026" y="1214422"/>
            <a:ext cx="4041775" cy="857256"/>
          </a:xfrm>
        </p:spPr>
        <p:txBody>
          <a:bodyPr>
            <a:normAutofit/>
          </a:bodyPr>
          <a:lstStyle/>
          <a:p>
            <a:endParaRPr lang="en-GB" dirty="0"/>
          </a:p>
        </p:txBody>
      </p:sp>
      <p:sp>
        <p:nvSpPr>
          <p:cNvPr id="16" name="Content Placeholder 15"/>
          <p:cNvSpPr>
            <a:spLocks noGrp="1"/>
          </p:cNvSpPr>
          <p:nvPr>
            <p:ph sz="quarter" idx="2"/>
          </p:nvPr>
        </p:nvSpPr>
        <p:spPr>
          <a:xfrm>
            <a:off x="457200" y="2000240"/>
            <a:ext cx="4040188" cy="4214842"/>
          </a:xfrm>
        </p:spPr>
        <p:txBody>
          <a:bodyPr>
            <a:normAutofit fontScale="85000" lnSpcReduction="10000"/>
          </a:bodyPr>
          <a:lstStyle/>
          <a:p>
            <a:pPr>
              <a:spcBef>
                <a:spcPct val="50000"/>
              </a:spcBef>
            </a:pPr>
            <a:r>
              <a:rPr lang="en-GB" altLang="en-US" dirty="0" smtClean="0"/>
              <a:t>Provide ARVs as indicated based on the treatment strategy in place.</a:t>
            </a:r>
          </a:p>
          <a:p>
            <a:pPr>
              <a:spcBef>
                <a:spcPct val="50000"/>
              </a:spcBef>
            </a:pPr>
            <a:r>
              <a:rPr lang="en-GB" altLang="en-US" dirty="0" smtClean="0"/>
              <a:t>Minimise vaginal exams and invasive procedures.</a:t>
            </a:r>
          </a:p>
          <a:p>
            <a:pPr>
              <a:spcBef>
                <a:spcPct val="50000"/>
              </a:spcBef>
            </a:pPr>
            <a:r>
              <a:rPr lang="en-US" altLang="en-US" dirty="0" smtClean="0"/>
              <a:t>Use </a:t>
            </a:r>
            <a:r>
              <a:rPr lang="en-US" altLang="en-US" dirty="0" err="1" smtClean="0"/>
              <a:t>partograph</a:t>
            </a:r>
            <a:r>
              <a:rPr lang="en-US" altLang="en-US" dirty="0" smtClean="0"/>
              <a:t> to monitor progress in </a:t>
            </a:r>
            <a:r>
              <a:rPr lang="en-US" altLang="en-US" dirty="0" err="1" smtClean="0"/>
              <a:t>labour</a:t>
            </a:r>
            <a:r>
              <a:rPr lang="en-US" altLang="en-US" dirty="0" smtClean="0"/>
              <a:t>.</a:t>
            </a:r>
          </a:p>
          <a:p>
            <a:r>
              <a:rPr lang="en-GB" altLang="en-US" dirty="0" smtClean="0"/>
              <a:t>Minimise risk of postpartum haemorrhage.  </a:t>
            </a:r>
          </a:p>
          <a:p>
            <a:r>
              <a:rPr lang="en-US" altLang="en-US" dirty="0" smtClean="0"/>
              <a:t>Use safe transfusion practices (blood screened for HIV, hepatitis B &amp; C where possible).</a:t>
            </a:r>
            <a:endParaRPr lang="en-GB" altLang="en-US" dirty="0" smtClean="0"/>
          </a:p>
          <a:p>
            <a:pPr>
              <a:spcBef>
                <a:spcPct val="50000"/>
              </a:spcBef>
            </a:pPr>
            <a:endParaRPr lang="en-GB" altLang="en-US" dirty="0" smtClean="0"/>
          </a:p>
        </p:txBody>
      </p:sp>
      <p:sp>
        <p:nvSpPr>
          <p:cNvPr id="18" name="Content Placeholder 17"/>
          <p:cNvSpPr>
            <a:spLocks noGrp="1"/>
          </p:cNvSpPr>
          <p:nvPr>
            <p:ph sz="quarter" idx="4"/>
          </p:nvPr>
        </p:nvSpPr>
        <p:spPr>
          <a:xfrm>
            <a:off x="4645025" y="2214554"/>
            <a:ext cx="4041775" cy="3857652"/>
          </a:xfrm>
        </p:spPr>
        <p:txBody>
          <a:bodyPr>
            <a:normAutofit/>
          </a:bodyPr>
          <a:lstStyle/>
          <a:p>
            <a:pPr>
              <a:spcBef>
                <a:spcPct val="50000"/>
              </a:spcBef>
            </a:pPr>
            <a:r>
              <a:rPr lang="en-GB" altLang="en-US" dirty="0" smtClean="0"/>
              <a:t>Avoid:</a:t>
            </a:r>
          </a:p>
          <a:p>
            <a:pPr lvl="1">
              <a:spcBef>
                <a:spcPct val="50000"/>
              </a:spcBef>
            </a:pPr>
            <a:r>
              <a:rPr lang="en-GB" altLang="en-US" dirty="0" smtClean="0"/>
              <a:t>Premature</a:t>
            </a:r>
            <a:r>
              <a:rPr lang="en-US" altLang="en-US" dirty="0" smtClean="0"/>
              <a:t> rupture of membranes</a:t>
            </a:r>
          </a:p>
          <a:p>
            <a:pPr lvl="1">
              <a:spcBef>
                <a:spcPct val="50000"/>
              </a:spcBef>
            </a:pPr>
            <a:r>
              <a:rPr lang="en-US" altLang="en-US" dirty="0" smtClean="0"/>
              <a:t>Prolonged rupture of membranes</a:t>
            </a:r>
          </a:p>
          <a:p>
            <a:pPr lvl="1">
              <a:spcBef>
                <a:spcPct val="50000"/>
              </a:spcBef>
            </a:pPr>
            <a:r>
              <a:rPr lang="en-GB" altLang="en-US" dirty="0" smtClean="0"/>
              <a:t>Prolonged labour </a:t>
            </a:r>
          </a:p>
          <a:p>
            <a:pPr lvl="1">
              <a:spcBef>
                <a:spcPct val="50000"/>
              </a:spcBef>
            </a:pPr>
            <a:r>
              <a:rPr lang="en-GB" altLang="en-US" dirty="0" smtClean="0"/>
              <a:t>Unnecessary trauma during childbirth</a:t>
            </a:r>
            <a:endParaRPr lang="en-GB" dirty="0" smtClean="0"/>
          </a:p>
          <a:p>
            <a:endParaRPr lang="en-GB"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6"/>
          <p:cNvSpPr>
            <a:spLocks noGrp="1" noChangeArrowheads="1"/>
          </p:cNvSpPr>
          <p:nvPr>
            <p:ph idx="1"/>
          </p:nvPr>
        </p:nvSpPr>
        <p:spPr/>
        <p:txBody>
          <a:bodyPr/>
          <a:lstStyle/>
          <a:p>
            <a:pPr eaLnBrk="1" hangingPunct="1"/>
            <a:r>
              <a:rPr lang="en-US" altLang="en-US" sz="2400" dirty="0" smtClean="0"/>
              <a:t>Elective Cesarean section</a:t>
            </a:r>
            <a:r>
              <a:rPr lang="en-US" altLang="en-US" dirty="0" smtClean="0"/>
              <a:t> </a:t>
            </a:r>
          </a:p>
          <a:p>
            <a:pPr lvl="1" eaLnBrk="1" hangingPunct="1"/>
            <a:r>
              <a:rPr lang="en-US" altLang="en-US" sz="2200" dirty="0" smtClean="0"/>
              <a:t>For women with very high viral load and low CD4 count</a:t>
            </a:r>
          </a:p>
          <a:p>
            <a:pPr lvl="1" eaLnBrk="1" hangingPunct="1"/>
            <a:r>
              <a:rPr lang="en-US" altLang="en-US" sz="2200" dirty="0" smtClean="0"/>
              <a:t>Consider elective caesarean delivery when safe and feasible</a:t>
            </a:r>
          </a:p>
          <a:p>
            <a:pPr lvl="1" eaLnBrk="1" hangingPunct="1"/>
            <a:r>
              <a:rPr lang="en-US" altLang="en-US" sz="2200" dirty="0" smtClean="0"/>
              <a:t>Done before the onset of </a:t>
            </a:r>
            <a:r>
              <a:rPr lang="en-US" altLang="en-US" sz="2200" dirty="0" err="1" smtClean="0"/>
              <a:t>labour</a:t>
            </a:r>
            <a:r>
              <a:rPr lang="en-US" altLang="en-US" sz="2200" dirty="0" smtClean="0"/>
              <a:t> or membrane rupture</a:t>
            </a:r>
          </a:p>
          <a:p>
            <a:pPr lvl="1" eaLnBrk="1" hangingPunct="1">
              <a:buFont typeface="Wingdings" pitchFamily="2" charset="2"/>
              <a:buNone/>
            </a:pPr>
            <a:endParaRPr lang="en-US" altLang="en-US" sz="2200" dirty="0" smtClean="0"/>
          </a:p>
          <a:p>
            <a:pPr eaLnBrk="1" hangingPunct="1"/>
            <a:r>
              <a:rPr lang="en-US" altLang="en-US" sz="2400" dirty="0" smtClean="0"/>
              <a:t>Vaginal delivery</a:t>
            </a:r>
          </a:p>
          <a:p>
            <a:pPr lvl="1" eaLnBrk="1" hangingPunct="1"/>
            <a:r>
              <a:rPr lang="en-US" altLang="en-US" sz="2200" dirty="0" smtClean="0"/>
              <a:t>On treatment</a:t>
            </a:r>
          </a:p>
          <a:p>
            <a:pPr lvl="1" eaLnBrk="1" hangingPunct="1"/>
            <a:r>
              <a:rPr lang="en-US" altLang="en-US" sz="2200" dirty="0" smtClean="0"/>
              <a:t>When the viral load is low</a:t>
            </a:r>
          </a:p>
          <a:p>
            <a:pPr lvl="1" eaLnBrk="1" hangingPunct="1"/>
            <a:r>
              <a:rPr lang="en-US" altLang="en-US" dirty="0" smtClean="0"/>
              <a:t>CD4 is high	</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55BC78AE-B1B9-4748-AF73-E250674C5B54}" type="slidenum">
              <a:rPr lang="en-US"/>
              <a:pPr>
                <a:defRPr/>
              </a:pPr>
              <a:t>24</a:t>
            </a:fld>
            <a:endParaRPr lang="en-US"/>
          </a:p>
        </p:txBody>
      </p:sp>
      <p:sp>
        <p:nvSpPr>
          <p:cNvPr id="53252" name="Rectangle 5"/>
          <p:cNvSpPr>
            <a:spLocks noGrp="1" noChangeArrowheads="1"/>
          </p:cNvSpPr>
          <p:nvPr>
            <p:ph type="title"/>
          </p:nvPr>
        </p:nvSpPr>
        <p:spPr/>
        <p:txBody>
          <a:bodyPr>
            <a:normAutofit fontScale="90000"/>
          </a:bodyPr>
          <a:lstStyle/>
          <a:p>
            <a:pPr eaLnBrk="1" hangingPunct="1"/>
            <a:r>
              <a:rPr lang="en-US" altLang="en-US" smtClean="0"/>
              <a:t>Elective Cesarean Section </a:t>
            </a:r>
            <a:br>
              <a:rPr lang="en-US" altLang="en-US" smtClean="0"/>
            </a:br>
            <a:r>
              <a:rPr lang="en-US" altLang="en-US" smtClean="0"/>
              <a:t>vs. Vaginal Delivery</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GB" dirty="0" smtClean="0"/>
              <a:t>POST PARTUM CARE</a:t>
            </a:r>
            <a:endParaRPr lang="en-GB" dirty="0"/>
          </a:p>
        </p:txBody>
      </p:sp>
      <p:sp>
        <p:nvSpPr>
          <p:cNvPr id="15" name="Text Placeholder 14"/>
          <p:cNvSpPr>
            <a:spLocks noGrp="1"/>
          </p:cNvSpPr>
          <p:nvPr>
            <p:ph type="body" idx="1"/>
          </p:nvPr>
        </p:nvSpPr>
        <p:spPr>
          <a:xfrm>
            <a:off x="457200" y="1214422"/>
            <a:ext cx="4040188" cy="71438"/>
          </a:xfrm>
        </p:spPr>
        <p:txBody>
          <a:bodyPr>
            <a:normAutofit fontScale="25000" lnSpcReduction="20000"/>
          </a:bodyPr>
          <a:lstStyle/>
          <a:p>
            <a:endParaRPr lang="en-GB" dirty="0"/>
          </a:p>
        </p:txBody>
      </p:sp>
      <p:sp>
        <p:nvSpPr>
          <p:cNvPr id="17" name="Text Placeholder 16"/>
          <p:cNvSpPr>
            <a:spLocks noGrp="1"/>
          </p:cNvSpPr>
          <p:nvPr>
            <p:ph type="body" sz="half" idx="3"/>
          </p:nvPr>
        </p:nvSpPr>
        <p:spPr>
          <a:xfrm>
            <a:off x="4645026" y="1214422"/>
            <a:ext cx="4041775" cy="857256"/>
          </a:xfrm>
        </p:spPr>
        <p:txBody>
          <a:bodyPr>
            <a:normAutofit/>
          </a:bodyPr>
          <a:lstStyle/>
          <a:p>
            <a:endParaRPr lang="en-GB" dirty="0"/>
          </a:p>
        </p:txBody>
      </p:sp>
      <p:sp>
        <p:nvSpPr>
          <p:cNvPr id="16" name="Content Placeholder 15"/>
          <p:cNvSpPr>
            <a:spLocks noGrp="1"/>
          </p:cNvSpPr>
          <p:nvPr>
            <p:ph sz="quarter" idx="2"/>
          </p:nvPr>
        </p:nvSpPr>
        <p:spPr>
          <a:xfrm>
            <a:off x="457200" y="1357298"/>
            <a:ext cx="4257676" cy="5286412"/>
          </a:xfrm>
        </p:spPr>
        <p:txBody>
          <a:bodyPr>
            <a:normAutofit fontScale="70000" lnSpcReduction="20000"/>
          </a:bodyPr>
          <a:lstStyle/>
          <a:p>
            <a:pPr>
              <a:buNone/>
            </a:pPr>
            <a:r>
              <a:rPr lang="en-GB" altLang="en-US" sz="2600" b="1" u="sng" dirty="0" smtClean="0"/>
              <a:t>Patient Education</a:t>
            </a:r>
          </a:p>
          <a:p>
            <a:pPr lvl="1">
              <a:spcBef>
                <a:spcPct val="50000"/>
              </a:spcBef>
            </a:pPr>
            <a:r>
              <a:rPr lang="en-GB" altLang="en-US" sz="2600" dirty="0" smtClean="0"/>
              <a:t>Information on receiving continued care</a:t>
            </a:r>
          </a:p>
          <a:p>
            <a:pPr lvl="1">
              <a:spcBef>
                <a:spcPct val="50000"/>
              </a:spcBef>
            </a:pPr>
            <a:r>
              <a:rPr lang="en-GB" altLang="en-US" sz="2600" dirty="0" smtClean="0"/>
              <a:t>Newborn feeding</a:t>
            </a:r>
          </a:p>
          <a:p>
            <a:pPr lvl="1">
              <a:spcBef>
                <a:spcPct val="50000"/>
              </a:spcBef>
            </a:pPr>
            <a:r>
              <a:rPr lang="en-GB" altLang="en-US" sz="2600" dirty="0" smtClean="0"/>
              <a:t>Symptoms of infection</a:t>
            </a:r>
          </a:p>
          <a:p>
            <a:pPr lvl="1">
              <a:spcBef>
                <a:spcPct val="50000"/>
              </a:spcBef>
            </a:pPr>
            <a:r>
              <a:rPr lang="en-GB" altLang="en-US" sz="2600" dirty="0" err="1" smtClean="0"/>
              <a:t>Perineal</a:t>
            </a:r>
            <a:r>
              <a:rPr lang="en-GB" altLang="en-US" sz="2600" dirty="0" smtClean="0"/>
              <a:t> and breast care</a:t>
            </a:r>
          </a:p>
          <a:p>
            <a:pPr lvl="1">
              <a:spcBef>
                <a:spcPct val="50000"/>
              </a:spcBef>
            </a:pPr>
            <a:r>
              <a:rPr lang="en-GB" altLang="en-US" sz="2600" dirty="0" smtClean="0"/>
              <a:t>Disposal </a:t>
            </a:r>
            <a:r>
              <a:rPr lang="en-US" altLang="en-US" sz="2600" dirty="0" smtClean="0"/>
              <a:t>of blood-stained </a:t>
            </a:r>
            <a:r>
              <a:rPr lang="en-GB" altLang="en-US" sz="2600" dirty="0" smtClean="0"/>
              <a:t>pads </a:t>
            </a:r>
          </a:p>
          <a:p>
            <a:pPr>
              <a:spcBef>
                <a:spcPct val="50000"/>
              </a:spcBef>
              <a:buNone/>
            </a:pPr>
            <a:r>
              <a:rPr lang="en-US" altLang="en-US" sz="3100" b="1" u="sng" dirty="0" smtClean="0"/>
              <a:t>Family Planning</a:t>
            </a:r>
          </a:p>
          <a:p>
            <a:pPr lvl="1">
              <a:spcBef>
                <a:spcPct val="50000"/>
              </a:spcBef>
            </a:pPr>
            <a:r>
              <a:rPr lang="en-US" altLang="en-US" sz="2600" dirty="0" smtClean="0"/>
              <a:t>Prevent unintended pregnancies.</a:t>
            </a:r>
          </a:p>
          <a:p>
            <a:pPr lvl="1">
              <a:spcBef>
                <a:spcPct val="50000"/>
              </a:spcBef>
            </a:pPr>
            <a:r>
              <a:rPr lang="en-US" altLang="en-US" sz="2600" dirty="0" smtClean="0"/>
              <a:t>Support child spacing.</a:t>
            </a:r>
          </a:p>
          <a:p>
            <a:pPr lvl="1">
              <a:spcBef>
                <a:spcPct val="50000"/>
              </a:spcBef>
            </a:pPr>
            <a:r>
              <a:rPr lang="en-US" altLang="en-US" sz="2600" dirty="0" smtClean="0"/>
              <a:t>Promote continuing safer sex practices.</a:t>
            </a:r>
          </a:p>
          <a:p>
            <a:pPr lvl="1">
              <a:spcBef>
                <a:spcPct val="50000"/>
              </a:spcBef>
            </a:pPr>
            <a:r>
              <a:rPr lang="en-GB" altLang="en-US" sz="2600" dirty="0" smtClean="0"/>
              <a:t>Encourage the use of dual protection.</a:t>
            </a:r>
            <a:r>
              <a:rPr lang="en-US" altLang="en-US" sz="3100" dirty="0" smtClean="0"/>
              <a:t> </a:t>
            </a:r>
          </a:p>
          <a:p>
            <a:pPr>
              <a:spcBef>
                <a:spcPct val="50000"/>
              </a:spcBef>
            </a:pPr>
            <a:endParaRPr lang="en-GB" altLang="en-US" dirty="0" smtClean="0"/>
          </a:p>
        </p:txBody>
      </p:sp>
      <p:sp>
        <p:nvSpPr>
          <p:cNvPr id="18" name="Content Placeholder 17"/>
          <p:cNvSpPr>
            <a:spLocks noGrp="1"/>
          </p:cNvSpPr>
          <p:nvPr>
            <p:ph sz="quarter" idx="4"/>
          </p:nvPr>
        </p:nvSpPr>
        <p:spPr>
          <a:xfrm>
            <a:off x="4645025" y="2214554"/>
            <a:ext cx="4041775" cy="3857652"/>
          </a:xfrm>
        </p:spPr>
        <p:txBody>
          <a:bodyPr>
            <a:normAutofit fontScale="92500"/>
          </a:bodyPr>
          <a:lstStyle/>
          <a:p>
            <a:pPr>
              <a:spcBef>
                <a:spcPct val="50000"/>
              </a:spcBef>
              <a:buNone/>
            </a:pPr>
            <a:r>
              <a:rPr lang="en-US" altLang="en-US" b="1" u="sng" dirty="0" smtClean="0"/>
              <a:t>Continuing Care</a:t>
            </a:r>
          </a:p>
          <a:p>
            <a:pPr>
              <a:spcBef>
                <a:spcPct val="50000"/>
              </a:spcBef>
            </a:pPr>
            <a:r>
              <a:rPr lang="en-US" altLang="en-US" dirty="0" smtClean="0"/>
              <a:t>Provide gynecologic care, including Pap smears.</a:t>
            </a:r>
          </a:p>
          <a:p>
            <a:pPr>
              <a:spcBef>
                <a:spcPct val="50000"/>
              </a:spcBef>
            </a:pPr>
            <a:r>
              <a:rPr lang="en-US" altLang="en-US" dirty="0" smtClean="0"/>
              <a:t>Monitor for OIs, provide prophylaxis.</a:t>
            </a:r>
          </a:p>
          <a:p>
            <a:pPr>
              <a:spcBef>
                <a:spcPct val="50000"/>
              </a:spcBef>
            </a:pPr>
            <a:r>
              <a:rPr lang="en-US" altLang="en-US" dirty="0" smtClean="0"/>
              <a:t>Prevent or treat TB and malaria.</a:t>
            </a:r>
          </a:p>
          <a:p>
            <a:pPr>
              <a:spcBef>
                <a:spcPct val="50000"/>
              </a:spcBef>
            </a:pPr>
            <a:r>
              <a:rPr lang="en-US" altLang="en-US" dirty="0" smtClean="0"/>
              <a:t>Refer for ARV treatment, care and support.</a:t>
            </a:r>
          </a:p>
          <a:p>
            <a:endParaRPr lang="en-GB"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0" y="1481138"/>
          <a:ext cx="9144000" cy="5091134"/>
        </p:xfrm>
        <a:graphic>
          <a:graphicData uri="http://schemas.openxmlformats.org/drawingml/2006/table">
            <a:tbl>
              <a:tblPr firstRow="1" bandRow="1">
                <a:tableStyleId>{2D5ABB26-0587-4C30-8999-92F81FD0307C}</a:tableStyleId>
              </a:tblPr>
              <a:tblGrid>
                <a:gridCol w="4857752"/>
                <a:gridCol w="4286248"/>
              </a:tblGrid>
              <a:tr h="370840">
                <a:tc>
                  <a:txBody>
                    <a:bodyPr/>
                    <a:lstStyle/>
                    <a:p>
                      <a:r>
                        <a:rPr lang="en-GB" b="1" dirty="0" smtClean="0"/>
                        <a:t>DO’s</a:t>
                      </a:r>
                      <a:endParaRPr lang="en-GB" b="1" dirty="0"/>
                    </a:p>
                  </a:txBody>
                  <a:tcPr/>
                </a:tc>
                <a:tc>
                  <a:txBody>
                    <a:bodyPr/>
                    <a:lstStyle/>
                    <a:p>
                      <a:r>
                        <a:rPr lang="en-GB" b="1" dirty="0" smtClean="0"/>
                        <a:t>DO</a:t>
                      </a:r>
                      <a:r>
                        <a:rPr lang="en-GB" b="1" baseline="0" dirty="0" smtClean="0"/>
                        <a:t> NOT</a:t>
                      </a:r>
                      <a:endParaRPr lang="en-GB" b="1" dirty="0"/>
                    </a:p>
                  </a:txBody>
                  <a:tcPr/>
                </a:tc>
              </a:tr>
              <a:tr h="4720294">
                <a:tc>
                  <a:txBody>
                    <a:bodyPr/>
                    <a:lstStyle/>
                    <a:p>
                      <a:pPr lvl="1" eaLnBrk="1" hangingPunct="1">
                        <a:spcBef>
                          <a:spcPct val="50000"/>
                        </a:spcBef>
                        <a:buFont typeface="Wingdings" pitchFamily="2" charset="2"/>
                        <a:buChar char="v"/>
                      </a:pPr>
                      <a:r>
                        <a:rPr lang="en-GB" altLang="en-US" sz="2000" dirty="0" smtClean="0"/>
                        <a:t> Maintain universal precautions.</a:t>
                      </a:r>
                    </a:p>
                    <a:p>
                      <a:pPr lvl="1" eaLnBrk="1" hangingPunct="1">
                        <a:spcBef>
                          <a:spcPct val="50000"/>
                        </a:spcBef>
                        <a:buFont typeface="Wingdings" pitchFamily="2" charset="2"/>
                        <a:buChar char="v"/>
                      </a:pPr>
                      <a:r>
                        <a:rPr lang="en-GB" altLang="en-US" sz="2000" dirty="0" smtClean="0"/>
                        <a:t>Cut cord under cover of light gauze.</a:t>
                      </a:r>
                    </a:p>
                    <a:p>
                      <a:pPr lvl="1" eaLnBrk="1" hangingPunct="1">
                        <a:spcBef>
                          <a:spcPct val="50000"/>
                        </a:spcBef>
                        <a:buFont typeface="Wingdings" pitchFamily="2" charset="2"/>
                        <a:buChar char="v"/>
                      </a:pPr>
                      <a:r>
                        <a:rPr lang="en-GB" altLang="en-US" sz="2000" dirty="0" smtClean="0"/>
                        <a:t>Keep baby warm</a:t>
                      </a:r>
                    </a:p>
                    <a:p>
                      <a:pPr lvl="1" eaLnBrk="1" hangingPunct="1">
                        <a:spcBef>
                          <a:spcPct val="50000"/>
                        </a:spcBef>
                        <a:buFont typeface="Wingdings" pitchFamily="2" charset="2"/>
                        <a:buChar char="v"/>
                      </a:pPr>
                      <a:r>
                        <a:rPr lang="en-GB" altLang="en-US" sz="2000" dirty="0" smtClean="0"/>
                        <a:t>Wash baby with warm </a:t>
                      </a:r>
                      <a:r>
                        <a:rPr lang="en-GB" altLang="en-US" sz="2000" dirty="0" err="1" smtClean="0"/>
                        <a:t>chlorhexidine</a:t>
                      </a:r>
                      <a:r>
                        <a:rPr lang="en-GB" altLang="en-US" sz="2000" dirty="0" smtClean="0"/>
                        <a:t> solution or wipe dry with a towel</a:t>
                      </a:r>
                    </a:p>
                    <a:p>
                      <a:pPr lvl="1" eaLnBrk="1" hangingPunct="1">
                        <a:spcBef>
                          <a:spcPct val="50000"/>
                        </a:spcBef>
                        <a:buFont typeface="Wingdings" pitchFamily="2" charset="2"/>
                        <a:buChar char="v"/>
                      </a:pPr>
                      <a:r>
                        <a:rPr lang="en-GB" altLang="en-US" sz="2000" dirty="0" smtClean="0"/>
                        <a:t>Determine mother’s feeding choice.</a:t>
                      </a:r>
                    </a:p>
                    <a:p>
                      <a:pPr lvl="1" eaLnBrk="1" hangingPunct="1">
                        <a:spcBef>
                          <a:spcPct val="50000"/>
                        </a:spcBef>
                        <a:buFont typeface="Wingdings" pitchFamily="2" charset="2"/>
                        <a:buChar char="v"/>
                      </a:pPr>
                      <a:r>
                        <a:rPr lang="en-GB" altLang="en-US" sz="2000" dirty="0" smtClean="0"/>
                        <a:t>Administer Vitamin K.</a:t>
                      </a:r>
                    </a:p>
                    <a:p>
                      <a:pPr lvl="1" eaLnBrk="1" hangingPunct="1">
                        <a:spcBef>
                          <a:spcPct val="50000"/>
                        </a:spcBef>
                        <a:buFont typeface="Wingdings" pitchFamily="2" charset="2"/>
                        <a:buChar char="v"/>
                      </a:pPr>
                      <a:r>
                        <a:rPr lang="en-GB" altLang="en-US" sz="2000" dirty="0" smtClean="0"/>
                        <a:t>Commence ARV prophylaxis</a:t>
                      </a:r>
                    </a:p>
                    <a:p>
                      <a:endParaRPr lang="en-GB" dirty="0"/>
                    </a:p>
                  </a:txBody>
                  <a:tcPr/>
                </a:tc>
                <a:tc>
                  <a:txBody>
                    <a:bodyPr/>
                    <a:lstStyle/>
                    <a:p>
                      <a:pPr lvl="1" eaLnBrk="1" hangingPunct="1">
                        <a:spcBef>
                          <a:spcPct val="50000"/>
                        </a:spcBef>
                        <a:buFont typeface="Wingdings" pitchFamily="2" charset="2"/>
                        <a:buChar char="v"/>
                      </a:pPr>
                      <a:r>
                        <a:rPr lang="en-GB" altLang="en-US" sz="2200" dirty="0" smtClean="0"/>
                        <a:t>Suction unless it is indicated.</a:t>
                      </a:r>
                    </a:p>
                    <a:p>
                      <a:pPr lvl="1" eaLnBrk="1" hangingPunct="1">
                        <a:spcBef>
                          <a:spcPct val="50000"/>
                        </a:spcBef>
                        <a:buFont typeface="Wingdings" pitchFamily="2" charset="2"/>
                        <a:buChar char="v"/>
                      </a:pPr>
                      <a:r>
                        <a:rPr lang="en-GB" altLang="en-US" sz="2200" dirty="0" smtClean="0"/>
                        <a:t>Use mouth-operated suction.</a:t>
                      </a:r>
                    </a:p>
                    <a:p>
                      <a:pPr lvl="1" eaLnBrk="1" hangingPunct="1">
                        <a:spcBef>
                          <a:spcPct val="50000"/>
                        </a:spcBef>
                        <a:buFont typeface="Wingdings" pitchFamily="2" charset="2"/>
                        <a:buChar char="v"/>
                      </a:pPr>
                      <a:r>
                        <a:rPr lang="en-US" altLang="en-US" sz="2200" dirty="0" smtClean="0"/>
                        <a:t>Use mechanical suction at greater than 100 mm Hg pressure</a:t>
                      </a:r>
                      <a:r>
                        <a:rPr lang="en-US" altLang="en-US" dirty="0" smtClean="0"/>
                        <a:t>.</a:t>
                      </a:r>
                      <a:endParaRPr lang="en-GB" altLang="en-US" dirty="0" smtClean="0"/>
                    </a:p>
                    <a:p>
                      <a:endParaRPr lang="en-GB" dirty="0"/>
                    </a:p>
                  </a:txBody>
                  <a:tcPr/>
                </a:tc>
              </a:tr>
            </a:tbl>
          </a:graphicData>
        </a:graphic>
      </p:graphicFrame>
      <p:sp>
        <p:nvSpPr>
          <p:cNvPr id="3" name="Title 2"/>
          <p:cNvSpPr>
            <a:spLocks noGrp="1"/>
          </p:cNvSpPr>
          <p:nvPr>
            <p:ph type="title"/>
          </p:nvPr>
        </p:nvSpPr>
        <p:spPr/>
        <p:txBody>
          <a:bodyPr>
            <a:normAutofit fontScale="90000"/>
          </a:bodyPr>
          <a:lstStyle/>
          <a:p>
            <a:r>
              <a:rPr lang="en-GB" altLang="en-US" dirty="0" smtClean="0"/>
              <a:t>Immediate Newborn </a:t>
            </a:r>
            <a:br>
              <a:rPr lang="en-GB" altLang="en-US" dirty="0" smtClean="0"/>
            </a:br>
            <a:r>
              <a:rPr lang="en-GB" altLang="en-US" dirty="0" smtClean="0"/>
              <a:t>Care of HIV-Exposed Infants</a:t>
            </a:r>
            <a:endParaRPr lang="en-GB"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12"/>
          <p:cNvSpPr>
            <a:spLocks noGrp="1" noChangeArrowheads="1"/>
          </p:cNvSpPr>
          <p:nvPr>
            <p:ph idx="1"/>
          </p:nvPr>
        </p:nvSpPr>
        <p:spPr/>
        <p:txBody>
          <a:bodyPr/>
          <a:lstStyle/>
          <a:p>
            <a:pPr eaLnBrk="1" hangingPunct="1">
              <a:lnSpc>
                <a:spcPct val="90000"/>
              </a:lnSpc>
              <a:spcBef>
                <a:spcPct val="50000"/>
              </a:spcBef>
              <a:buFont typeface="Wingdings" pitchFamily="2" charset="2"/>
              <a:buNone/>
            </a:pPr>
            <a:r>
              <a:rPr lang="en-US" altLang="en-US" sz="2400" dirty="0" smtClean="0"/>
              <a:t>Signs and symptoms (S&amp;S) of postnatal infection:</a:t>
            </a:r>
          </a:p>
          <a:p>
            <a:pPr lvl="1" eaLnBrk="1" hangingPunct="1">
              <a:lnSpc>
                <a:spcPct val="90000"/>
              </a:lnSpc>
              <a:spcBef>
                <a:spcPct val="50000"/>
              </a:spcBef>
            </a:pPr>
            <a:r>
              <a:rPr lang="en-US" altLang="en-US" sz="2200" dirty="0" smtClean="0"/>
              <a:t>Pain during urination</a:t>
            </a:r>
          </a:p>
          <a:p>
            <a:pPr lvl="1" eaLnBrk="1" hangingPunct="1">
              <a:lnSpc>
                <a:spcPct val="90000"/>
              </a:lnSpc>
              <a:spcBef>
                <a:spcPct val="50000"/>
              </a:spcBef>
            </a:pPr>
            <a:r>
              <a:rPr lang="en-US" altLang="en-US" sz="2200" dirty="0" smtClean="0"/>
              <a:t>Fever</a:t>
            </a:r>
          </a:p>
          <a:p>
            <a:pPr lvl="1" eaLnBrk="1" hangingPunct="1">
              <a:lnSpc>
                <a:spcPct val="90000"/>
              </a:lnSpc>
              <a:spcBef>
                <a:spcPct val="50000"/>
              </a:spcBef>
            </a:pPr>
            <a:r>
              <a:rPr lang="en-US" altLang="en-US" sz="2200" dirty="0" smtClean="0"/>
              <a:t>Foul smelling </a:t>
            </a:r>
            <a:r>
              <a:rPr lang="en-US" altLang="en-US" sz="2200" dirty="0" err="1" smtClean="0"/>
              <a:t>lochia</a:t>
            </a:r>
            <a:endParaRPr lang="en-US" altLang="en-US" sz="2200" dirty="0" smtClean="0"/>
          </a:p>
          <a:p>
            <a:pPr lvl="1" eaLnBrk="1" hangingPunct="1">
              <a:lnSpc>
                <a:spcPct val="90000"/>
              </a:lnSpc>
              <a:spcBef>
                <a:spcPct val="50000"/>
              </a:spcBef>
            </a:pPr>
            <a:r>
              <a:rPr lang="en-US" altLang="en-US" sz="2200" dirty="0" smtClean="0"/>
              <a:t>Cough, sputum, shortness of breath</a:t>
            </a:r>
          </a:p>
          <a:p>
            <a:pPr lvl="1" eaLnBrk="1" hangingPunct="1">
              <a:lnSpc>
                <a:spcPct val="90000"/>
              </a:lnSpc>
              <a:spcBef>
                <a:spcPct val="50000"/>
              </a:spcBef>
            </a:pPr>
            <a:r>
              <a:rPr lang="en-US" altLang="en-US" sz="2200" dirty="0" smtClean="0"/>
              <a:t>Redness, pain, pus or drainage from incision or episiotomy</a:t>
            </a:r>
          </a:p>
          <a:p>
            <a:pPr lvl="1" eaLnBrk="1" hangingPunct="1">
              <a:lnSpc>
                <a:spcPct val="90000"/>
              </a:lnSpc>
              <a:spcBef>
                <a:spcPct val="50000"/>
              </a:spcBef>
            </a:pPr>
            <a:r>
              <a:rPr lang="en-US" altLang="en-US" sz="2200" dirty="0" smtClean="0"/>
              <a:t>Severe lower abdominal tenderness</a:t>
            </a:r>
          </a:p>
        </p:txBody>
      </p:sp>
      <p:sp>
        <p:nvSpPr>
          <p:cNvPr id="4" name="Footer Placeholder 3"/>
          <p:cNvSpPr>
            <a:spLocks noGrp="1"/>
          </p:cNvSpPr>
          <p:nvPr>
            <p:ph type="ftr" sz="quarter" idx="11"/>
          </p:nvPr>
        </p:nvSpPr>
        <p:spPr/>
        <p:txBody>
          <a:bodyPr/>
          <a:lstStyle/>
          <a:p>
            <a:pPr algn="l">
              <a:defRPr/>
            </a:pPr>
            <a:r>
              <a:rPr lang="en-US" dirty="0"/>
              <a:t>Nigeria National PMTCT Training Slides                                                    </a:t>
            </a:r>
          </a:p>
        </p:txBody>
      </p:sp>
      <p:sp>
        <p:nvSpPr>
          <p:cNvPr id="5" name="Slide Number Placeholder 4"/>
          <p:cNvSpPr>
            <a:spLocks noGrp="1"/>
          </p:cNvSpPr>
          <p:nvPr>
            <p:ph type="sldNum" sz="quarter" idx="12"/>
          </p:nvPr>
        </p:nvSpPr>
        <p:spPr/>
        <p:txBody>
          <a:bodyPr/>
          <a:lstStyle/>
          <a:p>
            <a:pPr>
              <a:defRPr/>
            </a:pPr>
            <a:fld id="{757B3908-16FB-407B-AC24-1ADF4867C7E3}" type="slidenum">
              <a:rPr lang="en-US"/>
              <a:pPr>
                <a:defRPr/>
              </a:pPr>
              <a:t>27</a:t>
            </a:fld>
            <a:endParaRPr lang="en-US"/>
          </a:p>
        </p:txBody>
      </p:sp>
      <p:sp>
        <p:nvSpPr>
          <p:cNvPr id="59396" name="Rectangle 11"/>
          <p:cNvSpPr>
            <a:spLocks noGrp="1" noChangeArrowheads="1"/>
          </p:cNvSpPr>
          <p:nvPr>
            <p:ph type="title"/>
          </p:nvPr>
        </p:nvSpPr>
        <p:spPr/>
        <p:txBody>
          <a:bodyPr>
            <a:normAutofit fontScale="90000"/>
          </a:bodyPr>
          <a:lstStyle/>
          <a:p>
            <a:pPr eaLnBrk="1" hangingPunct="1"/>
            <a:r>
              <a:rPr lang="en-GB" altLang="en-US" smtClean="0"/>
              <a:t>Immediate Postpartum Care</a:t>
            </a:r>
            <a:br>
              <a:rPr lang="en-GB" altLang="en-US" smtClean="0"/>
            </a:br>
            <a:r>
              <a:rPr lang="en-GB" altLang="en-US" smtClean="0"/>
              <a:t> of  Women with HIV Infection</a:t>
            </a:r>
            <a:endParaRPr lang="en-US" alt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12"/>
          <p:cNvSpPr>
            <a:spLocks noGrp="1" noChangeArrowheads="1"/>
          </p:cNvSpPr>
          <p:nvPr>
            <p:ph idx="1"/>
          </p:nvPr>
        </p:nvSpPr>
        <p:spPr/>
        <p:txBody>
          <a:bodyPr/>
          <a:lstStyle/>
          <a:p>
            <a:pPr eaLnBrk="1" hangingPunct="1">
              <a:spcBef>
                <a:spcPct val="50000"/>
              </a:spcBef>
            </a:pPr>
            <a:r>
              <a:rPr lang="en-GB" altLang="en-US" sz="2400" dirty="0" smtClean="0"/>
              <a:t>No drug is without side effects</a:t>
            </a:r>
          </a:p>
          <a:p>
            <a:pPr eaLnBrk="1" hangingPunct="1">
              <a:spcBef>
                <a:spcPct val="50000"/>
              </a:spcBef>
            </a:pPr>
            <a:r>
              <a:rPr lang="en-GB" altLang="en-US" sz="2400" dirty="0" smtClean="0"/>
              <a:t>An ideal antiretroviral (ARV) drug must</a:t>
            </a:r>
          </a:p>
          <a:p>
            <a:pPr lvl="1" eaLnBrk="1" hangingPunct="1">
              <a:spcBef>
                <a:spcPct val="50000"/>
              </a:spcBef>
            </a:pPr>
            <a:r>
              <a:rPr lang="en-GB" altLang="en-US" sz="2000" dirty="0" smtClean="0"/>
              <a:t>Be able to interrupt HIV incorporation into human DNA</a:t>
            </a:r>
          </a:p>
          <a:p>
            <a:pPr lvl="1" eaLnBrk="1" hangingPunct="1">
              <a:spcBef>
                <a:spcPct val="50000"/>
              </a:spcBef>
            </a:pPr>
            <a:r>
              <a:rPr lang="en-GB" altLang="en-US" sz="2000" dirty="0" smtClean="0"/>
              <a:t>Excise all HIV </a:t>
            </a:r>
            <a:r>
              <a:rPr lang="en-GB" altLang="en-US" sz="2000" dirty="0" err="1" smtClean="0"/>
              <a:t>proviruses</a:t>
            </a:r>
            <a:r>
              <a:rPr lang="en-GB" altLang="en-US" sz="2000" dirty="0" smtClean="0"/>
              <a:t> from the cells DNA</a:t>
            </a:r>
          </a:p>
          <a:p>
            <a:pPr lvl="1" eaLnBrk="1" hangingPunct="1">
              <a:spcBef>
                <a:spcPct val="50000"/>
              </a:spcBef>
            </a:pPr>
            <a:r>
              <a:rPr lang="en-GB" altLang="en-US" sz="2000" dirty="0" smtClean="0"/>
              <a:t>Eliminate all HIV-infected cells</a:t>
            </a:r>
          </a:p>
          <a:p>
            <a:pPr lvl="1" eaLnBrk="1" hangingPunct="1">
              <a:spcBef>
                <a:spcPct val="50000"/>
              </a:spcBef>
            </a:pPr>
            <a:r>
              <a:rPr lang="en-GB" altLang="en-US" sz="2000" dirty="0" smtClean="0"/>
              <a:t>Safe</a:t>
            </a:r>
          </a:p>
          <a:p>
            <a:pPr lvl="1" eaLnBrk="1" hangingPunct="1">
              <a:spcBef>
                <a:spcPct val="50000"/>
              </a:spcBef>
            </a:pPr>
            <a:r>
              <a:rPr lang="en-GB" altLang="en-US" sz="2000" dirty="0" smtClean="0"/>
              <a:t>Affordable</a:t>
            </a:r>
          </a:p>
          <a:p>
            <a:pPr lvl="1" eaLnBrk="1" hangingPunct="1">
              <a:spcBef>
                <a:spcPct val="50000"/>
              </a:spcBef>
            </a:pPr>
            <a:r>
              <a:rPr lang="en-GB" altLang="en-US" sz="2000" dirty="0" smtClean="0"/>
              <a:t>Minimal side effects</a:t>
            </a:r>
          </a:p>
        </p:txBody>
      </p:sp>
      <p:sp>
        <p:nvSpPr>
          <p:cNvPr id="7" name="Footer Placeholder 3"/>
          <p:cNvSpPr>
            <a:spLocks noGrp="1"/>
          </p:cNvSpPr>
          <p:nvPr>
            <p:ph type="ftr" sz="quarter" idx="11"/>
          </p:nvPr>
        </p:nvSpPr>
        <p:spPr/>
        <p:txBody>
          <a:bodyPr/>
          <a:lstStyle/>
          <a:p>
            <a:pPr>
              <a:defRPr/>
            </a:pPr>
            <a:r>
              <a:rPr lang="en-US" dirty="0"/>
              <a:t>Nigeria National PMTCT Training Slides                                                    </a:t>
            </a:r>
          </a:p>
        </p:txBody>
      </p:sp>
      <p:sp>
        <p:nvSpPr>
          <p:cNvPr id="8" name="Slide Number Placeholder 4"/>
          <p:cNvSpPr>
            <a:spLocks noGrp="1"/>
          </p:cNvSpPr>
          <p:nvPr>
            <p:ph type="sldNum" sz="quarter" idx="12"/>
          </p:nvPr>
        </p:nvSpPr>
        <p:spPr/>
        <p:txBody>
          <a:bodyPr/>
          <a:lstStyle/>
          <a:p>
            <a:pPr>
              <a:defRPr/>
            </a:pPr>
            <a:fld id="{9D429782-FA39-4B33-BAE6-9B420C22F57C}" type="slidenum">
              <a:rPr lang="en-US"/>
              <a:pPr>
                <a:defRPr/>
              </a:pPr>
              <a:t>28</a:t>
            </a:fld>
            <a:endParaRPr lang="en-US"/>
          </a:p>
        </p:txBody>
      </p:sp>
      <p:sp>
        <p:nvSpPr>
          <p:cNvPr id="13316" name="Rectangle 11"/>
          <p:cNvSpPr>
            <a:spLocks noGrp="1" noChangeArrowheads="1"/>
          </p:cNvSpPr>
          <p:nvPr>
            <p:ph type="title"/>
          </p:nvPr>
        </p:nvSpPr>
        <p:spPr/>
        <p:txBody>
          <a:bodyPr/>
          <a:lstStyle/>
          <a:p>
            <a:pPr eaLnBrk="1" hangingPunct="1"/>
            <a:r>
              <a:rPr lang="en-US" altLang="en-US" dirty="0" smtClean="0"/>
              <a:t>Antiretroviral in pregnancy</a:t>
            </a:r>
          </a:p>
        </p:txBody>
      </p:sp>
      <p:sp>
        <p:nvSpPr>
          <p:cNvPr id="13318" name="Text Box 6"/>
          <p:cNvSpPr txBox="1">
            <a:spLocks noChangeArrowheads="1"/>
          </p:cNvSpPr>
          <p:nvPr/>
        </p:nvSpPr>
        <p:spPr bwMode="auto">
          <a:xfrm>
            <a:off x="609600" y="533400"/>
            <a:ext cx="1905000" cy="457200"/>
          </a:xfrm>
          <a:prstGeom prst="rect">
            <a:avLst/>
          </a:prstGeom>
          <a:noFill/>
          <a:ln w="9525">
            <a:noFill/>
            <a:miter lim="800000"/>
            <a:headEnd/>
            <a:tailEnd/>
          </a:ln>
        </p:spPr>
        <p:txBody>
          <a:bodyPr>
            <a:spAutoFit/>
          </a:bodyPr>
          <a:lstStyle/>
          <a:p>
            <a:pPr>
              <a:spcBef>
                <a:spcPct val="50000"/>
              </a:spcBef>
            </a:pPr>
            <a:endParaRPr lang="en-GB" altLang="en-US" b="0">
              <a:latin typeface="Times" pitchFamily="18" charset="0"/>
              <a:cs typeface="Arial" pitchFamily="34" charset="0"/>
            </a:endParaRPr>
          </a:p>
        </p:txBody>
      </p:sp>
      <p:sp>
        <p:nvSpPr>
          <p:cNvPr id="13319" name="Line 7"/>
          <p:cNvSpPr>
            <a:spLocks noChangeShapeType="1"/>
          </p:cNvSpPr>
          <p:nvPr/>
        </p:nvSpPr>
        <p:spPr bwMode="auto">
          <a:xfrm>
            <a:off x="990600" y="6019800"/>
            <a:ext cx="7391400" cy="0"/>
          </a:xfrm>
          <a:prstGeom prst="line">
            <a:avLst/>
          </a:prstGeom>
          <a:noFill/>
          <a:ln w="15875">
            <a:solidFill>
              <a:srgbClr val="003399"/>
            </a:solidFill>
            <a:prstDash val="dash"/>
            <a:round/>
            <a:headEnd/>
            <a:tailEnd/>
          </a:ln>
        </p:spPr>
        <p:txBody>
          <a:bodyPr wrap="none" anchor="ctr"/>
          <a:lstStyle/>
          <a:p>
            <a:endParaRPr lang="en-GB"/>
          </a:p>
        </p:txBody>
      </p:sp>
      <p:sp>
        <p:nvSpPr>
          <p:cNvPr id="13320"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8"/>
          <p:cNvSpPr>
            <a:spLocks noGrp="1" noChangeArrowheads="1"/>
          </p:cNvSpPr>
          <p:nvPr>
            <p:ph idx="1"/>
          </p:nvPr>
        </p:nvSpPr>
        <p:spPr/>
        <p:txBody>
          <a:bodyPr>
            <a:normAutofit lnSpcReduction="10000"/>
          </a:bodyPr>
          <a:lstStyle/>
          <a:p>
            <a:pPr eaLnBrk="1" hangingPunct="1">
              <a:spcBef>
                <a:spcPct val="50000"/>
              </a:spcBef>
              <a:buNone/>
            </a:pPr>
            <a:r>
              <a:rPr lang="en-GB" altLang="en-US" sz="3200" b="1" dirty="0" smtClean="0"/>
              <a:t>Two broad groups are used in PMTCT</a:t>
            </a:r>
          </a:p>
          <a:p>
            <a:pPr marL="850392" lvl="1" indent="-457200" eaLnBrk="1" hangingPunct="1">
              <a:spcBef>
                <a:spcPct val="50000"/>
              </a:spcBef>
              <a:buFont typeface="+mj-lt"/>
              <a:buAutoNum type="arabicPeriod"/>
            </a:pPr>
            <a:r>
              <a:rPr lang="en-GB" altLang="en-US" sz="2800" dirty="0" smtClean="0"/>
              <a:t>Reverse transcriptase inhibitors (RTIs)</a:t>
            </a:r>
          </a:p>
          <a:p>
            <a:pPr marL="1088136" lvl="2" indent="-457200">
              <a:spcBef>
                <a:spcPct val="50000"/>
              </a:spcBef>
              <a:buFont typeface="+mj-lt"/>
              <a:buAutoNum type="alphaLcPeriod"/>
            </a:pPr>
            <a:r>
              <a:rPr lang="en-GB" altLang="en-US" sz="2400" dirty="0" smtClean="0"/>
              <a:t>Nucleoside reverse transcriptase inhibitors (NRTIs)</a:t>
            </a:r>
          </a:p>
          <a:p>
            <a:pPr marL="1088136" lvl="2" indent="-457200">
              <a:spcBef>
                <a:spcPct val="50000"/>
              </a:spcBef>
              <a:buFont typeface="+mj-lt"/>
              <a:buAutoNum type="alphaLcPeriod"/>
            </a:pPr>
            <a:r>
              <a:rPr lang="en-GB" altLang="en-US" sz="2400" dirty="0" smtClean="0"/>
              <a:t>Non-nucleoside reverse transcriptase inhibitors (NNRTIs)</a:t>
            </a:r>
          </a:p>
          <a:p>
            <a:pPr marL="1088136" lvl="2" indent="-457200">
              <a:spcBef>
                <a:spcPct val="50000"/>
              </a:spcBef>
              <a:buFont typeface="+mj-lt"/>
              <a:buAutoNum type="alphaLcPeriod"/>
            </a:pPr>
            <a:r>
              <a:rPr lang="en-GB" altLang="en-US" sz="2400" dirty="0" smtClean="0"/>
              <a:t>Nucleotide reverse transcriptase inhibitors (</a:t>
            </a:r>
            <a:r>
              <a:rPr lang="en-GB" altLang="en-US" sz="2400" dirty="0" err="1" smtClean="0"/>
              <a:t>NrRTIs</a:t>
            </a:r>
            <a:r>
              <a:rPr lang="en-GB" altLang="en-US" sz="2400" dirty="0" smtClean="0"/>
              <a:t>) </a:t>
            </a:r>
            <a:endParaRPr lang="en-GB" altLang="en-US" sz="2800" dirty="0" smtClean="0"/>
          </a:p>
          <a:p>
            <a:pPr marL="850392" lvl="1" indent="-457200" eaLnBrk="1" hangingPunct="1">
              <a:spcBef>
                <a:spcPct val="50000"/>
              </a:spcBef>
              <a:buFont typeface="+mj-lt"/>
              <a:buAutoNum type="arabicPeriod"/>
            </a:pPr>
            <a:r>
              <a:rPr lang="en-GB" altLang="en-US" sz="2800" dirty="0" smtClean="0"/>
              <a:t>Protease inhibitors (PIs)</a:t>
            </a:r>
            <a:endParaRPr lang="en-GB" altLang="en-US" sz="3200" dirty="0" smtClean="0"/>
          </a:p>
          <a:p>
            <a:pPr lvl="1" eaLnBrk="1" hangingPunct="1"/>
            <a:endParaRPr lang="en-US" altLang="en-US" dirty="0" smtClean="0"/>
          </a:p>
        </p:txBody>
      </p:sp>
      <p:sp>
        <p:nvSpPr>
          <p:cNvPr id="4" name="Footer Placeholder 3"/>
          <p:cNvSpPr>
            <a:spLocks noGrp="1"/>
          </p:cNvSpPr>
          <p:nvPr>
            <p:ph type="ftr" sz="quarter" idx="11"/>
          </p:nvPr>
        </p:nvSpPr>
        <p:spPr/>
        <p:txBody>
          <a:bodyPr/>
          <a:lstStyle/>
          <a:p>
            <a:pPr>
              <a:defRPr/>
            </a:pPr>
            <a:r>
              <a:rPr lang="en-US" dirty="0"/>
              <a:t>Nigeria National PMTCT Training Slides                                                    </a:t>
            </a:r>
          </a:p>
        </p:txBody>
      </p:sp>
      <p:sp>
        <p:nvSpPr>
          <p:cNvPr id="5" name="Slide Number Placeholder 4"/>
          <p:cNvSpPr>
            <a:spLocks noGrp="1"/>
          </p:cNvSpPr>
          <p:nvPr>
            <p:ph type="sldNum" sz="quarter" idx="12"/>
          </p:nvPr>
        </p:nvSpPr>
        <p:spPr/>
        <p:txBody>
          <a:bodyPr/>
          <a:lstStyle/>
          <a:p>
            <a:pPr>
              <a:defRPr/>
            </a:pPr>
            <a:fld id="{1BE662A4-F879-4FF3-85C4-4279A3E23A21}" type="slidenum">
              <a:rPr lang="en-US"/>
              <a:pPr>
                <a:defRPr/>
              </a:pPr>
              <a:t>29</a:t>
            </a:fld>
            <a:endParaRPr lang="en-US"/>
          </a:p>
        </p:txBody>
      </p:sp>
      <p:sp>
        <p:nvSpPr>
          <p:cNvPr id="14340" name="Rectangle 7"/>
          <p:cNvSpPr>
            <a:spLocks noGrp="1" noChangeArrowheads="1"/>
          </p:cNvSpPr>
          <p:nvPr>
            <p:ph type="title"/>
          </p:nvPr>
        </p:nvSpPr>
        <p:spPr/>
        <p:txBody>
          <a:bodyPr/>
          <a:lstStyle/>
          <a:p>
            <a:pPr eaLnBrk="1" hangingPunct="1"/>
            <a:r>
              <a:rPr lang="en-US" altLang="en-US" smtClean="0"/>
              <a:t>ARV Drugs used for PMTCT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normAutofit fontScale="90000"/>
          </a:bodyPr>
          <a:lstStyle/>
          <a:p>
            <a:r>
              <a:rPr lang="en-US" dirty="0" smtClean="0"/>
              <a:t>BASIC FACTS: The </a:t>
            </a:r>
            <a:r>
              <a:rPr lang="en-US" dirty="0"/>
              <a:t>normal immune system</a:t>
            </a:r>
            <a:endParaRPr lang="en-GB" dirty="0"/>
          </a:p>
        </p:txBody>
      </p:sp>
      <p:sp>
        <p:nvSpPr>
          <p:cNvPr id="343043" name="Rectangle 3"/>
          <p:cNvSpPr>
            <a:spLocks noGrp="1" noChangeArrowheads="1"/>
          </p:cNvSpPr>
          <p:nvPr>
            <p:ph type="body" idx="1"/>
          </p:nvPr>
        </p:nvSpPr>
        <p:spPr>
          <a:xfrm>
            <a:off x="457200" y="1481328"/>
            <a:ext cx="8229600" cy="5090944"/>
          </a:xfrm>
        </p:spPr>
        <p:txBody>
          <a:bodyPr>
            <a:normAutofit fontScale="92500" lnSpcReduction="10000"/>
          </a:bodyPr>
          <a:lstStyle/>
          <a:p>
            <a:r>
              <a:rPr lang="en-US" sz="3200" dirty="0">
                <a:latin typeface="Times New Roman" pitchFamily="18" charset="0"/>
                <a:cs typeface="Times New Roman" pitchFamily="18" charset="0"/>
              </a:rPr>
              <a:t>T-cells regulate the immune system and kill cells that bear specific target antigens.</a:t>
            </a:r>
          </a:p>
          <a:p>
            <a:r>
              <a:rPr lang="en-US" sz="3200" dirty="0">
                <a:latin typeface="Times New Roman" pitchFamily="18" charset="0"/>
                <a:cs typeface="Times New Roman" pitchFamily="18" charset="0"/>
              </a:rPr>
              <a:t>Each T-cell has a surface marker such as CD4, </a:t>
            </a:r>
            <a:r>
              <a:rPr lang="en-US" sz="3200" dirty="0" smtClean="0">
                <a:latin typeface="Times New Roman" pitchFamily="18" charset="0"/>
                <a:cs typeface="Times New Roman" pitchFamily="18" charset="0"/>
              </a:rPr>
              <a:t>CD8.</a:t>
            </a:r>
            <a:endParaRPr lang="en-US" sz="3200" dirty="0">
              <a:latin typeface="Times New Roman" pitchFamily="18" charset="0"/>
              <a:cs typeface="Times New Roman" pitchFamily="18" charset="0"/>
            </a:endParaRPr>
          </a:p>
          <a:p>
            <a:r>
              <a:rPr lang="en-US" sz="3200" dirty="0">
                <a:latin typeface="Times New Roman" pitchFamily="18" charset="0"/>
                <a:cs typeface="Times New Roman" pitchFamily="18" charset="0"/>
              </a:rPr>
              <a:t>CD4 cells are helper cells that activate B-cells, killer cells(CD8) and macrophages.</a:t>
            </a:r>
          </a:p>
          <a:p>
            <a:r>
              <a:rPr lang="en-US" sz="3200" dirty="0">
                <a:latin typeface="Times New Roman" pitchFamily="18" charset="0"/>
                <a:cs typeface="Times New Roman" pitchFamily="18" charset="0"/>
              </a:rPr>
              <a:t>When the immune system is weakened or destroyed by a virus such as HIV, the body is vulnerable to opportunistic infections</a:t>
            </a:r>
            <a:r>
              <a:rPr lang="en-US" sz="3200" dirty="0" smtClean="0">
                <a:latin typeface="Times New Roman" pitchFamily="18" charset="0"/>
                <a:cs typeface="Times New Roman" pitchFamily="18" charset="0"/>
              </a:rPr>
              <a:t>.</a:t>
            </a:r>
          </a:p>
          <a:p>
            <a:r>
              <a:rPr lang="en-US" sz="3200" dirty="0" smtClean="0">
                <a:latin typeface="Times New Roman" pitchFamily="18" charset="0"/>
                <a:cs typeface="Times New Roman" pitchFamily="18" charset="0"/>
              </a:rPr>
              <a:t>Infection with HIV causes a reversion in CD4:CD8 ratio</a:t>
            </a:r>
            <a:endParaRPr lang="en-US" sz="3200" dirty="0">
              <a:latin typeface="Times New Roman" pitchFamily="18" charset="0"/>
              <a:cs typeface="Times New Roman" pitchFamily="18" charset="0"/>
            </a:endParaRPr>
          </a:p>
          <a:p>
            <a:endParaRPr lang="en-GB"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ooter Placeholder 3"/>
          <p:cNvSpPr>
            <a:spLocks noGrp="1"/>
          </p:cNvSpPr>
          <p:nvPr>
            <p:ph type="ftr" sz="quarter" idx="10"/>
          </p:nvPr>
        </p:nvSpPr>
        <p:spPr/>
        <p:txBody>
          <a:bodyPr/>
          <a:lstStyle/>
          <a:p>
            <a:pPr>
              <a:defRPr/>
            </a:pPr>
            <a:r>
              <a:rPr lang="en-US" dirty="0"/>
              <a:t>Nigeria National PMTCT Training Slides                                                  </a:t>
            </a:r>
          </a:p>
        </p:txBody>
      </p:sp>
      <p:sp>
        <p:nvSpPr>
          <p:cNvPr id="16387" name="Slide Number Placeholder 4"/>
          <p:cNvSpPr>
            <a:spLocks noGrp="1"/>
          </p:cNvSpPr>
          <p:nvPr>
            <p:ph type="sldNum" sz="quarter" idx="11"/>
          </p:nvPr>
        </p:nvSpPr>
        <p:spPr>
          <a:noFill/>
        </p:spPr>
        <p:txBody>
          <a:bodyPr/>
          <a:lstStyle/>
          <a:p>
            <a:fld id="{6755A458-60AE-461D-A59D-2B1CEB61FED2}" type="slidenum">
              <a:rPr lang="en-US" smtClean="0"/>
              <a:pPr/>
              <a:t>30</a:t>
            </a:fld>
            <a:endParaRPr lang="en-US" smtClean="0"/>
          </a:p>
        </p:txBody>
      </p:sp>
      <p:graphicFrame>
        <p:nvGraphicFramePr>
          <p:cNvPr id="289848" name="Group 56"/>
          <p:cNvGraphicFramePr>
            <a:graphicFrameLocks noGrp="1"/>
          </p:cNvGraphicFramePr>
          <p:nvPr>
            <p:ph type="tbl" idx="1"/>
          </p:nvPr>
        </p:nvGraphicFramePr>
        <p:xfrm>
          <a:off x="609600" y="1828800"/>
          <a:ext cx="7772400" cy="4273550"/>
        </p:xfrm>
        <a:graphic>
          <a:graphicData uri="http://schemas.openxmlformats.org/drawingml/2006/table">
            <a:tbl>
              <a:tblPr/>
              <a:tblGrid>
                <a:gridCol w="1676400"/>
                <a:gridCol w="1600200"/>
                <a:gridCol w="1463675"/>
                <a:gridCol w="1203325"/>
                <a:gridCol w="1828800"/>
              </a:tblGrid>
              <a:tr h="1158309">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GB" sz="1400" b="1" i="0" u="none" strike="noStrike" cap="none" normalizeH="0" baseline="0" dirty="0" smtClean="0">
                          <a:ln>
                            <a:noFill/>
                          </a:ln>
                          <a:solidFill>
                            <a:schemeClr val="tx1"/>
                          </a:solidFill>
                          <a:effectLst/>
                          <a:latin typeface="Arial" charset="0"/>
                        </a:rPr>
                        <a:t>Nucleoside Reverse Transcriptase Inhibitor NRTIs</a:t>
                      </a:r>
                      <a:endParaRPr kumimoji="0" lang="en-US" sz="1400" b="1" i="0" u="none" strike="noStrike" cap="none" normalizeH="0" baseline="0" dirty="0" smtClean="0">
                        <a:ln>
                          <a:noFill/>
                        </a:ln>
                        <a:solidFill>
                          <a:schemeClr val="tx1"/>
                        </a:solidFill>
                        <a:effectLst/>
                        <a:latin typeface="Arial" charset="0"/>
                      </a:endParaRPr>
                    </a:p>
                  </a:txBody>
                  <a:tcPr marT="45723" marB="4572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GB" sz="1400" b="1" i="0" u="none" strike="noStrike" cap="none" normalizeH="0" baseline="0" smtClean="0">
                          <a:ln>
                            <a:noFill/>
                          </a:ln>
                          <a:solidFill>
                            <a:schemeClr val="tx1"/>
                          </a:solidFill>
                          <a:effectLst/>
                          <a:latin typeface="Arial" charset="0"/>
                        </a:rPr>
                        <a:t>Non-Nucleoside Reverse Transcriptase Inhibitors (NNRTIs)</a:t>
                      </a:r>
                      <a:endParaRPr kumimoji="0" lang="en-US" sz="1400" b="1" i="0" u="none" strike="noStrike" cap="none" normalizeH="0" baseline="0" smtClean="0">
                        <a:ln>
                          <a:noFill/>
                        </a:ln>
                        <a:solidFill>
                          <a:schemeClr val="tx1"/>
                        </a:solidFill>
                        <a:effectLst/>
                        <a:latin typeface="Arial" charset="0"/>
                      </a:endParaRPr>
                    </a:p>
                  </a:txBody>
                  <a:tcPr marT="45723" marB="4572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GB" sz="1400" b="1" i="0" u="none" strike="noStrike" cap="none" normalizeH="0" baseline="0" smtClean="0">
                          <a:ln>
                            <a:noFill/>
                          </a:ln>
                          <a:solidFill>
                            <a:schemeClr val="tx1"/>
                          </a:solidFill>
                          <a:effectLst/>
                          <a:latin typeface="Arial" charset="0"/>
                        </a:rPr>
                        <a:t>Nucleotide Reverse Transcriptase Inhibitors (NrRTI)</a:t>
                      </a:r>
                      <a:endParaRPr kumimoji="0" lang="en-US" sz="1400" b="1" i="0" u="none" strike="noStrike" cap="none" normalizeH="0" baseline="0" smtClean="0">
                        <a:ln>
                          <a:noFill/>
                        </a:ln>
                        <a:solidFill>
                          <a:schemeClr val="tx1"/>
                        </a:solidFill>
                        <a:effectLst/>
                        <a:latin typeface="Arial" charset="0"/>
                      </a:endParaRPr>
                    </a:p>
                  </a:txBody>
                  <a:tcPr marT="45723" marB="4572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GB" sz="1400" b="1"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GB" sz="1400" b="1" i="0" u="none" strike="noStrike" cap="none" normalizeH="0" baseline="0" smtClean="0">
                          <a:ln>
                            <a:noFill/>
                          </a:ln>
                          <a:solidFill>
                            <a:schemeClr val="tx1"/>
                          </a:solidFill>
                          <a:effectLst/>
                          <a:latin typeface="Arial" charset="0"/>
                        </a:rPr>
                        <a:t>Fusion Inhibitors</a:t>
                      </a:r>
                      <a:endParaRPr kumimoji="0" lang="en-US" sz="1400" b="1" i="0" u="none" strike="noStrike" cap="none" normalizeH="0" baseline="0" smtClean="0">
                        <a:ln>
                          <a:noFill/>
                        </a:ln>
                        <a:solidFill>
                          <a:schemeClr val="tx1"/>
                        </a:solidFill>
                        <a:effectLst/>
                        <a:latin typeface="Arial" charset="0"/>
                      </a:endParaRPr>
                    </a:p>
                  </a:txBody>
                  <a:tcPr marT="45723" marB="4572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GB" sz="1400" b="1" i="0" u="none" strike="noStrike" cap="none" normalizeH="0" baseline="0" smtClean="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GB" sz="1400" b="1" i="0" u="none" strike="noStrike" cap="none" normalizeH="0" baseline="0" smtClean="0">
                          <a:ln>
                            <a:noFill/>
                          </a:ln>
                          <a:solidFill>
                            <a:schemeClr val="tx1"/>
                          </a:solidFill>
                          <a:effectLst/>
                          <a:latin typeface="Arial" charset="0"/>
                        </a:rPr>
                        <a:t>Protease Inhibitors (PIs)</a:t>
                      </a:r>
                      <a:endParaRPr kumimoji="0" lang="en-US" sz="1400" b="1" i="0" u="none" strike="noStrike" cap="none" normalizeH="0" baseline="0" smtClean="0">
                        <a:ln>
                          <a:noFill/>
                        </a:ln>
                        <a:solidFill>
                          <a:schemeClr val="tx1"/>
                        </a:solidFill>
                        <a:effectLst/>
                        <a:latin typeface="Arial" charset="0"/>
                      </a:endParaRPr>
                    </a:p>
                  </a:txBody>
                  <a:tcPr marT="45723" marB="4572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115241">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GB" sz="1600" b="0" i="0" u="none" strike="noStrike" cap="none" normalizeH="0" baseline="0" dirty="0" smtClean="0">
                          <a:ln>
                            <a:noFill/>
                          </a:ln>
                          <a:solidFill>
                            <a:schemeClr val="tx1"/>
                          </a:solidFill>
                          <a:effectLst/>
                          <a:latin typeface="Arial" charset="0"/>
                        </a:rPr>
                        <a:t>Zidovudine (ZDV)</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GB" sz="1600" b="0" i="0" u="none" strike="noStrike" cap="none" normalizeH="0" baseline="0" dirty="0" err="1" smtClean="0">
                          <a:ln>
                            <a:noFill/>
                          </a:ln>
                          <a:solidFill>
                            <a:schemeClr val="tx1"/>
                          </a:solidFill>
                          <a:effectLst/>
                          <a:latin typeface="Arial" charset="0"/>
                        </a:rPr>
                        <a:t>Didanosine</a:t>
                      </a:r>
                      <a:r>
                        <a:rPr kumimoji="0" lang="en-GB" sz="1600" b="0" i="0" u="none" strike="noStrike" cap="none" normalizeH="0" baseline="0" dirty="0" smtClean="0">
                          <a:ln>
                            <a:noFill/>
                          </a:ln>
                          <a:solidFill>
                            <a:schemeClr val="tx1"/>
                          </a:solidFill>
                          <a:effectLst/>
                          <a:latin typeface="Arial" charset="0"/>
                        </a:rPr>
                        <a:t> (</a:t>
                      </a:r>
                      <a:r>
                        <a:rPr kumimoji="0" lang="en-GB" sz="1600" b="0" i="0" u="none" strike="noStrike" cap="none" normalizeH="0" baseline="0" dirty="0" err="1" smtClean="0">
                          <a:ln>
                            <a:noFill/>
                          </a:ln>
                          <a:solidFill>
                            <a:schemeClr val="tx1"/>
                          </a:solidFill>
                          <a:effectLst/>
                          <a:latin typeface="Arial" charset="0"/>
                        </a:rPr>
                        <a:t>ddl</a:t>
                      </a:r>
                      <a:r>
                        <a:rPr kumimoji="0" lang="en-GB" sz="1600" b="0" i="0" u="none" strike="noStrike" cap="none" normalizeH="0" baseline="0" dirty="0" smtClean="0">
                          <a:ln>
                            <a:noFill/>
                          </a:ln>
                          <a:solidFill>
                            <a:schemeClr val="tx1"/>
                          </a:solidFill>
                          <a:effectLst/>
                          <a:latin typeface="Arial" charset="0"/>
                        </a:rPr>
                        <a:t>)</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GB" sz="1600" b="0" i="0" u="none" strike="noStrike" cap="none" normalizeH="0" baseline="0" dirty="0" err="1" smtClean="0">
                          <a:ln>
                            <a:noFill/>
                          </a:ln>
                          <a:solidFill>
                            <a:schemeClr val="tx1"/>
                          </a:solidFill>
                          <a:effectLst/>
                          <a:latin typeface="Arial" charset="0"/>
                        </a:rPr>
                        <a:t>Zalcitabine</a:t>
                      </a:r>
                      <a:r>
                        <a:rPr kumimoji="0" lang="en-GB" sz="1600" b="0" i="0" u="none" strike="noStrike" cap="none" normalizeH="0" baseline="0" dirty="0" smtClean="0">
                          <a:ln>
                            <a:noFill/>
                          </a:ln>
                          <a:solidFill>
                            <a:schemeClr val="tx1"/>
                          </a:solidFill>
                          <a:effectLst/>
                          <a:latin typeface="Arial" charset="0"/>
                        </a:rPr>
                        <a:t> (</a:t>
                      </a:r>
                      <a:r>
                        <a:rPr kumimoji="0" lang="en-GB" sz="1600" b="0" i="0" u="none" strike="noStrike" cap="none" normalizeH="0" baseline="0" dirty="0" err="1" smtClean="0">
                          <a:ln>
                            <a:noFill/>
                          </a:ln>
                          <a:solidFill>
                            <a:schemeClr val="tx1"/>
                          </a:solidFill>
                          <a:effectLst/>
                          <a:latin typeface="Arial" charset="0"/>
                        </a:rPr>
                        <a:t>ddc</a:t>
                      </a:r>
                      <a:r>
                        <a:rPr kumimoji="0" lang="en-GB" sz="1600" b="0" i="0" u="none" strike="noStrike" cap="none" normalizeH="0" baseline="0" dirty="0" smtClean="0">
                          <a:ln>
                            <a:noFill/>
                          </a:ln>
                          <a:solidFill>
                            <a:schemeClr val="tx1"/>
                          </a:solidFill>
                          <a:effectLst/>
                          <a:latin typeface="Arial" charset="0"/>
                        </a:rPr>
                        <a:t>)</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GB" sz="1600" b="0" i="0" u="none" strike="noStrike" cap="none" normalizeH="0" baseline="0" dirty="0" smtClean="0">
                          <a:ln>
                            <a:noFill/>
                          </a:ln>
                          <a:solidFill>
                            <a:schemeClr val="tx1"/>
                          </a:solidFill>
                          <a:effectLst/>
                          <a:latin typeface="Arial" charset="0"/>
                        </a:rPr>
                        <a:t>Lamivudine (3TC)</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GB" sz="1600" b="0" i="0" u="none" strike="noStrike" cap="none" normalizeH="0" baseline="0" dirty="0" smtClean="0">
                          <a:ln>
                            <a:noFill/>
                          </a:ln>
                          <a:solidFill>
                            <a:schemeClr val="tx1"/>
                          </a:solidFill>
                          <a:effectLst/>
                          <a:latin typeface="Arial" charset="0"/>
                        </a:rPr>
                        <a:t>Abacavir (ABC)</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GB" sz="1600" b="0" i="0" u="none" strike="noStrike" cap="none" normalizeH="0" baseline="0" dirty="0" err="1" smtClean="0">
                          <a:ln>
                            <a:noFill/>
                          </a:ln>
                          <a:solidFill>
                            <a:schemeClr val="tx1"/>
                          </a:solidFill>
                          <a:effectLst/>
                          <a:latin typeface="Arial" charset="0"/>
                        </a:rPr>
                        <a:t>Emtricitabine</a:t>
                      </a:r>
                      <a:r>
                        <a:rPr kumimoji="0" lang="en-GB" sz="1600" b="0" i="0" u="none" strike="noStrike" cap="none" normalizeH="0" baseline="0" dirty="0" smtClean="0">
                          <a:ln>
                            <a:noFill/>
                          </a:ln>
                          <a:solidFill>
                            <a:schemeClr val="tx1"/>
                          </a:solidFill>
                          <a:effectLst/>
                          <a:latin typeface="Arial" charset="0"/>
                        </a:rPr>
                        <a:t> (FTC)</a:t>
                      </a:r>
                      <a:endParaRPr kumimoji="0" lang="en-US" sz="1600" b="0" i="0" u="none" strike="noStrike" cap="none" normalizeH="0" baseline="0" dirty="0" smtClean="0">
                        <a:ln>
                          <a:noFill/>
                        </a:ln>
                        <a:solidFill>
                          <a:schemeClr val="tx1"/>
                        </a:solidFill>
                        <a:effectLst/>
                        <a:latin typeface="Arial" charset="0"/>
                      </a:endParaRPr>
                    </a:p>
                  </a:txBody>
                  <a:tcPr marT="45723" marB="4572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231775" marR="0" lvl="0" indent="-231775"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GB" sz="1600" b="0" i="0" u="none" strike="noStrike" cap="none" normalizeH="0" baseline="0" dirty="0" smtClean="0">
                          <a:ln>
                            <a:noFill/>
                          </a:ln>
                          <a:solidFill>
                            <a:schemeClr val="tx1"/>
                          </a:solidFill>
                          <a:effectLst/>
                          <a:latin typeface="Arial" charset="0"/>
                        </a:rPr>
                        <a:t>Nevirapine (NVP)</a:t>
                      </a:r>
                    </a:p>
                    <a:p>
                      <a:pPr marL="231775" marR="0" lvl="0" indent="-231775"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GB" sz="1600" b="0" i="0" u="none" strike="noStrike" cap="none" normalizeH="0" baseline="0" dirty="0" smtClean="0">
                          <a:ln>
                            <a:noFill/>
                          </a:ln>
                          <a:solidFill>
                            <a:schemeClr val="tx1"/>
                          </a:solidFill>
                          <a:effectLst/>
                          <a:latin typeface="Arial" charset="0"/>
                        </a:rPr>
                        <a:t>Efavirenz (EFV)</a:t>
                      </a:r>
                    </a:p>
                    <a:p>
                      <a:pPr marL="231775" marR="0" lvl="0" indent="-231775"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GB" sz="1600" b="0" i="0" u="none" strike="noStrike" cap="none" normalizeH="0" baseline="0" dirty="0" err="1" smtClean="0">
                          <a:ln>
                            <a:noFill/>
                          </a:ln>
                          <a:solidFill>
                            <a:schemeClr val="tx1"/>
                          </a:solidFill>
                          <a:effectLst/>
                          <a:latin typeface="Arial" charset="0"/>
                        </a:rPr>
                        <a:t>Delavirdine</a:t>
                      </a:r>
                      <a:r>
                        <a:rPr kumimoji="0" lang="en-GB" sz="1600" b="0" i="0" u="none" strike="noStrike" cap="none" normalizeH="0" baseline="0" dirty="0" smtClean="0">
                          <a:ln>
                            <a:noFill/>
                          </a:ln>
                          <a:solidFill>
                            <a:schemeClr val="tx1"/>
                          </a:solidFill>
                          <a:effectLst/>
                          <a:latin typeface="Arial" charset="0"/>
                        </a:rPr>
                        <a:t> (DLV)</a:t>
                      </a:r>
                    </a:p>
                    <a:p>
                      <a:pPr marL="231775" marR="0" lvl="0" indent="-231775"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GB" sz="1600" b="0" i="0" u="none" strike="noStrike" cap="none" normalizeH="0" baseline="0" dirty="0" err="1" smtClean="0">
                          <a:ln>
                            <a:noFill/>
                          </a:ln>
                          <a:solidFill>
                            <a:schemeClr val="tx1"/>
                          </a:solidFill>
                          <a:effectLst/>
                          <a:latin typeface="Arial" charset="0"/>
                        </a:rPr>
                        <a:t>Rilpivirine</a:t>
                      </a:r>
                      <a:r>
                        <a:rPr kumimoji="0" lang="en-GB" sz="1600" b="0" i="0" u="none" strike="noStrike" cap="none" normalizeH="0" baseline="0" dirty="0" smtClean="0">
                          <a:ln>
                            <a:noFill/>
                          </a:ln>
                          <a:solidFill>
                            <a:schemeClr val="tx1"/>
                          </a:solidFill>
                          <a:effectLst/>
                          <a:latin typeface="Arial" charset="0"/>
                        </a:rPr>
                        <a:t> </a:t>
                      </a:r>
                    </a:p>
                    <a:p>
                      <a:pPr marL="231775" marR="0" lvl="0" indent="-231775"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marT="45723" marB="4572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231775" marR="0" lvl="0" indent="-231775"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GB" sz="1600" b="0" i="0" u="none" strike="noStrike" cap="none" normalizeH="0" baseline="0" dirty="0" smtClean="0">
                          <a:ln>
                            <a:noFill/>
                          </a:ln>
                          <a:solidFill>
                            <a:schemeClr val="tx1"/>
                          </a:solidFill>
                          <a:effectLst/>
                          <a:latin typeface="Arial" charset="0"/>
                        </a:rPr>
                        <a:t>Tenofovir (TDF)</a:t>
                      </a:r>
                      <a:endParaRPr kumimoji="0" lang="en-US" sz="1600" b="0" i="0" u="none" strike="noStrike" cap="none" normalizeH="0" baseline="0" dirty="0" smtClean="0">
                        <a:ln>
                          <a:noFill/>
                        </a:ln>
                        <a:solidFill>
                          <a:schemeClr val="tx1"/>
                        </a:solidFill>
                        <a:effectLst/>
                        <a:latin typeface="Arial" charset="0"/>
                      </a:endParaRPr>
                    </a:p>
                  </a:txBody>
                  <a:tcPr marT="45723" marB="4572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GB" sz="1600" b="0" i="0" u="none" strike="noStrike" cap="none" normalizeH="0" baseline="0" smtClean="0">
                          <a:ln>
                            <a:noFill/>
                          </a:ln>
                          <a:solidFill>
                            <a:schemeClr val="tx1"/>
                          </a:solidFill>
                          <a:effectLst/>
                          <a:latin typeface="Arial" charset="0"/>
                        </a:rPr>
                        <a:t>Enfuvirtide </a:t>
                      </a:r>
                      <a:br>
                        <a:rPr kumimoji="0" lang="en-GB" sz="1600" b="0" i="0" u="none" strike="noStrike" cap="none" normalizeH="0" baseline="0" smtClean="0">
                          <a:ln>
                            <a:noFill/>
                          </a:ln>
                          <a:solidFill>
                            <a:schemeClr val="tx1"/>
                          </a:solidFill>
                          <a:effectLst/>
                          <a:latin typeface="Arial" charset="0"/>
                        </a:rPr>
                      </a:br>
                      <a:r>
                        <a:rPr kumimoji="0" lang="en-GB" sz="1600" b="0" i="0" u="none" strike="noStrike" cap="none" normalizeH="0" baseline="0" smtClean="0">
                          <a:ln>
                            <a:noFill/>
                          </a:ln>
                          <a:solidFill>
                            <a:schemeClr val="tx1"/>
                          </a:solidFill>
                          <a:effectLst/>
                          <a:latin typeface="Arial" charset="0"/>
                        </a:rPr>
                        <a:t>(T-20)</a:t>
                      </a:r>
                      <a:endParaRPr kumimoji="0" lang="en-US" sz="1600" b="0" i="0" u="none" strike="noStrike" cap="none" normalizeH="0" baseline="0" smtClean="0">
                        <a:ln>
                          <a:noFill/>
                        </a:ln>
                        <a:solidFill>
                          <a:schemeClr val="tx1"/>
                        </a:solidFill>
                        <a:effectLst/>
                        <a:latin typeface="Arial" charset="0"/>
                      </a:endParaRPr>
                    </a:p>
                  </a:txBody>
                  <a:tcPr marT="45723" marB="4572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GB" sz="1600" b="0" i="0" u="none" strike="noStrike" cap="none" normalizeH="0" baseline="0" smtClean="0">
                          <a:ln>
                            <a:noFill/>
                          </a:ln>
                          <a:solidFill>
                            <a:schemeClr val="tx1"/>
                          </a:solidFill>
                          <a:effectLst/>
                          <a:latin typeface="Arial" charset="0"/>
                        </a:rPr>
                        <a:t>Saquinavir-ritonavir  (SQV/r)</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GB" sz="1600" b="0" i="0" u="none" strike="noStrike" cap="none" normalizeH="0" baseline="0" smtClean="0">
                          <a:ln>
                            <a:noFill/>
                          </a:ln>
                          <a:solidFill>
                            <a:schemeClr val="tx1"/>
                          </a:solidFill>
                          <a:effectLst/>
                          <a:latin typeface="Arial" charset="0"/>
                        </a:rPr>
                        <a:t>Ritonavir (RTV)</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GB" sz="1600" b="0" i="0" u="none" strike="noStrike" cap="none" normalizeH="0" baseline="0" smtClean="0">
                          <a:ln>
                            <a:noFill/>
                          </a:ln>
                          <a:solidFill>
                            <a:schemeClr val="tx1"/>
                          </a:solidFill>
                          <a:effectLst/>
                          <a:latin typeface="Arial" charset="0"/>
                        </a:rPr>
                        <a:t>Indinavir (IDV)</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GB" sz="1600" b="0" i="0" u="none" strike="noStrike" cap="none" normalizeH="0" baseline="0" smtClean="0">
                          <a:ln>
                            <a:noFill/>
                          </a:ln>
                          <a:solidFill>
                            <a:schemeClr val="tx1"/>
                          </a:solidFill>
                          <a:effectLst/>
                          <a:latin typeface="Arial" charset="0"/>
                        </a:rPr>
                        <a:t>Nelfinavir (NFV)</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GB" sz="1600" b="0" i="0" u="none" strike="noStrike" cap="none" normalizeH="0" baseline="0" smtClean="0">
                          <a:ln>
                            <a:noFill/>
                          </a:ln>
                          <a:solidFill>
                            <a:schemeClr val="tx1"/>
                          </a:solidFill>
                          <a:effectLst/>
                          <a:latin typeface="Arial" charset="0"/>
                        </a:rPr>
                        <a:t>Amprenavir (APV)</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GB" sz="1600" b="0" i="0" u="none" strike="noStrike" cap="none" normalizeH="0" baseline="0" smtClean="0">
                          <a:ln>
                            <a:noFill/>
                          </a:ln>
                          <a:solidFill>
                            <a:schemeClr val="tx1"/>
                          </a:solidFill>
                          <a:effectLst/>
                          <a:latin typeface="Arial" charset="0"/>
                        </a:rPr>
                        <a:t>Lopinavir-ritonavir (LPV/r)</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GB" sz="1600" b="0" i="0" u="none" strike="noStrike" cap="none" normalizeH="0" baseline="0" smtClean="0">
                          <a:ln>
                            <a:noFill/>
                          </a:ln>
                          <a:solidFill>
                            <a:schemeClr val="tx1"/>
                          </a:solidFill>
                          <a:effectLst/>
                          <a:latin typeface="Arial" charset="0"/>
                        </a:rPr>
                        <a:t>Atazanavir-ritonavir (ATV/r)</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GB" sz="1600" b="0" i="0" u="none" strike="noStrike" cap="none" normalizeH="0" baseline="0" smtClean="0">
                          <a:ln>
                            <a:noFill/>
                          </a:ln>
                          <a:solidFill>
                            <a:schemeClr val="tx1"/>
                          </a:solidFill>
                          <a:effectLst/>
                          <a:latin typeface="Arial" charset="0"/>
                        </a:rPr>
                        <a:t>Tipranavir</a:t>
                      </a:r>
                      <a:endParaRPr kumimoji="0" lang="en-US" sz="1600" b="0" i="0" u="none" strike="noStrike" cap="none" normalizeH="0" baseline="0" smtClean="0">
                        <a:ln>
                          <a:noFill/>
                        </a:ln>
                        <a:solidFill>
                          <a:schemeClr val="tx1"/>
                        </a:solidFill>
                        <a:effectLst/>
                        <a:latin typeface="Arial" charset="0"/>
                      </a:endParaRPr>
                    </a:p>
                  </a:txBody>
                  <a:tcPr marT="45723" marB="4572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408" name="Rectangle 25"/>
          <p:cNvSpPr>
            <a:spLocks noGrp="1" noChangeArrowheads="1"/>
          </p:cNvSpPr>
          <p:nvPr>
            <p:ph type="title"/>
          </p:nvPr>
        </p:nvSpPr>
        <p:spPr/>
        <p:txBody>
          <a:bodyPr>
            <a:normAutofit/>
          </a:bodyPr>
          <a:lstStyle/>
          <a:p>
            <a:pPr eaLnBrk="1" hangingPunct="1"/>
            <a:r>
              <a:rPr lang="en-US" dirty="0" smtClean="0"/>
              <a:t>Classes of ARVs commonly available in Nigeria.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8"/>
          <p:cNvSpPr>
            <a:spLocks noGrp="1" noChangeArrowheads="1"/>
          </p:cNvSpPr>
          <p:nvPr>
            <p:ph idx="1"/>
          </p:nvPr>
        </p:nvSpPr>
        <p:spPr>
          <a:xfrm>
            <a:off x="539552" y="1124744"/>
            <a:ext cx="7920880" cy="4742656"/>
          </a:xfrm>
        </p:spPr>
        <p:txBody>
          <a:bodyPr>
            <a:normAutofit/>
          </a:bodyPr>
          <a:lstStyle/>
          <a:p>
            <a:pPr eaLnBrk="1" hangingPunct="1">
              <a:defRPr/>
            </a:pPr>
            <a:r>
              <a:rPr lang="en-GB" altLang="en-US" sz="2000" dirty="0" smtClean="0"/>
              <a:t>NRTIs</a:t>
            </a:r>
          </a:p>
          <a:p>
            <a:pPr lvl="1" eaLnBrk="1" hangingPunct="1">
              <a:defRPr/>
            </a:pPr>
            <a:r>
              <a:rPr lang="en-GB" altLang="en-US" sz="1600" dirty="0" smtClean="0"/>
              <a:t> </a:t>
            </a:r>
            <a:r>
              <a:rPr lang="en-GB" altLang="en-US" dirty="0" err="1" smtClean="0"/>
              <a:t>Zidovudine</a:t>
            </a:r>
            <a:r>
              <a:rPr lang="en-GB" altLang="en-US" dirty="0" smtClean="0"/>
              <a:t> (ZDV) 300 mg tablets 12hrly</a:t>
            </a:r>
          </a:p>
          <a:p>
            <a:pPr lvl="1" eaLnBrk="1" hangingPunct="1">
              <a:defRPr/>
            </a:pPr>
            <a:r>
              <a:rPr lang="en-GB" altLang="en-US" dirty="0" smtClean="0"/>
              <a:t> Lamivudine (3TC) 150 mg tablets 12hrly</a:t>
            </a:r>
          </a:p>
          <a:p>
            <a:pPr lvl="1" eaLnBrk="1" hangingPunct="1">
              <a:defRPr/>
            </a:pPr>
            <a:r>
              <a:rPr lang="en-GB" altLang="en-US" dirty="0" smtClean="0"/>
              <a:t> </a:t>
            </a:r>
            <a:r>
              <a:rPr lang="en-GB" altLang="en-US" dirty="0" err="1" smtClean="0"/>
              <a:t>Tenofovir</a:t>
            </a:r>
            <a:r>
              <a:rPr lang="en-GB" altLang="en-US" dirty="0" smtClean="0"/>
              <a:t> (TDF) 300 mg tablets once daily</a:t>
            </a:r>
          </a:p>
          <a:p>
            <a:pPr lvl="1" eaLnBrk="1" hangingPunct="1">
              <a:defRPr/>
            </a:pPr>
            <a:r>
              <a:rPr lang="en-GB" altLang="en-US" dirty="0" smtClean="0"/>
              <a:t> </a:t>
            </a:r>
            <a:r>
              <a:rPr lang="en-GB" altLang="en-US" dirty="0" err="1" smtClean="0"/>
              <a:t>Emitricitabine</a:t>
            </a:r>
            <a:r>
              <a:rPr lang="en-GB" altLang="en-US" dirty="0" smtClean="0"/>
              <a:t> (FTC) 300mg once daily</a:t>
            </a:r>
          </a:p>
          <a:p>
            <a:pPr eaLnBrk="1" hangingPunct="1">
              <a:defRPr/>
            </a:pPr>
            <a:r>
              <a:rPr lang="en-GB" altLang="en-US" sz="2000" dirty="0" smtClean="0"/>
              <a:t>NNRTI</a:t>
            </a:r>
          </a:p>
          <a:p>
            <a:pPr lvl="1" eaLnBrk="1" hangingPunct="1">
              <a:defRPr/>
            </a:pPr>
            <a:r>
              <a:rPr lang="en-GB" altLang="en-US" sz="1600" dirty="0" smtClean="0"/>
              <a:t> </a:t>
            </a:r>
            <a:r>
              <a:rPr lang="en-GB" altLang="en-US" dirty="0" err="1" smtClean="0"/>
              <a:t>Nevirapine</a:t>
            </a:r>
            <a:r>
              <a:rPr lang="en-GB" altLang="en-US" dirty="0" smtClean="0"/>
              <a:t> (NVP) 200 mg tablets, 12hrly</a:t>
            </a:r>
          </a:p>
          <a:p>
            <a:pPr lvl="1" eaLnBrk="1" hangingPunct="1">
              <a:defRPr/>
            </a:pPr>
            <a:r>
              <a:rPr lang="en-GB" altLang="en-US" dirty="0" smtClean="0"/>
              <a:t> Efavirenz (EFV) 600 mg capsules daily</a:t>
            </a:r>
          </a:p>
          <a:p>
            <a:r>
              <a:rPr lang="en-US" sz="2800" dirty="0" smtClean="0"/>
              <a:t>A FDC combining </a:t>
            </a:r>
            <a:r>
              <a:rPr lang="en-US" sz="2400" dirty="0" smtClean="0">
                <a:effectLst>
                  <a:outerShdw blurRad="38100" dist="38100" dir="2700000" algn="tl">
                    <a:srgbClr val="000000">
                      <a:alpha val="43137"/>
                    </a:srgbClr>
                  </a:outerShdw>
                </a:effectLst>
              </a:rPr>
              <a:t>Tenofovir </a:t>
            </a:r>
            <a:r>
              <a:rPr lang="en-US" sz="2400" dirty="0" smtClean="0"/>
              <a:t>(300mg)+ </a:t>
            </a:r>
            <a:r>
              <a:rPr lang="en-US" sz="2400" b="1" dirty="0" smtClean="0"/>
              <a:t>EITHER</a:t>
            </a:r>
            <a:r>
              <a:rPr lang="en-US" sz="2400" dirty="0" smtClean="0"/>
              <a:t> </a:t>
            </a:r>
            <a:r>
              <a:rPr lang="en-US" sz="2400" dirty="0" err="1" smtClean="0">
                <a:effectLst>
                  <a:outerShdw blurRad="38100" dist="38100" dir="2700000" algn="tl">
                    <a:srgbClr val="000000">
                      <a:alpha val="43137"/>
                    </a:srgbClr>
                  </a:outerShdw>
                </a:effectLst>
              </a:rPr>
              <a:t>Lamivudine</a:t>
            </a:r>
            <a:r>
              <a:rPr lang="en-US" sz="2400" dirty="0" smtClean="0"/>
              <a:t> (300mg) </a:t>
            </a:r>
            <a:r>
              <a:rPr lang="en-US" sz="2400" b="1" dirty="0" smtClean="0"/>
              <a:t>OR</a:t>
            </a:r>
            <a:r>
              <a:rPr lang="en-US" sz="2400" dirty="0" smtClean="0"/>
              <a:t> </a:t>
            </a:r>
            <a:r>
              <a:rPr lang="en-US" sz="2400" dirty="0" err="1" smtClean="0">
                <a:effectLst>
                  <a:outerShdw blurRad="38100" dist="38100" dir="2700000" algn="tl">
                    <a:srgbClr val="000000">
                      <a:alpha val="43137"/>
                    </a:srgbClr>
                  </a:outerShdw>
                </a:effectLst>
              </a:rPr>
              <a:t>Emtricitabine</a:t>
            </a:r>
            <a:r>
              <a:rPr lang="en-US" sz="2400" dirty="0" smtClean="0"/>
              <a:t> (300mg) + </a:t>
            </a:r>
            <a:r>
              <a:rPr lang="en-US" sz="2400" dirty="0" err="1" smtClean="0">
                <a:effectLst>
                  <a:outerShdw blurRad="38100" dist="38100" dir="2700000" algn="tl">
                    <a:srgbClr val="000000">
                      <a:alpha val="43137"/>
                    </a:srgbClr>
                  </a:outerShdw>
                </a:effectLst>
              </a:rPr>
              <a:t>Efevirenz</a:t>
            </a:r>
            <a:r>
              <a:rPr lang="en-US" sz="2400" dirty="0" smtClean="0"/>
              <a:t> (600mg)===</a:t>
            </a:r>
            <a:r>
              <a:rPr lang="en-US" sz="2400" b="1" dirty="0" smtClean="0"/>
              <a:t>ATRIPLA</a:t>
            </a:r>
          </a:p>
          <a:p>
            <a:pPr lvl="1" eaLnBrk="1" hangingPunct="1">
              <a:buFont typeface="Courier New" pitchFamily="49" charset="0"/>
              <a:buChar char="o"/>
              <a:defRPr/>
            </a:pPr>
            <a:endParaRPr lang="en-GB" altLang="en-US" dirty="0" smtClean="0"/>
          </a:p>
        </p:txBody>
      </p:sp>
      <p:sp>
        <p:nvSpPr>
          <p:cNvPr id="4" name="Footer Placeholder 3"/>
          <p:cNvSpPr>
            <a:spLocks noGrp="1"/>
          </p:cNvSpPr>
          <p:nvPr>
            <p:ph type="ftr" sz="quarter" idx="11"/>
          </p:nvPr>
        </p:nvSpPr>
        <p:spPr/>
        <p:txBody>
          <a:bodyPr/>
          <a:lstStyle/>
          <a:p>
            <a:pPr>
              <a:defRPr/>
            </a:pPr>
            <a:r>
              <a:rPr lang="en-US" dirty="0"/>
              <a:t>Nigeria National PMTCT Training Slides                                                    </a:t>
            </a:r>
          </a:p>
        </p:txBody>
      </p:sp>
      <p:sp>
        <p:nvSpPr>
          <p:cNvPr id="5" name="Slide Number Placeholder 4"/>
          <p:cNvSpPr>
            <a:spLocks noGrp="1"/>
          </p:cNvSpPr>
          <p:nvPr>
            <p:ph type="sldNum" sz="quarter" idx="12"/>
          </p:nvPr>
        </p:nvSpPr>
        <p:spPr/>
        <p:txBody>
          <a:bodyPr/>
          <a:lstStyle/>
          <a:p>
            <a:pPr>
              <a:defRPr/>
            </a:pPr>
            <a:fld id="{65ABD23F-C42B-4D7D-9016-E5CE2AF3E372}" type="slidenum">
              <a:rPr lang="en-US"/>
              <a:pPr>
                <a:defRPr/>
              </a:pPr>
              <a:t>31</a:t>
            </a:fld>
            <a:endParaRPr lang="en-US"/>
          </a:p>
        </p:txBody>
      </p:sp>
      <p:sp>
        <p:nvSpPr>
          <p:cNvPr id="16388" name="Rectangle 7"/>
          <p:cNvSpPr>
            <a:spLocks noGrp="1" noChangeArrowheads="1"/>
          </p:cNvSpPr>
          <p:nvPr>
            <p:ph type="title"/>
          </p:nvPr>
        </p:nvSpPr>
        <p:spPr/>
        <p:txBody>
          <a:bodyPr>
            <a:normAutofit fontScale="90000"/>
          </a:bodyPr>
          <a:lstStyle/>
          <a:p>
            <a:pPr eaLnBrk="1" hangingPunct="1"/>
            <a:r>
              <a:rPr lang="en-US" altLang="en-US" dirty="0" smtClean="0"/>
              <a:t>ARVs Commonly Used in PMTCT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914400" y="6400800"/>
            <a:ext cx="5181600" cy="304800"/>
          </a:xfrm>
        </p:spPr>
        <p:txBody>
          <a:bodyPr/>
          <a:lstStyle/>
          <a:p>
            <a:pPr>
              <a:defRPr/>
            </a:pPr>
            <a:r>
              <a:rPr lang="en-US" dirty="0"/>
              <a:t>Nigeria National PMTCT Training Slides                                              </a:t>
            </a:r>
          </a:p>
        </p:txBody>
      </p:sp>
      <p:sp>
        <p:nvSpPr>
          <p:cNvPr id="23555" name="Slide Number Placeholder 4"/>
          <p:cNvSpPr>
            <a:spLocks noGrp="1"/>
          </p:cNvSpPr>
          <p:nvPr>
            <p:ph type="sldNum" sz="quarter" idx="11"/>
          </p:nvPr>
        </p:nvSpPr>
        <p:spPr>
          <a:noFill/>
        </p:spPr>
        <p:txBody>
          <a:bodyPr/>
          <a:lstStyle/>
          <a:p>
            <a:fld id="{AD5E10D1-A232-46BB-8399-DE57FA8AA4DF}" type="slidenum">
              <a:rPr lang="en-US" smtClean="0"/>
              <a:pPr/>
              <a:t>32</a:t>
            </a:fld>
            <a:endParaRPr lang="en-US" smtClean="0"/>
          </a:p>
        </p:txBody>
      </p:sp>
      <p:sp>
        <p:nvSpPr>
          <p:cNvPr id="23556" name="Rectangle 4"/>
          <p:cNvSpPr>
            <a:spLocks noGrp="1" noChangeArrowheads="1"/>
          </p:cNvSpPr>
          <p:nvPr>
            <p:ph type="title"/>
          </p:nvPr>
        </p:nvSpPr>
        <p:spPr>
          <a:xfrm>
            <a:off x="539552" y="381000"/>
            <a:ext cx="8208912" cy="1219200"/>
          </a:xfrm>
        </p:spPr>
        <p:txBody>
          <a:bodyPr/>
          <a:lstStyle/>
          <a:p>
            <a:pPr algn="ctr" eaLnBrk="1" hangingPunct="1"/>
            <a:r>
              <a:rPr lang="en-GB" sz="2400" b="1" smtClean="0"/>
              <a:t>FOR ALL HIV POSITIVE PREGNANT/BREASTFEEDING WOMEN</a:t>
            </a:r>
            <a:endParaRPr lang="en-US" smtClean="0"/>
          </a:p>
        </p:txBody>
      </p:sp>
      <p:sp>
        <p:nvSpPr>
          <p:cNvPr id="23557" name="Rectangle 5"/>
          <p:cNvSpPr>
            <a:spLocks noGrp="1" noChangeArrowheads="1"/>
          </p:cNvSpPr>
          <p:nvPr>
            <p:ph type="body" idx="1"/>
          </p:nvPr>
        </p:nvSpPr>
        <p:spPr>
          <a:xfrm>
            <a:off x="912813" y="6093296"/>
            <a:ext cx="7315200" cy="360040"/>
          </a:xfrm>
        </p:spPr>
        <p:txBody>
          <a:bodyPr/>
          <a:lstStyle/>
          <a:p>
            <a:pPr indent="-61913" algn="ctr" eaLnBrk="1" hangingPunct="1">
              <a:buFont typeface="Wingdings" pitchFamily="2" charset="2"/>
              <a:buNone/>
            </a:pPr>
            <a:r>
              <a:rPr lang="en-GB" sz="1400" dirty="0" smtClean="0"/>
              <a:t>*</a:t>
            </a:r>
            <a:r>
              <a:rPr lang="en-GB" sz="1400" b="1" i="1" dirty="0" smtClean="0"/>
              <a:t> Modify ART in line with current preferred first line regimen if indicated</a:t>
            </a:r>
            <a:endParaRPr lang="en-US" sz="1400" dirty="0" smtClean="0"/>
          </a:p>
          <a:p>
            <a:pPr indent="-61913" algn="ctr" eaLnBrk="1" hangingPunct="1">
              <a:buFont typeface="Wingdings" pitchFamily="2" charset="2"/>
              <a:buNone/>
            </a:pPr>
            <a:endParaRPr lang="en-US" dirty="0" smtClean="0"/>
          </a:p>
          <a:p>
            <a:pPr indent="-61913" eaLnBrk="1" hangingPunct="1"/>
            <a:endParaRPr lang="en-US" dirty="0" smtClean="0"/>
          </a:p>
        </p:txBody>
      </p:sp>
      <p:graphicFrame>
        <p:nvGraphicFramePr>
          <p:cNvPr id="2" name="Table 1"/>
          <p:cNvGraphicFramePr>
            <a:graphicFrameLocks noGrp="1"/>
          </p:cNvGraphicFramePr>
          <p:nvPr/>
        </p:nvGraphicFramePr>
        <p:xfrm>
          <a:off x="457200" y="1412775"/>
          <a:ext cx="8305800" cy="4608511"/>
        </p:xfrm>
        <a:graphic>
          <a:graphicData uri="http://schemas.openxmlformats.org/drawingml/2006/table">
            <a:tbl>
              <a:tblPr firstRow="1" bandRow="1">
                <a:tableStyleId>{E8B1032C-EA38-4F05-BA0D-38AFFFC7BED3}</a:tableStyleId>
              </a:tblPr>
              <a:tblGrid>
                <a:gridCol w="6019800"/>
                <a:gridCol w="2286000"/>
              </a:tblGrid>
              <a:tr h="903482">
                <a:tc>
                  <a:txBody>
                    <a:bodyPr/>
                    <a:lstStyle/>
                    <a:p>
                      <a:r>
                        <a:rPr lang="en-GB" sz="1800" b="0" kern="1200" dirty="0" smtClean="0">
                          <a:solidFill>
                            <a:schemeClr val="tx1"/>
                          </a:solidFill>
                          <a:effectLst/>
                          <a:latin typeface="+mn-lt"/>
                          <a:ea typeface="+mn-ea"/>
                          <a:cs typeface="+mn-cs"/>
                        </a:rPr>
                        <a:t>Newly diagnosed HIV positive pregnant woman in ANC not on ART</a:t>
                      </a:r>
                      <a:endParaRPr lang="en-US" b="0" dirty="0"/>
                    </a:p>
                  </a:txBody>
                  <a:tcPr/>
                </a:tc>
                <a:tc>
                  <a:txBody>
                    <a:bodyPr/>
                    <a:lstStyle/>
                    <a:p>
                      <a:pPr marL="90170" marR="0">
                        <a:lnSpc>
                          <a:spcPct val="115000"/>
                        </a:lnSpc>
                        <a:spcBef>
                          <a:spcPts val="0"/>
                        </a:spcBef>
                        <a:spcAft>
                          <a:spcPts val="0"/>
                        </a:spcAft>
                      </a:pPr>
                      <a:r>
                        <a:rPr lang="en-GB" sz="1600" b="1" dirty="0">
                          <a:effectLst/>
                          <a:latin typeface="Book Antiqua"/>
                          <a:ea typeface="Times New Roman"/>
                          <a:cs typeface="Times New Roman"/>
                        </a:rPr>
                        <a:t> </a:t>
                      </a:r>
                      <a:endParaRPr lang="en-US" sz="1600" b="1" dirty="0">
                        <a:effectLst/>
                        <a:latin typeface="Arial"/>
                        <a:ea typeface="Times New Roman"/>
                        <a:cs typeface="Times New Roman"/>
                      </a:endParaRPr>
                    </a:p>
                    <a:p>
                      <a:pPr marL="90170" marR="0">
                        <a:lnSpc>
                          <a:spcPct val="115000"/>
                        </a:lnSpc>
                        <a:spcBef>
                          <a:spcPts val="0"/>
                        </a:spcBef>
                        <a:spcAft>
                          <a:spcPts val="0"/>
                        </a:spcAft>
                      </a:pPr>
                      <a:r>
                        <a:rPr lang="en-GB" sz="1600" b="1" dirty="0">
                          <a:effectLst/>
                          <a:latin typeface="Book Antiqua"/>
                          <a:ea typeface="Times New Roman"/>
                          <a:cs typeface="Times New Roman"/>
                        </a:rPr>
                        <a:t>Start ART</a:t>
                      </a:r>
                      <a:endParaRPr lang="en-US" sz="1600" b="1" dirty="0">
                        <a:effectLst/>
                        <a:latin typeface="Arial"/>
                        <a:ea typeface="Times New Roman"/>
                        <a:cs typeface="Times New Roman"/>
                      </a:endParaRPr>
                    </a:p>
                    <a:p>
                      <a:pPr marL="90170" marR="0" algn="just">
                        <a:lnSpc>
                          <a:spcPct val="115000"/>
                        </a:lnSpc>
                        <a:spcBef>
                          <a:spcPts val="0"/>
                        </a:spcBef>
                        <a:spcAft>
                          <a:spcPts val="0"/>
                        </a:spcAft>
                        <a:tabLst>
                          <a:tab pos="578485" algn="l"/>
                          <a:tab pos="773430" algn="l"/>
                        </a:tabLst>
                      </a:pPr>
                      <a:r>
                        <a:rPr lang="en-GB" sz="1600" b="1" u="none" strike="noStrike" dirty="0">
                          <a:effectLst/>
                          <a:latin typeface="Book Antiqua"/>
                          <a:ea typeface="Times New Roman"/>
                          <a:cs typeface="Times New Roman"/>
                        </a:rPr>
                        <a:t> </a:t>
                      </a:r>
                      <a:endParaRPr lang="en-US" sz="1600" b="1" dirty="0">
                        <a:effectLst/>
                        <a:latin typeface="Arial"/>
                        <a:ea typeface="Times New Roman"/>
                        <a:cs typeface="Times New Roman"/>
                      </a:endParaRPr>
                    </a:p>
                  </a:txBody>
                  <a:tcPr marL="68580" marR="68580" marT="0" marB="0"/>
                </a:tc>
              </a:tr>
              <a:tr h="7020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smtClean="0">
                          <a:solidFill>
                            <a:schemeClr val="tx1"/>
                          </a:solidFill>
                          <a:effectLst/>
                          <a:latin typeface="+mn-lt"/>
                          <a:ea typeface="+mn-ea"/>
                          <a:cs typeface="+mn-cs"/>
                        </a:rPr>
                        <a:t>Previously diagnosed HIV positive pregnant women  not on ART</a:t>
                      </a:r>
                      <a:endParaRPr lang="en-US" sz="1800" kern="1200" dirty="0" smtClean="0">
                        <a:solidFill>
                          <a:schemeClr val="tx1"/>
                        </a:solidFill>
                        <a:effectLst/>
                        <a:latin typeface="+mn-lt"/>
                        <a:ea typeface="+mn-ea"/>
                        <a:cs typeface="+mn-cs"/>
                      </a:endParaRPr>
                    </a:p>
                  </a:txBody>
                  <a:tcPr/>
                </a:tc>
                <a:tc>
                  <a:txBody>
                    <a:bodyPr/>
                    <a:lstStyle/>
                    <a:p>
                      <a:pPr marL="90170" marR="0">
                        <a:lnSpc>
                          <a:spcPct val="115000"/>
                        </a:lnSpc>
                        <a:spcBef>
                          <a:spcPts val="0"/>
                        </a:spcBef>
                        <a:spcAft>
                          <a:spcPts val="0"/>
                        </a:spcAft>
                      </a:pPr>
                      <a:r>
                        <a:rPr lang="en-GB" sz="1600" b="1" dirty="0">
                          <a:effectLst/>
                          <a:latin typeface="Book Antiqua"/>
                          <a:ea typeface="Times New Roman"/>
                          <a:cs typeface="Times New Roman"/>
                        </a:rPr>
                        <a:t> </a:t>
                      </a:r>
                      <a:endParaRPr lang="en-US" sz="1600" b="1" dirty="0">
                        <a:effectLst/>
                        <a:latin typeface="Arial"/>
                        <a:ea typeface="Times New Roman"/>
                        <a:cs typeface="Times New Roman"/>
                      </a:endParaRPr>
                    </a:p>
                    <a:p>
                      <a:pPr marL="90170" marR="0">
                        <a:lnSpc>
                          <a:spcPct val="115000"/>
                        </a:lnSpc>
                        <a:spcBef>
                          <a:spcPts val="0"/>
                        </a:spcBef>
                        <a:spcAft>
                          <a:spcPts val="0"/>
                        </a:spcAft>
                      </a:pPr>
                      <a:r>
                        <a:rPr lang="en-GB" sz="1600" b="1" dirty="0">
                          <a:effectLst/>
                          <a:latin typeface="Book Antiqua"/>
                          <a:ea typeface="Times New Roman"/>
                          <a:cs typeface="Times New Roman"/>
                        </a:rPr>
                        <a:t>Start ART</a:t>
                      </a:r>
                      <a:endParaRPr lang="en-US" sz="1600" b="1" dirty="0">
                        <a:effectLst/>
                        <a:latin typeface="Arial"/>
                        <a:ea typeface="Times New Roman"/>
                        <a:cs typeface="Times New Roman"/>
                      </a:endParaRPr>
                    </a:p>
                  </a:txBody>
                  <a:tcPr marL="68580" marR="68580" marT="0" marB="0"/>
                </a:tc>
              </a:tr>
              <a:tr h="5959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smtClean="0">
                          <a:solidFill>
                            <a:schemeClr val="tx1"/>
                          </a:solidFill>
                          <a:effectLst/>
                          <a:latin typeface="+mn-lt"/>
                          <a:ea typeface="+mn-ea"/>
                          <a:cs typeface="+mn-cs"/>
                        </a:rPr>
                        <a:t>Previously diagnosed HIV positive woman on ART</a:t>
                      </a:r>
                      <a:endParaRPr lang="en-US" sz="1800" kern="1200" dirty="0" smtClean="0">
                        <a:solidFill>
                          <a:schemeClr val="tx1"/>
                        </a:solidFill>
                        <a:effectLst/>
                        <a:latin typeface="+mn-lt"/>
                        <a:ea typeface="+mn-ea"/>
                        <a:cs typeface="+mn-cs"/>
                      </a:endParaRPr>
                    </a:p>
                  </a:txBody>
                  <a:tcPr/>
                </a:tc>
                <a:tc>
                  <a:txBody>
                    <a:bodyPr/>
                    <a:lstStyle/>
                    <a:p>
                      <a:pPr marL="90170" marR="0">
                        <a:lnSpc>
                          <a:spcPct val="115000"/>
                        </a:lnSpc>
                        <a:spcBef>
                          <a:spcPts val="0"/>
                        </a:spcBef>
                        <a:spcAft>
                          <a:spcPts val="0"/>
                        </a:spcAft>
                      </a:pPr>
                      <a:r>
                        <a:rPr lang="en-GB" sz="1600" b="1" dirty="0">
                          <a:effectLst/>
                          <a:latin typeface="Book Antiqua"/>
                          <a:ea typeface="Times New Roman"/>
                          <a:cs typeface="Times New Roman"/>
                        </a:rPr>
                        <a:t> </a:t>
                      </a:r>
                      <a:endParaRPr lang="en-US" sz="1600" b="1" dirty="0">
                        <a:effectLst/>
                        <a:latin typeface="Arial"/>
                        <a:ea typeface="Times New Roman"/>
                        <a:cs typeface="Times New Roman"/>
                      </a:endParaRPr>
                    </a:p>
                    <a:p>
                      <a:pPr marL="90170" marR="0">
                        <a:lnSpc>
                          <a:spcPct val="115000"/>
                        </a:lnSpc>
                        <a:spcBef>
                          <a:spcPts val="0"/>
                        </a:spcBef>
                        <a:spcAft>
                          <a:spcPts val="0"/>
                        </a:spcAft>
                      </a:pPr>
                      <a:r>
                        <a:rPr lang="en-GB" sz="1600" b="1" dirty="0">
                          <a:effectLst/>
                          <a:latin typeface="Book Antiqua"/>
                          <a:ea typeface="Times New Roman"/>
                          <a:cs typeface="Times New Roman"/>
                        </a:rPr>
                        <a:t>Continue ART*</a:t>
                      </a:r>
                      <a:endParaRPr lang="en-US" sz="1600" b="1" dirty="0">
                        <a:effectLst/>
                        <a:latin typeface="Arial"/>
                        <a:ea typeface="Times New Roman"/>
                        <a:cs typeface="Times New Roman"/>
                      </a:endParaRPr>
                    </a:p>
                  </a:txBody>
                  <a:tcPr marL="68580" marR="68580" marT="0" marB="0"/>
                </a:tc>
              </a:tr>
              <a:tr h="10029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smtClean="0">
                          <a:solidFill>
                            <a:schemeClr val="tx1"/>
                          </a:solidFill>
                          <a:effectLst/>
                          <a:latin typeface="+mn-lt"/>
                          <a:ea typeface="+mn-ea"/>
                          <a:cs typeface="+mn-cs"/>
                        </a:rPr>
                        <a:t>Newly diagnosed HIV positive Pregnant woman in Labour</a:t>
                      </a:r>
                      <a:endParaRPr lang="en-US" sz="1800" kern="1200" dirty="0" smtClean="0">
                        <a:solidFill>
                          <a:schemeClr val="tx1"/>
                        </a:solidFill>
                        <a:effectLst/>
                        <a:latin typeface="+mn-lt"/>
                        <a:ea typeface="+mn-ea"/>
                        <a:cs typeface="+mn-cs"/>
                      </a:endParaRPr>
                    </a:p>
                    <a:p>
                      <a:endParaRPr lang="en-US" dirty="0"/>
                    </a:p>
                  </a:txBody>
                  <a:tcPr/>
                </a:tc>
                <a:tc>
                  <a:txBody>
                    <a:bodyPr/>
                    <a:lstStyle/>
                    <a:p>
                      <a:pPr marL="90170" marR="0">
                        <a:lnSpc>
                          <a:spcPct val="115000"/>
                        </a:lnSpc>
                        <a:spcBef>
                          <a:spcPts val="0"/>
                        </a:spcBef>
                        <a:spcAft>
                          <a:spcPts val="0"/>
                        </a:spcAft>
                      </a:pPr>
                      <a:r>
                        <a:rPr lang="en-GB" sz="1600" b="1" dirty="0">
                          <a:effectLst/>
                          <a:latin typeface="Book Antiqua"/>
                          <a:ea typeface="Times New Roman"/>
                          <a:cs typeface="Times New Roman"/>
                        </a:rPr>
                        <a:t> </a:t>
                      </a:r>
                      <a:endParaRPr lang="en-US" sz="1600" b="1" dirty="0">
                        <a:effectLst/>
                        <a:latin typeface="Arial"/>
                        <a:ea typeface="Times New Roman"/>
                        <a:cs typeface="Times New Roman"/>
                      </a:endParaRPr>
                    </a:p>
                    <a:p>
                      <a:pPr marL="90170" marR="0">
                        <a:lnSpc>
                          <a:spcPct val="115000"/>
                        </a:lnSpc>
                        <a:spcBef>
                          <a:spcPts val="0"/>
                        </a:spcBef>
                        <a:spcAft>
                          <a:spcPts val="0"/>
                        </a:spcAft>
                      </a:pPr>
                      <a:r>
                        <a:rPr lang="en-GB" sz="1600" b="1" dirty="0">
                          <a:effectLst/>
                          <a:latin typeface="Book Antiqua"/>
                          <a:ea typeface="Times New Roman"/>
                          <a:cs typeface="Times New Roman"/>
                        </a:rPr>
                        <a:t>Start ART</a:t>
                      </a:r>
                      <a:endParaRPr lang="en-US" sz="1600" b="1" dirty="0">
                        <a:effectLst/>
                        <a:latin typeface="Arial"/>
                        <a:ea typeface="Times New Roman"/>
                        <a:cs typeface="Times New Roman"/>
                      </a:endParaRPr>
                    </a:p>
                  </a:txBody>
                  <a:tcPr marL="68580" marR="68580" marT="0" marB="0"/>
                </a:tc>
              </a:tr>
              <a:tr h="702058">
                <a:tc>
                  <a:txBody>
                    <a:bodyPr/>
                    <a:lstStyle/>
                    <a:p>
                      <a:r>
                        <a:rPr lang="en-GB" sz="1800" kern="1200" dirty="0" smtClean="0">
                          <a:solidFill>
                            <a:schemeClr val="tx1"/>
                          </a:solidFill>
                          <a:effectLst/>
                          <a:latin typeface="+mn-lt"/>
                          <a:ea typeface="+mn-ea"/>
                          <a:cs typeface="+mn-cs"/>
                        </a:rPr>
                        <a:t>Newly diagnosed HIV Positive woman in the Puerperium</a:t>
                      </a:r>
                      <a:endParaRPr lang="en-US" dirty="0"/>
                    </a:p>
                  </a:txBody>
                  <a:tcPr/>
                </a:tc>
                <a:tc>
                  <a:txBody>
                    <a:bodyPr/>
                    <a:lstStyle/>
                    <a:p>
                      <a:pPr marL="90170" marR="0">
                        <a:lnSpc>
                          <a:spcPct val="115000"/>
                        </a:lnSpc>
                        <a:spcBef>
                          <a:spcPts val="0"/>
                        </a:spcBef>
                        <a:spcAft>
                          <a:spcPts val="0"/>
                        </a:spcAft>
                      </a:pPr>
                      <a:r>
                        <a:rPr lang="en-GB" sz="1600" b="1" dirty="0">
                          <a:effectLst/>
                          <a:latin typeface="Book Antiqua"/>
                          <a:ea typeface="Times New Roman"/>
                          <a:cs typeface="Times New Roman"/>
                        </a:rPr>
                        <a:t> </a:t>
                      </a:r>
                      <a:endParaRPr lang="en-US" sz="1600" b="1" dirty="0">
                        <a:effectLst/>
                        <a:latin typeface="Arial"/>
                        <a:ea typeface="Times New Roman"/>
                        <a:cs typeface="Times New Roman"/>
                      </a:endParaRPr>
                    </a:p>
                    <a:p>
                      <a:pPr marL="90170" marR="0">
                        <a:lnSpc>
                          <a:spcPct val="115000"/>
                        </a:lnSpc>
                        <a:spcBef>
                          <a:spcPts val="0"/>
                        </a:spcBef>
                        <a:spcAft>
                          <a:spcPts val="0"/>
                        </a:spcAft>
                      </a:pPr>
                      <a:r>
                        <a:rPr lang="en-GB" sz="1600" b="1" dirty="0">
                          <a:effectLst/>
                          <a:latin typeface="Book Antiqua"/>
                          <a:ea typeface="Times New Roman"/>
                          <a:cs typeface="Times New Roman"/>
                        </a:rPr>
                        <a:t>Start ART</a:t>
                      </a:r>
                      <a:endParaRPr lang="en-US" sz="1600" b="1" dirty="0">
                        <a:effectLst/>
                        <a:latin typeface="Arial"/>
                        <a:ea typeface="Times New Roman"/>
                        <a:cs typeface="Times New Roman"/>
                      </a:endParaRPr>
                    </a:p>
                  </a:txBody>
                  <a:tcPr marL="68580" marR="68580" marT="0" marB="0"/>
                </a:tc>
              </a:tr>
              <a:tr h="7020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smtClean="0">
                          <a:solidFill>
                            <a:schemeClr val="tx1"/>
                          </a:solidFill>
                          <a:effectLst/>
                          <a:latin typeface="+mn-lt"/>
                          <a:ea typeface="+mn-ea"/>
                          <a:cs typeface="+mn-cs"/>
                        </a:rPr>
                        <a:t>HIV positive pregnant woman with Tb co-infection(Tb and HBV) previously on ART</a:t>
                      </a:r>
                      <a:endParaRPr lang="en-US" sz="1800" kern="1200" dirty="0" smtClean="0">
                        <a:solidFill>
                          <a:schemeClr val="tx1"/>
                        </a:solidFill>
                        <a:effectLst/>
                        <a:latin typeface="+mn-lt"/>
                        <a:ea typeface="+mn-ea"/>
                        <a:cs typeface="+mn-cs"/>
                      </a:endParaRPr>
                    </a:p>
                  </a:txBody>
                  <a:tcPr/>
                </a:tc>
                <a:tc>
                  <a:txBody>
                    <a:bodyPr/>
                    <a:lstStyle/>
                    <a:p>
                      <a:pPr marL="90170" marR="0">
                        <a:lnSpc>
                          <a:spcPct val="115000"/>
                        </a:lnSpc>
                        <a:spcBef>
                          <a:spcPts val="0"/>
                        </a:spcBef>
                        <a:spcAft>
                          <a:spcPts val="0"/>
                        </a:spcAft>
                      </a:pPr>
                      <a:r>
                        <a:rPr lang="en-GB" sz="1600" b="1" dirty="0">
                          <a:effectLst/>
                          <a:latin typeface="Book Antiqua"/>
                          <a:ea typeface="Times New Roman"/>
                          <a:cs typeface="Times New Roman"/>
                        </a:rPr>
                        <a:t> </a:t>
                      </a:r>
                      <a:endParaRPr lang="en-US" sz="1600" b="1" dirty="0">
                        <a:effectLst/>
                        <a:latin typeface="Arial"/>
                        <a:ea typeface="Times New Roman"/>
                        <a:cs typeface="Times New Roman"/>
                      </a:endParaRPr>
                    </a:p>
                    <a:p>
                      <a:pPr marL="90170" marR="0">
                        <a:lnSpc>
                          <a:spcPct val="115000"/>
                        </a:lnSpc>
                        <a:spcBef>
                          <a:spcPts val="0"/>
                        </a:spcBef>
                        <a:spcAft>
                          <a:spcPts val="0"/>
                        </a:spcAft>
                      </a:pPr>
                      <a:r>
                        <a:rPr lang="en-GB" sz="1600" b="1" dirty="0">
                          <a:effectLst/>
                          <a:latin typeface="Book Antiqua"/>
                          <a:ea typeface="Times New Roman"/>
                          <a:cs typeface="Times New Roman"/>
                        </a:rPr>
                        <a:t>Continue </a:t>
                      </a:r>
                      <a:r>
                        <a:rPr lang="en-GB" sz="1600" b="1" dirty="0" smtClean="0">
                          <a:effectLst/>
                          <a:latin typeface="Book Antiqua"/>
                          <a:ea typeface="Times New Roman"/>
                          <a:cs typeface="Times New Roman"/>
                        </a:rPr>
                        <a:t>ART*</a:t>
                      </a:r>
                      <a:endParaRPr lang="en-US" sz="1600" b="1" dirty="0">
                        <a:effectLst/>
                        <a:latin typeface="Arial"/>
                        <a:ea typeface="Times New Roman"/>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49" name="Rectangle 42"/>
          <p:cNvSpPr>
            <a:spLocks noGrp="1" noChangeArrowheads="1"/>
          </p:cNvSpPr>
          <p:nvPr>
            <p:ph type="title"/>
          </p:nvPr>
        </p:nvSpPr>
        <p:spPr>
          <a:xfrm>
            <a:off x="990600" y="304800"/>
            <a:ext cx="7391400" cy="1447800"/>
          </a:xfrm>
        </p:spPr>
        <p:txBody>
          <a:bodyPr/>
          <a:lstStyle/>
          <a:p>
            <a:pPr eaLnBrk="1" hangingPunct="1"/>
            <a:r>
              <a:rPr lang="en-US" altLang="en-US" smtClean="0"/>
              <a:t>ARV Drug Toxicity</a:t>
            </a:r>
          </a:p>
        </p:txBody>
      </p:sp>
      <p:graphicFrame>
        <p:nvGraphicFramePr>
          <p:cNvPr id="15403" name="Group 43"/>
          <p:cNvGraphicFramePr>
            <a:graphicFrameLocks noGrp="1"/>
          </p:cNvGraphicFramePr>
          <p:nvPr>
            <p:ph type="tbl" idx="1"/>
          </p:nvPr>
        </p:nvGraphicFramePr>
        <p:xfrm>
          <a:off x="304800" y="1752600"/>
          <a:ext cx="8610599" cy="4648200"/>
        </p:xfrm>
        <a:graphic>
          <a:graphicData uri="http://schemas.openxmlformats.org/drawingml/2006/table">
            <a:tbl>
              <a:tblPr/>
              <a:tblGrid>
                <a:gridCol w="835274"/>
                <a:gridCol w="3092729"/>
                <a:gridCol w="2072365"/>
                <a:gridCol w="2610231"/>
              </a:tblGrid>
              <a:tr h="410863">
                <a:tc>
                  <a:txBody>
                    <a:bodyPr/>
                    <a:lstStyle/>
                    <a:p>
                      <a:pPr marL="231775" marR="0" lvl="0" indent="-231775"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GB" sz="1400" b="1" i="0" u="none" strike="noStrike" cap="none" normalizeH="0" baseline="0" dirty="0" smtClean="0">
                          <a:ln>
                            <a:noFill/>
                          </a:ln>
                          <a:solidFill>
                            <a:schemeClr val="tx2"/>
                          </a:solidFill>
                          <a:effectLst/>
                          <a:latin typeface="Arial" charset="0"/>
                        </a:rPr>
                        <a:t>DRUG</a:t>
                      </a:r>
                      <a:endParaRPr kumimoji="0" lang="en-US" sz="1400" b="1" i="0" u="none" strike="noStrike" cap="none" normalizeH="0" baseline="0" dirty="0" smtClean="0">
                        <a:ln>
                          <a:noFill/>
                        </a:ln>
                        <a:solidFill>
                          <a:schemeClr val="tx2"/>
                        </a:solidFill>
                        <a:effectLst/>
                        <a:latin typeface="Arial" charset="0"/>
                      </a:endParaRPr>
                    </a:p>
                  </a:txBody>
                  <a:tcPr marT="45709" marB="457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231775" marR="0" lvl="0" indent="-231775"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GB" sz="1400" b="1" i="0" u="none" strike="noStrike" cap="none" normalizeH="0" baseline="0" dirty="0" smtClean="0">
                          <a:ln>
                            <a:noFill/>
                          </a:ln>
                          <a:solidFill>
                            <a:schemeClr val="tx2"/>
                          </a:solidFill>
                          <a:effectLst/>
                          <a:latin typeface="Arial" charset="0"/>
                        </a:rPr>
                        <a:t>TOXICITY</a:t>
                      </a:r>
                      <a:endParaRPr kumimoji="0" lang="en-US" sz="1400" b="1" i="0" u="none" strike="noStrike" cap="none" normalizeH="0" baseline="0" dirty="0" smtClean="0">
                        <a:ln>
                          <a:noFill/>
                        </a:ln>
                        <a:solidFill>
                          <a:schemeClr val="tx2"/>
                        </a:solidFill>
                        <a:effectLst/>
                        <a:latin typeface="Arial" charset="0"/>
                      </a:endParaRPr>
                    </a:p>
                  </a:txBody>
                  <a:tcPr marT="45709" marB="457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231775" marR="0" lvl="0" indent="-231775"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GB" sz="1400" b="1" i="0" u="none" strike="noStrike" cap="none" normalizeH="0" baseline="0" smtClean="0">
                          <a:ln>
                            <a:noFill/>
                          </a:ln>
                          <a:solidFill>
                            <a:schemeClr val="tx2"/>
                          </a:solidFill>
                          <a:effectLst/>
                          <a:latin typeface="Arial" charset="0"/>
                        </a:rPr>
                        <a:t>MINOR</a:t>
                      </a:r>
                      <a:endParaRPr kumimoji="0" lang="en-US" sz="1400" b="1" i="0" u="none" strike="noStrike" cap="none" normalizeH="0" baseline="0" smtClean="0">
                        <a:ln>
                          <a:noFill/>
                        </a:ln>
                        <a:solidFill>
                          <a:schemeClr val="tx2"/>
                        </a:solidFill>
                        <a:effectLst/>
                        <a:latin typeface="Arial" charset="0"/>
                      </a:endParaRPr>
                    </a:p>
                  </a:txBody>
                  <a:tcPr marT="45709" marB="457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231775" marR="0" lvl="0" indent="-231775"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GB" sz="1400" b="1" i="0" u="none" strike="noStrike" cap="none" normalizeH="0" baseline="0" smtClean="0">
                          <a:ln>
                            <a:noFill/>
                          </a:ln>
                          <a:solidFill>
                            <a:schemeClr val="tx2"/>
                          </a:solidFill>
                          <a:effectLst/>
                          <a:latin typeface="Arial" charset="0"/>
                        </a:rPr>
                        <a:t>MANAGEMENT</a:t>
                      </a:r>
                      <a:endParaRPr kumimoji="0" lang="en-US" sz="1400" b="1" i="0" u="none" strike="noStrike" cap="none" normalizeH="0" baseline="0" smtClean="0">
                        <a:ln>
                          <a:noFill/>
                        </a:ln>
                        <a:solidFill>
                          <a:schemeClr val="tx2"/>
                        </a:solidFill>
                        <a:effectLst/>
                        <a:latin typeface="Arial" charset="0"/>
                      </a:endParaRPr>
                    </a:p>
                  </a:txBody>
                  <a:tcPr marT="45709" marB="457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1103870">
                <a:tc>
                  <a:txBody>
                    <a:bodyPr/>
                    <a:lstStyle/>
                    <a:p>
                      <a:pPr marL="231775" marR="0" lvl="0" indent="-231775"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GB" sz="1400" b="1" i="0" u="none" strike="noStrike" cap="none" normalizeH="0" baseline="0" smtClean="0">
                          <a:ln>
                            <a:noFill/>
                          </a:ln>
                          <a:solidFill>
                            <a:schemeClr val="accent2"/>
                          </a:solidFill>
                          <a:effectLst/>
                          <a:latin typeface="Arial" charset="0"/>
                        </a:rPr>
                        <a:t>ZDV</a:t>
                      </a:r>
                      <a:endParaRPr kumimoji="0" lang="en-US" sz="1400" b="1" i="0" u="none" strike="noStrike" cap="none" normalizeH="0" baseline="0" smtClean="0">
                        <a:ln>
                          <a:noFill/>
                        </a:ln>
                        <a:solidFill>
                          <a:schemeClr val="accent2"/>
                        </a:solidFill>
                        <a:effectLst/>
                        <a:latin typeface="Arial" charset="0"/>
                      </a:endParaRPr>
                    </a:p>
                  </a:txBody>
                  <a:tcPr marT="45709" marB="457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GB" sz="1600" b="0" i="0" u="none" strike="noStrike" cap="none" normalizeH="0" baseline="0" smtClean="0">
                          <a:ln>
                            <a:noFill/>
                          </a:ln>
                          <a:solidFill>
                            <a:schemeClr val="tx1"/>
                          </a:solidFill>
                          <a:effectLst/>
                          <a:latin typeface="Arial" charset="0"/>
                        </a:rPr>
                        <a:t>Anaemia, neutropoenia,</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GB" sz="1600" b="0" i="0" u="none" strike="noStrike" cap="none" normalizeH="0" baseline="0" smtClean="0">
                          <a:ln>
                            <a:noFill/>
                          </a:ln>
                          <a:solidFill>
                            <a:schemeClr val="tx1"/>
                          </a:solidFill>
                          <a:effectLst/>
                          <a:latin typeface="Arial" charset="0"/>
                        </a:rPr>
                        <a:t>thrombocytopoenia, myopathy, intolerance</a:t>
                      </a:r>
                      <a:endParaRPr kumimoji="0" lang="en-US" sz="1600" b="0" i="0" u="none" strike="noStrike" cap="none" normalizeH="0" baseline="0" smtClean="0">
                        <a:ln>
                          <a:noFill/>
                        </a:ln>
                        <a:solidFill>
                          <a:schemeClr val="tx1"/>
                        </a:solidFill>
                        <a:effectLst/>
                        <a:latin typeface="Arial" charset="0"/>
                      </a:endParaRPr>
                    </a:p>
                  </a:txBody>
                  <a:tcPr marT="45709" marB="457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GB" sz="1600" b="0" i="0" u="none" strike="noStrike" cap="none" normalizeH="0" baseline="0" smtClean="0">
                          <a:ln>
                            <a:noFill/>
                          </a:ln>
                          <a:solidFill>
                            <a:schemeClr val="tx1"/>
                          </a:solidFill>
                          <a:effectLst/>
                          <a:latin typeface="Arial" charset="0"/>
                        </a:rPr>
                        <a:t>Blue or black discoloration of nails, nausea, headache</a:t>
                      </a:r>
                      <a:endParaRPr kumimoji="0" lang="en-US" sz="1600" b="0" i="0" u="none" strike="noStrike" cap="none" normalizeH="0" baseline="0" smtClean="0">
                        <a:ln>
                          <a:noFill/>
                        </a:ln>
                        <a:solidFill>
                          <a:schemeClr val="tx1"/>
                        </a:solidFill>
                        <a:effectLst/>
                        <a:latin typeface="Arial" charset="0"/>
                      </a:endParaRPr>
                    </a:p>
                  </a:txBody>
                  <a:tcPr marT="45709" marB="457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GB" sz="1600" b="0" i="0" u="none" strike="noStrike" cap="none" normalizeH="0" baseline="0" smtClean="0">
                          <a:ln>
                            <a:noFill/>
                          </a:ln>
                          <a:solidFill>
                            <a:schemeClr val="tx1"/>
                          </a:solidFill>
                          <a:effectLst/>
                          <a:latin typeface="Arial" charset="0"/>
                        </a:rPr>
                        <a:t>For severe anaemia, reduce dose or change to d4T</a:t>
                      </a:r>
                      <a:endParaRPr kumimoji="0" lang="en-US" sz="1600" b="0" i="0" u="none" strike="noStrike" cap="none" normalizeH="0" baseline="0" smtClean="0">
                        <a:ln>
                          <a:noFill/>
                        </a:ln>
                        <a:solidFill>
                          <a:schemeClr val="tx1"/>
                        </a:solidFill>
                        <a:effectLst/>
                        <a:latin typeface="Arial" charset="0"/>
                      </a:endParaRPr>
                    </a:p>
                  </a:txBody>
                  <a:tcPr marT="45709" marB="457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780667">
                <a:tc>
                  <a:txBody>
                    <a:bodyPr/>
                    <a:lstStyle/>
                    <a:p>
                      <a:pPr marL="231775" marR="0" lvl="0" indent="-231775"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GB" sz="1400" b="1" i="0" u="none" strike="noStrike" cap="none" normalizeH="0" baseline="0" smtClean="0">
                          <a:ln>
                            <a:noFill/>
                          </a:ln>
                          <a:solidFill>
                            <a:schemeClr val="accent2"/>
                          </a:solidFill>
                          <a:effectLst/>
                          <a:latin typeface="Arial" charset="0"/>
                        </a:rPr>
                        <a:t>3TC</a:t>
                      </a:r>
                      <a:endParaRPr kumimoji="0" lang="en-US" sz="1400" b="1" i="0" u="none" strike="noStrike" cap="none" normalizeH="0" baseline="0" smtClean="0">
                        <a:ln>
                          <a:noFill/>
                        </a:ln>
                        <a:solidFill>
                          <a:schemeClr val="accent2"/>
                        </a:solidFill>
                        <a:effectLst/>
                        <a:latin typeface="Arial" charset="0"/>
                      </a:endParaRPr>
                    </a:p>
                  </a:txBody>
                  <a:tcPr marT="45709" marB="457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GB" sz="1600" b="0" i="0" u="none" strike="noStrike" cap="none" normalizeH="0" baseline="0" smtClean="0">
                          <a:ln>
                            <a:noFill/>
                          </a:ln>
                          <a:solidFill>
                            <a:schemeClr val="tx1"/>
                          </a:solidFill>
                          <a:effectLst/>
                          <a:latin typeface="Arial" charset="0"/>
                        </a:rPr>
                        <a:t>Pancreatitis, liver toxicity, mild peripheral neuropathy</a:t>
                      </a:r>
                      <a:endParaRPr kumimoji="0" lang="en-US" sz="1600" b="0" i="0" u="none" strike="noStrike" cap="none" normalizeH="0" baseline="0" smtClean="0">
                        <a:ln>
                          <a:noFill/>
                        </a:ln>
                        <a:solidFill>
                          <a:schemeClr val="tx1"/>
                        </a:solidFill>
                        <a:effectLst/>
                        <a:latin typeface="Arial" charset="0"/>
                      </a:endParaRPr>
                    </a:p>
                  </a:txBody>
                  <a:tcPr marT="45709" marB="457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231775" marR="0" lvl="0" indent="-231775"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GB" sz="1600" b="0" i="0" u="none" strike="noStrike" cap="none" normalizeH="0" baseline="0" smtClean="0">
                          <a:ln>
                            <a:noFill/>
                          </a:ln>
                          <a:solidFill>
                            <a:schemeClr val="tx1"/>
                          </a:solidFill>
                          <a:effectLst/>
                          <a:latin typeface="Arial" charset="0"/>
                        </a:rPr>
                        <a:t>Skin rash, headache</a:t>
                      </a:r>
                      <a:endParaRPr kumimoji="0" lang="en-US" sz="1600" b="0" i="0" u="none" strike="noStrike" cap="none" normalizeH="0" baseline="0" smtClean="0">
                        <a:ln>
                          <a:noFill/>
                        </a:ln>
                        <a:solidFill>
                          <a:schemeClr val="tx1"/>
                        </a:solidFill>
                        <a:effectLst/>
                        <a:latin typeface="Arial" charset="0"/>
                      </a:endParaRPr>
                    </a:p>
                  </a:txBody>
                  <a:tcPr marT="45709" marB="457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GB" sz="1600" b="0" i="0" u="none" strike="noStrike" cap="none" normalizeH="0" baseline="0" smtClean="0">
                          <a:ln>
                            <a:noFill/>
                          </a:ln>
                          <a:solidFill>
                            <a:schemeClr val="tx1"/>
                          </a:solidFill>
                          <a:effectLst/>
                          <a:latin typeface="Arial" charset="0"/>
                        </a:rPr>
                        <a:t>If serum amylase elevated, discontinue</a:t>
                      </a:r>
                      <a:endParaRPr kumimoji="0" lang="en-US" sz="1600" b="0" i="0" u="none" strike="noStrike" cap="none" normalizeH="0" baseline="0" smtClean="0">
                        <a:ln>
                          <a:noFill/>
                        </a:ln>
                        <a:solidFill>
                          <a:schemeClr val="tx1"/>
                        </a:solidFill>
                        <a:effectLst/>
                        <a:latin typeface="Arial" charset="0"/>
                      </a:endParaRPr>
                    </a:p>
                  </a:txBody>
                  <a:tcPr marT="45709" marB="457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851552">
                <a:tc>
                  <a:txBody>
                    <a:bodyPr/>
                    <a:lstStyle/>
                    <a:p>
                      <a:pPr marL="231775" marR="0" lvl="0" indent="-231775"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GB" sz="1400" b="1" i="0" u="none" strike="noStrike" cap="none" normalizeH="0" baseline="0" dirty="0" smtClean="0">
                          <a:ln>
                            <a:noFill/>
                          </a:ln>
                          <a:solidFill>
                            <a:schemeClr val="accent2"/>
                          </a:solidFill>
                          <a:effectLst/>
                          <a:latin typeface="Arial" charset="0"/>
                        </a:rPr>
                        <a:t>NVP</a:t>
                      </a:r>
                      <a:endParaRPr kumimoji="0" lang="en-US" sz="1400" b="1" i="0" u="none" strike="noStrike" cap="none" normalizeH="0" baseline="0" dirty="0" smtClean="0">
                        <a:ln>
                          <a:noFill/>
                        </a:ln>
                        <a:solidFill>
                          <a:schemeClr val="accent2"/>
                        </a:solidFill>
                        <a:effectLst/>
                        <a:latin typeface="Arial" charset="0"/>
                      </a:endParaRPr>
                    </a:p>
                  </a:txBody>
                  <a:tcPr marT="45709" marB="457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GB" sz="1600" b="0" i="0" u="none" strike="noStrike" cap="none" normalizeH="0" baseline="0" dirty="0" smtClean="0">
                          <a:ln>
                            <a:noFill/>
                          </a:ln>
                          <a:solidFill>
                            <a:schemeClr val="tx1"/>
                          </a:solidFill>
                          <a:effectLst/>
                          <a:latin typeface="Arial" charset="0"/>
                        </a:rPr>
                        <a:t>Skin rash, Stevens-Johnson syndrome, hepatotoxicity</a:t>
                      </a:r>
                      <a:endParaRPr kumimoji="0" lang="en-US" sz="1600" b="0" i="0" u="none" strike="noStrike" cap="none" normalizeH="0" baseline="0" dirty="0" smtClean="0">
                        <a:ln>
                          <a:noFill/>
                        </a:ln>
                        <a:solidFill>
                          <a:schemeClr val="tx1"/>
                        </a:solidFill>
                        <a:effectLst/>
                        <a:latin typeface="Arial" charset="0"/>
                      </a:endParaRPr>
                    </a:p>
                  </a:txBody>
                  <a:tcPr marT="45709" marB="457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231775" marR="0" lvl="0" indent="-231775"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GB" sz="1600" b="0" i="0" u="none" strike="noStrike" cap="none" normalizeH="0" baseline="0" smtClean="0">
                        <a:ln>
                          <a:noFill/>
                        </a:ln>
                        <a:solidFill>
                          <a:schemeClr val="tx1"/>
                        </a:solidFill>
                        <a:effectLst/>
                        <a:latin typeface="Arial" charset="0"/>
                      </a:endParaRPr>
                    </a:p>
                  </a:txBody>
                  <a:tcPr marT="45709" marB="457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GB" sz="1600" b="0" i="0" u="none" strike="noStrike" cap="none" normalizeH="0" baseline="0" dirty="0" smtClean="0">
                          <a:ln>
                            <a:noFill/>
                          </a:ln>
                          <a:solidFill>
                            <a:schemeClr val="tx1"/>
                          </a:solidFill>
                          <a:effectLst/>
                          <a:latin typeface="Arial" charset="0"/>
                        </a:rPr>
                        <a:t>Do not give if CD4 &gt;250 because of severe hepatotoxicity</a:t>
                      </a:r>
                      <a:endParaRPr kumimoji="0" lang="en-US" sz="1600" b="0" i="0" u="none" strike="noStrike" cap="none" normalizeH="0" baseline="0" dirty="0" smtClean="0">
                        <a:ln>
                          <a:noFill/>
                        </a:ln>
                        <a:solidFill>
                          <a:schemeClr val="tx1"/>
                        </a:solidFill>
                        <a:effectLst/>
                        <a:latin typeface="Arial" charset="0"/>
                      </a:endParaRPr>
                    </a:p>
                  </a:txBody>
                  <a:tcPr marT="45709" marB="457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99233">
                <a:tc>
                  <a:txBody>
                    <a:bodyPr/>
                    <a:lstStyle/>
                    <a:p>
                      <a:pPr marL="231775" marR="0" lvl="0" indent="-231775"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GB" sz="1400" b="1" i="0" u="none" strike="noStrike" cap="none" normalizeH="0" baseline="0" dirty="0" smtClean="0">
                          <a:ln>
                            <a:noFill/>
                          </a:ln>
                          <a:solidFill>
                            <a:schemeClr val="accent2"/>
                          </a:solidFill>
                          <a:effectLst/>
                          <a:latin typeface="Arial" charset="0"/>
                        </a:rPr>
                        <a:t>EFV</a:t>
                      </a:r>
                      <a:endParaRPr kumimoji="0" lang="en-US" sz="1400" b="1" i="0" u="none" strike="noStrike" cap="none" normalizeH="0" baseline="0" dirty="0" smtClean="0">
                        <a:ln>
                          <a:noFill/>
                        </a:ln>
                        <a:solidFill>
                          <a:schemeClr val="accent2"/>
                        </a:solidFill>
                        <a:effectLst/>
                        <a:latin typeface="Arial" charset="0"/>
                      </a:endParaRPr>
                    </a:p>
                  </a:txBody>
                  <a:tcPr marT="45709" marB="457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231775" marR="0" lvl="0" indent="-231775"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GB" sz="1600" b="0" i="0" u="none" strike="noStrike" cap="none" normalizeH="0" baseline="0" smtClean="0">
                          <a:ln>
                            <a:noFill/>
                          </a:ln>
                          <a:solidFill>
                            <a:schemeClr val="tx1"/>
                          </a:solidFill>
                          <a:effectLst/>
                          <a:latin typeface="Arial" charset="0"/>
                        </a:rPr>
                        <a:t>Nightmares, rash, hepatitis,NTD</a:t>
                      </a:r>
                      <a:endParaRPr kumimoji="0" lang="en-US" sz="1600" b="0" i="0" u="none" strike="noStrike" cap="none" normalizeH="0" baseline="0" smtClean="0">
                        <a:ln>
                          <a:noFill/>
                        </a:ln>
                        <a:solidFill>
                          <a:schemeClr val="tx1"/>
                        </a:solidFill>
                        <a:effectLst/>
                        <a:latin typeface="Arial" charset="0"/>
                      </a:endParaRPr>
                    </a:p>
                  </a:txBody>
                  <a:tcPr marT="45709" marB="457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231775" marR="0" lvl="0" indent="-231775"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GB" sz="1600" b="0" i="0" u="none" strike="noStrike" cap="none" normalizeH="0" baseline="0" dirty="0" smtClean="0">
                          <a:ln>
                            <a:noFill/>
                          </a:ln>
                          <a:solidFill>
                            <a:schemeClr val="tx1"/>
                          </a:solidFill>
                          <a:effectLst/>
                          <a:latin typeface="Arial" charset="0"/>
                        </a:rPr>
                        <a:t>Dizziness</a:t>
                      </a:r>
                      <a:endParaRPr kumimoji="0" lang="en-US" sz="1600" b="0" i="0" u="none" strike="noStrike" cap="none" normalizeH="0" baseline="0" dirty="0" smtClean="0">
                        <a:ln>
                          <a:noFill/>
                        </a:ln>
                        <a:solidFill>
                          <a:schemeClr val="tx1"/>
                        </a:solidFill>
                        <a:effectLst/>
                        <a:latin typeface="Arial" charset="0"/>
                      </a:endParaRPr>
                    </a:p>
                  </a:txBody>
                  <a:tcPr marT="45709" marB="457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231775" marR="0" lvl="0" indent="-231775"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GB" sz="1600" b="0" i="0" u="none" strike="noStrike" cap="none" normalizeH="0" baseline="0" dirty="0" smtClean="0">
                          <a:ln>
                            <a:noFill/>
                          </a:ln>
                          <a:solidFill>
                            <a:schemeClr val="tx1"/>
                          </a:solidFill>
                          <a:effectLst/>
                          <a:latin typeface="Arial" charset="0"/>
                        </a:rPr>
                        <a:t>If hepatitis, discontinue</a:t>
                      </a:r>
                      <a:endParaRPr kumimoji="0" lang="en-US" sz="1600" b="0" i="0" u="none" strike="noStrike" cap="none" normalizeH="0" baseline="0" dirty="0" smtClean="0">
                        <a:ln>
                          <a:noFill/>
                        </a:ln>
                        <a:solidFill>
                          <a:schemeClr val="tx1"/>
                        </a:solidFill>
                        <a:effectLst/>
                        <a:latin typeface="Arial" charset="0"/>
                      </a:endParaRPr>
                    </a:p>
                  </a:txBody>
                  <a:tcPr marT="45709" marB="457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902015">
                <a:tc>
                  <a:txBody>
                    <a:bodyPr/>
                    <a:lstStyle/>
                    <a:p>
                      <a:pPr marL="231775" marR="0" lvl="0" indent="-231775"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GB" sz="1400" b="1" i="0" u="none" strike="noStrike" cap="none" normalizeH="0" baseline="0" dirty="0" smtClean="0">
                          <a:ln>
                            <a:noFill/>
                          </a:ln>
                          <a:solidFill>
                            <a:schemeClr val="accent2"/>
                          </a:solidFill>
                          <a:effectLst/>
                          <a:latin typeface="Arial" charset="0"/>
                        </a:rPr>
                        <a:t>TDF</a:t>
                      </a:r>
                      <a:endParaRPr kumimoji="0" lang="en-US" sz="1400" b="1" i="0" u="none" strike="noStrike" cap="none" normalizeH="0" baseline="0" dirty="0" smtClean="0">
                        <a:ln>
                          <a:noFill/>
                        </a:ln>
                        <a:solidFill>
                          <a:schemeClr val="accent2"/>
                        </a:solidFill>
                        <a:effectLst/>
                        <a:latin typeface="Arial" charset="0"/>
                      </a:endParaRPr>
                    </a:p>
                  </a:txBody>
                  <a:tcPr marT="45709" marB="457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231775" marR="0" lvl="0" indent="-231775"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sz="1600" b="0" i="0" kern="1200" dirty="0" smtClean="0">
                          <a:solidFill>
                            <a:schemeClr val="tx1"/>
                          </a:solidFill>
                          <a:effectLst/>
                          <a:latin typeface="+mn-lt"/>
                          <a:ea typeface="+mn-ea"/>
                          <a:cs typeface="+mn-cs"/>
                        </a:rPr>
                        <a:t>New or worsening kidney problem,</a:t>
                      </a:r>
                      <a:r>
                        <a:rPr lang="en-US" sz="1600" b="0" i="0" kern="1200" baseline="0" dirty="0" smtClean="0">
                          <a:solidFill>
                            <a:schemeClr val="tx1"/>
                          </a:solidFill>
                          <a:effectLst/>
                          <a:latin typeface="+mn-lt"/>
                          <a:ea typeface="+mn-ea"/>
                          <a:cs typeface="+mn-cs"/>
                        </a:rPr>
                        <a:t> </a:t>
                      </a:r>
                      <a:r>
                        <a:rPr lang="en-US" sz="1600" b="0" i="0" kern="1200" dirty="0" smtClean="0">
                          <a:solidFill>
                            <a:schemeClr val="tx1"/>
                          </a:solidFill>
                          <a:effectLst/>
                          <a:latin typeface="+mn-lt"/>
                          <a:ea typeface="+mn-ea"/>
                          <a:cs typeface="+mn-cs"/>
                        </a:rPr>
                        <a:t> Bone problem</a:t>
                      </a:r>
                      <a:endParaRPr kumimoji="0" lang="en-US" sz="1600" b="0" i="0" u="none" strike="noStrike" cap="none" normalizeH="0" baseline="0" dirty="0" smtClean="0">
                        <a:ln>
                          <a:noFill/>
                        </a:ln>
                        <a:solidFill>
                          <a:schemeClr val="tx1"/>
                        </a:solidFill>
                        <a:effectLst/>
                        <a:latin typeface="Arial" charset="0"/>
                      </a:endParaRPr>
                    </a:p>
                  </a:txBody>
                  <a:tcPr marT="45709" marB="457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231775" marR="0" lvl="0" indent="-231775"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sz="1600" b="0" i="0" kern="1200" dirty="0" smtClean="0">
                          <a:solidFill>
                            <a:schemeClr val="tx1"/>
                          </a:solidFill>
                          <a:effectLst/>
                          <a:latin typeface="+mn-lt"/>
                          <a:ea typeface="+mn-ea"/>
                          <a:cs typeface="+mn-cs"/>
                        </a:rPr>
                        <a:t>Nausea, diarrhea, vomiting, and flatulence</a:t>
                      </a:r>
                      <a:endParaRPr kumimoji="0" lang="en-US" sz="1600" b="0" i="0" u="none" strike="noStrike" cap="none" normalizeH="0" baseline="0" dirty="0" smtClean="0">
                        <a:ln>
                          <a:noFill/>
                        </a:ln>
                        <a:solidFill>
                          <a:schemeClr val="tx1"/>
                        </a:solidFill>
                        <a:effectLst/>
                        <a:latin typeface="Arial" charset="0"/>
                      </a:endParaRPr>
                    </a:p>
                  </a:txBody>
                  <a:tcPr marT="45709" marB="457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231775" marR="0" lvl="0" indent="-231775"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sz="1600" b="0" i="0" kern="1200" dirty="0" smtClean="0">
                          <a:solidFill>
                            <a:schemeClr val="tx1"/>
                          </a:solidFill>
                          <a:effectLst/>
                          <a:latin typeface="+mn-lt"/>
                          <a:ea typeface="+mn-ea"/>
                          <a:cs typeface="+mn-cs"/>
                        </a:rPr>
                        <a:t>If</a:t>
                      </a:r>
                      <a:r>
                        <a:rPr lang="en-US" sz="1600" b="0" i="0" kern="1200" baseline="0" dirty="0" smtClean="0">
                          <a:solidFill>
                            <a:schemeClr val="tx1"/>
                          </a:solidFill>
                          <a:effectLst/>
                          <a:latin typeface="+mn-lt"/>
                          <a:ea typeface="+mn-ea"/>
                          <a:cs typeface="+mn-cs"/>
                        </a:rPr>
                        <a:t> </a:t>
                      </a:r>
                      <a:r>
                        <a:rPr lang="en-US" sz="1600" b="0" i="0" kern="1200" dirty="0" smtClean="0">
                          <a:solidFill>
                            <a:schemeClr val="tx1"/>
                          </a:solidFill>
                          <a:effectLst/>
                          <a:latin typeface="+mn-lt"/>
                          <a:ea typeface="+mn-ea"/>
                          <a:cs typeface="+mn-cs"/>
                        </a:rPr>
                        <a:t>serum </a:t>
                      </a:r>
                      <a:r>
                        <a:rPr lang="en-US" sz="1600" b="0" i="0" kern="1200" dirty="0" err="1" smtClean="0">
                          <a:solidFill>
                            <a:schemeClr val="tx1"/>
                          </a:solidFill>
                          <a:effectLst/>
                          <a:latin typeface="+mn-lt"/>
                          <a:ea typeface="+mn-ea"/>
                          <a:cs typeface="+mn-cs"/>
                        </a:rPr>
                        <a:t>creatinine</a:t>
                      </a:r>
                      <a:r>
                        <a:rPr lang="en-US" sz="1600" b="0" i="0" kern="1200" dirty="0" smtClean="0">
                          <a:solidFill>
                            <a:schemeClr val="tx1"/>
                          </a:solidFill>
                          <a:effectLst/>
                          <a:latin typeface="+mn-lt"/>
                          <a:ea typeface="+mn-ea"/>
                          <a:cs typeface="+mn-cs"/>
                        </a:rPr>
                        <a:t> elevated,</a:t>
                      </a:r>
                      <a:r>
                        <a:rPr lang="en-US" sz="1600" b="0" i="0" kern="1200" baseline="0" dirty="0" smtClean="0">
                          <a:solidFill>
                            <a:schemeClr val="tx1"/>
                          </a:solidFill>
                          <a:effectLst/>
                          <a:latin typeface="+mn-lt"/>
                          <a:ea typeface="+mn-ea"/>
                          <a:cs typeface="+mn-cs"/>
                        </a:rPr>
                        <a:t> discontinue</a:t>
                      </a:r>
                      <a:endParaRPr lang="en-US" sz="1600" b="0" i="0" kern="1200" dirty="0" smtClean="0">
                        <a:solidFill>
                          <a:schemeClr val="tx1"/>
                        </a:solidFill>
                        <a:effectLst/>
                        <a:latin typeface="+mn-lt"/>
                        <a:ea typeface="+mn-ea"/>
                        <a:cs typeface="+mn-cs"/>
                      </a:endParaRPr>
                    </a:p>
                    <a:p>
                      <a:pPr marL="231775" marR="0" lvl="0" indent="-231775"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marT="45709" marB="457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0" name="Footer Placeholder 3"/>
          <p:cNvSpPr>
            <a:spLocks noGrp="1"/>
          </p:cNvSpPr>
          <p:nvPr>
            <p:ph type="ftr" sz="quarter" idx="10"/>
          </p:nvPr>
        </p:nvSpPr>
        <p:spPr>
          <a:xfrm>
            <a:off x="838200" y="6400800"/>
            <a:ext cx="5181600" cy="609600"/>
          </a:xfrm>
        </p:spPr>
        <p:txBody>
          <a:bodyPr/>
          <a:lstStyle/>
          <a:p>
            <a:pPr>
              <a:defRPr/>
            </a:pPr>
            <a:r>
              <a:rPr lang="en-US" dirty="0"/>
              <a:t>Nigeria National PMTCT Training Slides                                                    Module 4</a:t>
            </a:r>
          </a:p>
        </p:txBody>
      </p:sp>
      <p:sp>
        <p:nvSpPr>
          <p:cNvPr id="41" name="Slide Number Placeholder 4"/>
          <p:cNvSpPr>
            <a:spLocks noGrp="1"/>
          </p:cNvSpPr>
          <p:nvPr>
            <p:ph type="sldNum" sz="quarter" idx="11"/>
          </p:nvPr>
        </p:nvSpPr>
        <p:spPr/>
        <p:txBody>
          <a:bodyPr/>
          <a:lstStyle/>
          <a:p>
            <a:pPr>
              <a:defRPr/>
            </a:pPr>
            <a:fld id="{7B1181A4-3F2D-48C4-93D7-DE73BDAC8877}" type="slidenum">
              <a:rPr lang="en-US"/>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7"/>
          <p:cNvSpPr>
            <a:spLocks noGrp="1" noChangeArrowheads="1"/>
          </p:cNvSpPr>
          <p:nvPr>
            <p:ph idx="1"/>
          </p:nvPr>
        </p:nvSpPr>
        <p:spPr>
          <a:xfrm>
            <a:off x="912813" y="1142984"/>
            <a:ext cx="7545387" cy="4800616"/>
          </a:xfrm>
        </p:spPr>
        <p:txBody>
          <a:bodyPr>
            <a:normAutofit fontScale="92500" lnSpcReduction="20000"/>
          </a:bodyPr>
          <a:lstStyle/>
          <a:p>
            <a:pPr eaLnBrk="1" hangingPunct="1">
              <a:defRPr/>
            </a:pPr>
            <a:r>
              <a:rPr lang="en-US" altLang="en-US" dirty="0" smtClean="0"/>
              <a:t>Strict adherence is critical but a challenge in pregnancy.</a:t>
            </a:r>
          </a:p>
          <a:p>
            <a:pPr eaLnBrk="1" hangingPunct="1">
              <a:defRPr/>
            </a:pPr>
            <a:r>
              <a:rPr lang="en-US" altLang="en-US" dirty="0" smtClean="0"/>
              <a:t>ARVs have side effects that need clinical and lab monitoring.</a:t>
            </a:r>
          </a:p>
          <a:p>
            <a:pPr eaLnBrk="1" hangingPunct="1">
              <a:defRPr/>
            </a:pPr>
            <a:r>
              <a:rPr lang="en-US" altLang="en-US" dirty="0" smtClean="0"/>
              <a:t>Beware of drug interactions.</a:t>
            </a:r>
          </a:p>
          <a:p>
            <a:pPr eaLnBrk="1" hangingPunct="1">
              <a:defRPr/>
            </a:pPr>
            <a:r>
              <a:rPr lang="en-US" altLang="en-US" dirty="0" smtClean="0"/>
              <a:t>Resistance may develop if adherence is not excellent or if drug interactions affect drug levels.</a:t>
            </a:r>
          </a:p>
          <a:p>
            <a:pPr eaLnBrk="1" hangingPunct="1">
              <a:defRPr/>
            </a:pPr>
            <a:r>
              <a:rPr lang="en-US" altLang="en-US" dirty="0" smtClean="0"/>
              <a:t>Resistance may be spread to baby and to partner.</a:t>
            </a:r>
          </a:p>
          <a:p>
            <a:pPr marL="0" indent="0" eaLnBrk="1" hangingPunct="1">
              <a:buFont typeface="Wingdings" pitchFamily="2" charset="2"/>
              <a:buNone/>
              <a:defRPr/>
            </a:pPr>
            <a:r>
              <a:rPr lang="en-US" altLang="en-US" i="1" dirty="0" smtClean="0"/>
              <a:t>With excellent adherence and monitoring, risks of ART are </a:t>
            </a:r>
            <a:r>
              <a:rPr lang="en-US" altLang="en-US" i="1" dirty="0" err="1" smtClean="0"/>
              <a:t>minimised</a:t>
            </a:r>
            <a:r>
              <a:rPr lang="en-US" altLang="en-US" i="1" dirty="0" smtClean="0"/>
              <a:t> and benefits are </a:t>
            </a:r>
            <a:r>
              <a:rPr lang="en-US" altLang="en-US" i="1" dirty="0" err="1" smtClean="0"/>
              <a:t>maximised</a:t>
            </a:r>
            <a:r>
              <a:rPr lang="en-US" altLang="en-US" i="1" dirty="0" smtClean="0"/>
              <a:t>.</a:t>
            </a:r>
          </a:p>
        </p:txBody>
      </p:sp>
      <p:sp>
        <p:nvSpPr>
          <p:cNvPr id="4" name="Footer Placeholder 3"/>
          <p:cNvSpPr>
            <a:spLocks noGrp="1"/>
          </p:cNvSpPr>
          <p:nvPr>
            <p:ph type="ftr" sz="quarter" idx="11"/>
          </p:nvPr>
        </p:nvSpPr>
        <p:spPr/>
        <p:txBody>
          <a:bodyPr/>
          <a:lstStyle/>
          <a:p>
            <a:pPr>
              <a:defRPr/>
            </a:pPr>
            <a:r>
              <a:rPr lang="en-US" dirty="0"/>
              <a:t>Nigeria National PMTCT Training Slides                                                    </a:t>
            </a:r>
          </a:p>
        </p:txBody>
      </p:sp>
      <p:sp>
        <p:nvSpPr>
          <p:cNvPr id="5" name="Slide Number Placeholder 4"/>
          <p:cNvSpPr>
            <a:spLocks noGrp="1"/>
          </p:cNvSpPr>
          <p:nvPr>
            <p:ph type="sldNum" sz="quarter" idx="12"/>
          </p:nvPr>
        </p:nvSpPr>
        <p:spPr/>
        <p:txBody>
          <a:bodyPr/>
          <a:lstStyle/>
          <a:p>
            <a:pPr>
              <a:defRPr/>
            </a:pPr>
            <a:fld id="{A3D09F91-3EED-4AF3-B171-DD8CD5F6CA6A}" type="slidenum">
              <a:rPr lang="en-US"/>
              <a:pPr>
                <a:defRPr/>
              </a:pPr>
              <a:t>34</a:t>
            </a:fld>
            <a:endParaRPr lang="en-US"/>
          </a:p>
        </p:txBody>
      </p:sp>
      <p:sp>
        <p:nvSpPr>
          <p:cNvPr id="19460" name="Rectangle 6"/>
          <p:cNvSpPr>
            <a:spLocks noGrp="1" noChangeArrowheads="1"/>
          </p:cNvSpPr>
          <p:nvPr>
            <p:ph type="title"/>
          </p:nvPr>
        </p:nvSpPr>
        <p:spPr/>
        <p:txBody>
          <a:bodyPr/>
          <a:lstStyle/>
          <a:p>
            <a:pPr eaLnBrk="1" hangingPunct="1"/>
            <a:r>
              <a:rPr lang="en-US" altLang="en-US" smtClean="0"/>
              <a:t>Principles of ARV Use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5"/>
          <p:cNvSpPr>
            <a:spLocks noGrp="1" noChangeArrowheads="1"/>
          </p:cNvSpPr>
          <p:nvPr>
            <p:ph idx="1"/>
          </p:nvPr>
        </p:nvSpPr>
        <p:spPr>
          <a:xfrm>
            <a:off x="912813" y="2133600"/>
            <a:ext cx="8078787" cy="3810000"/>
          </a:xfrm>
        </p:spPr>
        <p:txBody>
          <a:bodyPr>
            <a:normAutofit/>
          </a:bodyPr>
          <a:lstStyle/>
          <a:p>
            <a:pPr eaLnBrk="1" hangingPunct="1">
              <a:lnSpc>
                <a:spcPct val="90000"/>
              </a:lnSpc>
              <a:buFont typeface="Wingdings" pitchFamily="2" charset="2"/>
              <a:buNone/>
            </a:pPr>
            <a:r>
              <a:rPr lang="en-US" altLang="en-US" dirty="0" smtClean="0"/>
              <a:t>Women infected with HIV can receive both antiretroviral  and TB treatment at the same time with</a:t>
            </a:r>
          </a:p>
          <a:p>
            <a:pPr lvl="1" eaLnBrk="1" hangingPunct="1">
              <a:lnSpc>
                <a:spcPct val="90000"/>
              </a:lnSpc>
              <a:spcBef>
                <a:spcPct val="50000"/>
              </a:spcBef>
            </a:pPr>
            <a:r>
              <a:rPr lang="en-US" altLang="en-US" sz="2400" dirty="0" smtClean="0"/>
              <a:t>Treatment of TB to start first </a:t>
            </a:r>
            <a:r>
              <a:rPr lang="en-US" altLang="en-US" sz="2000" b="1" dirty="0" smtClean="0"/>
              <a:t>(ART, 2 to 8 weeks later)</a:t>
            </a:r>
          </a:p>
          <a:p>
            <a:pPr lvl="1" eaLnBrk="1" hangingPunct="1">
              <a:lnSpc>
                <a:spcPct val="90000"/>
              </a:lnSpc>
              <a:spcBef>
                <a:spcPct val="50000"/>
              </a:spcBef>
            </a:pPr>
            <a:r>
              <a:rPr lang="en-US" altLang="en-US" sz="2400" dirty="0" smtClean="0"/>
              <a:t>Careful drug selection, avoid </a:t>
            </a:r>
            <a:r>
              <a:rPr lang="en-US" altLang="en-US" sz="2400" dirty="0" err="1" smtClean="0"/>
              <a:t>rifampicin</a:t>
            </a:r>
            <a:endParaRPr lang="en-US" altLang="en-US" sz="2400" dirty="0" smtClean="0"/>
          </a:p>
          <a:p>
            <a:pPr lvl="1" eaLnBrk="1" hangingPunct="1">
              <a:lnSpc>
                <a:spcPct val="90000"/>
              </a:lnSpc>
              <a:spcBef>
                <a:spcPct val="50000"/>
              </a:spcBef>
            </a:pPr>
            <a:r>
              <a:rPr lang="en-US" altLang="en-US" sz="2400" dirty="0" smtClean="0"/>
              <a:t>Proper clinical management</a:t>
            </a:r>
          </a:p>
          <a:p>
            <a:pPr lvl="1" eaLnBrk="1" hangingPunct="1">
              <a:lnSpc>
                <a:spcPct val="90000"/>
              </a:lnSpc>
              <a:spcBef>
                <a:spcPct val="50000"/>
              </a:spcBef>
            </a:pPr>
            <a:endParaRPr lang="en-US" altLang="en-US" sz="2400" dirty="0" smtClean="0"/>
          </a:p>
          <a:p>
            <a:pPr lvl="1" eaLnBrk="1" hangingPunct="1">
              <a:lnSpc>
                <a:spcPct val="90000"/>
              </a:lnSpc>
              <a:spcBef>
                <a:spcPct val="50000"/>
              </a:spcBef>
              <a:buFont typeface="Wingdings" pitchFamily="2" charset="2"/>
              <a:buNone/>
            </a:pPr>
            <a:endParaRPr lang="en-US" altLang="en-US" dirty="0" smtClean="0"/>
          </a:p>
          <a:p>
            <a:pPr eaLnBrk="1" hangingPunct="1">
              <a:lnSpc>
                <a:spcPct val="90000"/>
              </a:lnSpc>
            </a:pPr>
            <a:endParaRPr lang="en-US" altLang="en-US" dirty="0" smtClean="0"/>
          </a:p>
          <a:p>
            <a:pPr lvl="1" eaLnBrk="1" hangingPunct="1">
              <a:lnSpc>
                <a:spcPct val="90000"/>
              </a:lnSpc>
              <a:spcBef>
                <a:spcPct val="50000"/>
              </a:spcBef>
            </a:pPr>
            <a:endParaRPr lang="en-US" altLang="en-US" sz="2400"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F5A90246-C1F0-44D5-A803-EA97B2604844}" type="slidenum">
              <a:rPr lang="en-US"/>
              <a:pPr>
                <a:defRPr/>
              </a:pPr>
              <a:t>35</a:t>
            </a:fld>
            <a:endParaRPr lang="en-US"/>
          </a:p>
        </p:txBody>
      </p:sp>
      <p:sp>
        <p:nvSpPr>
          <p:cNvPr id="20484" name="Rectangle 4"/>
          <p:cNvSpPr>
            <a:spLocks noGrp="1" noChangeArrowheads="1"/>
          </p:cNvSpPr>
          <p:nvPr>
            <p:ph type="title"/>
          </p:nvPr>
        </p:nvSpPr>
        <p:spPr/>
        <p:txBody>
          <a:bodyPr>
            <a:normAutofit fontScale="90000"/>
          </a:bodyPr>
          <a:lstStyle/>
          <a:p>
            <a:pPr eaLnBrk="1" hangingPunct="1"/>
            <a:r>
              <a:rPr lang="en-US" altLang="en-US" dirty="0" smtClean="0"/>
              <a:t>Co-Infection with Tuberculosis(TB)</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124744"/>
            <a:ext cx="8640960" cy="5328592"/>
          </a:xfrm>
        </p:spPr>
        <p:txBody>
          <a:bodyPr>
            <a:normAutofit fontScale="77500" lnSpcReduction="20000"/>
          </a:bodyPr>
          <a:lstStyle/>
          <a:p>
            <a:pPr>
              <a:defRPr/>
            </a:pPr>
            <a:r>
              <a:rPr lang="en-GB" b="1" dirty="0" smtClean="0"/>
              <a:t>A. For breastfeeding infants with mother on triple ARV</a:t>
            </a:r>
            <a:r>
              <a:rPr lang="en-GB" dirty="0" smtClean="0"/>
              <a:t>:</a:t>
            </a:r>
            <a:endParaRPr lang="en-US" dirty="0" smtClean="0"/>
          </a:p>
          <a:p>
            <a:pPr lvl="1">
              <a:buFont typeface="Wingdings" pitchFamily="2" charset="2"/>
              <a:buChar char="v"/>
              <a:defRPr/>
            </a:pPr>
            <a:r>
              <a:rPr lang="en-GB" dirty="0" smtClean="0"/>
              <a:t>Commence daily NVP and continue for 6 weeks only</a:t>
            </a:r>
            <a:endParaRPr lang="en-US" dirty="0" smtClean="0"/>
          </a:p>
          <a:p>
            <a:pPr eaLnBrk="1" hangingPunct="1">
              <a:defRPr/>
            </a:pPr>
            <a:r>
              <a:rPr lang="en-GB" b="1" dirty="0" smtClean="0"/>
              <a:t>B.  For non-breastfeeding infants</a:t>
            </a:r>
            <a:r>
              <a:rPr lang="en-GB" dirty="0" smtClean="0"/>
              <a:t>:</a:t>
            </a:r>
            <a:endParaRPr lang="en-US" dirty="0" smtClean="0"/>
          </a:p>
          <a:p>
            <a:pPr lvl="1" eaLnBrk="1" hangingPunct="1">
              <a:buFont typeface="Wingdings" pitchFamily="2" charset="2"/>
              <a:buChar char="v"/>
              <a:defRPr/>
            </a:pPr>
            <a:r>
              <a:rPr lang="en-GB" dirty="0" smtClean="0">
                <a:ea typeface="+mn-ea"/>
                <a:cs typeface="+mn-cs"/>
              </a:rPr>
              <a:t>Give daily NVP for 6 weeks only</a:t>
            </a:r>
          </a:p>
          <a:p>
            <a:pPr>
              <a:defRPr/>
            </a:pPr>
            <a:r>
              <a:rPr lang="en-GB" b="1" dirty="0" smtClean="0"/>
              <a:t>C.  For breastfeeding infants with mother not on triple ARV</a:t>
            </a:r>
            <a:r>
              <a:rPr lang="en-GB" dirty="0" smtClean="0"/>
              <a:t>:</a:t>
            </a:r>
            <a:endParaRPr lang="en-US" dirty="0" smtClean="0"/>
          </a:p>
          <a:p>
            <a:pPr lvl="1">
              <a:buFont typeface="Wingdings" pitchFamily="2" charset="2"/>
              <a:buChar char="v"/>
              <a:defRPr/>
            </a:pPr>
            <a:r>
              <a:rPr lang="en-GB" dirty="0" smtClean="0"/>
              <a:t>Commence daily NVP and continue until one week after cessation of all breastfeeding. </a:t>
            </a:r>
            <a:r>
              <a:rPr lang="en-GB" b="1" dirty="0" smtClean="0"/>
              <a:t> </a:t>
            </a:r>
          </a:p>
          <a:p>
            <a:pPr lvl="1">
              <a:buNone/>
              <a:defRPr/>
            </a:pPr>
            <a:endParaRPr lang="en-GB" sz="2300" b="1" i="1" dirty="0" smtClean="0"/>
          </a:p>
          <a:p>
            <a:pPr lvl="1">
              <a:buNone/>
              <a:defRPr/>
            </a:pPr>
            <a:r>
              <a:rPr lang="en-US" sz="2300" b="1" i="1" dirty="0" smtClean="0"/>
              <a:t>DOSAGES: </a:t>
            </a:r>
          </a:p>
          <a:p>
            <a:pPr>
              <a:buNone/>
              <a:defRPr/>
            </a:pPr>
            <a:r>
              <a:rPr lang="en-US" sz="2300" b="1" i="1" dirty="0" smtClean="0"/>
              <a:t>From birth to 6 weeks of age:</a:t>
            </a:r>
            <a:endParaRPr lang="en-US" sz="2300" b="1" dirty="0" smtClean="0"/>
          </a:p>
          <a:p>
            <a:pPr lvl="1">
              <a:buFont typeface="Wingdings" pitchFamily="2" charset="2"/>
              <a:buChar char="v"/>
              <a:defRPr/>
            </a:pPr>
            <a:r>
              <a:rPr lang="en-US" dirty="0" smtClean="0"/>
              <a:t>Birth weight &lt; 2,500g : NVP  10mg(1ml) daily</a:t>
            </a:r>
          </a:p>
          <a:p>
            <a:pPr lvl="1">
              <a:buFont typeface="Wingdings" pitchFamily="2" charset="2"/>
              <a:buChar char="v"/>
              <a:defRPr/>
            </a:pPr>
            <a:r>
              <a:rPr lang="en-US" dirty="0" smtClean="0"/>
              <a:t>Birth weight ≥ 2,500g : NVP  15mg(1.5ml) daily</a:t>
            </a:r>
          </a:p>
          <a:p>
            <a:pPr>
              <a:buNone/>
              <a:defRPr/>
            </a:pPr>
            <a:endParaRPr lang="en-US" sz="2300" b="1" i="1" dirty="0" smtClean="0"/>
          </a:p>
          <a:p>
            <a:pPr>
              <a:buNone/>
              <a:defRPr/>
            </a:pPr>
            <a:r>
              <a:rPr lang="en-US" sz="2300" b="1" i="1" dirty="0" smtClean="0"/>
              <a:t>From 6 weeks to 6 months of age:</a:t>
            </a:r>
            <a:r>
              <a:rPr lang="en-US" sz="2300" b="1" dirty="0" smtClean="0"/>
              <a:t> </a:t>
            </a:r>
          </a:p>
          <a:p>
            <a:pPr lvl="1">
              <a:buFont typeface="Wingdings" pitchFamily="2" charset="2"/>
              <a:buChar char="v"/>
              <a:defRPr/>
            </a:pPr>
            <a:r>
              <a:rPr lang="en-US" dirty="0" smtClean="0"/>
              <a:t>NVP  20mg(2ml) daily</a:t>
            </a:r>
          </a:p>
          <a:p>
            <a:pPr>
              <a:buNone/>
              <a:defRPr/>
            </a:pPr>
            <a:r>
              <a:rPr lang="en-US" sz="2300" b="1" i="1" dirty="0" smtClean="0"/>
              <a:t>From 6 months to 9 months of age: </a:t>
            </a:r>
          </a:p>
          <a:p>
            <a:pPr lvl="1">
              <a:buFont typeface="Wingdings" pitchFamily="2" charset="2"/>
              <a:buChar char="v"/>
              <a:defRPr/>
            </a:pPr>
            <a:r>
              <a:rPr lang="en-US" dirty="0" smtClean="0"/>
              <a:t>NVP  30mg(3ml) daily</a:t>
            </a:r>
          </a:p>
          <a:p>
            <a:pPr>
              <a:buNone/>
              <a:defRPr/>
            </a:pPr>
            <a:r>
              <a:rPr lang="en-US" sz="2300" b="1" i="1" dirty="0" smtClean="0"/>
              <a:t>From 9 months to 12 months of age</a:t>
            </a:r>
            <a:r>
              <a:rPr lang="en-US" sz="2300" b="1" dirty="0" smtClean="0"/>
              <a:t>:</a:t>
            </a:r>
          </a:p>
          <a:p>
            <a:pPr lvl="1">
              <a:buFont typeface="Wingdings" pitchFamily="2" charset="2"/>
              <a:buChar char="v"/>
              <a:defRPr/>
            </a:pPr>
            <a:r>
              <a:rPr lang="en-US" dirty="0" smtClean="0"/>
              <a:t>NVP  40mg(4ml) daily</a:t>
            </a:r>
          </a:p>
          <a:p>
            <a:pPr eaLnBrk="1" hangingPunct="1">
              <a:buFont typeface="Wingdings" pitchFamily="2" charset="2"/>
              <a:buNone/>
              <a:defRPr/>
            </a:pPr>
            <a:endParaRPr lang="en-US" i="1" dirty="0" smtClean="0"/>
          </a:p>
          <a:p>
            <a:pPr eaLnBrk="1" hangingPunct="1">
              <a:defRPr/>
            </a:pPr>
            <a:endParaRPr lang="en-US" dirty="0" smtClean="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648627DB-9E75-48D3-BCB0-862688BDEB48}" type="slidenum">
              <a:rPr lang="en-US"/>
              <a:pPr>
                <a:defRPr/>
              </a:pPr>
              <a:t>36</a:t>
            </a:fld>
            <a:endParaRPr lang="en-US"/>
          </a:p>
        </p:txBody>
      </p:sp>
      <p:sp>
        <p:nvSpPr>
          <p:cNvPr id="28674" name="Title 1"/>
          <p:cNvSpPr>
            <a:spLocks noGrp="1"/>
          </p:cNvSpPr>
          <p:nvPr>
            <p:ph type="title"/>
          </p:nvPr>
        </p:nvSpPr>
        <p:spPr/>
        <p:txBody>
          <a:bodyPr>
            <a:normAutofit fontScale="90000"/>
          </a:bodyPr>
          <a:lstStyle/>
          <a:p>
            <a:pPr eaLnBrk="1" hangingPunct="1"/>
            <a:r>
              <a:rPr lang="en-US" altLang="en-US" b="1" dirty="0" smtClean="0"/>
              <a:t>Prophylaxis for </a:t>
            </a:r>
            <a:r>
              <a:rPr lang="en-US" altLang="en-US" b="1" dirty="0" err="1" smtClean="0"/>
              <a:t>PMTCT:The</a:t>
            </a:r>
            <a:r>
              <a:rPr lang="en-US" altLang="en-US" b="1" dirty="0" smtClean="0"/>
              <a:t> Infant</a:t>
            </a:r>
            <a:r>
              <a:rPr lang="en-US" altLang="en-US" b="1" dirty="0" smtClean="0">
                <a:solidFill>
                  <a:schemeClr val="bg1"/>
                </a:solidFill>
              </a:rPr>
              <a:t> </a:t>
            </a:r>
            <a:endParaRPr lang="en-US" altLang="en-US"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76800"/>
          </a:xfrm>
        </p:spPr>
        <p:txBody>
          <a:bodyPr/>
          <a:lstStyle/>
          <a:p>
            <a:endParaRPr lang="en-US" dirty="0"/>
          </a:p>
        </p:txBody>
      </p:sp>
      <p:sp>
        <p:nvSpPr>
          <p:cNvPr id="2" name="Title 1"/>
          <p:cNvSpPr>
            <a:spLocks noGrp="1"/>
          </p:cNvSpPr>
          <p:nvPr>
            <p:ph type="title"/>
          </p:nvPr>
        </p:nvSpPr>
        <p:spPr>
          <a:xfrm>
            <a:off x="856928" y="404664"/>
            <a:ext cx="8287072" cy="549498"/>
          </a:xfrm>
        </p:spPr>
        <p:txBody>
          <a:bodyPr>
            <a:normAutofit fontScale="90000"/>
          </a:bodyPr>
          <a:lstStyle/>
          <a:p>
            <a:pPr lvl="0" defTabSz="457200">
              <a:spcBef>
                <a:spcPts val="0"/>
              </a:spcBef>
            </a:pPr>
            <a:r>
              <a:rPr lang="en-US" sz="1200" dirty="0" smtClean="0">
                <a:solidFill>
                  <a:prstClr val="black">
                    <a:tint val="75000"/>
                  </a:prstClr>
                </a:solidFill>
                <a:ea typeface="+mn-ea"/>
                <a:cs typeface="+mn-cs"/>
              </a:rPr>
              <a:t/>
            </a:r>
            <a:br>
              <a:rPr lang="en-US" sz="1200" dirty="0" smtClean="0">
                <a:solidFill>
                  <a:prstClr val="black">
                    <a:tint val="75000"/>
                  </a:prstClr>
                </a:solidFill>
                <a:ea typeface="+mn-ea"/>
                <a:cs typeface="+mn-cs"/>
              </a:rPr>
            </a:br>
            <a:r>
              <a:rPr lang="en-US" sz="1200" dirty="0">
                <a:solidFill>
                  <a:prstClr val="black">
                    <a:tint val="75000"/>
                  </a:prstClr>
                </a:solidFill>
                <a:ea typeface="+mn-ea"/>
                <a:cs typeface="+mn-cs"/>
              </a:rPr>
              <a:t/>
            </a:r>
            <a:br>
              <a:rPr lang="en-US" sz="1200" dirty="0">
                <a:solidFill>
                  <a:prstClr val="black">
                    <a:tint val="75000"/>
                  </a:prstClr>
                </a:solidFill>
                <a:ea typeface="+mn-ea"/>
                <a:cs typeface="+mn-cs"/>
              </a:rPr>
            </a:br>
            <a:r>
              <a:rPr lang="en-US" sz="3600" dirty="0" smtClean="0">
                <a:solidFill>
                  <a:prstClr val="black">
                    <a:tint val="75000"/>
                  </a:prstClr>
                </a:solidFill>
                <a:ea typeface="+mn-ea"/>
                <a:cs typeface="+mn-cs"/>
              </a:rPr>
              <a:t>PREVENTION STRATEGIES</a:t>
            </a:r>
            <a:endParaRPr lang="en-US" dirty="0"/>
          </a:p>
        </p:txBody>
      </p:sp>
      <p:pic>
        <p:nvPicPr>
          <p:cNvPr id="4" name="Content Placeholder 4"/>
          <p:cNvPicPr>
            <a:picLocks noChangeAspect="1"/>
          </p:cNvPicPr>
          <p:nvPr/>
        </p:nvPicPr>
        <p:blipFill>
          <a:blip r:embed="rId3" cstate="print"/>
          <a:srcRect l="-8070" r="-8070"/>
          <a:stretch>
            <a:fillRect/>
          </a:stretch>
        </p:blipFill>
        <p:spPr>
          <a:xfrm>
            <a:off x="0" y="1124744"/>
            <a:ext cx="9144000" cy="5338778"/>
          </a:xfrm>
          <a:prstGeom prst="rect">
            <a:avLst/>
          </a:prstGeom>
        </p:spPr>
      </p:pic>
    </p:spTree>
    <p:extLst>
      <p:ext uri="{BB962C8B-B14F-4D97-AF65-F5344CB8AC3E}">
        <p14:creationId xmlns:p14="http://schemas.microsoft.com/office/powerpoint/2010/main" val="33685476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ChangeArrowheads="1"/>
          </p:cNvSpPr>
          <p:nvPr/>
        </p:nvSpPr>
        <p:spPr bwMode="auto">
          <a:xfrm>
            <a:off x="174625" y="1433513"/>
            <a:ext cx="8794750" cy="4697412"/>
          </a:xfrm>
          <a:prstGeom prst="rect">
            <a:avLst/>
          </a:prstGeom>
          <a:solidFill>
            <a:srgbClr val="000044"/>
          </a:solidFill>
          <a:ln w="9525" algn="ctr">
            <a:solidFill>
              <a:srgbClr val="808080"/>
            </a:solidFill>
            <a:miter lim="800000"/>
            <a:headEnd/>
            <a:tailEnd/>
          </a:ln>
        </p:spPr>
        <p:txBody>
          <a:bodyPr wrap="none" lIns="93177" tIns="46589" rIns="93177" bIns="46589" anchor="ctr"/>
          <a:lstStyle/>
          <a:p>
            <a:pPr>
              <a:defRPr/>
            </a:pPr>
            <a:endParaRPr lang="en-US" sz="3200">
              <a:solidFill>
                <a:srgbClr val="000000"/>
              </a:solidFill>
              <a:effectLst>
                <a:outerShdw blurRad="38100" dist="38100" dir="2700000" algn="tl">
                  <a:srgbClr val="000000">
                    <a:alpha val="43137"/>
                  </a:srgbClr>
                </a:outerShdw>
              </a:effectLst>
              <a:latin typeface="Calibri" charset="0"/>
              <a:ea typeface="ＭＳ Ｐゴシック" charset="0"/>
              <a:cs typeface="Arial" charset="0"/>
            </a:endParaRPr>
          </a:p>
        </p:txBody>
      </p:sp>
      <p:sp>
        <p:nvSpPr>
          <p:cNvPr id="7" name="Rounded Rectangle 6"/>
          <p:cNvSpPr/>
          <p:nvPr/>
        </p:nvSpPr>
        <p:spPr bwMode="auto">
          <a:xfrm>
            <a:off x="4808569" y="2062875"/>
            <a:ext cx="3865918" cy="2286000"/>
          </a:xfrm>
          <a:prstGeom prst="roundRect">
            <a:avLst/>
          </a:prstGeom>
          <a:solidFill>
            <a:srgbClr val="002850"/>
          </a:solidFill>
          <a:ln w="25400">
            <a:solidFill>
              <a:srgbClr val="FFC000"/>
            </a:solidFill>
          </a:ln>
          <a:effectLst/>
          <a:scene3d>
            <a:camera prst="orthographicFront"/>
            <a:lightRig rig="threePt" dir="t"/>
          </a:scene3d>
          <a:sp3d>
            <a:bevelT w="114300" prst="artDeco"/>
          </a:sp3d>
          <a:extLst/>
        </p:spPr>
        <p:txBody>
          <a:bodyPr lIns="92075" tIns="46038" rIns="92075" bIns="46038">
            <a:spAutoFit/>
          </a:bodyPr>
          <a:lstStyle/>
          <a:p>
            <a:pPr>
              <a:lnSpc>
                <a:spcPct val="90000"/>
              </a:lnSpc>
              <a:defRPr/>
            </a:pPr>
            <a:endParaRPr lang="en-US" sz="3200">
              <a:solidFill>
                <a:srgbClr val="FFFFFF"/>
              </a:solidFill>
              <a:latin typeface="Calibri" charset="0"/>
              <a:ea typeface="ＭＳ Ｐゴシック" charset="0"/>
              <a:cs typeface="Arial" charset="0"/>
            </a:endParaRPr>
          </a:p>
        </p:txBody>
      </p:sp>
      <p:sp>
        <p:nvSpPr>
          <p:cNvPr id="6" name="Rounded Rectangle 5"/>
          <p:cNvSpPr/>
          <p:nvPr/>
        </p:nvSpPr>
        <p:spPr bwMode="auto">
          <a:xfrm>
            <a:off x="435413" y="2062876"/>
            <a:ext cx="3865918" cy="2011680"/>
          </a:xfrm>
          <a:prstGeom prst="roundRect">
            <a:avLst/>
          </a:prstGeom>
          <a:solidFill>
            <a:srgbClr val="002850"/>
          </a:solidFill>
          <a:ln w="25400">
            <a:solidFill>
              <a:srgbClr val="FFC000"/>
            </a:solidFill>
          </a:ln>
          <a:effectLst/>
          <a:scene3d>
            <a:camera prst="orthographicFront"/>
            <a:lightRig rig="threePt" dir="t"/>
          </a:scene3d>
          <a:sp3d>
            <a:bevelT w="114300" prst="artDeco"/>
          </a:sp3d>
          <a:extLst/>
        </p:spPr>
        <p:txBody>
          <a:bodyPr lIns="92075" tIns="46038" rIns="92075" bIns="46038">
            <a:spAutoFit/>
          </a:bodyPr>
          <a:lstStyle/>
          <a:p>
            <a:pPr>
              <a:lnSpc>
                <a:spcPct val="90000"/>
              </a:lnSpc>
              <a:defRPr/>
            </a:pPr>
            <a:endParaRPr lang="en-US" sz="3200">
              <a:solidFill>
                <a:srgbClr val="FFFFFF"/>
              </a:solidFill>
              <a:latin typeface="Calibri" charset="0"/>
              <a:ea typeface="ＭＳ Ｐゴシック" charset="0"/>
              <a:cs typeface="Arial" charset="0"/>
            </a:endParaRPr>
          </a:p>
        </p:txBody>
      </p:sp>
      <p:sp>
        <p:nvSpPr>
          <p:cNvPr id="30728" name="Title 1"/>
          <p:cNvSpPr>
            <a:spLocks noGrp="1"/>
          </p:cNvSpPr>
          <p:nvPr>
            <p:ph type="title"/>
          </p:nvPr>
        </p:nvSpPr>
        <p:spPr>
          <a:xfrm>
            <a:off x="179388" y="125413"/>
            <a:ext cx="8785225" cy="1125537"/>
          </a:xfrm>
        </p:spPr>
        <p:txBody>
          <a:bodyPr>
            <a:noAutofit/>
          </a:bodyPr>
          <a:lstStyle/>
          <a:p>
            <a:r>
              <a:rPr lang="en-US" sz="3200" dirty="0" smtClean="0"/>
              <a:t>Potential Intervention Approaches</a:t>
            </a:r>
            <a:br>
              <a:rPr lang="en-US" sz="3200" dirty="0" smtClean="0"/>
            </a:br>
            <a:r>
              <a:rPr lang="en-US" sz="3200" dirty="0" smtClean="0"/>
              <a:t>to Prevent HIV Transmission for all groups</a:t>
            </a:r>
          </a:p>
        </p:txBody>
      </p:sp>
      <p:sp>
        <p:nvSpPr>
          <p:cNvPr id="30729" name="Content Placeholder 2"/>
          <p:cNvSpPr>
            <a:spLocks noGrp="1"/>
          </p:cNvSpPr>
          <p:nvPr>
            <p:ph idx="1"/>
          </p:nvPr>
        </p:nvSpPr>
        <p:spPr>
          <a:xfrm>
            <a:off x="566738" y="2114550"/>
            <a:ext cx="4319587" cy="2149475"/>
          </a:xfrm>
        </p:spPr>
        <p:txBody>
          <a:bodyPr/>
          <a:lstStyle/>
          <a:p>
            <a:pPr>
              <a:lnSpc>
                <a:spcPct val="90000"/>
              </a:lnSpc>
              <a:spcBef>
                <a:spcPts val="200"/>
              </a:spcBef>
              <a:spcAft>
                <a:spcPts val="200"/>
              </a:spcAft>
            </a:pPr>
            <a:r>
              <a:rPr lang="en-US" sz="1600" smtClean="0">
                <a:solidFill>
                  <a:schemeClr val="bg1"/>
                </a:solidFill>
              </a:rPr>
              <a:t>Barrier protection</a:t>
            </a:r>
          </a:p>
          <a:p>
            <a:pPr>
              <a:lnSpc>
                <a:spcPct val="90000"/>
              </a:lnSpc>
              <a:spcBef>
                <a:spcPts val="200"/>
              </a:spcBef>
              <a:spcAft>
                <a:spcPts val="200"/>
              </a:spcAft>
            </a:pPr>
            <a:r>
              <a:rPr lang="en-US" sz="1600" smtClean="0">
                <a:solidFill>
                  <a:schemeClr val="bg1"/>
                </a:solidFill>
              </a:rPr>
              <a:t>STI treatment</a:t>
            </a:r>
          </a:p>
          <a:p>
            <a:pPr>
              <a:lnSpc>
                <a:spcPct val="90000"/>
              </a:lnSpc>
              <a:spcBef>
                <a:spcPts val="200"/>
              </a:spcBef>
              <a:spcAft>
                <a:spcPts val="200"/>
              </a:spcAft>
            </a:pPr>
            <a:r>
              <a:rPr lang="en-US" sz="1600" smtClean="0">
                <a:solidFill>
                  <a:schemeClr val="bg1"/>
                </a:solidFill>
              </a:rPr>
              <a:t>Blood screening</a:t>
            </a:r>
          </a:p>
          <a:p>
            <a:pPr>
              <a:lnSpc>
                <a:spcPct val="90000"/>
              </a:lnSpc>
              <a:spcBef>
                <a:spcPts val="200"/>
              </a:spcBef>
              <a:spcAft>
                <a:spcPts val="200"/>
              </a:spcAft>
            </a:pPr>
            <a:r>
              <a:rPr lang="en-US" sz="1600" smtClean="0">
                <a:solidFill>
                  <a:schemeClr val="bg1"/>
                </a:solidFill>
              </a:rPr>
              <a:t>ART</a:t>
            </a:r>
          </a:p>
          <a:p>
            <a:pPr lvl="1">
              <a:lnSpc>
                <a:spcPct val="90000"/>
              </a:lnSpc>
              <a:spcBef>
                <a:spcPts val="200"/>
              </a:spcBef>
              <a:spcAft>
                <a:spcPts val="200"/>
              </a:spcAft>
            </a:pPr>
            <a:r>
              <a:rPr lang="en-US" sz="1400" smtClean="0">
                <a:solidFill>
                  <a:schemeClr val="bg1"/>
                </a:solidFill>
              </a:rPr>
              <a:t>Maternal-to-child transmission</a:t>
            </a:r>
          </a:p>
          <a:p>
            <a:pPr lvl="1">
              <a:lnSpc>
                <a:spcPct val="90000"/>
              </a:lnSpc>
              <a:spcBef>
                <a:spcPts val="200"/>
              </a:spcBef>
              <a:spcAft>
                <a:spcPts val="200"/>
              </a:spcAft>
            </a:pPr>
            <a:r>
              <a:rPr lang="en-US" sz="1400" smtClean="0">
                <a:solidFill>
                  <a:schemeClr val="bg1"/>
                </a:solidFill>
              </a:rPr>
              <a:t>Decrease partner</a:t>
            </a:r>
            <a:r>
              <a:rPr lang="en-US" altLang="en-US" sz="1400" smtClean="0">
                <a:solidFill>
                  <a:schemeClr val="bg1"/>
                </a:solidFill>
              </a:rPr>
              <a:t>’</a:t>
            </a:r>
            <a:r>
              <a:rPr lang="en-US" sz="1400" smtClean="0">
                <a:solidFill>
                  <a:schemeClr val="bg1"/>
                </a:solidFill>
              </a:rPr>
              <a:t>s viral load</a:t>
            </a:r>
          </a:p>
          <a:p>
            <a:pPr lvl="1">
              <a:lnSpc>
                <a:spcPct val="90000"/>
              </a:lnSpc>
              <a:spcBef>
                <a:spcPts val="200"/>
              </a:spcBef>
              <a:spcAft>
                <a:spcPts val="200"/>
              </a:spcAft>
            </a:pPr>
            <a:r>
              <a:rPr lang="en-US" sz="1400" smtClean="0">
                <a:solidFill>
                  <a:schemeClr val="bg1"/>
                </a:solidFill>
              </a:rPr>
              <a:t>Treatment of acute HIV infection</a:t>
            </a:r>
          </a:p>
        </p:txBody>
      </p:sp>
      <p:sp>
        <p:nvSpPr>
          <p:cNvPr id="30730" name="Content Placeholder 2"/>
          <p:cNvSpPr txBox="1">
            <a:spLocks/>
          </p:cNvSpPr>
          <p:nvPr/>
        </p:nvSpPr>
        <p:spPr bwMode="auto">
          <a:xfrm>
            <a:off x="4976813" y="2114550"/>
            <a:ext cx="4319587" cy="2435225"/>
          </a:xfrm>
          <a:prstGeom prst="rect">
            <a:avLst/>
          </a:prstGeom>
          <a:noFill/>
          <a:ln w="9525">
            <a:noFill/>
            <a:miter lim="800000"/>
            <a:headEnd/>
            <a:tailEnd/>
          </a:ln>
          <a:effectLst/>
        </p:spPr>
        <p:txBody>
          <a:bodyPr/>
          <a:lstStyle/>
          <a:p>
            <a:pPr marL="342900" indent="-342900" eaLnBrk="0" hangingPunct="0">
              <a:lnSpc>
                <a:spcPct val="90000"/>
              </a:lnSpc>
              <a:spcBef>
                <a:spcPts val="200"/>
              </a:spcBef>
              <a:spcAft>
                <a:spcPts val="200"/>
              </a:spcAft>
              <a:buClr>
                <a:schemeClr val="bg1"/>
              </a:buClr>
              <a:buFont typeface="Arial" pitchFamily="34" charset="0"/>
              <a:buChar char="●"/>
            </a:pPr>
            <a:r>
              <a:rPr lang="en-US" sz="1600" b="1" dirty="0">
                <a:solidFill>
                  <a:srgbClr val="FFFFFF"/>
                </a:solidFill>
              </a:rPr>
              <a:t>Barrier protection</a:t>
            </a:r>
          </a:p>
          <a:p>
            <a:pPr marL="342900" indent="-342900" eaLnBrk="0" hangingPunct="0">
              <a:lnSpc>
                <a:spcPct val="90000"/>
              </a:lnSpc>
              <a:spcBef>
                <a:spcPts val="200"/>
              </a:spcBef>
              <a:spcAft>
                <a:spcPts val="200"/>
              </a:spcAft>
              <a:buClr>
                <a:schemeClr val="bg1"/>
              </a:buClr>
              <a:buFont typeface="Arial" pitchFamily="34" charset="0"/>
              <a:buChar char="●"/>
            </a:pPr>
            <a:r>
              <a:rPr lang="en-US" sz="1600" b="1" dirty="0">
                <a:solidFill>
                  <a:srgbClr val="FFFFFF"/>
                </a:solidFill>
              </a:rPr>
              <a:t>STI treatment</a:t>
            </a:r>
          </a:p>
          <a:p>
            <a:pPr marL="342900" indent="-342900" eaLnBrk="0" hangingPunct="0">
              <a:lnSpc>
                <a:spcPct val="90000"/>
              </a:lnSpc>
              <a:spcBef>
                <a:spcPts val="200"/>
              </a:spcBef>
              <a:spcAft>
                <a:spcPts val="200"/>
              </a:spcAft>
              <a:buClr>
                <a:schemeClr val="bg1"/>
              </a:buClr>
              <a:buFont typeface="Arial" pitchFamily="34" charset="0"/>
              <a:buChar char="●"/>
            </a:pPr>
            <a:r>
              <a:rPr lang="en-US" sz="1600" b="1" dirty="0">
                <a:solidFill>
                  <a:srgbClr val="FFFFFF"/>
                </a:solidFill>
              </a:rPr>
              <a:t>Oral PEP</a:t>
            </a:r>
          </a:p>
          <a:p>
            <a:pPr marL="342900" indent="-342900" eaLnBrk="0" hangingPunct="0">
              <a:lnSpc>
                <a:spcPct val="90000"/>
              </a:lnSpc>
              <a:spcBef>
                <a:spcPts val="200"/>
              </a:spcBef>
              <a:spcAft>
                <a:spcPts val="200"/>
              </a:spcAft>
              <a:buClr>
                <a:schemeClr val="bg1"/>
              </a:buClr>
              <a:buFont typeface="Arial" pitchFamily="34" charset="0"/>
              <a:buChar char="●"/>
            </a:pPr>
            <a:r>
              <a:rPr lang="en-US" sz="1600" b="1" u="sng" dirty="0">
                <a:solidFill>
                  <a:srgbClr val="FFFF00"/>
                </a:solidFill>
              </a:rPr>
              <a:t>Oral PrEP</a:t>
            </a:r>
          </a:p>
          <a:p>
            <a:pPr marL="342900" indent="-342900" eaLnBrk="0" hangingPunct="0">
              <a:lnSpc>
                <a:spcPct val="90000"/>
              </a:lnSpc>
              <a:spcBef>
                <a:spcPts val="200"/>
              </a:spcBef>
              <a:spcAft>
                <a:spcPts val="200"/>
              </a:spcAft>
              <a:buClr>
                <a:schemeClr val="bg1"/>
              </a:buClr>
              <a:buFont typeface="Arial" pitchFamily="34" charset="0"/>
              <a:buChar char="●"/>
            </a:pPr>
            <a:r>
              <a:rPr lang="en-US" sz="1600" b="1" dirty="0">
                <a:solidFill>
                  <a:srgbClr val="FFFFFF"/>
                </a:solidFill>
              </a:rPr>
              <a:t>Topical </a:t>
            </a:r>
            <a:r>
              <a:rPr lang="en-US" sz="1600" b="1" dirty="0" err="1">
                <a:solidFill>
                  <a:srgbClr val="FFFFFF"/>
                </a:solidFill>
              </a:rPr>
              <a:t>microbicides</a:t>
            </a:r>
            <a:endParaRPr lang="en-US" sz="1600" b="1" dirty="0">
              <a:solidFill>
                <a:srgbClr val="FFFFFF"/>
              </a:solidFill>
            </a:endParaRPr>
          </a:p>
          <a:p>
            <a:pPr marL="342900" indent="-342900" eaLnBrk="0" hangingPunct="0">
              <a:lnSpc>
                <a:spcPct val="90000"/>
              </a:lnSpc>
              <a:spcBef>
                <a:spcPts val="200"/>
              </a:spcBef>
              <a:spcAft>
                <a:spcPts val="200"/>
              </a:spcAft>
              <a:buClr>
                <a:schemeClr val="bg1"/>
              </a:buClr>
              <a:buFont typeface="Arial" pitchFamily="34" charset="0"/>
              <a:buChar char="●"/>
            </a:pPr>
            <a:r>
              <a:rPr lang="en-US" sz="1600" b="1" dirty="0">
                <a:solidFill>
                  <a:srgbClr val="FFFFFF"/>
                </a:solidFill>
              </a:rPr>
              <a:t>Vaccines</a:t>
            </a:r>
          </a:p>
          <a:p>
            <a:pPr marL="342900" indent="-342900" eaLnBrk="0" hangingPunct="0">
              <a:lnSpc>
                <a:spcPct val="90000"/>
              </a:lnSpc>
              <a:spcBef>
                <a:spcPts val="200"/>
              </a:spcBef>
              <a:spcAft>
                <a:spcPts val="200"/>
              </a:spcAft>
              <a:buClr>
                <a:schemeClr val="bg1"/>
              </a:buClr>
              <a:buFont typeface="Arial" pitchFamily="34" charset="0"/>
              <a:buChar char="●"/>
            </a:pPr>
            <a:r>
              <a:rPr lang="en-US" sz="1600" b="1" dirty="0">
                <a:solidFill>
                  <a:srgbClr val="FFFFFF"/>
                </a:solidFill>
              </a:rPr>
              <a:t>Infection control</a:t>
            </a:r>
          </a:p>
          <a:p>
            <a:pPr marL="342900" indent="-342900" eaLnBrk="0" hangingPunct="0">
              <a:lnSpc>
                <a:spcPct val="90000"/>
              </a:lnSpc>
              <a:spcBef>
                <a:spcPts val="200"/>
              </a:spcBef>
              <a:spcAft>
                <a:spcPts val="200"/>
              </a:spcAft>
              <a:buClr>
                <a:schemeClr val="bg1"/>
              </a:buClr>
              <a:buFont typeface="Arial" pitchFamily="34" charset="0"/>
              <a:buChar char="●"/>
            </a:pPr>
            <a:r>
              <a:rPr lang="en-US" sz="1600" b="1" dirty="0">
                <a:solidFill>
                  <a:srgbClr val="FFFFFF"/>
                </a:solidFill>
              </a:rPr>
              <a:t>Circumcision</a:t>
            </a:r>
            <a:endParaRPr lang="en-US" sz="1400" b="1" dirty="0">
              <a:solidFill>
                <a:srgbClr val="FFFFFF"/>
              </a:solidFill>
            </a:endParaRPr>
          </a:p>
        </p:txBody>
      </p:sp>
      <p:sp>
        <p:nvSpPr>
          <p:cNvPr id="8" name="Rounded Rectangle 7"/>
          <p:cNvSpPr/>
          <p:nvPr/>
        </p:nvSpPr>
        <p:spPr bwMode="auto">
          <a:xfrm>
            <a:off x="441520" y="4531627"/>
            <a:ext cx="3865918" cy="1463040"/>
          </a:xfrm>
          <a:prstGeom prst="roundRect">
            <a:avLst/>
          </a:prstGeom>
          <a:solidFill>
            <a:srgbClr val="002850"/>
          </a:solidFill>
          <a:ln w="25400">
            <a:solidFill>
              <a:srgbClr val="FFC000"/>
            </a:solidFill>
          </a:ln>
          <a:effectLst/>
          <a:scene3d>
            <a:camera prst="orthographicFront"/>
            <a:lightRig rig="threePt" dir="t"/>
          </a:scene3d>
          <a:sp3d>
            <a:bevelT w="114300" prst="artDeco"/>
          </a:sp3d>
          <a:extLst/>
        </p:spPr>
        <p:txBody>
          <a:bodyPr lIns="92075" tIns="46038" rIns="92075" bIns="46038">
            <a:spAutoFit/>
          </a:bodyPr>
          <a:lstStyle/>
          <a:p>
            <a:pPr>
              <a:lnSpc>
                <a:spcPct val="90000"/>
              </a:lnSpc>
              <a:defRPr/>
            </a:pPr>
            <a:endParaRPr lang="en-US" sz="3200">
              <a:solidFill>
                <a:srgbClr val="FFFFFF"/>
              </a:solidFill>
              <a:latin typeface="Calibri" charset="0"/>
              <a:ea typeface="ＭＳ Ｐゴシック" charset="0"/>
              <a:cs typeface="Arial" charset="0"/>
            </a:endParaRPr>
          </a:p>
        </p:txBody>
      </p:sp>
      <p:sp>
        <p:nvSpPr>
          <p:cNvPr id="30734" name="Content Placeholder 2"/>
          <p:cNvSpPr txBox="1">
            <a:spLocks/>
          </p:cNvSpPr>
          <p:nvPr/>
        </p:nvSpPr>
        <p:spPr bwMode="auto">
          <a:xfrm>
            <a:off x="500063" y="4594225"/>
            <a:ext cx="4319587" cy="2003425"/>
          </a:xfrm>
          <a:prstGeom prst="rect">
            <a:avLst/>
          </a:prstGeom>
          <a:noFill/>
          <a:ln w="9525">
            <a:noFill/>
            <a:miter lim="800000"/>
            <a:headEnd/>
            <a:tailEnd/>
          </a:ln>
          <a:effectLst/>
        </p:spPr>
        <p:txBody>
          <a:bodyPr/>
          <a:lstStyle/>
          <a:p>
            <a:pPr marL="342900" indent="-342900" eaLnBrk="0" hangingPunct="0">
              <a:lnSpc>
                <a:spcPct val="90000"/>
              </a:lnSpc>
              <a:spcBef>
                <a:spcPts val="200"/>
              </a:spcBef>
              <a:spcAft>
                <a:spcPts val="200"/>
              </a:spcAft>
              <a:buClr>
                <a:schemeClr val="bg1"/>
              </a:buClr>
              <a:buFont typeface="Arial" pitchFamily="34" charset="0"/>
              <a:buChar char="●"/>
            </a:pPr>
            <a:r>
              <a:rPr lang="en-US" sz="1600" b="1">
                <a:solidFill>
                  <a:srgbClr val="FFFFFF"/>
                </a:solidFill>
              </a:rPr>
              <a:t>Condom promotion</a:t>
            </a:r>
          </a:p>
          <a:p>
            <a:pPr marL="342900" indent="-342900" eaLnBrk="0" hangingPunct="0">
              <a:lnSpc>
                <a:spcPct val="90000"/>
              </a:lnSpc>
              <a:spcBef>
                <a:spcPts val="200"/>
              </a:spcBef>
              <a:spcAft>
                <a:spcPts val="200"/>
              </a:spcAft>
              <a:buClr>
                <a:schemeClr val="bg1"/>
              </a:buClr>
              <a:buFont typeface="Arial" pitchFamily="34" charset="0"/>
              <a:buChar char="●"/>
            </a:pPr>
            <a:r>
              <a:rPr lang="en-US" sz="1600" b="1">
                <a:solidFill>
                  <a:srgbClr val="FFFFFF"/>
                </a:solidFill>
              </a:rPr>
              <a:t>Individual intervention</a:t>
            </a:r>
          </a:p>
          <a:p>
            <a:pPr marL="342900" indent="-342900" eaLnBrk="0" hangingPunct="0">
              <a:lnSpc>
                <a:spcPct val="90000"/>
              </a:lnSpc>
              <a:spcBef>
                <a:spcPts val="200"/>
              </a:spcBef>
              <a:spcAft>
                <a:spcPts val="200"/>
              </a:spcAft>
              <a:buClr>
                <a:schemeClr val="bg1"/>
              </a:buClr>
              <a:buFont typeface="Arial" pitchFamily="34" charset="0"/>
              <a:buChar char="●"/>
            </a:pPr>
            <a:r>
              <a:rPr lang="en-US" sz="1600" b="1">
                <a:solidFill>
                  <a:srgbClr val="FFFFFF"/>
                </a:solidFill>
              </a:rPr>
              <a:t>Couples intervention</a:t>
            </a:r>
          </a:p>
          <a:p>
            <a:pPr marL="342900" indent="-342900" eaLnBrk="0" hangingPunct="0">
              <a:lnSpc>
                <a:spcPct val="90000"/>
              </a:lnSpc>
              <a:spcBef>
                <a:spcPts val="200"/>
              </a:spcBef>
              <a:spcAft>
                <a:spcPts val="200"/>
              </a:spcAft>
              <a:buClr>
                <a:schemeClr val="bg1"/>
              </a:buClr>
              <a:buFont typeface="Arial" pitchFamily="34" charset="0"/>
              <a:buChar char="●"/>
            </a:pPr>
            <a:r>
              <a:rPr lang="en-US" sz="1600" b="1">
                <a:solidFill>
                  <a:srgbClr val="FFFFFF"/>
                </a:solidFill>
              </a:rPr>
              <a:t>Community based intervention</a:t>
            </a:r>
          </a:p>
          <a:p>
            <a:pPr marL="342900" indent="-342900" eaLnBrk="0" hangingPunct="0">
              <a:lnSpc>
                <a:spcPct val="90000"/>
              </a:lnSpc>
              <a:spcBef>
                <a:spcPts val="200"/>
              </a:spcBef>
              <a:spcAft>
                <a:spcPts val="200"/>
              </a:spcAft>
              <a:buClr>
                <a:schemeClr val="bg1"/>
              </a:buClr>
              <a:buFont typeface="Arial" pitchFamily="34" charset="0"/>
              <a:buChar char="●"/>
            </a:pPr>
            <a:r>
              <a:rPr lang="en-US" sz="1600" b="1">
                <a:solidFill>
                  <a:srgbClr val="FFFFFF"/>
                </a:solidFill>
              </a:rPr>
              <a:t>Structural intervention</a:t>
            </a:r>
            <a:endParaRPr lang="en-US" sz="1400" b="1">
              <a:solidFill>
                <a:srgbClr val="FFFFFF"/>
              </a:solidFill>
            </a:endParaRPr>
          </a:p>
        </p:txBody>
      </p:sp>
      <p:sp>
        <p:nvSpPr>
          <p:cNvPr id="30735" name="Text Box 16"/>
          <p:cNvSpPr txBox="1">
            <a:spLocks noChangeArrowheads="1"/>
          </p:cNvSpPr>
          <p:nvPr/>
        </p:nvSpPr>
        <p:spPr bwMode="auto">
          <a:xfrm>
            <a:off x="434975" y="1517650"/>
            <a:ext cx="3865563" cy="538163"/>
          </a:xfrm>
          <a:prstGeom prst="rect">
            <a:avLst/>
          </a:prstGeom>
          <a:noFill/>
          <a:ln w="9525">
            <a:noFill/>
            <a:miter lim="800000"/>
            <a:headEnd/>
            <a:tailEnd/>
          </a:ln>
          <a:effectLst/>
        </p:spPr>
        <p:txBody>
          <a:bodyPr lIns="93177" tIns="46589" rIns="93177" bIns="46589">
            <a:spAutoFit/>
          </a:bodyPr>
          <a:lstStyle/>
          <a:p>
            <a:pPr algn="ctr" eaLnBrk="0" hangingPunct="0">
              <a:lnSpc>
                <a:spcPct val="80000"/>
              </a:lnSpc>
              <a:buClr>
                <a:srgbClr val="EEB91E"/>
              </a:buClr>
              <a:buSzPct val="90000"/>
              <a:buFont typeface="Wingdings 2" pitchFamily="18" charset="2"/>
              <a:buNone/>
            </a:pPr>
            <a:r>
              <a:rPr lang="en-US" b="1">
                <a:solidFill>
                  <a:srgbClr val="FFFFFF"/>
                </a:solidFill>
                <a:latin typeface="Arial" pitchFamily="34" charset="0"/>
                <a:cs typeface="Arial" pitchFamily="34" charset="0"/>
              </a:rPr>
              <a:t>Decrease Source</a:t>
            </a:r>
          </a:p>
          <a:p>
            <a:pPr algn="ctr" eaLnBrk="0" hangingPunct="0">
              <a:lnSpc>
                <a:spcPct val="80000"/>
              </a:lnSpc>
              <a:buClr>
                <a:srgbClr val="EEB91E"/>
              </a:buClr>
              <a:buSzPct val="90000"/>
              <a:buFont typeface="Wingdings 2" pitchFamily="18" charset="2"/>
              <a:buNone/>
            </a:pPr>
            <a:r>
              <a:rPr lang="en-US" b="1">
                <a:solidFill>
                  <a:srgbClr val="FFFFFF"/>
                </a:solidFill>
                <a:latin typeface="Arial" pitchFamily="34" charset="0"/>
                <a:cs typeface="Arial" pitchFamily="34" charset="0"/>
              </a:rPr>
              <a:t>of HIV Infection</a:t>
            </a:r>
            <a:endParaRPr lang="en-US">
              <a:solidFill>
                <a:srgbClr val="FFFFFF"/>
              </a:solidFill>
              <a:latin typeface="Arial" pitchFamily="34" charset="0"/>
              <a:cs typeface="Arial" pitchFamily="34" charset="0"/>
            </a:endParaRPr>
          </a:p>
        </p:txBody>
      </p:sp>
      <p:sp>
        <p:nvSpPr>
          <p:cNvPr id="30736" name="Text Box 16"/>
          <p:cNvSpPr txBox="1">
            <a:spLocks noChangeArrowheads="1"/>
          </p:cNvSpPr>
          <p:nvPr/>
        </p:nvSpPr>
        <p:spPr bwMode="auto">
          <a:xfrm>
            <a:off x="4822825" y="1517650"/>
            <a:ext cx="3865563" cy="536575"/>
          </a:xfrm>
          <a:prstGeom prst="rect">
            <a:avLst/>
          </a:prstGeom>
          <a:noFill/>
          <a:ln w="9525">
            <a:noFill/>
            <a:miter lim="800000"/>
            <a:headEnd/>
            <a:tailEnd/>
          </a:ln>
          <a:effectLst/>
        </p:spPr>
        <p:txBody>
          <a:bodyPr lIns="93177" tIns="46589" rIns="93177" bIns="46589">
            <a:spAutoFit/>
          </a:bodyPr>
          <a:lstStyle/>
          <a:p>
            <a:pPr algn="ctr" eaLnBrk="0" hangingPunct="0">
              <a:lnSpc>
                <a:spcPct val="80000"/>
              </a:lnSpc>
              <a:buClr>
                <a:srgbClr val="EEB91E"/>
              </a:buClr>
              <a:buSzPct val="90000"/>
              <a:buFont typeface="Wingdings 2" pitchFamily="18" charset="2"/>
              <a:buNone/>
            </a:pPr>
            <a:r>
              <a:rPr lang="en-US" b="1">
                <a:solidFill>
                  <a:srgbClr val="FFFFFF"/>
                </a:solidFill>
                <a:latin typeface="Arial" pitchFamily="34" charset="0"/>
                <a:cs typeface="Arial" pitchFamily="34" charset="0"/>
              </a:rPr>
              <a:t>Decrease Host Susceptibility</a:t>
            </a:r>
          </a:p>
          <a:p>
            <a:pPr algn="ctr" eaLnBrk="0" hangingPunct="0">
              <a:lnSpc>
                <a:spcPct val="80000"/>
              </a:lnSpc>
              <a:buClr>
                <a:srgbClr val="EEB91E"/>
              </a:buClr>
              <a:buSzPct val="90000"/>
              <a:buFont typeface="Wingdings 2" pitchFamily="18" charset="2"/>
              <a:buNone/>
            </a:pPr>
            <a:r>
              <a:rPr lang="en-US" b="1">
                <a:solidFill>
                  <a:srgbClr val="FFFFFF"/>
                </a:solidFill>
                <a:latin typeface="Arial" pitchFamily="34" charset="0"/>
                <a:cs typeface="Arial" pitchFamily="34" charset="0"/>
              </a:rPr>
              <a:t>to HIV Infection</a:t>
            </a:r>
            <a:endParaRPr lang="en-US">
              <a:solidFill>
                <a:srgbClr val="FFFFFF"/>
              </a:solidFill>
              <a:latin typeface="Arial" pitchFamily="34" charset="0"/>
              <a:cs typeface="Arial" pitchFamily="34" charset="0"/>
            </a:endParaRPr>
          </a:p>
        </p:txBody>
      </p:sp>
      <p:sp>
        <p:nvSpPr>
          <p:cNvPr id="30737" name="Text Box 16"/>
          <p:cNvSpPr txBox="1">
            <a:spLocks noChangeArrowheads="1"/>
          </p:cNvSpPr>
          <p:nvPr/>
        </p:nvSpPr>
        <p:spPr bwMode="auto">
          <a:xfrm>
            <a:off x="441325" y="4230688"/>
            <a:ext cx="3865563" cy="315912"/>
          </a:xfrm>
          <a:prstGeom prst="rect">
            <a:avLst/>
          </a:prstGeom>
          <a:noFill/>
          <a:ln w="9525">
            <a:noFill/>
            <a:miter lim="800000"/>
            <a:headEnd/>
            <a:tailEnd/>
          </a:ln>
          <a:effectLst/>
        </p:spPr>
        <p:txBody>
          <a:bodyPr lIns="93177" tIns="46589" rIns="93177" bIns="46589">
            <a:spAutoFit/>
          </a:bodyPr>
          <a:lstStyle/>
          <a:p>
            <a:pPr algn="ctr" eaLnBrk="0" hangingPunct="0">
              <a:lnSpc>
                <a:spcPct val="80000"/>
              </a:lnSpc>
              <a:buClr>
                <a:srgbClr val="EEB91E"/>
              </a:buClr>
              <a:buSzPct val="90000"/>
              <a:buFont typeface="Wingdings 2" pitchFamily="18" charset="2"/>
              <a:buNone/>
            </a:pPr>
            <a:r>
              <a:rPr lang="en-US" b="1">
                <a:solidFill>
                  <a:srgbClr val="FFFFFF"/>
                </a:solidFill>
                <a:latin typeface="Arial" pitchFamily="34" charset="0"/>
                <a:cs typeface="Arial" pitchFamily="34" charset="0"/>
              </a:rPr>
              <a:t>Alter Risk-Taking Behavior</a:t>
            </a:r>
            <a:endParaRPr lang="en-US">
              <a:solidFill>
                <a:srgbClr val="FFFFFF"/>
              </a:solidFill>
              <a:latin typeface="Arial" pitchFamily="34" charset="0"/>
              <a:cs typeface="Arial" pitchFamily="34" charset="0"/>
            </a:endParaRPr>
          </a:p>
        </p:txBody>
      </p:sp>
      <p:sp>
        <p:nvSpPr>
          <p:cNvPr id="30738" name="Rectangle 19"/>
          <p:cNvSpPr>
            <a:spLocks/>
          </p:cNvSpPr>
          <p:nvPr/>
        </p:nvSpPr>
        <p:spPr bwMode="auto">
          <a:xfrm>
            <a:off x="182563" y="6391275"/>
            <a:ext cx="8785225" cy="523875"/>
          </a:xfrm>
          <a:prstGeom prst="rect">
            <a:avLst/>
          </a:prstGeom>
          <a:noFill/>
          <a:ln w="12700">
            <a:noFill/>
            <a:miter lim="800000"/>
            <a:headEnd/>
            <a:tailEnd/>
          </a:ln>
          <a:effectLst/>
        </p:spPr>
        <p:txBody>
          <a:bodyPr>
            <a:spAutoFit/>
          </a:body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400">
                <a:solidFill>
                  <a:srgbClr val="FFFFFF"/>
                </a:solidFill>
                <a:cs typeface="Arial" pitchFamily="34" charset="0"/>
              </a:rPr>
              <a:t>Mayer KH, </a:t>
            </a:r>
            <a:r>
              <a:rPr lang="en-US" sz="1400" b="1"/>
              <a:t>Mayer KH, Venkatesh KK. Antiretroviral therapy as HIV prevention: status and prospects. </a:t>
            </a:r>
            <a:r>
              <a:rPr lang="en-US" sz="1400" b="1" i="1"/>
              <a:t>Am J Public Health. </a:t>
            </a:r>
            <a:r>
              <a:rPr lang="en-US" sz="1400" b="1"/>
              <a:t>2010;100:1867-1876</a:t>
            </a:r>
            <a:r>
              <a:rPr lang="en-US" sz="1400"/>
              <a:t>.</a:t>
            </a:r>
            <a:r>
              <a:rPr lang="en-US" sz="1400">
                <a:solidFill>
                  <a:srgbClr val="FFFFFF"/>
                </a:solidFill>
                <a:cs typeface="Arial" pitchFamily="34" charset="0"/>
              </a:rPr>
              <a:t>et al. </a:t>
            </a:r>
            <a:r>
              <a:rPr lang="en-US" sz="1400" i="1">
                <a:solidFill>
                  <a:srgbClr val="FFFFFF"/>
                </a:solidFill>
                <a:cs typeface="Arial" pitchFamily="34" charset="0"/>
              </a:rPr>
              <a:t>Am J Public Health</a:t>
            </a:r>
            <a:r>
              <a:rPr lang="en-US" sz="1400">
                <a:solidFill>
                  <a:srgbClr val="FFFFFF"/>
                </a:solidFill>
                <a:cs typeface="Arial" pitchFamily="34" charset="0"/>
              </a:rPr>
              <a:t>. 2010;100:1867-1876.</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smtClean="0"/>
              <a:t>1)TDF+FTC)+EFV  </a:t>
            </a:r>
          </a:p>
          <a:p>
            <a:pPr marL="0" indent="0">
              <a:buNone/>
            </a:pPr>
            <a:r>
              <a:rPr lang="en-US" dirty="0" smtClean="0"/>
              <a:t>2)TDF +3TC(FTC)+ NVP  </a:t>
            </a:r>
          </a:p>
          <a:p>
            <a:pPr marL="0" indent="0">
              <a:buNone/>
            </a:pPr>
            <a:r>
              <a:rPr lang="en-US" dirty="0" smtClean="0"/>
              <a:t>3)AZT + 3TC + EFV or NVP </a:t>
            </a:r>
          </a:p>
          <a:p>
            <a:pPr marL="0" indent="0">
              <a:buNone/>
            </a:pPr>
            <a:r>
              <a:rPr lang="en-US" dirty="0" smtClean="0"/>
              <a:t>4)AZT + 3TC (or FTC) + EFV </a:t>
            </a:r>
          </a:p>
          <a:p>
            <a:pPr marL="0" indent="0">
              <a:buNone/>
            </a:pPr>
            <a:r>
              <a:rPr lang="en-US" dirty="0" smtClean="0"/>
              <a:t>5) LPV/r +3TC+ AZT  </a:t>
            </a:r>
          </a:p>
          <a:p>
            <a:pPr marL="0" indent="0">
              <a:buNone/>
            </a:pPr>
            <a:r>
              <a:rPr lang="en-US" dirty="0" smtClean="0"/>
              <a:t>6)AZT + 3TC + ABC </a:t>
            </a:r>
          </a:p>
          <a:p>
            <a:pPr marL="0" indent="0">
              <a:buNone/>
            </a:pPr>
            <a:r>
              <a:rPr lang="en-US" dirty="0" smtClean="0"/>
              <a:t>7)ZDV + 3TC + TDF</a:t>
            </a:r>
            <a:endParaRPr lang="en-US" dirty="0"/>
          </a:p>
        </p:txBody>
      </p:sp>
      <p:sp>
        <p:nvSpPr>
          <p:cNvPr id="2" name="Title 1"/>
          <p:cNvSpPr>
            <a:spLocks noGrp="1"/>
          </p:cNvSpPr>
          <p:nvPr>
            <p:ph type="title"/>
          </p:nvPr>
        </p:nvSpPr>
        <p:spPr/>
        <p:txBody>
          <a:bodyPr>
            <a:normAutofit fontScale="90000"/>
          </a:bodyPr>
          <a:lstStyle/>
          <a:p>
            <a:r>
              <a:rPr lang="en-US" dirty="0"/>
              <a:t> </a:t>
            </a:r>
            <a:r>
              <a:rPr lang="en-US" dirty="0" smtClean="0"/>
              <a:t/>
            </a:r>
            <a:br>
              <a:rPr lang="en-US" dirty="0" smtClean="0"/>
            </a:br>
            <a:r>
              <a:rPr lang="en-US" dirty="0" smtClean="0"/>
              <a:t>Recommended ARV regimens in pregnancy </a:t>
            </a:r>
            <a:br>
              <a:rPr lang="en-US" dirty="0" smtClean="0"/>
            </a:br>
            <a:endParaRPr lang="en-US" dirty="0"/>
          </a:p>
        </p:txBody>
      </p:sp>
    </p:spTree>
    <p:extLst>
      <p:ext uri="{BB962C8B-B14F-4D97-AF65-F5344CB8AC3E}">
        <p14:creationId xmlns:p14="http://schemas.microsoft.com/office/powerpoint/2010/main" val="26666646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p:txBody>
          <a:bodyPr>
            <a:normAutofit/>
          </a:bodyPr>
          <a:lstStyle/>
          <a:p>
            <a:r>
              <a:rPr lang="en-GB" altLang="en-US" dirty="0" smtClean="0"/>
              <a:t>The CD4+ count and viral load are two measures of the progression of HIV</a:t>
            </a:r>
            <a:r>
              <a:rPr lang="en-US" altLang="en-US" dirty="0" smtClean="0"/>
              <a:t> </a:t>
            </a:r>
          </a:p>
          <a:p>
            <a:endParaRPr lang="en-US" altLang="en-US" dirty="0" smtClean="0"/>
          </a:p>
          <a:p>
            <a:r>
              <a:rPr lang="en-GB" altLang="en-US" dirty="0" smtClean="0"/>
              <a:t>The effects of HIV are measured by the decline in the number of CD4+ cells.</a:t>
            </a:r>
          </a:p>
          <a:p>
            <a:endParaRPr lang="en-GB" altLang="en-US" dirty="0" smtClean="0"/>
          </a:p>
          <a:p>
            <a:r>
              <a:rPr lang="en-GB" altLang="en-US" dirty="0" smtClean="0"/>
              <a:t>The normal count in a healthy adult is between 600 and 1,200 cells/mm3</a:t>
            </a:r>
            <a:r>
              <a:rPr lang="en-US" altLang="en-US" dirty="0" smtClean="0"/>
              <a:t> </a:t>
            </a:r>
          </a:p>
        </p:txBody>
      </p:sp>
      <p:sp>
        <p:nvSpPr>
          <p:cNvPr id="29698" name="Rectangle 2"/>
          <p:cNvSpPr>
            <a:spLocks noGrp="1" noChangeArrowheads="1"/>
          </p:cNvSpPr>
          <p:nvPr>
            <p:ph type="title"/>
          </p:nvPr>
        </p:nvSpPr>
        <p:spPr/>
        <p:txBody>
          <a:bodyPr>
            <a:normAutofit fontScale="90000"/>
          </a:bodyPr>
          <a:lstStyle/>
          <a:p>
            <a:r>
              <a:rPr lang="en-US" dirty="0" smtClean="0"/>
              <a:t>BASIC FACTS: The normal immune system…... II</a:t>
            </a:r>
            <a:endParaRPr lang="en-US" altLang="en-US" b="1"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4000" dirty="0" smtClean="0"/>
              <a:t>*TDF + FTC + EFV as a fixed-dose combination(ATRIPLA) is  the preferred option</a:t>
            </a:r>
          </a:p>
          <a:p>
            <a:pPr marL="0" indent="0">
              <a:buNone/>
            </a:pPr>
            <a:r>
              <a:rPr lang="en-US" sz="4000" dirty="0" smtClean="0"/>
              <a:t>-Less severe </a:t>
            </a:r>
            <a:r>
              <a:rPr lang="en-US" sz="4000" dirty="0"/>
              <a:t>adverse </a:t>
            </a:r>
            <a:r>
              <a:rPr lang="en-US" sz="4000" dirty="0" smtClean="0"/>
              <a:t>events</a:t>
            </a:r>
          </a:p>
          <a:p>
            <a:pPr marL="0" indent="0">
              <a:buNone/>
            </a:pPr>
            <a:r>
              <a:rPr lang="en-US" sz="4000" dirty="0"/>
              <a:t>-</a:t>
            </a:r>
            <a:r>
              <a:rPr lang="en-US" sz="4000" dirty="0" smtClean="0"/>
              <a:t> </a:t>
            </a:r>
            <a:r>
              <a:rPr lang="en-US" sz="4000" dirty="0"/>
              <a:t>better virological and treatment response</a:t>
            </a:r>
            <a:endParaRPr lang="en-US" sz="4000" dirty="0" smtClean="0"/>
          </a:p>
          <a:p>
            <a:pPr marL="0" indent="0">
              <a:buNone/>
            </a:pPr>
            <a:endParaRPr lang="en-US" sz="4000" dirty="0" smtClean="0"/>
          </a:p>
          <a:p>
            <a:pPr marL="0" indent="0">
              <a:buNone/>
            </a:pPr>
            <a:endParaRPr lang="en-US" sz="4000" dirty="0" smtClean="0"/>
          </a:p>
          <a:p>
            <a:pPr marL="0" indent="0">
              <a:buNone/>
            </a:pPr>
            <a:endParaRPr lang="en-US" sz="4000" dirty="0" smtClean="0"/>
          </a:p>
        </p:txBody>
      </p:sp>
      <p:sp>
        <p:nvSpPr>
          <p:cNvPr id="2" name="Title 1"/>
          <p:cNvSpPr>
            <a:spLocks noGrp="1"/>
          </p:cNvSpPr>
          <p:nvPr>
            <p:ph type="title"/>
          </p:nvPr>
        </p:nvSpPr>
        <p:spPr/>
        <p:txBody>
          <a:bodyPr/>
          <a:lstStyle/>
          <a:p>
            <a:r>
              <a:rPr lang="en-US" dirty="0" smtClean="0"/>
              <a:t>Points To Note; </a:t>
            </a:r>
            <a:endParaRPr lang="en-US" dirty="0"/>
          </a:p>
        </p:txBody>
      </p:sp>
    </p:spTree>
    <p:extLst>
      <p:ext uri="{BB962C8B-B14F-4D97-AF65-F5344CB8AC3E}">
        <p14:creationId xmlns:p14="http://schemas.microsoft.com/office/powerpoint/2010/main" val="9448256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1026"/>
          <p:cNvSpPr>
            <a:spLocks noGrp="1" noChangeArrowheads="1"/>
          </p:cNvSpPr>
          <p:nvPr>
            <p:ph type="title"/>
          </p:nvPr>
        </p:nvSpPr>
        <p:spPr/>
        <p:txBody>
          <a:bodyPr>
            <a:normAutofit fontScale="90000"/>
          </a:bodyPr>
          <a:lstStyle/>
          <a:p>
            <a:r>
              <a:rPr lang="en-US"/>
              <a:t>Natural history: the chronology of HIV –induced disease.</a:t>
            </a:r>
            <a:endParaRPr lang="en-GB"/>
          </a:p>
        </p:txBody>
      </p:sp>
      <p:sp>
        <p:nvSpPr>
          <p:cNvPr id="346115" name="Rectangle 1027"/>
          <p:cNvSpPr>
            <a:spLocks noGrp="1" noChangeArrowheads="1"/>
          </p:cNvSpPr>
          <p:nvPr>
            <p:ph type="body" idx="1"/>
          </p:nvPr>
        </p:nvSpPr>
        <p:spPr/>
        <p:txBody>
          <a:bodyPr>
            <a:noAutofit/>
          </a:bodyPr>
          <a:lstStyle/>
          <a:p>
            <a:r>
              <a:rPr lang="en-US" sz="3600" dirty="0">
                <a:latin typeface="Times New Roman" pitchFamily="18" charset="0"/>
                <a:cs typeface="Times New Roman" pitchFamily="18" charset="0"/>
              </a:rPr>
              <a:t>Primary HIV </a:t>
            </a:r>
            <a:r>
              <a:rPr lang="en-US" sz="3600" dirty="0" smtClean="0">
                <a:latin typeface="Times New Roman" pitchFamily="18" charset="0"/>
                <a:cs typeface="Times New Roman" pitchFamily="18" charset="0"/>
              </a:rPr>
              <a:t>infection</a:t>
            </a:r>
            <a:endParaRPr lang="en-US" sz="3200" dirty="0">
              <a:latin typeface="Times New Roman" pitchFamily="18" charset="0"/>
              <a:cs typeface="Times New Roman" pitchFamily="18" charset="0"/>
            </a:endParaRPr>
          </a:p>
          <a:p>
            <a:pPr lvl="1"/>
            <a:r>
              <a:rPr lang="en-US" sz="2800" dirty="0">
                <a:latin typeface="Times New Roman" pitchFamily="18" charset="0"/>
                <a:cs typeface="Times New Roman" pitchFamily="18" charset="0"/>
              </a:rPr>
              <a:t>2-4 week period of intense viral replication before onset of an immune response. </a:t>
            </a:r>
            <a:endParaRPr lang="en-US" sz="2800" dirty="0" smtClean="0">
              <a:latin typeface="Times New Roman" pitchFamily="18" charset="0"/>
              <a:cs typeface="Times New Roman" pitchFamily="18" charset="0"/>
            </a:endParaRPr>
          </a:p>
          <a:p>
            <a:pPr lvl="1"/>
            <a:r>
              <a:rPr lang="en-US" sz="2800" dirty="0" smtClean="0">
                <a:latin typeface="Times New Roman" pitchFamily="18" charset="0"/>
                <a:cs typeface="Times New Roman" pitchFamily="18" charset="0"/>
              </a:rPr>
              <a:t>1-2 </a:t>
            </a:r>
            <a:r>
              <a:rPr lang="en-US" sz="2800" dirty="0">
                <a:latin typeface="Times New Roman" pitchFamily="18" charset="0"/>
                <a:cs typeface="Times New Roman" pitchFamily="18" charset="0"/>
              </a:rPr>
              <a:t>weeks of acute illness in </a:t>
            </a:r>
            <a:r>
              <a:rPr lang="en-US" sz="2800" dirty="0" smtClean="0">
                <a:latin typeface="Times New Roman" pitchFamily="18" charset="0"/>
                <a:cs typeface="Times New Roman" pitchFamily="18" charset="0"/>
              </a:rPr>
              <a:t>majority of </a:t>
            </a:r>
            <a:r>
              <a:rPr lang="en-US" sz="2800" dirty="0">
                <a:latin typeface="Times New Roman" pitchFamily="18" charset="0"/>
                <a:cs typeface="Times New Roman" pitchFamily="18" charset="0"/>
              </a:rPr>
              <a:t>cases. Clinical manifestations resolve as antibodies to virus become detectable in patient serum.</a:t>
            </a:r>
          </a:p>
          <a:p>
            <a:r>
              <a:rPr lang="en-US" sz="3200" dirty="0" err="1" smtClean="0">
                <a:latin typeface="Times New Roman" pitchFamily="18" charset="0"/>
                <a:cs typeface="Times New Roman" pitchFamily="18" charset="0"/>
              </a:rPr>
              <a:t>Sero</a:t>
            </a:r>
            <a:r>
              <a:rPr lang="en-US" sz="3200" dirty="0" smtClean="0">
                <a:latin typeface="Times New Roman" pitchFamily="18" charset="0"/>
                <a:cs typeface="Times New Roman" pitchFamily="18" charset="0"/>
              </a:rPr>
              <a:t>-conversion: Process by which the body produce antibodies to HIV, these antibodies can be detected by lab tests. </a:t>
            </a: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a:spLocks noGrp="1"/>
          </p:cNvSpPr>
          <p:nvPr>
            <p:ph type="ftr" sz="quarter" idx="11"/>
          </p:nvPr>
        </p:nvSpPr>
        <p:spPr>
          <a:noFill/>
        </p:spPr>
        <p:txBody>
          <a:bodyPr/>
          <a:lstStyle/>
          <a:p>
            <a:r>
              <a:rPr lang="en-US" altLang="en-US" dirty="0" smtClean="0">
                <a:latin typeface="Arial" pitchFamily="34" charset="0"/>
              </a:rPr>
              <a:t>Nigeria National PMTCT Training Slides                                                      </a:t>
            </a:r>
          </a:p>
        </p:txBody>
      </p:sp>
      <p:sp>
        <p:nvSpPr>
          <p:cNvPr id="31747" name="Slide Number Placeholder 4"/>
          <p:cNvSpPr>
            <a:spLocks noGrp="1"/>
          </p:cNvSpPr>
          <p:nvPr>
            <p:ph type="sldNum" sz="quarter" idx="12"/>
          </p:nvPr>
        </p:nvSpPr>
        <p:spPr>
          <a:noFill/>
        </p:spPr>
        <p:txBody>
          <a:bodyPr/>
          <a:lstStyle/>
          <a:p>
            <a:fld id="{138A37D9-1922-47C7-A1D9-695A6A2CD5D6}" type="slidenum">
              <a:rPr lang="en-US" altLang="en-US" smtClean="0">
                <a:latin typeface="Arial" pitchFamily="34" charset="0"/>
              </a:rPr>
              <a:pPr/>
              <a:t>6</a:t>
            </a:fld>
            <a:endParaRPr lang="en-US" altLang="en-US" smtClean="0">
              <a:latin typeface="Arial" pitchFamily="34" charset="0"/>
            </a:endParaRPr>
          </a:p>
        </p:txBody>
      </p:sp>
      <p:sp>
        <p:nvSpPr>
          <p:cNvPr id="31748" name="Rectangle 8"/>
          <p:cNvSpPr>
            <a:spLocks noGrp="1" noChangeArrowheads="1"/>
          </p:cNvSpPr>
          <p:nvPr>
            <p:ph type="title"/>
          </p:nvPr>
        </p:nvSpPr>
        <p:spPr>
          <a:xfrm>
            <a:off x="990600" y="381000"/>
            <a:ext cx="7391400" cy="761984"/>
          </a:xfrm>
        </p:spPr>
        <p:txBody>
          <a:bodyPr>
            <a:normAutofit/>
          </a:bodyPr>
          <a:lstStyle/>
          <a:p>
            <a:pPr eaLnBrk="1" hangingPunct="1"/>
            <a:r>
              <a:rPr lang="en-GB" altLang="en-US" b="1" dirty="0" smtClean="0"/>
              <a:t>    </a:t>
            </a:r>
            <a:r>
              <a:rPr lang="en-GB" altLang="en-US" sz="3200" dirty="0" smtClean="0"/>
              <a:t>Natural History of HIV Infection</a:t>
            </a:r>
            <a:endParaRPr lang="en-GB" altLang="en-US" dirty="0" smtClean="0"/>
          </a:p>
        </p:txBody>
      </p:sp>
      <p:pic>
        <p:nvPicPr>
          <p:cNvPr id="31749" name="Picture 12" descr="Mod1_fig1"/>
          <p:cNvPicPr>
            <a:picLocks noChangeAspect="1" noChangeArrowheads="1"/>
          </p:cNvPicPr>
          <p:nvPr/>
        </p:nvPicPr>
        <p:blipFill>
          <a:blip r:embed="rId3" cstate="print"/>
          <a:srcRect/>
          <a:stretch>
            <a:fillRect/>
          </a:stretch>
        </p:blipFill>
        <p:spPr bwMode="auto">
          <a:xfrm>
            <a:off x="500034" y="1071546"/>
            <a:ext cx="8215370" cy="507209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normAutofit/>
          </a:bodyPr>
          <a:lstStyle/>
          <a:p>
            <a:pPr algn="ctr"/>
            <a:r>
              <a:rPr lang="en-GB" altLang="en-US" b="1" dirty="0" smtClean="0"/>
              <a:t>     </a:t>
            </a:r>
            <a:r>
              <a:rPr lang="en-GB" altLang="en-US" dirty="0" smtClean="0"/>
              <a:t>E</a:t>
            </a:r>
            <a:r>
              <a:rPr lang="en-GB" altLang="en-US" b="1" dirty="0" smtClean="0"/>
              <a:t>pidemiology </a:t>
            </a:r>
            <a:endParaRPr lang="en-GB" dirty="0" smtClean="0"/>
          </a:p>
        </p:txBody>
      </p:sp>
      <p:sp>
        <p:nvSpPr>
          <p:cNvPr id="10243" name="Footer Placeholder 3"/>
          <p:cNvSpPr>
            <a:spLocks noGrp="1"/>
          </p:cNvSpPr>
          <p:nvPr>
            <p:ph type="ftr" sz="quarter" idx="10"/>
          </p:nvPr>
        </p:nvSpPr>
        <p:spPr>
          <a:noFill/>
        </p:spPr>
        <p:txBody>
          <a:bodyPr/>
          <a:lstStyle/>
          <a:p>
            <a:endParaRPr lang="en-US" dirty="0" smtClean="0"/>
          </a:p>
        </p:txBody>
      </p:sp>
      <p:sp>
        <p:nvSpPr>
          <p:cNvPr id="10244" name="Slide Number Placeholder 4"/>
          <p:cNvSpPr>
            <a:spLocks noGrp="1"/>
          </p:cNvSpPr>
          <p:nvPr>
            <p:ph type="sldNum" sz="quarter" idx="11"/>
          </p:nvPr>
        </p:nvSpPr>
        <p:spPr>
          <a:noFill/>
        </p:spPr>
        <p:txBody>
          <a:bodyPr/>
          <a:lstStyle/>
          <a:p>
            <a:endParaRPr lang="en-US" dirty="0" smtClean="0"/>
          </a:p>
        </p:txBody>
      </p:sp>
      <p:pic>
        <p:nvPicPr>
          <p:cNvPr id="10245" name="Picture 2"/>
          <p:cNvPicPr>
            <a:picLocks noGrp="1" noChangeAspect="1" noChangeArrowheads="1"/>
          </p:cNvPicPr>
          <p:nvPr>
            <p:ph idx="1"/>
          </p:nvPr>
        </p:nvPicPr>
        <p:blipFill>
          <a:blip r:embed="rId2" cstate="print"/>
          <a:srcRect/>
          <a:stretch>
            <a:fillRect/>
          </a:stretch>
        </p:blipFill>
        <p:spPr>
          <a:xfrm>
            <a:off x="395536" y="1340768"/>
            <a:ext cx="8424936" cy="4824536"/>
          </a:xfr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395536" y="1340769"/>
          <a:ext cx="8208912" cy="3623119"/>
        </p:xfrm>
        <a:graphic>
          <a:graphicData uri="http://schemas.openxmlformats.org/drawingml/2006/table">
            <a:tbl>
              <a:tblPr firstRow="1" bandRow="1">
                <a:tableStyleId>{5940675A-B579-460E-94D1-54222C63F5DA}</a:tableStyleId>
              </a:tblPr>
              <a:tblGrid>
                <a:gridCol w="5746238"/>
                <a:gridCol w="2462674"/>
              </a:tblGrid>
              <a:tr h="726447">
                <a:tc>
                  <a:txBody>
                    <a:bodyPr/>
                    <a:lstStyle/>
                    <a:p>
                      <a:pPr marL="0" marR="0" algn="l">
                        <a:lnSpc>
                          <a:spcPct val="200000"/>
                        </a:lnSpc>
                        <a:spcBef>
                          <a:spcPts val="0"/>
                        </a:spcBef>
                        <a:spcAft>
                          <a:spcPts val="0"/>
                        </a:spcAft>
                      </a:pPr>
                      <a:r>
                        <a:rPr lang="en-US" sz="2000" b="1" dirty="0"/>
                        <a:t>National median prevalence</a:t>
                      </a:r>
                      <a:endParaRPr lang="en-US" sz="2000" b="1" dirty="0">
                        <a:solidFill>
                          <a:srgbClr val="000000"/>
                        </a:solidFill>
                        <a:latin typeface="Book Antiqua"/>
                        <a:ea typeface="Calibri"/>
                        <a:cs typeface="Book Antiqua"/>
                      </a:endParaRPr>
                    </a:p>
                  </a:txBody>
                  <a:tcPr marL="68580" marR="68580" marT="0" marB="0"/>
                </a:tc>
                <a:tc>
                  <a:txBody>
                    <a:bodyPr/>
                    <a:lstStyle/>
                    <a:p>
                      <a:pPr marL="0" marR="0" algn="just">
                        <a:lnSpc>
                          <a:spcPct val="200000"/>
                        </a:lnSpc>
                        <a:spcBef>
                          <a:spcPts val="0"/>
                        </a:spcBef>
                        <a:spcAft>
                          <a:spcPts val="0"/>
                        </a:spcAft>
                      </a:pPr>
                      <a:r>
                        <a:rPr lang="en-US" sz="2000" dirty="0" smtClean="0"/>
                        <a:t>3%</a:t>
                      </a:r>
                      <a:endParaRPr lang="en-US" sz="2000" dirty="0">
                        <a:solidFill>
                          <a:srgbClr val="000000"/>
                        </a:solidFill>
                        <a:latin typeface="Book Antiqua"/>
                        <a:ea typeface="Calibri"/>
                        <a:cs typeface="Book Antiqua"/>
                      </a:endParaRPr>
                    </a:p>
                  </a:txBody>
                  <a:tcPr marL="68580" marR="68580" marT="0" marB="0"/>
                </a:tc>
              </a:tr>
              <a:tr h="717331">
                <a:tc>
                  <a:txBody>
                    <a:bodyPr/>
                    <a:lstStyle/>
                    <a:p>
                      <a:pPr marL="0" marR="0" algn="l">
                        <a:lnSpc>
                          <a:spcPct val="200000"/>
                        </a:lnSpc>
                        <a:spcBef>
                          <a:spcPts val="0"/>
                        </a:spcBef>
                        <a:spcAft>
                          <a:spcPts val="0"/>
                        </a:spcAft>
                      </a:pPr>
                      <a:r>
                        <a:rPr lang="en-US" sz="2000" b="1" dirty="0"/>
                        <a:t>Estimated number of people living </a:t>
                      </a:r>
                      <a:r>
                        <a:rPr lang="en-US" sz="2000" b="1" dirty="0" smtClean="0"/>
                        <a:t>with </a:t>
                      </a:r>
                      <a:r>
                        <a:rPr lang="en-US" sz="2000" b="1" dirty="0"/>
                        <a:t>HIV</a:t>
                      </a:r>
                      <a:endParaRPr lang="en-US" sz="2000" b="1" dirty="0">
                        <a:solidFill>
                          <a:srgbClr val="000000"/>
                        </a:solidFill>
                        <a:latin typeface="Book Antiqua"/>
                        <a:ea typeface="Calibri"/>
                        <a:cs typeface="Book Antiqua"/>
                      </a:endParaRPr>
                    </a:p>
                  </a:txBody>
                  <a:tcPr marL="68580" marR="68580" marT="0" marB="0"/>
                </a:tc>
                <a:tc>
                  <a:txBody>
                    <a:bodyPr/>
                    <a:lstStyle/>
                    <a:p>
                      <a:pPr marL="0" marR="0" algn="just">
                        <a:lnSpc>
                          <a:spcPct val="200000"/>
                        </a:lnSpc>
                        <a:spcBef>
                          <a:spcPts val="0"/>
                        </a:spcBef>
                        <a:spcAft>
                          <a:spcPts val="0"/>
                        </a:spcAft>
                      </a:pPr>
                      <a:r>
                        <a:rPr lang="en-US" sz="2000" dirty="0" smtClean="0"/>
                        <a:t>3,400,000</a:t>
                      </a:r>
                      <a:endParaRPr lang="en-US" sz="2000" dirty="0">
                        <a:solidFill>
                          <a:srgbClr val="000000"/>
                        </a:solidFill>
                        <a:latin typeface="Book Antiqua"/>
                        <a:ea typeface="Calibri"/>
                        <a:cs typeface="Book Antiqua"/>
                      </a:endParaRPr>
                    </a:p>
                  </a:txBody>
                  <a:tcPr marL="68580" marR="68580" marT="0" marB="0"/>
                </a:tc>
              </a:tr>
              <a:tr h="726447">
                <a:tc>
                  <a:txBody>
                    <a:bodyPr/>
                    <a:lstStyle/>
                    <a:p>
                      <a:pPr marL="0" marR="0" algn="l">
                        <a:lnSpc>
                          <a:spcPct val="200000"/>
                        </a:lnSpc>
                        <a:spcBef>
                          <a:spcPts val="0"/>
                        </a:spcBef>
                        <a:spcAft>
                          <a:spcPts val="0"/>
                        </a:spcAft>
                      </a:pPr>
                      <a:r>
                        <a:rPr lang="en-US" sz="2000" b="1" dirty="0"/>
                        <a:t>New HIV infection</a:t>
                      </a:r>
                      <a:endParaRPr lang="en-US" sz="2000" b="1" dirty="0">
                        <a:solidFill>
                          <a:srgbClr val="000000"/>
                        </a:solidFill>
                        <a:latin typeface="Book Antiqua"/>
                        <a:ea typeface="Calibri"/>
                        <a:cs typeface="Book Antiqua"/>
                      </a:endParaRPr>
                    </a:p>
                  </a:txBody>
                  <a:tcPr marL="68580" marR="68580" marT="0" marB="0"/>
                </a:tc>
                <a:tc>
                  <a:txBody>
                    <a:bodyPr/>
                    <a:lstStyle/>
                    <a:p>
                      <a:pPr marL="0" marR="0" algn="just">
                        <a:lnSpc>
                          <a:spcPct val="200000"/>
                        </a:lnSpc>
                        <a:spcBef>
                          <a:spcPts val="0"/>
                        </a:spcBef>
                        <a:spcAft>
                          <a:spcPts val="0"/>
                        </a:spcAft>
                      </a:pPr>
                      <a:r>
                        <a:rPr lang="en-US" sz="2000" dirty="0" smtClean="0"/>
                        <a:t>252,000</a:t>
                      </a:r>
                      <a:endParaRPr lang="en-US" sz="2000" dirty="0">
                        <a:solidFill>
                          <a:srgbClr val="000000"/>
                        </a:solidFill>
                        <a:latin typeface="Book Antiqua"/>
                        <a:ea typeface="Calibri"/>
                        <a:cs typeface="Book Antiqua"/>
                      </a:endParaRPr>
                    </a:p>
                  </a:txBody>
                  <a:tcPr marL="68580" marR="68580" marT="0" marB="0"/>
                </a:tc>
              </a:tr>
              <a:tr h="726447">
                <a:tc>
                  <a:txBody>
                    <a:bodyPr/>
                    <a:lstStyle/>
                    <a:p>
                      <a:pPr marL="0" marR="0" algn="l">
                        <a:lnSpc>
                          <a:spcPct val="200000"/>
                        </a:lnSpc>
                        <a:spcBef>
                          <a:spcPts val="0"/>
                        </a:spcBef>
                        <a:spcAft>
                          <a:spcPts val="0"/>
                        </a:spcAft>
                      </a:pPr>
                      <a:r>
                        <a:rPr lang="en-US" sz="2000" b="1"/>
                        <a:t>New HIV infection in children </a:t>
                      </a:r>
                      <a:endParaRPr lang="en-US" sz="2000" b="1">
                        <a:solidFill>
                          <a:srgbClr val="000000"/>
                        </a:solidFill>
                        <a:latin typeface="Book Antiqua"/>
                        <a:ea typeface="Calibri"/>
                        <a:cs typeface="Book Antiqua"/>
                      </a:endParaRPr>
                    </a:p>
                  </a:txBody>
                  <a:tcPr marL="68580" marR="68580" marT="0" marB="0"/>
                </a:tc>
                <a:tc>
                  <a:txBody>
                    <a:bodyPr/>
                    <a:lstStyle/>
                    <a:p>
                      <a:pPr marL="0" marR="0" algn="just">
                        <a:lnSpc>
                          <a:spcPct val="200000"/>
                        </a:lnSpc>
                        <a:spcBef>
                          <a:spcPts val="0"/>
                        </a:spcBef>
                        <a:spcAft>
                          <a:spcPts val="0"/>
                        </a:spcAft>
                      </a:pPr>
                      <a:r>
                        <a:rPr lang="en-US" sz="2000" dirty="0" smtClean="0"/>
                        <a:t>58,000</a:t>
                      </a:r>
                      <a:endParaRPr lang="en-US" sz="2000" dirty="0">
                        <a:solidFill>
                          <a:srgbClr val="000000"/>
                        </a:solidFill>
                        <a:latin typeface="Book Antiqua"/>
                        <a:ea typeface="Calibri"/>
                        <a:cs typeface="Book Antiqua"/>
                      </a:endParaRPr>
                    </a:p>
                  </a:txBody>
                  <a:tcPr marL="68580" marR="68580" marT="0" marB="0"/>
                </a:tc>
              </a:tr>
              <a:tr h="726447">
                <a:tc>
                  <a:txBody>
                    <a:bodyPr/>
                    <a:lstStyle/>
                    <a:p>
                      <a:pPr marL="0" marR="0" algn="l">
                        <a:lnSpc>
                          <a:spcPct val="200000"/>
                        </a:lnSpc>
                        <a:spcBef>
                          <a:spcPts val="0"/>
                        </a:spcBef>
                        <a:spcAft>
                          <a:spcPts val="0"/>
                        </a:spcAft>
                      </a:pPr>
                      <a:r>
                        <a:rPr lang="en-US" sz="2000" b="1" dirty="0"/>
                        <a:t>Total number of AIDS orphans</a:t>
                      </a:r>
                      <a:endParaRPr lang="en-US" sz="2000" b="1" dirty="0">
                        <a:solidFill>
                          <a:srgbClr val="000000"/>
                        </a:solidFill>
                        <a:latin typeface="Book Antiqua"/>
                        <a:ea typeface="Calibri"/>
                        <a:cs typeface="Book Antiqua"/>
                      </a:endParaRPr>
                    </a:p>
                  </a:txBody>
                  <a:tcPr marL="68580" marR="68580" marT="0" marB="0"/>
                </a:tc>
                <a:tc>
                  <a:txBody>
                    <a:bodyPr/>
                    <a:lstStyle/>
                    <a:p>
                      <a:pPr marL="0" marR="0" algn="just">
                        <a:lnSpc>
                          <a:spcPct val="200000"/>
                        </a:lnSpc>
                        <a:spcBef>
                          <a:spcPts val="0"/>
                        </a:spcBef>
                        <a:spcAft>
                          <a:spcPts val="0"/>
                        </a:spcAft>
                      </a:pPr>
                      <a:r>
                        <a:rPr lang="en-US" sz="2000" dirty="0" smtClean="0"/>
                        <a:t>1,800,000</a:t>
                      </a:r>
                      <a:endParaRPr lang="en-US" sz="2000" dirty="0">
                        <a:solidFill>
                          <a:srgbClr val="000000"/>
                        </a:solidFill>
                        <a:latin typeface="Book Antiqua"/>
                        <a:ea typeface="Calibri"/>
                        <a:cs typeface="Book Antiqua"/>
                      </a:endParaRPr>
                    </a:p>
                  </a:txBody>
                  <a:tcPr marL="68580" marR="68580" marT="0" marB="0"/>
                </a:tc>
              </a:tr>
            </a:tbl>
          </a:graphicData>
        </a:graphic>
      </p:graphicFrame>
      <p:sp>
        <p:nvSpPr>
          <p:cNvPr id="2" name="Title 1"/>
          <p:cNvSpPr>
            <a:spLocks noGrp="1"/>
          </p:cNvSpPr>
          <p:nvPr>
            <p:ph type="title"/>
          </p:nvPr>
        </p:nvSpPr>
        <p:spPr>
          <a:xfrm>
            <a:off x="457200" y="274638"/>
            <a:ext cx="8229600" cy="439718"/>
          </a:xfrm>
        </p:spPr>
        <p:txBody>
          <a:bodyPr>
            <a:normAutofit fontScale="90000"/>
          </a:bodyPr>
          <a:lstStyle/>
          <a:p>
            <a:r>
              <a:rPr lang="en-US" b="1" dirty="0" smtClean="0"/>
              <a:t>HIV in Nigeria: Key Facts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8"/>
          <p:cNvSpPr>
            <a:spLocks noGrp="1" noChangeArrowheads="1"/>
          </p:cNvSpPr>
          <p:nvPr>
            <p:ph idx="1"/>
          </p:nvPr>
        </p:nvSpPr>
        <p:spPr>
          <a:xfrm>
            <a:off x="533400" y="1214422"/>
            <a:ext cx="8001000" cy="5286412"/>
          </a:xfrm>
        </p:spPr>
        <p:txBody>
          <a:bodyPr>
            <a:normAutofit lnSpcReduction="10000"/>
          </a:bodyPr>
          <a:lstStyle/>
          <a:p>
            <a:pPr eaLnBrk="1" hangingPunct="1">
              <a:lnSpc>
                <a:spcPct val="90000"/>
              </a:lnSpc>
              <a:spcBef>
                <a:spcPct val="50000"/>
              </a:spcBef>
            </a:pPr>
            <a:r>
              <a:rPr lang="en-GB" altLang="en-US" sz="2400" b="1" dirty="0" smtClean="0"/>
              <a:t>HIV-1 and HIV-2</a:t>
            </a:r>
          </a:p>
          <a:p>
            <a:pPr lvl="1" eaLnBrk="1" hangingPunct="1">
              <a:lnSpc>
                <a:spcPct val="90000"/>
              </a:lnSpc>
              <a:spcBef>
                <a:spcPct val="50000"/>
              </a:spcBef>
            </a:pPr>
            <a:r>
              <a:rPr lang="en-GB" altLang="en-US" sz="2600" dirty="0" smtClean="0">
                <a:latin typeface="Times New Roman" pitchFamily="18" charset="0"/>
                <a:cs typeface="Times New Roman" pitchFamily="18" charset="0"/>
              </a:rPr>
              <a:t>Transmitted through the same routes</a:t>
            </a:r>
          </a:p>
          <a:p>
            <a:pPr lvl="1" eaLnBrk="1" hangingPunct="1">
              <a:lnSpc>
                <a:spcPct val="90000"/>
              </a:lnSpc>
              <a:spcBef>
                <a:spcPct val="50000"/>
              </a:spcBef>
            </a:pPr>
            <a:r>
              <a:rPr lang="en-GB" altLang="en-US" sz="2600" dirty="0" smtClean="0">
                <a:latin typeface="Times New Roman" pitchFamily="18" charset="0"/>
                <a:cs typeface="Times New Roman" pitchFamily="18" charset="0"/>
              </a:rPr>
              <a:t>Associated with similar opportunistic infections</a:t>
            </a:r>
          </a:p>
          <a:p>
            <a:pPr eaLnBrk="1" hangingPunct="1">
              <a:lnSpc>
                <a:spcPct val="90000"/>
              </a:lnSpc>
              <a:spcBef>
                <a:spcPct val="50000"/>
              </a:spcBef>
            </a:pPr>
            <a:r>
              <a:rPr lang="en-GB" altLang="en-US" sz="2600" dirty="0" smtClean="0">
                <a:latin typeface="Times New Roman" pitchFamily="18" charset="0"/>
                <a:cs typeface="Times New Roman" pitchFamily="18" charset="0"/>
              </a:rPr>
              <a:t>HIV-1 is more common worldwide.</a:t>
            </a:r>
          </a:p>
          <a:p>
            <a:pPr eaLnBrk="1" hangingPunct="1">
              <a:lnSpc>
                <a:spcPct val="90000"/>
              </a:lnSpc>
              <a:spcBef>
                <a:spcPct val="50000"/>
              </a:spcBef>
            </a:pPr>
            <a:r>
              <a:rPr lang="en-GB" altLang="en-US" sz="2600" dirty="0" smtClean="0">
                <a:latin typeface="Times New Roman" pitchFamily="18" charset="0"/>
                <a:cs typeface="Times New Roman" pitchFamily="18" charset="0"/>
              </a:rPr>
              <a:t>HIV-2 is found predominantly in West Africa, Angola and Mozambique.</a:t>
            </a:r>
          </a:p>
          <a:p>
            <a:pPr eaLnBrk="1" hangingPunct="1">
              <a:lnSpc>
                <a:spcPct val="90000"/>
              </a:lnSpc>
              <a:spcBef>
                <a:spcPct val="50000"/>
              </a:spcBef>
            </a:pPr>
            <a:r>
              <a:rPr lang="en-GB" altLang="en-US" sz="2600" dirty="0" smtClean="0">
                <a:latin typeface="Times New Roman" pitchFamily="18" charset="0"/>
                <a:cs typeface="Times New Roman" pitchFamily="18" charset="0"/>
              </a:rPr>
              <a:t>Differences between HIV-1 and HIV-2</a:t>
            </a:r>
          </a:p>
          <a:p>
            <a:pPr lvl="1" eaLnBrk="1" hangingPunct="1">
              <a:lnSpc>
                <a:spcPct val="90000"/>
              </a:lnSpc>
              <a:spcBef>
                <a:spcPct val="50000"/>
              </a:spcBef>
            </a:pPr>
            <a:r>
              <a:rPr lang="en-GB" altLang="en-US" sz="2600" dirty="0" smtClean="0">
                <a:latin typeface="Times New Roman" pitchFamily="18" charset="0"/>
                <a:cs typeface="Times New Roman" pitchFamily="18" charset="0"/>
              </a:rPr>
              <a:t>HIV-2 is less pathogenic and progresses more slowly.</a:t>
            </a:r>
          </a:p>
          <a:p>
            <a:pPr lvl="1" eaLnBrk="1" hangingPunct="1">
              <a:lnSpc>
                <a:spcPct val="90000"/>
              </a:lnSpc>
              <a:spcBef>
                <a:spcPct val="50000"/>
              </a:spcBef>
            </a:pPr>
            <a:r>
              <a:rPr lang="en-GB" altLang="en-US" sz="2600" dirty="0" smtClean="0">
                <a:latin typeface="Times New Roman" pitchFamily="18" charset="0"/>
                <a:cs typeface="Times New Roman" pitchFamily="18" charset="0"/>
              </a:rPr>
              <a:t>MTCT is relatively rare with HIV-2.</a:t>
            </a:r>
          </a:p>
          <a:p>
            <a:pPr lvl="1" eaLnBrk="1" hangingPunct="1">
              <a:lnSpc>
                <a:spcPct val="90000"/>
              </a:lnSpc>
              <a:spcBef>
                <a:spcPct val="50000"/>
              </a:spcBef>
            </a:pPr>
            <a:r>
              <a:rPr lang="en-US" altLang="en-US" sz="2600" dirty="0" smtClean="0">
                <a:latin typeface="Times New Roman" pitchFamily="18" charset="0"/>
                <a:cs typeface="Times New Roman" pitchFamily="18" charset="0"/>
              </a:rPr>
              <a:t>Some ARV drugs (NNRTIs) are ineffective against HIV-2</a:t>
            </a:r>
            <a:endParaRPr lang="en-GB" altLang="en-US" sz="2600" dirty="0" smtClean="0">
              <a:latin typeface="Times New Roman" pitchFamily="18" charset="0"/>
              <a:cs typeface="Times New Roman" pitchFamily="18" charset="0"/>
            </a:endParaRPr>
          </a:p>
          <a:p>
            <a:pPr eaLnBrk="1" hangingPunct="1">
              <a:lnSpc>
                <a:spcPct val="90000"/>
              </a:lnSpc>
              <a:spcBef>
                <a:spcPct val="50000"/>
              </a:spcBef>
            </a:pPr>
            <a:endParaRPr lang="en-GB" altLang="en-US" dirty="0" smtClean="0"/>
          </a:p>
        </p:txBody>
      </p:sp>
      <p:sp>
        <p:nvSpPr>
          <p:cNvPr id="27650" name="Footer Placeholder 3"/>
          <p:cNvSpPr>
            <a:spLocks noGrp="1"/>
          </p:cNvSpPr>
          <p:nvPr>
            <p:ph type="ftr" sz="quarter" idx="11"/>
          </p:nvPr>
        </p:nvSpPr>
        <p:spPr>
          <a:noFill/>
        </p:spPr>
        <p:txBody>
          <a:bodyPr/>
          <a:lstStyle/>
          <a:p>
            <a:r>
              <a:rPr lang="en-US" altLang="en-US" dirty="0" smtClean="0">
                <a:latin typeface="Arial" pitchFamily="34" charset="0"/>
              </a:rPr>
              <a:t>                                               </a:t>
            </a:r>
          </a:p>
        </p:txBody>
      </p:sp>
      <p:sp>
        <p:nvSpPr>
          <p:cNvPr id="27651" name="Slide Number Placeholder 4"/>
          <p:cNvSpPr>
            <a:spLocks noGrp="1"/>
          </p:cNvSpPr>
          <p:nvPr>
            <p:ph type="sldNum" sz="quarter" idx="12"/>
          </p:nvPr>
        </p:nvSpPr>
        <p:spPr>
          <a:noFill/>
        </p:spPr>
        <p:txBody>
          <a:bodyPr/>
          <a:lstStyle/>
          <a:p>
            <a:fld id="{A7B2A8B5-084F-413E-AC49-0A6A7D37D0A1}" type="slidenum">
              <a:rPr lang="en-US" altLang="en-US" smtClean="0">
                <a:latin typeface="Arial" pitchFamily="34" charset="0"/>
              </a:rPr>
              <a:pPr/>
              <a:t>9</a:t>
            </a:fld>
            <a:endParaRPr lang="en-US" altLang="en-US" smtClean="0">
              <a:latin typeface="Arial" pitchFamily="34" charset="0"/>
            </a:endParaRPr>
          </a:p>
        </p:txBody>
      </p:sp>
      <p:sp>
        <p:nvSpPr>
          <p:cNvPr id="27652" name="Rectangle 7"/>
          <p:cNvSpPr>
            <a:spLocks noGrp="1" noChangeArrowheads="1"/>
          </p:cNvSpPr>
          <p:nvPr>
            <p:ph type="title"/>
          </p:nvPr>
        </p:nvSpPr>
        <p:spPr/>
        <p:txBody>
          <a:bodyPr/>
          <a:lstStyle/>
          <a:p>
            <a:pPr eaLnBrk="1" hangingPunct="1"/>
            <a:r>
              <a:rPr lang="en-GB" altLang="en-US" dirty="0" smtClean="0"/>
              <a:t>HIV-1 and HIV-2</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4923</TotalTime>
  <Words>2730</Words>
  <Application>Microsoft Office PowerPoint</Application>
  <PresentationFormat>On-screen Show (4:3)</PresentationFormat>
  <Paragraphs>513</Paragraphs>
  <Slides>40</Slides>
  <Notes>20</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56" baseType="lpstr">
      <vt:lpstr>ＭＳ Ｐゴシック</vt:lpstr>
      <vt:lpstr>Arial</vt:lpstr>
      <vt:lpstr>Arial Black</vt:lpstr>
      <vt:lpstr>Book Antiqua</vt:lpstr>
      <vt:lpstr>Calibri</vt:lpstr>
      <vt:lpstr>Courier New</vt:lpstr>
      <vt:lpstr>Lucida Sans Unicode</vt:lpstr>
      <vt:lpstr>Tahoma</vt:lpstr>
      <vt:lpstr>Times</vt:lpstr>
      <vt:lpstr>Times New Roman</vt:lpstr>
      <vt:lpstr>Verdana</vt:lpstr>
      <vt:lpstr>Wingdings</vt:lpstr>
      <vt:lpstr>Wingdings 2</vt:lpstr>
      <vt:lpstr>Wingdings 3</vt:lpstr>
      <vt:lpstr>Concourse</vt:lpstr>
      <vt:lpstr>Slide</vt:lpstr>
      <vt:lpstr>HIV IN PREGNANCY</vt:lpstr>
      <vt:lpstr>INTRODUCTION</vt:lpstr>
      <vt:lpstr>BASIC FACTS: The normal immune system</vt:lpstr>
      <vt:lpstr>BASIC FACTS: The normal immune system…... II</vt:lpstr>
      <vt:lpstr>Natural history: the chronology of HIV –induced disease.</vt:lpstr>
      <vt:lpstr>    Natural History of HIV Infection</vt:lpstr>
      <vt:lpstr>     Epidemiology </vt:lpstr>
      <vt:lpstr>HIV in Nigeria: Key Facts </vt:lpstr>
      <vt:lpstr>HIV-1 and HIV-2</vt:lpstr>
      <vt:lpstr>Transmission of HIV</vt:lpstr>
      <vt:lpstr>Laboratory Testing for HIV Diagnosis</vt:lpstr>
      <vt:lpstr>Time from Infection to Detection of HIV-1 Markers</vt:lpstr>
      <vt:lpstr> SERIAL TESTING ALGORITHM </vt:lpstr>
      <vt:lpstr>Pregnancy and HIV</vt:lpstr>
      <vt:lpstr>FACTORS PERPETUATING HIV AMONG WOMEN</vt:lpstr>
      <vt:lpstr>      Mother-to-Child Transmission of HIV  (MTCT)</vt:lpstr>
      <vt:lpstr>Mother-to-Child Transmission</vt:lpstr>
      <vt:lpstr>Risk Factors for MTCT</vt:lpstr>
      <vt:lpstr>CLINICAL PRESENTATION &amp; WHO CLINICAL STAGING</vt:lpstr>
      <vt:lpstr>STAGE 4</vt:lpstr>
      <vt:lpstr>MANAGEMENT PRINCIPLE </vt:lpstr>
      <vt:lpstr>ANTENATAL MANAGEMENT</vt:lpstr>
      <vt:lpstr>LABOUR AND DELIVERY</vt:lpstr>
      <vt:lpstr>Elective Cesarean Section  vs. Vaginal Delivery</vt:lpstr>
      <vt:lpstr>POST PARTUM CARE</vt:lpstr>
      <vt:lpstr>Immediate Newborn  Care of HIV-Exposed Infants</vt:lpstr>
      <vt:lpstr>Immediate Postpartum Care  of  Women with HIV Infection</vt:lpstr>
      <vt:lpstr>Antiretroviral in pregnancy</vt:lpstr>
      <vt:lpstr>ARV Drugs used for PMTCT</vt:lpstr>
      <vt:lpstr>Classes of ARVs commonly available in Nigeria. </vt:lpstr>
      <vt:lpstr>ARVs Commonly Used in PMTCT</vt:lpstr>
      <vt:lpstr>FOR ALL HIV POSITIVE PREGNANT/BREASTFEEDING WOMEN</vt:lpstr>
      <vt:lpstr>ARV Drug Toxicity</vt:lpstr>
      <vt:lpstr>Principles of ARV Use</vt:lpstr>
      <vt:lpstr>Co-Infection with Tuberculosis(TB)</vt:lpstr>
      <vt:lpstr>Prophylaxis for PMTCT:The Infant </vt:lpstr>
      <vt:lpstr>  PREVENTION STRATEGIES</vt:lpstr>
      <vt:lpstr>Potential Intervention Approaches to Prevent HIV Transmission for all groups</vt:lpstr>
      <vt:lpstr>  Recommended ARV regimens in pregnancy  </vt:lpstr>
      <vt:lpstr>Points To Note; </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HIV IN PREGNANCY</dc:title>
  <dc:creator>FMC IDO CCCRN</dc:creator>
  <cp:lastModifiedBy>Chubiyojo</cp:lastModifiedBy>
  <cp:revision>27</cp:revision>
  <dcterms:created xsi:type="dcterms:W3CDTF">2015-06-03T20:47:40Z</dcterms:created>
  <dcterms:modified xsi:type="dcterms:W3CDTF">2018-02-08T16:18:21Z</dcterms:modified>
</cp:coreProperties>
</file>