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63" r:id="rId10"/>
    <p:sldId id="269" r:id="rId11"/>
    <p:sldId id="264" r:id="rId12"/>
    <p:sldId id="265" r:id="rId13"/>
    <p:sldId id="272" r:id="rId14"/>
    <p:sldId id="266" r:id="rId15"/>
    <p:sldId id="267" r:id="rId16"/>
    <p:sldId id="268" r:id="rId17"/>
    <p:sldId id="270" r:id="rId18"/>
    <p:sldId id="271" r:id="rId19"/>
    <p:sldId id="275" r:id="rId20"/>
    <p:sldId id="273" r:id="rId21"/>
    <p:sldId id="274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94" r:id="rId31"/>
    <p:sldId id="284" r:id="rId32"/>
    <p:sldId id="297" r:id="rId33"/>
    <p:sldId id="285" r:id="rId34"/>
    <p:sldId id="286" r:id="rId35"/>
    <p:sldId id="296" r:id="rId36"/>
    <p:sldId id="295" r:id="rId37"/>
    <p:sldId id="291" r:id="rId38"/>
    <p:sldId id="290" r:id="rId39"/>
    <p:sldId id="292" r:id="rId40"/>
    <p:sldId id="293" r:id="rId41"/>
    <p:sldId id="287" r:id="rId42"/>
    <p:sldId id="289" r:id="rId43"/>
    <p:sldId id="288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E6B6-06D6-43A3-AFA2-B6FCCAE62F02}" type="datetimeFigureOut">
              <a:rPr lang="en-GB" smtClean="0"/>
              <a:pPr/>
              <a:t>22/11/17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2F4E-C989-4AEA-A6F8-74CE09F93D7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INFERTILITY AND ASSISTED CONCEPTION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DR. A.A</a:t>
            </a:r>
            <a:r>
              <a:rPr lang="en-GB" dirty="0" smtClean="0"/>
              <a:t>.</a:t>
            </a:r>
            <a:r>
              <a:rPr lang="en-GB" b="1" dirty="0" smtClean="0"/>
              <a:t> ADENIYI</a:t>
            </a:r>
            <a:endParaRPr lang="en-GB" dirty="0" smtClean="0"/>
          </a:p>
          <a:p>
            <a:r>
              <a:rPr lang="en-GB" dirty="0" smtClean="0"/>
              <a:t>MBBS,FWACS,FMCOG,MHS.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Male causes of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Disorder of sperm transport .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- Obstruction of the efferent ducts (surgical trauma,TB or gonococcal infection, </a:t>
            </a:r>
            <a:r>
              <a:rPr lang="en-GB" b="1" dirty="0" smtClean="0"/>
              <a:t>Young syndrome </a:t>
            </a:r>
            <a:r>
              <a:rPr lang="en-GB" dirty="0" smtClean="0"/>
              <a:t>(</a:t>
            </a:r>
            <a:r>
              <a:rPr lang="en-GB" dirty="0" err="1" smtClean="0"/>
              <a:t>epididymal</a:t>
            </a:r>
            <a:r>
              <a:rPr lang="en-GB" dirty="0" smtClean="0"/>
              <a:t> obstruction and </a:t>
            </a:r>
            <a:r>
              <a:rPr lang="en-GB" dirty="0" err="1" smtClean="0"/>
              <a:t>bronchiectasis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b="1" dirty="0" smtClean="0"/>
              <a:t>COITAL PROBLEMS</a:t>
            </a:r>
          </a:p>
          <a:p>
            <a:r>
              <a:rPr lang="en-GB" b="1" dirty="0" smtClean="0"/>
              <a:t>Erectile dysfunction</a:t>
            </a:r>
          </a:p>
          <a:p>
            <a:r>
              <a:rPr lang="en-GB" b="1" dirty="0" smtClean="0"/>
              <a:t>Ejaculatory defect- </a:t>
            </a:r>
            <a:r>
              <a:rPr lang="en-GB" dirty="0" smtClean="0"/>
              <a:t>premature, retrograde or absence of ejaculation.</a:t>
            </a:r>
          </a:p>
          <a:p>
            <a:r>
              <a:rPr lang="en-GB" dirty="0" err="1" smtClean="0"/>
              <a:t>Hypospadias</a:t>
            </a:r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Combined male and female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Age</a:t>
            </a:r>
            <a:r>
              <a:rPr lang="en-GB" dirty="0" smtClean="0"/>
              <a:t>: more important in female than male</a:t>
            </a:r>
          </a:p>
          <a:p>
            <a:r>
              <a:rPr lang="en-GB" dirty="0" smtClean="0"/>
              <a:t>Infrequent intercourse, faulty coital techniques, poor knowledge of timing of coitus</a:t>
            </a:r>
          </a:p>
          <a:p>
            <a:r>
              <a:rPr lang="en-GB" dirty="0" smtClean="0"/>
              <a:t>Dyspareunia/ apareunia</a:t>
            </a:r>
          </a:p>
          <a:p>
            <a:r>
              <a:rPr lang="en-GB" dirty="0" smtClean="0"/>
              <a:t>Anxiety and apprehension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of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History (both partners):</a:t>
            </a:r>
            <a:r>
              <a:rPr lang="en-GB" dirty="0" smtClean="0"/>
              <a:t> Age, duration of infertility, previous pregnancy and outcome </a:t>
            </a:r>
          </a:p>
          <a:p>
            <a:endParaRPr lang="en-GB" b="1" dirty="0" smtClean="0"/>
          </a:p>
          <a:p>
            <a:r>
              <a:rPr lang="en-GB" b="1" dirty="0" smtClean="0"/>
              <a:t>Examination: </a:t>
            </a:r>
            <a:r>
              <a:rPr lang="en-GB" dirty="0" smtClean="0"/>
              <a:t>weight, BMI, genitals, breasts etc. </a:t>
            </a:r>
          </a:p>
          <a:p>
            <a:r>
              <a:rPr lang="en-GB" dirty="0" smtClean="0"/>
              <a:t>Treatment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INVESTIGATIONS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Timing of investigation</a:t>
            </a:r>
            <a:r>
              <a:rPr lang="en-GB" dirty="0" smtClean="0"/>
              <a:t>:</a:t>
            </a:r>
          </a:p>
          <a:p>
            <a:r>
              <a:rPr lang="en-GB" dirty="0" smtClean="0"/>
              <a:t>After a year in a young couple with no identified problem</a:t>
            </a:r>
          </a:p>
          <a:p>
            <a:r>
              <a:rPr lang="en-GB" dirty="0" smtClean="0"/>
              <a:t>Shorter time for older couple, </a:t>
            </a:r>
            <a:r>
              <a:rPr lang="en-GB" dirty="0" smtClean="0"/>
              <a:t>women </a:t>
            </a:r>
            <a:r>
              <a:rPr lang="en-GB" dirty="0" smtClean="0"/>
              <a:t>&gt;35years or if there are identified problems</a:t>
            </a:r>
          </a:p>
          <a:p>
            <a:pPr>
              <a:buNone/>
            </a:pPr>
            <a:r>
              <a:rPr lang="en-GB" b="1" dirty="0" smtClean="0"/>
              <a:t>Extent of investigation:</a:t>
            </a:r>
          </a:p>
          <a:p>
            <a:pPr>
              <a:buNone/>
            </a:pPr>
            <a:r>
              <a:rPr lang="en-GB" b="1" dirty="0" smtClean="0"/>
              <a:t>Basic investigation: 1.seminal analysis(male)</a:t>
            </a:r>
          </a:p>
          <a:p>
            <a:pPr>
              <a:buNone/>
            </a:pPr>
            <a:r>
              <a:rPr lang="en-GB" b="1" dirty="0" smtClean="0"/>
              <a:t>2. Confirmation of ovulation (female)</a:t>
            </a:r>
          </a:p>
          <a:p>
            <a:pPr>
              <a:buNone/>
            </a:pPr>
            <a:r>
              <a:rPr lang="en-GB" b="1" dirty="0" smtClean="0"/>
              <a:t>3. Confirmation of tubal patency (female)</a:t>
            </a:r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4900" dirty="0" smtClean="0"/>
              <a:t>Investigations -Male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Genera</a:t>
            </a:r>
            <a:r>
              <a:rPr lang="en-GB" dirty="0" smtClean="0"/>
              <a:t>l- Urinalysis, blood ( </a:t>
            </a:r>
            <a:r>
              <a:rPr lang="en-GB" dirty="0" err="1" smtClean="0"/>
              <a:t>eg</a:t>
            </a:r>
            <a:r>
              <a:rPr lang="en-GB" dirty="0" smtClean="0"/>
              <a:t> sugar)</a:t>
            </a:r>
          </a:p>
          <a:p>
            <a:r>
              <a:rPr lang="en-GB" b="1" dirty="0" smtClean="0"/>
              <a:t>Basic</a:t>
            </a:r>
            <a:r>
              <a:rPr lang="en-GB" dirty="0" smtClean="0"/>
              <a:t>: Semen analysis- ideally the 1</a:t>
            </a:r>
            <a:r>
              <a:rPr lang="en-GB" baseline="30000" dirty="0" smtClean="0"/>
              <a:t>st</a:t>
            </a:r>
            <a:r>
              <a:rPr lang="en-GB" dirty="0" smtClean="0"/>
              <a:t> step.</a:t>
            </a:r>
          </a:p>
          <a:p>
            <a:r>
              <a:rPr lang="en-GB" dirty="0" smtClean="0"/>
              <a:t>SFA is usually performed after 2-4 days of abstinence</a:t>
            </a:r>
          </a:p>
          <a:p>
            <a:r>
              <a:rPr lang="en-GB" dirty="0" smtClean="0"/>
              <a:t>Sample is collected by masturbation ( coitus interruptus if masturbation fails)</a:t>
            </a:r>
          </a:p>
          <a:p>
            <a:r>
              <a:rPr lang="en-GB" dirty="0" smtClean="0"/>
              <a:t>Sample is examined within 1-2 hours of production.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SEMINAL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SEMEN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NORMAL REF. VALUES (LOWER LIMIT)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Abstinence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2-4 days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Volume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2.0 – 5.0 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7.2- 7.8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Viscosity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&lt;3 (0-4 scale)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Liquefaction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Within 30 minutes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Sperm concentration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 million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Motility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&gt;50% progressive motility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Morphology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&gt; 30% normal form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White blood cell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 1 million/ml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SEMINAL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properly performed SFA, 2-4 weeks apart is usually required if one is abnormal.</a:t>
            </a:r>
          </a:p>
          <a:p>
            <a:r>
              <a:rPr lang="en-GB" b="1" dirty="0" smtClean="0"/>
              <a:t>NOMENCLATURE</a:t>
            </a:r>
          </a:p>
          <a:p>
            <a:pPr>
              <a:buNone/>
            </a:pPr>
            <a:r>
              <a:rPr lang="en-GB" b="1" dirty="0"/>
              <a:t> </a:t>
            </a:r>
            <a:r>
              <a:rPr lang="en-GB" b="1" dirty="0" smtClean="0"/>
              <a:t>   - </a:t>
            </a:r>
            <a:r>
              <a:rPr lang="en-GB" b="1" dirty="0" err="1" smtClean="0"/>
              <a:t>Normozoospermia</a:t>
            </a:r>
            <a:r>
              <a:rPr lang="en-GB" b="1" dirty="0" smtClean="0"/>
              <a:t>- </a:t>
            </a:r>
            <a:r>
              <a:rPr lang="en-GB" dirty="0" smtClean="0"/>
              <a:t>normal sperm count</a:t>
            </a:r>
          </a:p>
          <a:p>
            <a:pPr>
              <a:buNone/>
            </a:pPr>
            <a:r>
              <a:rPr lang="en-GB" b="1" dirty="0" smtClean="0"/>
              <a:t>- </a:t>
            </a:r>
            <a:r>
              <a:rPr lang="en-GB" b="1" dirty="0" err="1" smtClean="0"/>
              <a:t>Oligozoospermia</a:t>
            </a:r>
            <a:r>
              <a:rPr lang="en-GB" dirty="0" smtClean="0"/>
              <a:t>/</a:t>
            </a:r>
            <a:r>
              <a:rPr lang="en-GB" b="1" dirty="0" err="1" smtClean="0"/>
              <a:t>oligospermia</a:t>
            </a:r>
            <a:r>
              <a:rPr lang="en-GB" b="1" dirty="0" smtClean="0"/>
              <a:t>: </a:t>
            </a:r>
            <a:r>
              <a:rPr lang="en-GB" dirty="0" smtClean="0"/>
              <a:t>sperm concentration below ref. Value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- </a:t>
            </a:r>
            <a:r>
              <a:rPr lang="en-GB" b="1" dirty="0" err="1" smtClean="0"/>
              <a:t>Asthenozoospermia</a:t>
            </a:r>
            <a:r>
              <a:rPr lang="en-GB" b="1" dirty="0" smtClean="0"/>
              <a:t> </a:t>
            </a:r>
            <a:r>
              <a:rPr lang="en-GB" dirty="0" smtClean="0"/>
              <a:t>– abnormal motility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SEMINAL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Teratozoospermia</a:t>
            </a:r>
            <a:r>
              <a:rPr lang="en-GB" dirty="0" smtClean="0"/>
              <a:t>- abnormal sperm morphology</a:t>
            </a:r>
            <a:r>
              <a:rPr lang="en-GB" b="1" dirty="0" smtClean="0"/>
              <a:t> </a:t>
            </a:r>
          </a:p>
          <a:p>
            <a:r>
              <a:rPr lang="en-GB" b="1" dirty="0" err="1" smtClean="0"/>
              <a:t>Oligoasthenoteratozoospermia</a:t>
            </a:r>
            <a:r>
              <a:rPr lang="en-GB" b="1" dirty="0" smtClean="0"/>
              <a:t> (OAT): </a:t>
            </a:r>
            <a:r>
              <a:rPr lang="en-GB" dirty="0" smtClean="0"/>
              <a:t>Abnormal sperm motility, morphology and concentration </a:t>
            </a:r>
            <a:r>
              <a:rPr lang="en-GB" dirty="0" err="1" smtClean="0"/>
              <a:t>i.e</a:t>
            </a:r>
            <a:r>
              <a:rPr lang="en-GB" dirty="0" smtClean="0"/>
              <a:t> all 3 parameters</a:t>
            </a:r>
          </a:p>
          <a:p>
            <a:r>
              <a:rPr lang="en-GB" b="1" dirty="0" smtClean="0"/>
              <a:t>Azoospermia- </a:t>
            </a:r>
            <a:r>
              <a:rPr lang="en-GB" dirty="0" smtClean="0"/>
              <a:t>No spermatozoa in the ejaculate </a:t>
            </a:r>
          </a:p>
          <a:p>
            <a:r>
              <a:rPr lang="en-GB" b="1" dirty="0" smtClean="0"/>
              <a:t> - Aspermia-</a:t>
            </a:r>
            <a:r>
              <a:rPr lang="en-GB" dirty="0" smtClean="0"/>
              <a:t> absent ejaculate</a:t>
            </a:r>
          </a:p>
          <a:p>
            <a:r>
              <a:rPr lang="en-GB" b="1" dirty="0" smtClean="0"/>
              <a:t>Necrozoosperm</a:t>
            </a:r>
            <a:r>
              <a:rPr lang="en-GB" dirty="0" smtClean="0"/>
              <a:t>- immotile or dead spermatozoa</a:t>
            </a:r>
          </a:p>
          <a:p>
            <a:r>
              <a:rPr lang="en-GB" b="1" dirty="0" err="1" smtClean="0"/>
              <a:t>Polyzoospermia</a:t>
            </a:r>
            <a:r>
              <a:rPr lang="en-GB" dirty="0" smtClean="0"/>
              <a:t>: sperm concentration above the </a:t>
            </a:r>
            <a:r>
              <a:rPr lang="en-GB" dirty="0" err="1" smtClean="0"/>
              <a:t>refrence</a:t>
            </a:r>
            <a:r>
              <a:rPr lang="en-GB" dirty="0" smtClean="0"/>
              <a:t> range</a:t>
            </a:r>
          </a:p>
          <a:p>
            <a:r>
              <a:rPr lang="en-GB" b="1" dirty="0" smtClean="0"/>
              <a:t>‘’</a:t>
            </a:r>
            <a:r>
              <a:rPr lang="en-GB" b="1" dirty="0" err="1" smtClean="0"/>
              <a:t>Leucocytospermia</a:t>
            </a:r>
            <a:r>
              <a:rPr lang="en-GB" b="1" dirty="0" smtClean="0"/>
              <a:t>’’ : </a:t>
            </a:r>
            <a:r>
              <a:rPr lang="en-GB" dirty="0" smtClean="0"/>
              <a:t>Increased white blood cells in semen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INVESTIGATION- FEMALE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Tests of Ovulation:</a:t>
            </a:r>
          </a:p>
          <a:p>
            <a:r>
              <a:rPr lang="en-GB" dirty="0" smtClean="0"/>
              <a:t>Regularity of monthly  </a:t>
            </a:r>
            <a:r>
              <a:rPr lang="en-GB" dirty="0" smtClean="0"/>
              <a:t>Menstrual </a:t>
            </a:r>
            <a:r>
              <a:rPr lang="en-GB" dirty="0" smtClean="0"/>
              <a:t>history</a:t>
            </a:r>
          </a:p>
          <a:p>
            <a:r>
              <a:rPr lang="en-GB" dirty="0" smtClean="0"/>
              <a:t>Basal body </a:t>
            </a:r>
            <a:r>
              <a:rPr lang="en-GB" dirty="0" smtClean="0"/>
              <a:t>temperature </a:t>
            </a:r>
            <a:r>
              <a:rPr lang="en-GB" dirty="0" smtClean="0"/>
              <a:t>(BBT)</a:t>
            </a:r>
          </a:p>
          <a:p>
            <a:r>
              <a:rPr lang="en-GB" dirty="0" smtClean="0"/>
              <a:t>Cervical mucus </a:t>
            </a:r>
            <a:r>
              <a:rPr lang="en-GB" dirty="0" smtClean="0"/>
              <a:t>pattern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INVESTIGATION- FEMALE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Hormone estimation:</a:t>
            </a:r>
          </a:p>
          <a:p>
            <a:pPr>
              <a:buNone/>
            </a:pPr>
            <a:r>
              <a:rPr lang="en-GB" dirty="0" smtClean="0"/>
              <a:t>      - Serum </a:t>
            </a:r>
            <a:r>
              <a:rPr lang="en-GB" dirty="0" err="1" smtClean="0"/>
              <a:t>progestrone</a:t>
            </a:r>
            <a:r>
              <a:rPr lang="en-GB" dirty="0" smtClean="0"/>
              <a:t>  (day 21 level&gt;30nmol/l)</a:t>
            </a:r>
          </a:p>
          <a:p>
            <a:pPr>
              <a:buNone/>
            </a:pPr>
            <a:r>
              <a:rPr lang="en-GB" dirty="0" smtClean="0"/>
              <a:t>      - Serum LH (LH:FSH &gt; 2 = PCOS</a:t>
            </a:r>
          </a:p>
          <a:p>
            <a:pPr>
              <a:buNone/>
            </a:pPr>
            <a:r>
              <a:rPr lang="en-GB" dirty="0" smtClean="0"/>
              <a:t>      - Serum </a:t>
            </a:r>
            <a:r>
              <a:rPr lang="en-GB" dirty="0" err="1" smtClean="0"/>
              <a:t>oestradiol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- Urine LH</a:t>
            </a:r>
          </a:p>
          <a:p>
            <a:pPr>
              <a:buNone/>
            </a:pPr>
            <a:r>
              <a:rPr lang="en-GB" dirty="0" smtClean="0"/>
              <a:t>       - Serum </a:t>
            </a:r>
            <a:r>
              <a:rPr lang="en-GB" dirty="0" err="1" smtClean="0"/>
              <a:t>prolactin</a:t>
            </a:r>
            <a:r>
              <a:rPr lang="en-GB" dirty="0" smtClean="0"/>
              <a:t> (</a:t>
            </a:r>
            <a:r>
              <a:rPr lang="en-GB" dirty="0" err="1" smtClean="0"/>
              <a:t>hyperprolactinaemia</a:t>
            </a:r>
            <a:r>
              <a:rPr lang="en-GB" dirty="0" smtClean="0"/>
              <a:t>)</a:t>
            </a:r>
          </a:p>
          <a:p>
            <a:r>
              <a:rPr lang="en-GB" dirty="0" smtClean="0"/>
              <a:t>Endometrial biopsy</a:t>
            </a:r>
          </a:p>
          <a:p>
            <a:r>
              <a:rPr lang="en-GB" dirty="0" err="1" smtClean="0"/>
              <a:t>Sonography</a:t>
            </a:r>
            <a:r>
              <a:rPr lang="en-GB" dirty="0" smtClean="0"/>
              <a:t> (</a:t>
            </a:r>
            <a:r>
              <a:rPr lang="en-GB" dirty="0" err="1" smtClean="0"/>
              <a:t>transvaginal</a:t>
            </a:r>
            <a:r>
              <a:rPr lang="en-GB" dirty="0" smtClean="0"/>
              <a:t>)</a:t>
            </a:r>
          </a:p>
          <a:p>
            <a:r>
              <a:rPr lang="en-GB" dirty="0" smtClean="0"/>
              <a:t>Laparoscopy</a:t>
            </a:r>
          </a:p>
          <a:p>
            <a:r>
              <a:rPr lang="en-GB" sz="3800" b="1" dirty="0" smtClean="0"/>
              <a:t>PREGNANCY (conclusive)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Infertility/</a:t>
            </a:r>
            <a:r>
              <a:rPr lang="en-GB" b="1" dirty="0" err="1" smtClean="0"/>
              <a:t>Subfertility</a:t>
            </a:r>
            <a:r>
              <a:rPr lang="en-GB" dirty="0" smtClean="0"/>
              <a:t>: Failure of a couple to achieve pregnancy(conception) within </a:t>
            </a:r>
            <a:r>
              <a:rPr lang="en-GB" dirty="0" smtClean="0"/>
              <a:t>one year </a:t>
            </a:r>
            <a:r>
              <a:rPr lang="en-GB" dirty="0" smtClean="0"/>
              <a:t>(12 months) or more of </a:t>
            </a:r>
            <a:r>
              <a:rPr lang="en-GB" b="1" u="sng" dirty="0" smtClean="0"/>
              <a:t>regular (3-5times/wk)</a:t>
            </a:r>
            <a:r>
              <a:rPr lang="en-GB" dirty="0" smtClean="0"/>
              <a:t>, </a:t>
            </a:r>
            <a:r>
              <a:rPr lang="en-GB" b="1" u="sng" dirty="0" smtClean="0"/>
              <a:t>adequate</a:t>
            </a:r>
            <a:r>
              <a:rPr lang="en-GB" dirty="0" smtClean="0"/>
              <a:t> and </a:t>
            </a:r>
            <a:r>
              <a:rPr lang="en-GB" b="1" u="sng" dirty="0" smtClean="0"/>
              <a:t>appropriate, unprotected</a:t>
            </a:r>
            <a:r>
              <a:rPr lang="en-GB" u="sng" dirty="0" smtClean="0"/>
              <a:t> </a:t>
            </a:r>
            <a:r>
              <a:rPr lang="en-GB" dirty="0" smtClean="0"/>
              <a:t>coitus (sexual intercourse) and in </a:t>
            </a:r>
            <a:r>
              <a:rPr lang="en-GB" b="1" u="sng" dirty="0" smtClean="0"/>
              <a:t>absence of contraception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Primary infertility : </a:t>
            </a:r>
            <a:r>
              <a:rPr lang="en-GB" dirty="0" smtClean="0"/>
              <a:t>a couple who have never achieve pregnancy.</a:t>
            </a:r>
          </a:p>
          <a:p>
            <a:r>
              <a:rPr lang="en-GB" b="1" dirty="0" smtClean="0"/>
              <a:t>Secondary infertility</a:t>
            </a:r>
            <a:r>
              <a:rPr lang="en-GB" dirty="0" smtClean="0"/>
              <a:t>: Previous pregnancy but failure to conceive subsequently.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TUBAL PATENCY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Hysterosalpingography</a:t>
            </a:r>
          </a:p>
          <a:p>
            <a:r>
              <a:rPr lang="en-GB" dirty="0" smtClean="0"/>
              <a:t>Laparoscopy and dye test (chromopertubation)</a:t>
            </a:r>
          </a:p>
          <a:p>
            <a:r>
              <a:rPr lang="en-GB" dirty="0" smtClean="0"/>
              <a:t>Sonohysterosalpingography</a:t>
            </a:r>
          </a:p>
          <a:p>
            <a:r>
              <a:rPr lang="en-GB" dirty="0" smtClean="0"/>
              <a:t>Hysterocontrast sonography (Hycosy)</a:t>
            </a:r>
          </a:p>
          <a:p>
            <a:r>
              <a:rPr lang="en-GB" b="1" dirty="0" smtClean="0"/>
              <a:t>OTHERS</a:t>
            </a:r>
          </a:p>
          <a:p>
            <a:r>
              <a:rPr lang="en-GB" dirty="0" smtClean="0"/>
              <a:t>Falloposcopy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TREATMENT OF INFERTILITY- female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Ovulation induction (medical)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- </a:t>
            </a:r>
            <a:r>
              <a:rPr lang="en-GB" dirty="0" err="1" smtClean="0"/>
              <a:t>clomiphene</a:t>
            </a:r>
            <a:r>
              <a:rPr lang="en-GB" dirty="0" smtClean="0"/>
              <a:t> citrate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- </a:t>
            </a:r>
            <a:r>
              <a:rPr lang="en-GB" dirty="0" err="1" smtClean="0"/>
              <a:t>Tamoxifen</a:t>
            </a:r>
            <a:endParaRPr lang="en-GB" dirty="0" smtClean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- </a:t>
            </a:r>
            <a:r>
              <a:rPr lang="en-GB" dirty="0" err="1" smtClean="0"/>
              <a:t>Gonogotrophin</a:t>
            </a:r>
            <a:r>
              <a:rPr lang="en-GB" dirty="0" smtClean="0"/>
              <a:t> (</a:t>
            </a:r>
            <a:r>
              <a:rPr lang="en-GB" dirty="0" err="1" smtClean="0"/>
              <a:t>hMG</a:t>
            </a:r>
            <a:r>
              <a:rPr lang="en-GB" dirty="0" smtClean="0"/>
              <a:t>, recombinant FSH, (</a:t>
            </a:r>
            <a:r>
              <a:rPr lang="en-GB" dirty="0" err="1" smtClean="0"/>
              <a:t>rFSH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- Dopamine agonist (</a:t>
            </a:r>
            <a:r>
              <a:rPr lang="en-GB" dirty="0" err="1" smtClean="0"/>
              <a:t>bromocriptine</a:t>
            </a:r>
            <a:r>
              <a:rPr lang="en-GB" dirty="0" smtClean="0"/>
              <a:t>, </a:t>
            </a:r>
            <a:r>
              <a:rPr lang="en-GB" dirty="0" err="1" smtClean="0"/>
              <a:t>carbagoline</a:t>
            </a:r>
            <a:r>
              <a:rPr lang="en-GB" dirty="0" smtClean="0"/>
              <a:t>) in </a:t>
            </a:r>
            <a:r>
              <a:rPr lang="en-GB" dirty="0" err="1" smtClean="0"/>
              <a:t>hyperprolactinaemia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Ovulation induction- Surgery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Laporoscopic</a:t>
            </a:r>
            <a:r>
              <a:rPr lang="en-GB" dirty="0" smtClean="0"/>
              <a:t> ovarian drilling for PCOS</a:t>
            </a:r>
          </a:p>
          <a:p>
            <a:r>
              <a:rPr lang="en-GB" dirty="0" smtClean="0"/>
              <a:t>Wedge resection of the ovary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Complications of ovulation induction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Ovarian hyperstimulation syndrome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Mild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Moderate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Severe</a:t>
            </a:r>
          </a:p>
          <a:p>
            <a:r>
              <a:rPr lang="en-GB" dirty="0" smtClean="0"/>
              <a:t>Multiple pregnancy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Treatment of tubal disease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SURGERY</a:t>
            </a:r>
          </a:p>
          <a:p>
            <a:r>
              <a:rPr lang="en-GB" dirty="0" err="1" smtClean="0"/>
              <a:t>Salpingo</a:t>
            </a:r>
            <a:r>
              <a:rPr lang="en-GB" dirty="0" smtClean="0"/>
              <a:t>- </a:t>
            </a:r>
            <a:r>
              <a:rPr lang="en-GB" dirty="0" err="1" smtClean="0"/>
              <a:t>ovariolysis</a:t>
            </a:r>
            <a:endParaRPr lang="en-GB" dirty="0" smtClean="0"/>
          </a:p>
          <a:p>
            <a:r>
              <a:rPr lang="en-GB" dirty="0" err="1" smtClean="0"/>
              <a:t>Fimbrial</a:t>
            </a:r>
            <a:r>
              <a:rPr lang="en-GB" dirty="0" smtClean="0"/>
              <a:t> surgery</a:t>
            </a:r>
          </a:p>
          <a:p>
            <a:r>
              <a:rPr lang="en-GB" dirty="0" err="1" smtClean="0"/>
              <a:t>Salpingoneostomy</a:t>
            </a:r>
            <a:endParaRPr lang="en-GB" dirty="0" smtClean="0"/>
          </a:p>
          <a:p>
            <a:r>
              <a:rPr lang="en-GB" dirty="0" smtClean="0"/>
              <a:t>Tubal </a:t>
            </a:r>
            <a:r>
              <a:rPr lang="en-GB" dirty="0" err="1" smtClean="0"/>
              <a:t>anastomosis</a:t>
            </a: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ART</a:t>
            </a:r>
            <a:r>
              <a:rPr lang="en-GB" dirty="0" smtClean="0"/>
              <a:t> </a:t>
            </a:r>
            <a:r>
              <a:rPr lang="en-GB" dirty="0" smtClean="0"/>
              <a:t>(Assisted </a:t>
            </a:r>
            <a:r>
              <a:rPr lang="en-GB" dirty="0" smtClean="0"/>
              <a:t>reproductive technique)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Treatment of infertility- Male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Improvement in general health</a:t>
            </a:r>
            <a:r>
              <a:rPr lang="en-GB" dirty="0" smtClean="0"/>
              <a:t>: </a:t>
            </a:r>
            <a:r>
              <a:rPr lang="en-GB" dirty="0" err="1" smtClean="0"/>
              <a:t>ceasation</a:t>
            </a:r>
            <a:r>
              <a:rPr lang="en-GB" dirty="0" smtClean="0"/>
              <a:t> of smoking and alcohol, weight reduction.</a:t>
            </a:r>
          </a:p>
          <a:p>
            <a:r>
              <a:rPr lang="en-GB" dirty="0" smtClean="0"/>
              <a:t>Adjustment in medication that interfere </a:t>
            </a:r>
            <a:r>
              <a:rPr lang="en-GB" smtClean="0"/>
              <a:t>with spermatogenesis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Male Factor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/>
              <a:t>Hypogonadotrophism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hMG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GnRH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CC, </a:t>
            </a:r>
            <a:r>
              <a:rPr lang="en-US" altLang="en-US" dirty="0" err="1" smtClean="0"/>
              <a:t>hCG</a:t>
            </a:r>
            <a:r>
              <a:rPr lang="en-US" altLang="en-US" dirty="0" smtClean="0"/>
              <a:t> results poor</a:t>
            </a:r>
          </a:p>
          <a:p>
            <a:r>
              <a:rPr lang="en-US" altLang="en-US" dirty="0" err="1" smtClean="0"/>
              <a:t>Varicocoele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Ligation? (no definitive data yet)</a:t>
            </a:r>
          </a:p>
          <a:p>
            <a:r>
              <a:rPr lang="en-US" altLang="en-US" dirty="0" smtClean="0"/>
              <a:t>Retrograde ejaculation</a:t>
            </a:r>
          </a:p>
          <a:p>
            <a:pPr lvl="1"/>
            <a:r>
              <a:rPr lang="en-US" altLang="en-US" dirty="0" smtClean="0"/>
              <a:t>Ephedrine, imipramine</a:t>
            </a:r>
          </a:p>
          <a:p>
            <a:pPr lvl="1"/>
            <a:r>
              <a:rPr lang="en-US" altLang="en-US" dirty="0" smtClean="0"/>
              <a:t>AIH with recovered sperm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Male Factor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Idiopathic oligospermia</a:t>
            </a:r>
          </a:p>
          <a:p>
            <a:pPr lvl="1"/>
            <a:r>
              <a:rPr lang="en-US" altLang="en-US" smtClean="0"/>
              <a:t>No effective treatment </a:t>
            </a:r>
          </a:p>
          <a:p>
            <a:pPr lvl="1"/>
            <a:r>
              <a:rPr lang="en-US" altLang="en-US" smtClean="0"/>
              <a:t>?IVF</a:t>
            </a:r>
          </a:p>
          <a:p>
            <a:pPr lvl="1"/>
            <a:r>
              <a:rPr lang="en-US" altLang="en-US" smtClean="0"/>
              <a:t>donor insemination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Unexplained Infertility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5-10% of couples</a:t>
            </a:r>
          </a:p>
          <a:p>
            <a:r>
              <a:rPr lang="en-US" altLang="en-US" dirty="0" smtClean="0"/>
              <a:t>Review previous tests for validity</a:t>
            </a:r>
          </a:p>
          <a:p>
            <a:r>
              <a:rPr lang="en-US" altLang="en-US" dirty="0" smtClean="0"/>
              <a:t>Empiric treatment:</a:t>
            </a:r>
          </a:p>
          <a:p>
            <a:pPr lvl="1"/>
            <a:r>
              <a:rPr lang="en-US" altLang="en-US" dirty="0" smtClean="0"/>
              <a:t>Ovulation induction</a:t>
            </a:r>
          </a:p>
          <a:p>
            <a:pPr lvl="1"/>
            <a:r>
              <a:rPr lang="en-US" altLang="en-US" dirty="0" smtClean="0"/>
              <a:t>IUI</a:t>
            </a:r>
          </a:p>
          <a:p>
            <a:pPr lvl="1"/>
            <a:r>
              <a:rPr lang="en-US" altLang="en-US" dirty="0" smtClean="0"/>
              <a:t>Consider IVF and its variants </a:t>
            </a:r>
          </a:p>
          <a:p>
            <a:r>
              <a:rPr lang="en-US" altLang="en-US" dirty="0" smtClean="0"/>
              <a:t>Adoption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ASSISSTED REPRODUCTIVE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b="1" dirty="0" smtClean="0"/>
              <a:t>Definition: </a:t>
            </a:r>
            <a:r>
              <a:rPr lang="en-GB" dirty="0" smtClean="0"/>
              <a:t>All the </a:t>
            </a:r>
            <a:r>
              <a:rPr lang="en-GB" dirty="0" smtClean="0"/>
              <a:t>procedures </a:t>
            </a:r>
            <a:r>
              <a:rPr lang="en-GB" dirty="0" smtClean="0"/>
              <a:t>that involve the manipulation of gametes and embryo outside the body for the treatment of infertility</a:t>
            </a:r>
          </a:p>
          <a:p>
            <a:r>
              <a:rPr lang="en-GB" b="1" dirty="0" smtClean="0"/>
              <a:t>History of ART: </a:t>
            </a:r>
          </a:p>
          <a:p>
            <a:r>
              <a:rPr lang="en-GB" dirty="0" smtClean="0"/>
              <a:t>Birth of </a:t>
            </a:r>
            <a:r>
              <a:rPr lang="en-GB" dirty="0" smtClean="0"/>
              <a:t>Louise </a:t>
            </a:r>
            <a:r>
              <a:rPr lang="en-GB" dirty="0" smtClean="0"/>
              <a:t>Brown on July 25</a:t>
            </a:r>
            <a:r>
              <a:rPr lang="en-GB" baseline="30000" dirty="0" smtClean="0"/>
              <a:t>th</a:t>
            </a:r>
            <a:r>
              <a:rPr lang="en-GB" dirty="0" smtClean="0"/>
              <a:t> 1978.(</a:t>
            </a:r>
            <a:r>
              <a:rPr lang="en-GB" dirty="0" err="1" smtClean="0"/>
              <a:t>ivf</a:t>
            </a:r>
            <a:r>
              <a:rPr lang="en-GB" dirty="0" smtClean="0"/>
              <a:t>-et)</a:t>
            </a:r>
          </a:p>
          <a:p>
            <a:r>
              <a:rPr lang="en-GB" dirty="0" smtClean="0"/>
              <a:t>Patrick Steptoe and Robert Edwards of England</a:t>
            </a:r>
          </a:p>
          <a:p>
            <a:r>
              <a:rPr lang="en-GB" dirty="0" smtClean="0"/>
              <a:t>Natural cycle to </a:t>
            </a:r>
            <a:r>
              <a:rPr lang="en-GB" dirty="0" err="1" smtClean="0"/>
              <a:t>superovulation</a:t>
            </a:r>
            <a:endParaRPr lang="en-GB" dirty="0" smtClean="0"/>
          </a:p>
          <a:p>
            <a:r>
              <a:rPr lang="en-GB" dirty="0" smtClean="0"/>
              <a:t>Laparoscopy to </a:t>
            </a:r>
            <a:r>
              <a:rPr lang="en-GB" dirty="0" smtClean="0"/>
              <a:t>(TVS) </a:t>
            </a:r>
            <a:r>
              <a:rPr lang="en-GB" dirty="0" smtClean="0"/>
              <a:t>for ovum retrieval</a:t>
            </a:r>
          </a:p>
          <a:p>
            <a:endParaRPr lang="en-GB" dirty="0" smtClean="0"/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Fecundability</a:t>
            </a:r>
            <a:r>
              <a:rPr lang="en-GB" dirty="0" smtClean="0"/>
              <a:t>: The probability that pregnancy will occur within a menstrual cycle of sexual exposure. (20-25% in a health young couple)</a:t>
            </a:r>
          </a:p>
          <a:p>
            <a:r>
              <a:rPr lang="en-GB" b="1" dirty="0" smtClean="0"/>
              <a:t>Fecundity: </a:t>
            </a:r>
            <a:r>
              <a:rPr lang="en-GB" dirty="0" smtClean="0"/>
              <a:t>The probability of achieving a live birth within a single cycle.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HISTORY OF ART- Robert Edwards, Louise’s mother, Louise Brown and her son</a:t>
            </a:r>
            <a:endParaRPr lang="en-GB" sz="3600" dirty="0"/>
          </a:p>
        </p:txBody>
      </p:sp>
      <p:pic>
        <p:nvPicPr>
          <p:cNvPr id="5122" name="Picture 2" descr="C:\Users\BAYO ADENIYI\Pictures\Pictures\medical images\edwards_louise_brown_phot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</a:t>
            </a:r>
            <a:r>
              <a:rPr lang="en-GB" dirty="0" smtClean="0"/>
              <a:t>OF </a:t>
            </a:r>
            <a:r>
              <a:rPr lang="en-GB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Intrauterine insemination (IUI): AIH and DI</a:t>
            </a:r>
          </a:p>
          <a:p>
            <a:r>
              <a:rPr lang="en-GB" b="1" dirty="0" smtClean="0"/>
              <a:t>Invitro fertilization and embryo transfer (IVF-ET)</a:t>
            </a:r>
          </a:p>
          <a:p>
            <a:r>
              <a:rPr lang="en-GB" dirty="0" smtClean="0"/>
              <a:t>Gamete </a:t>
            </a:r>
            <a:r>
              <a:rPr lang="en-GB" b="1" dirty="0" smtClean="0"/>
              <a:t>intra-fallopian</a:t>
            </a:r>
            <a:r>
              <a:rPr lang="en-GB" dirty="0" smtClean="0"/>
              <a:t> transfer- </a:t>
            </a:r>
            <a:r>
              <a:rPr lang="en-GB" b="1" dirty="0" smtClean="0"/>
              <a:t>GIFT</a:t>
            </a:r>
          </a:p>
          <a:p>
            <a:r>
              <a:rPr lang="en-GB" dirty="0" smtClean="0"/>
              <a:t>Zygote intra-fallopian tube transfer- </a:t>
            </a:r>
            <a:r>
              <a:rPr lang="en-GB" b="1" dirty="0" smtClean="0"/>
              <a:t>ZIFT</a:t>
            </a:r>
          </a:p>
          <a:p>
            <a:r>
              <a:rPr lang="en-GB" dirty="0" err="1" smtClean="0"/>
              <a:t>Subzonal</a:t>
            </a:r>
            <a:r>
              <a:rPr lang="en-GB" dirty="0" smtClean="0"/>
              <a:t> insemination – </a:t>
            </a:r>
            <a:r>
              <a:rPr lang="en-GB" b="1" dirty="0" smtClean="0"/>
              <a:t>SUZI</a:t>
            </a:r>
          </a:p>
          <a:p>
            <a:r>
              <a:rPr lang="en-GB" b="1" dirty="0" err="1" smtClean="0"/>
              <a:t>Intracytoplasmic</a:t>
            </a:r>
            <a:r>
              <a:rPr lang="en-GB" b="1" dirty="0" smtClean="0"/>
              <a:t> sperm injection – ICSI</a:t>
            </a:r>
          </a:p>
          <a:p>
            <a:r>
              <a:rPr lang="en-GB" dirty="0" smtClean="0"/>
              <a:t>Testicular sperm aspiration </a:t>
            </a:r>
            <a:r>
              <a:rPr lang="en-GB" b="1" dirty="0" smtClean="0"/>
              <a:t>–TESA</a:t>
            </a:r>
          </a:p>
          <a:p>
            <a:r>
              <a:rPr lang="en-GB" dirty="0" err="1" smtClean="0"/>
              <a:t>Percutaneous</a:t>
            </a:r>
            <a:r>
              <a:rPr lang="en-GB" dirty="0" smtClean="0"/>
              <a:t> sperm aspiration </a:t>
            </a:r>
            <a:r>
              <a:rPr lang="en-GB" b="1" dirty="0" smtClean="0"/>
              <a:t>– PESA</a:t>
            </a:r>
          </a:p>
          <a:p>
            <a:r>
              <a:rPr lang="en-GB" dirty="0" err="1" smtClean="0"/>
              <a:t>Microepidydimal</a:t>
            </a:r>
            <a:r>
              <a:rPr lang="en-GB" dirty="0" smtClean="0"/>
              <a:t> sperm aspiration- </a:t>
            </a:r>
            <a:r>
              <a:rPr lang="en-GB" b="1" dirty="0" smtClean="0"/>
              <a:t>MESA</a:t>
            </a:r>
          </a:p>
          <a:p>
            <a:endParaRPr lang="en-GB" b="1" dirty="0" smtClean="0"/>
          </a:p>
          <a:p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IUI</a:t>
            </a:r>
            <a:endParaRPr lang="en-GB" dirty="0"/>
          </a:p>
        </p:txBody>
      </p:sp>
      <p:pic>
        <p:nvPicPr>
          <p:cNvPr id="8194" name="Picture 2" descr="C:\Users\BAYO ADENIYI\Pictures\Pictures\medical images\iui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INDICATION FOR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Tubal damage</a:t>
            </a:r>
          </a:p>
          <a:p>
            <a:r>
              <a:rPr lang="en-GB" dirty="0" smtClean="0"/>
              <a:t>Unexplained infertility</a:t>
            </a:r>
          </a:p>
          <a:p>
            <a:r>
              <a:rPr lang="en-GB" dirty="0" smtClean="0"/>
              <a:t>Endometriosis</a:t>
            </a:r>
          </a:p>
          <a:p>
            <a:r>
              <a:rPr lang="en-GB" dirty="0" smtClean="0"/>
              <a:t>Male factor infertility</a:t>
            </a:r>
          </a:p>
          <a:p>
            <a:r>
              <a:rPr lang="en-GB" dirty="0" smtClean="0"/>
              <a:t>Ovarian failure</a:t>
            </a:r>
          </a:p>
          <a:p>
            <a:r>
              <a:rPr lang="en-GB" dirty="0" smtClean="0"/>
              <a:t>Genetic diseases</a:t>
            </a:r>
          </a:p>
          <a:p>
            <a:r>
              <a:rPr lang="en-GB" dirty="0" smtClean="0"/>
              <a:t>Polycystic ovarian disease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Major steps of an ART cycle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Consultation and evaluation</a:t>
            </a:r>
          </a:p>
          <a:p>
            <a:r>
              <a:rPr lang="en-GB" dirty="0" smtClean="0"/>
              <a:t>Pituitary down regulation</a:t>
            </a:r>
          </a:p>
          <a:p>
            <a:r>
              <a:rPr lang="en-GB" dirty="0" smtClean="0"/>
              <a:t>Controlled ovarian hyperstimulation (</a:t>
            </a:r>
            <a:r>
              <a:rPr lang="en-GB" dirty="0" err="1" smtClean="0"/>
              <a:t>superovulation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Monitoring of follicular growth</a:t>
            </a:r>
          </a:p>
          <a:p>
            <a:r>
              <a:rPr lang="en-GB" dirty="0" smtClean="0"/>
              <a:t>Human chorionic </a:t>
            </a:r>
            <a:r>
              <a:rPr lang="en-GB" dirty="0" err="1" smtClean="0"/>
              <a:t>gonadotrophic</a:t>
            </a:r>
            <a:r>
              <a:rPr lang="en-GB" dirty="0" smtClean="0"/>
              <a:t>  (</a:t>
            </a:r>
            <a:r>
              <a:rPr lang="en-GB" dirty="0" err="1" smtClean="0"/>
              <a:t>hCG</a:t>
            </a:r>
            <a:r>
              <a:rPr lang="en-GB" dirty="0" smtClean="0"/>
              <a:t>) trigger</a:t>
            </a:r>
          </a:p>
          <a:p>
            <a:r>
              <a:rPr lang="en-GB" dirty="0" err="1" smtClean="0"/>
              <a:t>Oocyte</a:t>
            </a:r>
            <a:r>
              <a:rPr lang="en-GB" dirty="0" smtClean="0"/>
              <a:t> retrieval or ovum collection </a:t>
            </a:r>
          </a:p>
          <a:p>
            <a:r>
              <a:rPr lang="en-GB" dirty="0" smtClean="0"/>
              <a:t>Sperm preparation</a:t>
            </a:r>
          </a:p>
          <a:p>
            <a:r>
              <a:rPr lang="en-GB" dirty="0" smtClean="0"/>
              <a:t>Fertilisation(insemination) </a:t>
            </a:r>
            <a:r>
              <a:rPr lang="en-GB" dirty="0" err="1" smtClean="0"/>
              <a:t>invitro</a:t>
            </a:r>
            <a:r>
              <a:rPr lang="en-GB" dirty="0" smtClean="0"/>
              <a:t> (IVF, ICSI,GIFT)</a:t>
            </a:r>
          </a:p>
          <a:p>
            <a:r>
              <a:rPr lang="en-GB" dirty="0" smtClean="0"/>
              <a:t>Embryo transfer (and cryopreservation)</a:t>
            </a:r>
          </a:p>
          <a:p>
            <a:r>
              <a:rPr lang="en-GB" dirty="0" err="1" smtClean="0"/>
              <a:t>Luteal</a:t>
            </a:r>
            <a:r>
              <a:rPr lang="en-GB" dirty="0" smtClean="0"/>
              <a:t> support</a:t>
            </a:r>
          </a:p>
          <a:p>
            <a:r>
              <a:rPr lang="en-GB" dirty="0" smtClean="0"/>
              <a:t>Pregnancy Test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C:\Users\BAYO ADENIYI\Pictures\Pictures\medical images\ivf[1]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Major steps of an ART cycle</a:t>
            </a:r>
            <a:endParaRPr lang="en-GB" dirty="0"/>
          </a:p>
        </p:txBody>
      </p:sp>
      <p:pic>
        <p:nvPicPr>
          <p:cNvPr id="6146" name="Picture 2" descr="C:\Users\BAYO ADENIYI\Pictures\Pictures\medical images\Infertility-Treatment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BAYO ADENIYI\Pictures\MEDICAL PICTURES\imagesCAMKM69B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84784"/>
            <a:ext cx="4572000" cy="4680520"/>
          </a:xfrm>
          <a:prstGeom prst="rect">
            <a:avLst/>
          </a:prstGeom>
          <a:noFill/>
        </p:spPr>
      </p:pic>
      <p:pic>
        <p:nvPicPr>
          <p:cNvPr id="6" name="Picture 2" descr="C:\Users\BAYO ADENIYI\Pictures\MEDICAL PICTURES\images[3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4499992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FERTILIZATION</a:t>
            </a:r>
            <a:endParaRPr lang="en-GB" dirty="0"/>
          </a:p>
        </p:txBody>
      </p:sp>
      <p:pic>
        <p:nvPicPr>
          <p:cNvPr id="1026" name="Picture 2" descr="C:\Users\BAYO ADENIYI\Pictures\MEDICAL PICTURES\images[3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68952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BLASTOCYST STAGE</a:t>
            </a:r>
            <a:endParaRPr lang="en-GB" dirty="0"/>
          </a:p>
        </p:txBody>
      </p:sp>
      <p:pic>
        <p:nvPicPr>
          <p:cNvPr id="3074" name="Picture 2" descr="C:\Users\BAYO ADENIYI\Pictures\Pictures\IVF LAB EDAPPAL\DSCN029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604447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Incidence of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</a:t>
            </a:r>
            <a:r>
              <a:rPr lang="en-GB" b="1" dirty="0" smtClean="0"/>
              <a:t>80% </a:t>
            </a:r>
            <a:r>
              <a:rPr lang="en-GB" dirty="0" smtClean="0"/>
              <a:t>of couples achieve pregnancy within 12 months.</a:t>
            </a:r>
          </a:p>
          <a:p>
            <a:r>
              <a:rPr lang="en-GB" dirty="0" smtClean="0"/>
              <a:t>About</a:t>
            </a:r>
            <a:r>
              <a:rPr lang="en-GB" b="1" dirty="0" smtClean="0"/>
              <a:t> 90%</a:t>
            </a:r>
            <a:r>
              <a:rPr lang="en-GB" dirty="0" smtClean="0"/>
              <a:t> will achieve pregnancy at the end of 24 months (2 years)</a:t>
            </a:r>
          </a:p>
          <a:p>
            <a:r>
              <a:rPr lang="en-GB" dirty="0" smtClean="0"/>
              <a:t>Only about </a:t>
            </a:r>
            <a:r>
              <a:rPr lang="en-GB" b="1" dirty="0" smtClean="0"/>
              <a:t>10% </a:t>
            </a:r>
            <a:r>
              <a:rPr lang="en-GB" dirty="0" smtClean="0"/>
              <a:t>remain infertile after 2 years.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INTRACYTOPLASMIC  SPERM INJECTION (ICSI)</a:t>
            </a:r>
            <a:endParaRPr lang="en-GB" dirty="0"/>
          </a:p>
        </p:txBody>
      </p:sp>
      <p:pic>
        <p:nvPicPr>
          <p:cNvPr id="4098" name="Picture 2" descr="C:\Users\BAYO ADENIYI\Pictures\Pictures\CIMAR EDAPPAL\DSCN010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3999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OUTCOME/ SUCCESS OF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30-40% </a:t>
            </a:r>
          </a:p>
          <a:p>
            <a:r>
              <a:rPr lang="en-GB" dirty="0" smtClean="0"/>
              <a:t>Better results are being reported with improved techniques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Prognostic factors in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Maternal age</a:t>
            </a:r>
          </a:p>
          <a:p>
            <a:r>
              <a:rPr lang="en-GB" dirty="0" smtClean="0"/>
              <a:t>Ovarian reserve</a:t>
            </a:r>
          </a:p>
          <a:p>
            <a:r>
              <a:rPr lang="en-GB" dirty="0" smtClean="0"/>
              <a:t>Indication for ART.</a:t>
            </a:r>
          </a:p>
          <a:p>
            <a:r>
              <a:rPr lang="en-GB" dirty="0" smtClean="0"/>
              <a:t>Presence of hydrosalpinges</a:t>
            </a:r>
          </a:p>
          <a:p>
            <a:r>
              <a:rPr lang="en-GB" dirty="0" smtClean="0"/>
              <a:t>Uterine fibriods</a:t>
            </a:r>
          </a:p>
          <a:p>
            <a:r>
              <a:rPr lang="en-GB" dirty="0" smtClean="0"/>
              <a:t>Smoking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of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Ovarian hyperstimulation syndrome (OHSS)</a:t>
            </a:r>
          </a:p>
          <a:p>
            <a:r>
              <a:rPr lang="en-GB" dirty="0" smtClean="0"/>
              <a:t>Multiple pregnancy</a:t>
            </a:r>
          </a:p>
          <a:p>
            <a:r>
              <a:rPr lang="en-GB" dirty="0" smtClean="0"/>
              <a:t>Psychological stress and anxiety</a:t>
            </a:r>
          </a:p>
          <a:p>
            <a:r>
              <a:rPr lang="en-GB" dirty="0" smtClean="0"/>
              <a:t>Fertility drugs and future ovarian cancers</a:t>
            </a:r>
          </a:p>
          <a:p>
            <a:r>
              <a:rPr lang="en-GB" b="1" dirty="0" smtClean="0"/>
              <a:t>COST!!!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C:\Users\BAYO ADENIYI\Pictures\Pictures\medical images\infertility1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640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AETIOLOGY OF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Both male and female contribute to causes of infertility</a:t>
            </a:r>
          </a:p>
          <a:p>
            <a:r>
              <a:rPr lang="en-GB" dirty="0" smtClean="0"/>
              <a:t>The Male contributes about </a:t>
            </a:r>
            <a:r>
              <a:rPr lang="en-GB" b="1" dirty="0" smtClean="0"/>
              <a:t>30-40%</a:t>
            </a:r>
          </a:p>
          <a:p>
            <a:r>
              <a:rPr lang="en-GB" dirty="0" smtClean="0"/>
              <a:t>The female also contributes about </a:t>
            </a:r>
            <a:r>
              <a:rPr lang="en-GB" b="1" dirty="0" smtClean="0"/>
              <a:t>30-40%</a:t>
            </a:r>
          </a:p>
          <a:p>
            <a:r>
              <a:rPr lang="en-GB" dirty="0" smtClean="0"/>
              <a:t>Both are responsible about </a:t>
            </a:r>
            <a:r>
              <a:rPr lang="en-GB" b="1" dirty="0" smtClean="0"/>
              <a:t>10%</a:t>
            </a:r>
          </a:p>
          <a:p>
            <a:r>
              <a:rPr lang="en-GB" dirty="0" smtClean="0"/>
              <a:t>About </a:t>
            </a:r>
            <a:r>
              <a:rPr lang="en-GB" b="1" dirty="0" smtClean="0"/>
              <a:t>10%</a:t>
            </a:r>
            <a:r>
              <a:rPr lang="en-GB" dirty="0" smtClean="0"/>
              <a:t> cannot be attributed to either male or female despite all investigations (</a:t>
            </a:r>
            <a:r>
              <a:rPr lang="en-GB" b="1" dirty="0" smtClean="0"/>
              <a:t>Unexplained infertility)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/>
              <a:t>40%(</a:t>
            </a:r>
            <a:r>
              <a:rPr lang="en-GB" dirty="0" smtClean="0"/>
              <a:t>4 of 10) of unexplained infertility will achieve pregnancy within 3 years without any specific treatment.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of Female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b="1" dirty="0" smtClean="0"/>
              <a:t>Tubal and peritoneal factors</a:t>
            </a:r>
            <a:r>
              <a:rPr lang="en-GB" dirty="0" smtClean="0"/>
              <a:t>: </a:t>
            </a:r>
            <a:r>
              <a:rPr lang="en-GB" b="1" dirty="0" smtClean="0"/>
              <a:t>25-35%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e.g</a:t>
            </a:r>
            <a:r>
              <a:rPr lang="en-GB" dirty="0" smtClean="0"/>
              <a:t> peritubal adhesions, endosalpingeal damage, previous tubal surgery or sterilization,</a:t>
            </a:r>
          </a:p>
          <a:p>
            <a:r>
              <a:rPr lang="en-GB" b="1" dirty="0" smtClean="0"/>
              <a:t>Ovarian factors: 30-40% </a:t>
            </a:r>
            <a:r>
              <a:rPr lang="en-GB" dirty="0" smtClean="0"/>
              <a:t>e.g. </a:t>
            </a:r>
            <a:r>
              <a:rPr lang="en-GB" dirty="0" err="1" smtClean="0"/>
              <a:t>anovulation</a:t>
            </a:r>
            <a:r>
              <a:rPr lang="en-GB" dirty="0" smtClean="0"/>
              <a:t>/</a:t>
            </a:r>
            <a:r>
              <a:rPr lang="en-GB" dirty="0" err="1" smtClean="0"/>
              <a:t>oligo</a:t>
            </a:r>
            <a:r>
              <a:rPr lang="en-GB" dirty="0" smtClean="0"/>
              <a:t>-ovulation, PCOS</a:t>
            </a:r>
          </a:p>
          <a:p>
            <a:r>
              <a:rPr lang="en-GB" b="1" dirty="0" smtClean="0"/>
              <a:t>Uterine factors: 10% </a:t>
            </a:r>
            <a:r>
              <a:rPr lang="en-GB" dirty="0" smtClean="0"/>
              <a:t>(</a:t>
            </a:r>
            <a:r>
              <a:rPr lang="en-GB" b="1" dirty="0" smtClean="0"/>
              <a:t> </a:t>
            </a:r>
            <a:r>
              <a:rPr lang="en-GB" dirty="0" smtClean="0"/>
              <a:t>fibroids, </a:t>
            </a:r>
            <a:r>
              <a:rPr lang="en-GB" dirty="0" err="1" smtClean="0"/>
              <a:t>endometritis</a:t>
            </a:r>
            <a:r>
              <a:rPr lang="en-GB" dirty="0" smtClean="0"/>
              <a:t>, congenital anomalies, adhesions)</a:t>
            </a:r>
          </a:p>
          <a:p>
            <a:r>
              <a:rPr lang="en-GB" b="1" dirty="0" smtClean="0"/>
              <a:t>Vaginal factors</a:t>
            </a:r>
            <a:r>
              <a:rPr lang="en-GB" dirty="0" smtClean="0"/>
              <a:t>: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atresia</a:t>
            </a:r>
            <a:r>
              <a:rPr lang="en-GB" dirty="0" smtClean="0"/>
              <a:t>, septum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of Female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Cervical factor: (5%) </a:t>
            </a:r>
            <a:r>
              <a:rPr lang="en-GB" dirty="0" err="1" smtClean="0"/>
              <a:t>e.g</a:t>
            </a:r>
            <a:r>
              <a:rPr lang="en-GB" dirty="0" smtClean="0"/>
              <a:t> ineffective sperm penetration due to </a:t>
            </a:r>
            <a:r>
              <a:rPr lang="en-GB" dirty="0" err="1" smtClean="0"/>
              <a:t>cervicitis</a:t>
            </a:r>
            <a:r>
              <a:rPr lang="en-GB" dirty="0" smtClean="0"/>
              <a:t>, </a:t>
            </a:r>
            <a:r>
              <a:rPr lang="en-GB" dirty="0" err="1" smtClean="0"/>
              <a:t>antisperm</a:t>
            </a:r>
            <a:r>
              <a:rPr lang="en-GB" dirty="0" smtClean="0"/>
              <a:t> antibodies. </a:t>
            </a:r>
          </a:p>
          <a:p>
            <a:r>
              <a:rPr lang="en-GB" b="1" dirty="0" smtClean="0"/>
              <a:t>Pelvic causes : </a:t>
            </a:r>
            <a:r>
              <a:rPr lang="en-GB" dirty="0" smtClean="0"/>
              <a:t>Adhesion, endometriosis</a:t>
            </a:r>
          </a:p>
          <a:p>
            <a:r>
              <a:rPr lang="en-GB" b="1" dirty="0" smtClean="0"/>
              <a:t>Hormonal factor</a:t>
            </a:r>
            <a:r>
              <a:rPr lang="en-GB" dirty="0" smtClean="0"/>
              <a:t>: </a:t>
            </a:r>
            <a:r>
              <a:rPr lang="en-GB" dirty="0" err="1" smtClean="0"/>
              <a:t>Abnomalities</a:t>
            </a:r>
            <a:r>
              <a:rPr lang="en-GB" dirty="0" smtClean="0"/>
              <a:t> of </a:t>
            </a:r>
            <a:r>
              <a:rPr lang="en-GB" dirty="0" err="1" smtClean="0"/>
              <a:t>hypothatamo</a:t>
            </a:r>
            <a:r>
              <a:rPr lang="en-GB" dirty="0" smtClean="0"/>
              <a:t>-pituitary-ovarian axis which may lead to </a:t>
            </a:r>
            <a:r>
              <a:rPr lang="en-GB" dirty="0" err="1" smtClean="0"/>
              <a:t>anovulation</a:t>
            </a:r>
            <a:r>
              <a:rPr lang="en-GB" dirty="0" smtClean="0"/>
              <a:t>, amenorrhoea etc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C:\Users\BAYO ADENIYI\Pictures\Pictures\medical images\InfertilityWorkup-1[1] (3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892480" cy="659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Male causes of infertility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5100" b="1" dirty="0" smtClean="0"/>
              <a:t>Disorder of spermatogenesis </a:t>
            </a:r>
            <a:endParaRPr lang="en-GB" sz="5100" dirty="0"/>
          </a:p>
          <a:p>
            <a:pPr>
              <a:buNone/>
            </a:pPr>
            <a:r>
              <a:rPr lang="en-GB" dirty="0" smtClean="0"/>
              <a:t>      - </a:t>
            </a:r>
            <a:r>
              <a:rPr lang="en-GB" b="1" dirty="0" smtClean="0"/>
              <a:t>Congenita</a:t>
            </a:r>
            <a:r>
              <a:rPr lang="en-GB" dirty="0" smtClean="0"/>
              <a:t>l: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undescended</a:t>
            </a:r>
            <a:r>
              <a:rPr lang="en-GB" dirty="0" smtClean="0"/>
              <a:t> testes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- </a:t>
            </a:r>
            <a:r>
              <a:rPr lang="en-GB" b="1" dirty="0" smtClean="0"/>
              <a:t>Thermal factor: (</a:t>
            </a:r>
            <a:r>
              <a:rPr lang="en-GB" dirty="0" smtClean="0"/>
              <a:t>scrotal temp is </a:t>
            </a:r>
            <a:r>
              <a:rPr lang="en-GB" dirty="0" smtClean="0"/>
              <a:t>1°C</a:t>
            </a:r>
            <a:r>
              <a:rPr lang="en-GB" b="1" dirty="0" smtClean="0"/>
              <a:t> </a:t>
            </a:r>
            <a:r>
              <a:rPr lang="en-GB" dirty="0" smtClean="0"/>
              <a:t>than the 	body 	temp) 	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varicoecele</a:t>
            </a:r>
            <a:r>
              <a:rPr lang="en-GB" dirty="0" smtClean="0"/>
              <a:t>, hot bath, tight  	</a:t>
            </a:r>
            <a:r>
              <a:rPr lang="en-GB" dirty="0" err="1" smtClean="0"/>
              <a:t>underwears</a:t>
            </a:r>
            <a:endParaRPr lang="en-GB" dirty="0" smtClean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-</a:t>
            </a:r>
            <a:r>
              <a:rPr lang="en-GB" b="1" dirty="0" smtClean="0"/>
              <a:t> Infections: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mump</a:t>
            </a:r>
            <a:r>
              <a:rPr lang="en-GB" dirty="0" smtClean="0"/>
              <a:t> </a:t>
            </a:r>
            <a:r>
              <a:rPr lang="en-GB" dirty="0" err="1" smtClean="0"/>
              <a:t>orhitis</a:t>
            </a:r>
            <a:r>
              <a:rPr lang="en-GB" dirty="0" smtClean="0"/>
              <a:t> after puberty, 	</a:t>
            </a:r>
            <a:r>
              <a:rPr lang="en-GB" dirty="0" err="1" smtClean="0"/>
              <a:t>bronchiectasis</a:t>
            </a:r>
            <a:r>
              <a:rPr lang="en-GB" dirty="0" smtClean="0"/>
              <a:t>, 	</a:t>
            </a:r>
            <a:r>
              <a:rPr lang="en-GB" dirty="0" err="1" smtClean="0"/>
              <a:t>prostitis</a:t>
            </a:r>
            <a:r>
              <a:rPr lang="en-GB" dirty="0" smtClean="0"/>
              <a:t> etc.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b="1" dirty="0" smtClean="0"/>
              <a:t>-</a:t>
            </a:r>
            <a:r>
              <a:rPr lang="en-GB" dirty="0" smtClean="0"/>
              <a:t> </a:t>
            </a:r>
            <a:r>
              <a:rPr lang="en-GB" b="1" dirty="0" smtClean="0"/>
              <a:t>General factors : </a:t>
            </a:r>
            <a:r>
              <a:rPr lang="en-GB" dirty="0" smtClean="0"/>
              <a:t>smoking, malnutrition, 	chronic 	illness, 	alcohol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b="1" dirty="0" smtClean="0"/>
              <a:t>-</a:t>
            </a:r>
            <a:r>
              <a:rPr lang="en-GB" dirty="0" smtClean="0"/>
              <a:t> </a:t>
            </a:r>
            <a:r>
              <a:rPr lang="en-GB" b="1" dirty="0" smtClean="0"/>
              <a:t>Endocrine:(testicular failure) </a:t>
            </a:r>
            <a:r>
              <a:rPr lang="en-GB" dirty="0" err="1" smtClean="0"/>
              <a:t>gonadotrophin</a:t>
            </a:r>
            <a:r>
              <a:rPr lang="en-GB" dirty="0" smtClean="0"/>
              <a:t> deficiency 	(</a:t>
            </a:r>
            <a:r>
              <a:rPr lang="en-GB" dirty="0" err="1" smtClean="0"/>
              <a:t>Kallmann</a:t>
            </a:r>
            <a:r>
              <a:rPr lang="en-GB" dirty="0" smtClean="0"/>
              <a:t>’ syndrome</a:t>
            </a:r>
          </a:p>
          <a:p>
            <a:pPr>
              <a:buNone/>
            </a:pPr>
            <a:r>
              <a:rPr lang="en-GB" b="1" dirty="0"/>
              <a:t> </a:t>
            </a:r>
            <a:r>
              <a:rPr lang="en-GB" b="1" dirty="0" smtClean="0"/>
              <a:t>      - Genetic: </a:t>
            </a:r>
            <a:r>
              <a:rPr lang="en-GB" dirty="0" smtClean="0"/>
              <a:t>chromosomal abnormality </a:t>
            </a:r>
            <a:r>
              <a:rPr lang="en-GB" dirty="0" err="1" smtClean="0"/>
              <a:t>eg</a:t>
            </a:r>
            <a:r>
              <a:rPr lang="en-GB" dirty="0" smtClean="0"/>
              <a:t>  gene deletion 	Y chromosome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GB" b="1" dirty="0" smtClean="0"/>
              <a:t>- Iatrogenic</a:t>
            </a:r>
            <a:r>
              <a:rPr lang="en-GB" dirty="0" smtClean="0"/>
              <a:t>: </a:t>
            </a:r>
            <a:r>
              <a:rPr lang="en-GB" dirty="0" err="1" smtClean="0"/>
              <a:t>Rdiation</a:t>
            </a:r>
            <a:r>
              <a:rPr lang="en-GB" dirty="0" smtClean="0"/>
              <a:t>, </a:t>
            </a:r>
            <a:r>
              <a:rPr lang="en-GB" dirty="0" err="1" smtClean="0"/>
              <a:t>cytotoxic</a:t>
            </a:r>
            <a:r>
              <a:rPr lang="en-GB" dirty="0" smtClean="0"/>
              <a:t> drugs, antihypertensive drugs</a:t>
            </a:r>
          </a:p>
          <a:p>
            <a:pPr>
              <a:buNone/>
            </a:pPr>
            <a:r>
              <a:rPr lang="en-GB" b="1" dirty="0"/>
              <a:t> </a:t>
            </a:r>
            <a:r>
              <a:rPr lang="en-GB" b="1" dirty="0" smtClean="0"/>
              <a:t>      - Immunological: </a:t>
            </a:r>
            <a:r>
              <a:rPr lang="en-GB" dirty="0" smtClean="0"/>
              <a:t>anti sperm antibodies leading to clumping of </a:t>
            </a:r>
            <a:r>
              <a:rPr lang="en-GB" dirty="0" err="1" smtClean="0"/>
              <a:t>spermtozoa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12382</TotalTime>
  <Words>1243</Words>
  <Application>Microsoft Office PowerPoint</Application>
  <PresentationFormat>On-screen Show (4:3)</PresentationFormat>
  <Paragraphs>238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INFERTILITY AND ASSISTED CONCEPTION</vt:lpstr>
      <vt:lpstr>DEFINITIONS</vt:lpstr>
      <vt:lpstr>DEFINITIONS</vt:lpstr>
      <vt:lpstr>Incidence of infertility</vt:lpstr>
      <vt:lpstr>AETIOLOGY OF INFERTILITY</vt:lpstr>
      <vt:lpstr>Causes of Female infertility</vt:lpstr>
      <vt:lpstr>Causes of Female infertility</vt:lpstr>
      <vt:lpstr>Slide 8</vt:lpstr>
      <vt:lpstr>Male causes of infertility</vt:lpstr>
      <vt:lpstr>Male causes of infertility</vt:lpstr>
      <vt:lpstr>Combined male and female factors</vt:lpstr>
      <vt:lpstr>Management of infertility</vt:lpstr>
      <vt:lpstr>INVESTIGATIONS</vt:lpstr>
      <vt:lpstr> Investigations -Male </vt:lpstr>
      <vt:lpstr>SEMINAL ANALYSIS</vt:lpstr>
      <vt:lpstr>SEMINAL ANALYSIS</vt:lpstr>
      <vt:lpstr>SEMINAL ANALYSIS</vt:lpstr>
      <vt:lpstr>INVESTIGATION- FEMALE</vt:lpstr>
      <vt:lpstr>INVESTIGATION- FEMALE</vt:lpstr>
      <vt:lpstr>TUBAL PATENCY</vt:lpstr>
      <vt:lpstr>TREATMENT OF INFERTILITY- female</vt:lpstr>
      <vt:lpstr>Ovulation induction- Surgery</vt:lpstr>
      <vt:lpstr>Complications of ovulation induction</vt:lpstr>
      <vt:lpstr>Treatment of tubal disease</vt:lpstr>
      <vt:lpstr>Treatment of infertility- Male</vt:lpstr>
      <vt:lpstr>Male Factor</vt:lpstr>
      <vt:lpstr>Male Factor</vt:lpstr>
      <vt:lpstr>Unexplained Infertility</vt:lpstr>
      <vt:lpstr>ASSISSTED REPRODUCTIVE TECHNIQUES</vt:lpstr>
      <vt:lpstr>HISTORY OF ART- Robert Edwards, Louise’s mother, Louise Brown and her son</vt:lpstr>
      <vt:lpstr>TYPES OF ART</vt:lpstr>
      <vt:lpstr>IUI</vt:lpstr>
      <vt:lpstr>INDICATION FOR ART</vt:lpstr>
      <vt:lpstr>Major steps of an ART cycle</vt:lpstr>
      <vt:lpstr>Slide 35</vt:lpstr>
      <vt:lpstr>Major steps of an ART cycle</vt:lpstr>
      <vt:lpstr>Slide 37</vt:lpstr>
      <vt:lpstr>FERTILIZATION</vt:lpstr>
      <vt:lpstr>BLASTOCYST STAGE</vt:lpstr>
      <vt:lpstr>INTRACYTOPLASMIC  SPERM INJECTION (ICSI)</vt:lpstr>
      <vt:lpstr>OUTCOME/ SUCCESS OF ART</vt:lpstr>
      <vt:lpstr>Prognostic factors in ART</vt:lpstr>
      <vt:lpstr>Complications of ART</vt:lpstr>
      <vt:lpstr>Slide 44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INFERTILITY AND ASSISTED CONCEPTION</dc:title>
  <dc:creator>BAYO ADENIYI</dc:creator>
  <cp:lastModifiedBy>BAYO ADENIYI</cp:lastModifiedBy>
  <cp:revision>21</cp:revision>
  <dcterms:created xsi:type="dcterms:W3CDTF">2015-07-26T06:33:43Z</dcterms:created>
  <dcterms:modified xsi:type="dcterms:W3CDTF">2017-11-22T15:40:11Z</dcterms:modified>
</cp:coreProperties>
</file>