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62" r:id="rId5"/>
    <p:sldId id="296" r:id="rId6"/>
    <p:sldId id="263" r:id="rId7"/>
    <p:sldId id="259" r:id="rId8"/>
    <p:sldId id="265" r:id="rId9"/>
    <p:sldId id="267" r:id="rId10"/>
    <p:sldId id="268" r:id="rId11"/>
    <p:sldId id="266" r:id="rId12"/>
    <p:sldId id="271" r:id="rId13"/>
    <p:sldId id="269" r:id="rId14"/>
    <p:sldId id="272" r:id="rId15"/>
    <p:sldId id="270" r:id="rId16"/>
    <p:sldId id="273" r:id="rId17"/>
    <p:sldId id="274" r:id="rId18"/>
    <p:sldId id="275" r:id="rId19"/>
    <p:sldId id="276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81" r:id="rId31"/>
    <p:sldId id="291" r:id="rId32"/>
    <p:sldId id="292" r:id="rId33"/>
    <p:sldId id="293" r:id="rId34"/>
    <p:sldId id="294" r:id="rId35"/>
    <p:sldId id="29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9E8F-49B4-4E64-B1E3-83EBCC56FBF6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E011-B111-4E41-AFB8-77F2E7D10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9E8F-49B4-4E64-B1E3-83EBCC56FBF6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E011-B111-4E41-AFB8-77F2E7D10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9E8F-49B4-4E64-B1E3-83EBCC56FBF6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E011-B111-4E41-AFB8-77F2E7D10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9E8F-49B4-4E64-B1E3-83EBCC56FBF6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E011-B111-4E41-AFB8-77F2E7D10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9E8F-49B4-4E64-B1E3-83EBCC56FBF6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E011-B111-4E41-AFB8-77F2E7D10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9E8F-49B4-4E64-B1E3-83EBCC56FBF6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E011-B111-4E41-AFB8-77F2E7D10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9E8F-49B4-4E64-B1E3-83EBCC56FBF6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E011-B111-4E41-AFB8-77F2E7D10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9E8F-49B4-4E64-B1E3-83EBCC56FBF6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E011-B111-4E41-AFB8-77F2E7D10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9E8F-49B4-4E64-B1E3-83EBCC56FBF6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E011-B111-4E41-AFB8-77F2E7D10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9E8F-49B4-4E64-B1E3-83EBCC56FBF6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E011-B111-4E41-AFB8-77F2E7D10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9E8F-49B4-4E64-B1E3-83EBCC56FBF6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2BE011-B111-4E41-AFB8-77F2E7D107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F49E8F-49B4-4E64-B1E3-83EBCC56FBF6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2BE011-B111-4E41-AFB8-77F2E7D107C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INTERSEX PART2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 ADEJUBE FRANCIS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Enzymatic testicular failure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Autosomal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recessive enzyme deficiency :                                         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-20-22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desmolase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-3-ß-ol-dehydrogenase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-17-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hydroxylase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-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17,20-desmolase                                                   -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17-ß –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hydroxysteroid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oxyreductase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US" b="1" dirty="0" smtClean="0">
              <a:solidFill>
                <a:schemeClr val="bg2"/>
              </a:solidFill>
              <a:latin typeface="Arial Narrow" pitchFamily="34" charset="0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Testicular enzymatic failure </a:t>
            </a:r>
            <a:r>
              <a:rPr lang="en-GB" dirty="0" err="1" smtClean="0"/>
              <a:t>conts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external </a:t>
            </a:r>
            <a:r>
              <a:rPr lang="en-GB" dirty="0" err="1" smtClean="0"/>
              <a:t>genitelia</a:t>
            </a:r>
            <a:r>
              <a:rPr lang="en-GB" dirty="0" smtClean="0"/>
              <a:t> is ambiguous due poor  masculinisation due to little or no testosterone</a:t>
            </a:r>
          </a:p>
          <a:p>
            <a:r>
              <a:rPr lang="en-GB" dirty="0" smtClean="0"/>
              <a:t>Surgical correction is usually done to assign female gender.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MALE INTERSEX </a:t>
            </a:r>
            <a:r>
              <a:rPr lang="en-GB" dirty="0" err="1" smtClean="0"/>
              <a:t>conts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 END ORGANS INSENSITIVITY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-5alpha </a:t>
            </a:r>
            <a:r>
              <a:rPr lang="en-GB" dirty="0" err="1" smtClean="0"/>
              <a:t>reductase</a:t>
            </a:r>
            <a:r>
              <a:rPr lang="en-GB" dirty="0" smtClean="0"/>
              <a:t> deficiency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-androgen receptor deficiency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a) </a:t>
            </a:r>
            <a:r>
              <a:rPr lang="en-GB" dirty="0" smtClean="0"/>
              <a:t>5 </a:t>
            </a:r>
            <a:r>
              <a:rPr lang="en-GB" dirty="0" smtClean="0"/>
              <a:t>alpha </a:t>
            </a:r>
            <a:r>
              <a:rPr lang="en-GB" dirty="0" err="1" smtClean="0"/>
              <a:t>reductase</a:t>
            </a:r>
            <a:r>
              <a:rPr lang="en-GB" smtClean="0"/>
              <a:t> </a:t>
            </a:r>
            <a:r>
              <a:rPr lang="en-GB" smtClean="0"/>
              <a:t> </a:t>
            </a:r>
            <a:r>
              <a:rPr lang="en-GB" dirty="0" smtClean="0"/>
              <a:t>deficiency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46XY and SRY</a:t>
            </a:r>
          </a:p>
          <a:p>
            <a:r>
              <a:rPr lang="en-GB" dirty="0" smtClean="0"/>
              <a:t>Testes and MIF</a:t>
            </a:r>
          </a:p>
          <a:p>
            <a:r>
              <a:rPr lang="en-GB" dirty="0" smtClean="0"/>
              <a:t>Testosterone </a:t>
            </a:r>
          </a:p>
          <a:p>
            <a:r>
              <a:rPr lang="en-GB" dirty="0" smtClean="0"/>
              <a:t>5 alpha </a:t>
            </a:r>
            <a:r>
              <a:rPr lang="en-GB" dirty="0" err="1" smtClean="0"/>
              <a:t>reductase</a:t>
            </a:r>
            <a:r>
              <a:rPr lang="en-GB" dirty="0" smtClean="0"/>
              <a:t> def.</a:t>
            </a:r>
          </a:p>
          <a:p>
            <a:r>
              <a:rPr lang="en-GB" dirty="0" smtClean="0"/>
              <a:t>Decreased DHT</a:t>
            </a:r>
          </a:p>
          <a:p>
            <a:r>
              <a:rPr lang="en-GB" dirty="0" smtClean="0"/>
              <a:t>Male internal genitalia</a:t>
            </a:r>
          </a:p>
          <a:p>
            <a:r>
              <a:rPr lang="en-GB" dirty="0" smtClean="0"/>
              <a:t>Ambiguous </a:t>
            </a:r>
            <a:endParaRPr lang="en-GB" dirty="0"/>
          </a:p>
        </p:txBody>
      </p:sp>
      <p:pic>
        <p:nvPicPr>
          <p:cNvPr id="4" name="Picture 1027" descr="D:\Documents and Settings\Al majed Center Tel .AL-1IBM98YNWWK4\My Documents\My Pictures\partial androgen ressista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1772816"/>
            <a:ext cx="3657600" cy="310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is ambiguous external </a:t>
            </a:r>
            <a:r>
              <a:rPr lang="en-GB" dirty="0" err="1" smtClean="0"/>
              <a:t>genitelia</a:t>
            </a:r>
            <a:endParaRPr lang="en-GB" dirty="0" smtClean="0"/>
          </a:p>
          <a:p>
            <a:r>
              <a:rPr lang="en-GB" dirty="0" smtClean="0"/>
              <a:t>Female gender is assigned</a:t>
            </a:r>
          </a:p>
          <a:p>
            <a:r>
              <a:rPr lang="en-GB" dirty="0" smtClean="0"/>
              <a:t>If diagnosed at childhood, the testes should be removed to avoid further masculinisation at puberty.</a:t>
            </a:r>
          </a:p>
          <a:p>
            <a:r>
              <a:rPr lang="en-GB" dirty="0" smtClean="0"/>
              <a:t>Confirmation of diagnosis at birth is by measuring </a:t>
            </a:r>
            <a:r>
              <a:rPr lang="en-GB" dirty="0" smtClean="0"/>
              <a:t>testosterone </a:t>
            </a:r>
            <a:r>
              <a:rPr lang="en-GB" dirty="0" smtClean="0"/>
              <a:t>levels before and after 3days of </a:t>
            </a:r>
            <a:r>
              <a:rPr lang="en-GB" dirty="0" err="1" smtClean="0"/>
              <a:t>gonanadotrophin</a:t>
            </a:r>
            <a:r>
              <a:rPr lang="en-GB" dirty="0" smtClean="0"/>
              <a:t> challenge test, the testosterone level is at the normal range level of male. 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b) Androgen </a:t>
            </a:r>
            <a:r>
              <a:rPr lang="en-GB" dirty="0" smtClean="0"/>
              <a:t>insensitivity syndrome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46XY and SRY</a:t>
            </a:r>
          </a:p>
          <a:p>
            <a:r>
              <a:rPr lang="en-GB" dirty="0" smtClean="0"/>
              <a:t>Testis and MIF</a:t>
            </a:r>
          </a:p>
          <a:p>
            <a:r>
              <a:rPr lang="en-GB" dirty="0" smtClean="0"/>
              <a:t>Testosterone</a:t>
            </a:r>
          </a:p>
          <a:p>
            <a:r>
              <a:rPr lang="en-GB" dirty="0" smtClean="0"/>
              <a:t>5alpha </a:t>
            </a:r>
            <a:r>
              <a:rPr lang="en-GB" dirty="0" err="1" smtClean="0"/>
              <a:t>reductase</a:t>
            </a:r>
            <a:r>
              <a:rPr lang="en-GB" dirty="0" smtClean="0"/>
              <a:t> and DHT are normal </a:t>
            </a:r>
          </a:p>
          <a:p>
            <a:r>
              <a:rPr lang="en-GB" dirty="0" smtClean="0"/>
              <a:t>Absent androgen receptors/ insensitive</a:t>
            </a:r>
          </a:p>
          <a:p>
            <a:r>
              <a:rPr lang="en-GB" dirty="0" smtClean="0"/>
              <a:t>Male internal genitalia</a:t>
            </a:r>
          </a:p>
          <a:p>
            <a:r>
              <a:rPr lang="en-GB" dirty="0" smtClean="0"/>
              <a:t>Female external genitalia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Partial receptor deficiency will  result to ambiguous </a:t>
            </a:r>
            <a:r>
              <a:rPr lang="en-GB" dirty="0" err="1" smtClean="0"/>
              <a:t>genitelia</a:t>
            </a:r>
            <a:endParaRPr lang="en-GB" dirty="0" smtClean="0"/>
          </a:p>
          <a:p>
            <a:r>
              <a:rPr lang="en-GB" dirty="0" smtClean="0"/>
              <a:t>Complete receptor deficiency will lead female external </a:t>
            </a:r>
            <a:r>
              <a:rPr lang="en-GB" dirty="0" err="1" smtClean="0"/>
              <a:t>genitelia</a:t>
            </a:r>
            <a:r>
              <a:rPr lang="en-GB" dirty="0" smtClean="0"/>
              <a:t> and often presents at puberty due to primary amenorrhea, well developed breasts, scanty/absent pubic and </a:t>
            </a:r>
            <a:r>
              <a:rPr lang="en-GB" dirty="0" err="1" smtClean="0"/>
              <a:t>axillary</a:t>
            </a:r>
            <a:r>
              <a:rPr lang="en-GB" dirty="0" smtClean="0"/>
              <a:t> </a:t>
            </a:r>
            <a:r>
              <a:rPr lang="en-GB" dirty="0" smtClean="0"/>
              <a:t>hair</a:t>
            </a:r>
            <a:endParaRPr lang="en-GB" dirty="0" smtClean="0"/>
          </a:p>
          <a:p>
            <a:r>
              <a:rPr lang="en-GB" dirty="0" smtClean="0"/>
              <a:t>Testosterone in the male range</a:t>
            </a:r>
          </a:p>
          <a:p>
            <a:r>
              <a:rPr lang="en-GB" dirty="0" smtClean="0"/>
              <a:t>Testes in the abdominal wall or inguinal hernia sac</a:t>
            </a:r>
          </a:p>
          <a:p>
            <a:r>
              <a:rPr lang="en-GB" dirty="0" smtClean="0"/>
              <a:t>Short vagina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partial receptor defect diagnosed at birth </a:t>
            </a:r>
            <a:r>
              <a:rPr lang="en-GB" dirty="0" smtClean="0"/>
              <a:t>requires </a:t>
            </a:r>
            <a:r>
              <a:rPr lang="en-GB" dirty="0" smtClean="0"/>
              <a:t>removal of the testes to prevent further masculinisation but if complete then wait till after puberty before the removal of the testes. </a:t>
            </a:r>
          </a:p>
          <a:p>
            <a:r>
              <a:rPr lang="en-GB" dirty="0" smtClean="0"/>
              <a:t>The testes are removed because of the associated risk of malignant transformation (5%).</a:t>
            </a:r>
          </a:p>
          <a:p>
            <a:r>
              <a:rPr lang="en-GB" dirty="0" smtClean="0"/>
              <a:t>Is a familiar disorder therefore check out other ‘’ sisters’’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iii) True </a:t>
            </a:r>
            <a:r>
              <a:rPr lang="en-GB" dirty="0" err="1" smtClean="0"/>
              <a:t>hermaphroditism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•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Gonads :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- ovary one side and testis on the other or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ovotestis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one side &amp; ovary/testis on the other or</a:t>
            </a:r>
          </a:p>
          <a:p>
            <a:pPr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- bilateral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ovotestis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Karyotype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46,XX most common(57%); XY(13%) and XX/XY(30%)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Internal genitalia :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Both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mullerian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wolffian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derivates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		 Phenotype is variable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Gonadal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biopsy is required for confirming      	diagnosis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True </a:t>
            </a:r>
            <a:r>
              <a:rPr lang="en-GB" dirty="0" err="1" smtClean="0"/>
              <a:t>hermaphroditism</a:t>
            </a:r>
            <a:r>
              <a:rPr lang="en-GB" dirty="0" smtClean="0"/>
              <a:t> </a:t>
            </a:r>
            <a:r>
              <a:rPr lang="en-GB" dirty="0" err="1" smtClean="0"/>
              <a:t>conts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Incidence is very rare especially in USA and UK but appears to be relatively commoner in South Africa than other parts of the world.</a:t>
            </a:r>
          </a:p>
          <a:p>
            <a:r>
              <a:rPr lang="en-GB" dirty="0" smtClean="0"/>
              <a:t>Varying degrees of sexual ambiguity exist; predominant maleness or femaleness</a:t>
            </a:r>
          </a:p>
          <a:p>
            <a:r>
              <a:rPr lang="en-GB" dirty="0" smtClean="0"/>
              <a:t>Sex of rearing is determined by functional capacity of the external </a:t>
            </a:r>
            <a:r>
              <a:rPr lang="en-GB" dirty="0" err="1" smtClean="0"/>
              <a:t>genitelia</a:t>
            </a:r>
            <a:r>
              <a:rPr lang="en-GB" dirty="0" smtClean="0"/>
              <a:t> and the unwanted gonad is excised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ii) MALE </a:t>
            </a:r>
            <a:r>
              <a:rPr lang="en-GB" dirty="0" smtClean="0"/>
              <a:t>INTERSEX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Chromosomal intersex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 -45x/46xy mosaic-abnormal testicular differentiation and thus anatomical testicular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General guidelines in </a:t>
            </a:r>
            <a:r>
              <a:rPr lang="en-GB" dirty="0" smtClean="0"/>
              <a:t>management of intersex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596900" algn="l"/>
                <a:tab pos="596900" algn="l"/>
                <a:tab pos="596900" algn="l"/>
                <a:tab pos="596900" algn="l"/>
                <a:tab pos="596900" algn="l"/>
              </a:tabLst>
            </a:pPr>
            <a:r>
              <a:rPr lang="en-US" dirty="0" smtClean="0"/>
              <a:t>Avoid immediate declaration of sex</a:t>
            </a:r>
          </a:p>
          <a:p>
            <a:pPr>
              <a:tabLst>
                <a:tab pos="596900" algn="l"/>
                <a:tab pos="596900" algn="l"/>
                <a:tab pos="596900" algn="l"/>
                <a:tab pos="596900" algn="l"/>
                <a:tab pos="596900" algn="l"/>
              </a:tabLst>
            </a:pPr>
            <a:r>
              <a:rPr lang="en-US" dirty="0" smtClean="0"/>
              <a:t>Medical &amp; Psychological Emergency</a:t>
            </a:r>
          </a:p>
          <a:p>
            <a:pPr>
              <a:tabLst>
                <a:tab pos="596900" algn="l"/>
                <a:tab pos="596900" algn="l"/>
                <a:tab pos="596900" algn="l"/>
                <a:tab pos="596900" algn="l"/>
                <a:tab pos="596900" algn="l"/>
              </a:tabLst>
            </a:pPr>
            <a:r>
              <a:rPr lang="en-US" dirty="0" smtClean="0"/>
              <a:t>Goal is </a:t>
            </a:r>
            <a:r>
              <a:rPr lang="en-US" dirty="0" smtClean="0"/>
              <a:t>accurate </a:t>
            </a:r>
            <a:r>
              <a:rPr lang="en-US" dirty="0" smtClean="0"/>
              <a:t>diagnosis of </a:t>
            </a:r>
            <a:r>
              <a:rPr lang="en-US" dirty="0" smtClean="0"/>
              <a:t>intersex disorder</a:t>
            </a:r>
            <a:endParaRPr lang="en-US" dirty="0" smtClean="0"/>
          </a:p>
          <a:p>
            <a:pPr>
              <a:tabLst>
                <a:tab pos="596900" algn="l"/>
                <a:tab pos="596900" algn="l"/>
                <a:tab pos="596900" algn="l"/>
                <a:tab pos="596900" algn="l"/>
                <a:tab pos="596900" algn="l"/>
              </a:tabLst>
            </a:pPr>
            <a:r>
              <a:rPr lang="en-US" dirty="0" smtClean="0"/>
              <a:t>Assign proper sex of rearing:</a:t>
            </a:r>
          </a:p>
          <a:p>
            <a:pPr lvl="1">
              <a:tabLst>
                <a:tab pos="596900" algn="l"/>
                <a:tab pos="596900" algn="l"/>
                <a:tab pos="596900" algn="l"/>
                <a:tab pos="596900" algn="l"/>
                <a:tab pos="596900" algn="l"/>
              </a:tabLst>
            </a:pPr>
            <a:r>
              <a:rPr lang="en-US" dirty="0" smtClean="0"/>
              <a:t>Status of child’s anatomy</a:t>
            </a:r>
          </a:p>
          <a:p>
            <a:pPr lvl="1">
              <a:tabLst>
                <a:tab pos="596900" algn="l"/>
                <a:tab pos="596900" algn="l"/>
                <a:tab pos="596900" algn="l"/>
                <a:tab pos="596900" algn="l"/>
                <a:tab pos="596900" algn="l"/>
              </a:tabLst>
            </a:pPr>
            <a:r>
              <a:rPr lang="en-US" dirty="0" smtClean="0"/>
              <a:t>Functional potential of genitalia and reproductive tract</a:t>
            </a:r>
          </a:p>
          <a:p>
            <a:pPr>
              <a:defRPr/>
            </a:pPr>
            <a:r>
              <a:rPr lang="en-US" dirty="0" smtClean="0"/>
              <a:t>Proper </a:t>
            </a:r>
            <a:r>
              <a:rPr lang="en-US" dirty="0" err="1" smtClean="0"/>
              <a:t>counselling</a:t>
            </a:r>
            <a:r>
              <a:rPr lang="en-US" dirty="0" smtClean="0"/>
              <a:t> of the parents</a:t>
            </a:r>
          </a:p>
          <a:p>
            <a:pPr>
              <a:defRPr/>
            </a:pPr>
            <a:r>
              <a:rPr lang="en-US" dirty="0" smtClean="0"/>
              <a:t>Team management; obstetrician, neonatologist, </a:t>
            </a:r>
            <a:r>
              <a:rPr lang="en-US" dirty="0" err="1" smtClean="0"/>
              <a:t>paediatric</a:t>
            </a:r>
            <a:r>
              <a:rPr lang="en-US" dirty="0" smtClean="0"/>
              <a:t> </a:t>
            </a:r>
            <a:r>
              <a:rPr lang="en-US" dirty="0" err="1" smtClean="0"/>
              <a:t>endocrinolgist</a:t>
            </a:r>
            <a:r>
              <a:rPr lang="en-US" dirty="0" smtClean="0"/>
              <a:t>, </a:t>
            </a:r>
            <a:r>
              <a:rPr lang="en-US" dirty="0" err="1" smtClean="0"/>
              <a:t>genetist</a:t>
            </a:r>
            <a:r>
              <a:rPr lang="en-US" dirty="0" smtClean="0"/>
              <a:t>, family </a:t>
            </a:r>
            <a:r>
              <a:rPr lang="en-US" dirty="0" smtClean="0"/>
              <a:t>physician, </a:t>
            </a:r>
            <a:r>
              <a:rPr lang="en-US" dirty="0" err="1" smtClean="0"/>
              <a:t>paediatric</a:t>
            </a:r>
            <a:r>
              <a:rPr lang="en-US" dirty="0" smtClean="0"/>
              <a:t> </a:t>
            </a:r>
            <a:r>
              <a:rPr lang="en-US" dirty="0" err="1" smtClean="0"/>
              <a:t>surgeon,psychiatrist</a:t>
            </a:r>
            <a:r>
              <a:rPr lang="en-US" dirty="0" smtClean="0"/>
              <a:t>.</a:t>
            </a:r>
          </a:p>
          <a:p>
            <a:pPr>
              <a:defRPr/>
            </a:pP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Diagnosis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Detailed history </a:t>
            </a:r>
          </a:p>
          <a:p>
            <a:r>
              <a:rPr lang="en-GB" dirty="0" smtClean="0"/>
              <a:t>Thorough physical examination</a:t>
            </a:r>
          </a:p>
          <a:p>
            <a:r>
              <a:rPr lang="en-GB" dirty="0" smtClean="0"/>
              <a:t>Investigations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Investigations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• </a:t>
            </a:r>
            <a:r>
              <a:rPr lang="en-US" dirty="0" smtClean="0"/>
              <a:t> </a:t>
            </a:r>
            <a:r>
              <a:rPr lang="en-US" dirty="0" err="1" smtClean="0"/>
              <a:t>Karyotype</a:t>
            </a:r>
            <a:r>
              <a:rPr lang="en-US" dirty="0" smtClean="0"/>
              <a:t> ( </a:t>
            </a:r>
            <a:r>
              <a:rPr lang="en-US" dirty="0" err="1" smtClean="0"/>
              <a:t>buccal</a:t>
            </a:r>
            <a:r>
              <a:rPr lang="en-US" dirty="0" smtClean="0"/>
              <a:t> smear; blood)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•</a:t>
            </a:r>
            <a:r>
              <a:rPr lang="en-US" dirty="0" smtClean="0"/>
              <a:t>  Pelvic US and sometimes MRI 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•  Skin biopsy;  genital skin fibroblast culture to  measure 5alpha-reductase activity or </a:t>
            </a:r>
            <a:r>
              <a:rPr lang="en-US" dirty="0" err="1" smtClean="0">
                <a:cs typeface="Times New Roman" pitchFamily="18" charset="0"/>
              </a:rPr>
              <a:t>dihydrotestosterone</a:t>
            </a:r>
            <a:r>
              <a:rPr lang="en-US" dirty="0" smtClean="0">
                <a:cs typeface="Times New Roman" pitchFamily="18" charset="0"/>
              </a:rPr>
              <a:t> binding</a:t>
            </a:r>
          </a:p>
          <a:p>
            <a:r>
              <a:rPr lang="en-US" dirty="0" smtClean="0"/>
              <a:t>  Contrast study of </a:t>
            </a:r>
            <a:r>
              <a:rPr lang="en-US" dirty="0" err="1" smtClean="0"/>
              <a:t>Urogenital</a:t>
            </a:r>
            <a:r>
              <a:rPr lang="en-US" dirty="0" smtClean="0"/>
              <a:t> sinus</a:t>
            </a:r>
            <a:endParaRPr lang="en-US" dirty="0" smtClean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•  Laparoscopy</a:t>
            </a:r>
          </a:p>
          <a:p>
            <a:r>
              <a:rPr lang="en-US" dirty="0" err="1" smtClean="0">
                <a:cs typeface="Times New Roman" pitchFamily="18" charset="0"/>
              </a:rPr>
              <a:t>Gonadal</a:t>
            </a:r>
            <a:r>
              <a:rPr lang="en-US" dirty="0" smtClean="0">
                <a:cs typeface="Times New Roman" pitchFamily="18" charset="0"/>
              </a:rPr>
              <a:t> biopsy (</a:t>
            </a:r>
            <a:r>
              <a:rPr lang="en-US" dirty="0" err="1" smtClean="0">
                <a:cs typeface="Times New Roman" pitchFamily="18" charset="0"/>
              </a:rPr>
              <a:t>laparotomy</a:t>
            </a:r>
            <a:r>
              <a:rPr lang="en-US" dirty="0" smtClean="0">
                <a:cs typeface="Times New Roman" pitchFamily="18" charset="0"/>
              </a:rPr>
              <a:t>) </a:t>
            </a:r>
          </a:p>
          <a:p>
            <a:r>
              <a:rPr lang="en-US" dirty="0" smtClean="0"/>
              <a:t>Rule  out CAH: Serum electrolytes; 17-OHP level and urinary levels of 17-ketosteroids </a:t>
            </a:r>
          </a:p>
          <a:p>
            <a:pPr>
              <a:buFont typeface="Wingdings" pitchFamily="2" charset="2"/>
              <a:buNone/>
            </a:pPr>
            <a:endParaRPr lang="en-US" dirty="0" smtClean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dirty="0" smtClean="0">
              <a:cs typeface="Times New Roman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Assigning sex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Federman’s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rule: a palpable gonad below the inguinal ligament is testis until proven otherwise</a:t>
            </a:r>
          </a:p>
          <a:p>
            <a:r>
              <a:rPr lang="en-US" dirty="0" smtClean="0"/>
              <a:t>Clitoral size: Measuring the clitoris is an effective method for determining the degree of androgen effect. The clitoral index can be determined by measuring the </a:t>
            </a:r>
            <a:r>
              <a:rPr lang="en-US" dirty="0" err="1" smtClean="0"/>
              <a:t>glans</a:t>
            </a:r>
            <a:r>
              <a:rPr lang="en-US" dirty="0" smtClean="0"/>
              <a:t> of clitoris in the </a:t>
            </a:r>
            <a:r>
              <a:rPr lang="en-US" dirty="0" err="1" smtClean="0"/>
              <a:t>anteroposterior</a:t>
            </a:r>
            <a:r>
              <a:rPr lang="en-US" dirty="0" smtClean="0"/>
              <a:t> and transverse </a:t>
            </a:r>
            <a:r>
              <a:rPr lang="en-US" dirty="0" smtClean="0"/>
              <a:t>diameters. </a:t>
            </a:r>
            <a:r>
              <a:rPr lang="en-US" dirty="0" smtClean="0"/>
              <a:t>A clitoral index greater than 35 mm</a:t>
            </a:r>
            <a:r>
              <a:rPr lang="en-US" baseline="30000" dirty="0" smtClean="0"/>
              <a:t>2</a:t>
            </a:r>
            <a:r>
              <a:rPr lang="en-US" dirty="0" smtClean="0"/>
              <a:t> is evidence of increased androgen effect. A clitoral index greater than 100 mm</a:t>
            </a:r>
            <a:r>
              <a:rPr lang="en-US" baseline="30000" dirty="0" smtClean="0"/>
              <a:t>2</a:t>
            </a:r>
            <a:r>
              <a:rPr lang="en-US" dirty="0" smtClean="0"/>
              <a:t> is evidence of </a:t>
            </a:r>
            <a:r>
              <a:rPr lang="en-US" dirty="0" err="1" smtClean="0"/>
              <a:t>virilization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Assigning sex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chemeClr val="folHlink"/>
                </a:solidFill>
                <a:cs typeface="Times New Roman" pitchFamily="18" charset="0"/>
              </a:rPr>
              <a:t>•</a:t>
            </a:r>
            <a:r>
              <a:rPr lang="en-US" b="1" dirty="0" smtClean="0">
                <a:solidFill>
                  <a:schemeClr val="folHlink"/>
                </a:solidFill>
                <a:latin typeface="Tahoma" pitchFamily="34" charset="0"/>
                <a:cs typeface="Times New Roman" pitchFamily="18" charset="0"/>
              </a:rPr>
              <a:t> Male gender 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Tahoma" pitchFamily="34" charset="0"/>
                <a:cs typeface="Times New Roman" pitchFamily="18" charset="0"/>
              </a:rPr>
              <a:t>            - stretched phallus &gt; 2 cm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Tahoma" pitchFamily="34" charset="0"/>
                <a:cs typeface="Times New Roman" pitchFamily="18" charset="0"/>
              </a:rPr>
              <a:t>            - erectile tissue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Tahoma" pitchFamily="34" charset="0"/>
                <a:cs typeface="Times New Roman" pitchFamily="18" charset="0"/>
              </a:rPr>
              <a:t>            - lack of severe </a:t>
            </a:r>
            <a:r>
              <a:rPr lang="en-US" b="1" dirty="0" err="1" smtClean="0">
                <a:latin typeface="Tahoma" pitchFamily="34" charset="0"/>
                <a:cs typeface="Times New Roman" pitchFamily="18" charset="0"/>
              </a:rPr>
              <a:t>hypospadias</a:t>
            </a:r>
            <a:endParaRPr lang="en-US" b="1" dirty="0" smtClean="0">
              <a:latin typeface="Tahoma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chemeClr val="folHlink"/>
                </a:solidFill>
                <a:cs typeface="Times New Roman" pitchFamily="18" charset="0"/>
              </a:rPr>
              <a:t>•</a:t>
            </a:r>
            <a:r>
              <a:rPr lang="en-US" b="1" dirty="0" smtClean="0">
                <a:solidFill>
                  <a:schemeClr val="folHlink"/>
                </a:solidFill>
                <a:latin typeface="Tahoma" pitchFamily="34" charset="0"/>
                <a:cs typeface="Times New Roman" pitchFamily="18" charset="0"/>
              </a:rPr>
              <a:t> Female gender 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Tahoma" pitchFamily="34" charset="0"/>
                <a:cs typeface="Times New Roman" pitchFamily="18" charset="0"/>
              </a:rPr>
              <a:t>           - inadequate phallus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Tahoma" pitchFamily="34" charset="0"/>
                <a:cs typeface="Times New Roman" pitchFamily="18" charset="0"/>
              </a:rPr>
              <a:t>           - cervix and uterus present</a:t>
            </a:r>
            <a:endParaRPr lang="en-US" b="1" dirty="0" smtClean="0">
              <a:latin typeface="Tahoma" pitchFamily="34" charset="0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ahoma" pitchFamily="34" charset="0"/>
                <a:cs typeface="Times New Roman" pitchFamily="18" charset="0"/>
              </a:rPr>
              <a:t>DIFFICULT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Clr>
                <a:schemeClr val="accent2"/>
              </a:buClr>
              <a:buSzPct val="80000"/>
              <a:buNone/>
            </a:pPr>
            <a:r>
              <a:rPr lang="en-US" dirty="0" smtClean="0">
                <a:latin typeface="Tahoma" pitchFamily="34" charset="0"/>
                <a:cs typeface="Times New Roman" pitchFamily="18" charset="0"/>
              </a:rPr>
              <a:t>In difficult cases; </a:t>
            </a:r>
            <a:r>
              <a:rPr lang="en-US" dirty="0" smtClean="0">
                <a:latin typeface="Tahoma" pitchFamily="34" charset="0"/>
              </a:rPr>
              <a:t>sex assignment should be</a:t>
            </a:r>
          </a:p>
          <a:p>
            <a:pPr algn="ctr">
              <a:lnSpc>
                <a:spcPct val="90000"/>
              </a:lnSpc>
              <a:buClr>
                <a:schemeClr val="accent2"/>
              </a:buClr>
              <a:buSzPct val="80000"/>
              <a:buNone/>
            </a:pPr>
            <a:r>
              <a:rPr lang="en-US" dirty="0" smtClean="0">
                <a:latin typeface="Tahoma" pitchFamily="34" charset="0"/>
              </a:rPr>
              <a:t> to the sex which can be surgically made to be</a:t>
            </a:r>
          </a:p>
          <a:p>
            <a:pPr algn="ctr">
              <a:lnSpc>
                <a:spcPct val="90000"/>
              </a:lnSpc>
              <a:buClr>
                <a:schemeClr val="accent2"/>
              </a:buClr>
              <a:buSzPct val="80000"/>
              <a:buNone/>
            </a:pPr>
            <a:r>
              <a:rPr lang="en-US" dirty="0" smtClean="0">
                <a:latin typeface="Tahoma" pitchFamily="34" charset="0"/>
              </a:rPr>
              <a:t> adequate for coitus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Adolescence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Primary amenorrhea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 - Complete androgen insensitivity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- Congenital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anorchia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     ( early testicular  regression  syndrome)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- Complete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leydig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-cell agenesis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- Some forms of enzymatic testicular failure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Presentation in adolescence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Ambiguous genitalia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  - Neglected CAH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  - Mixed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gonadal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dysgenesis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  - Partial androgen insensitivity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  - Congenital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anorchia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 ( Late 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  - Testicular enzymatic failure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  -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Leydig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 cell agenesis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      ( incomplete)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  - True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hermaphrotidism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 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 in adolescence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Gynecologists, endocrinologists, plastic surgeons, urologists and psychiatrists should be actively involved in the management of these patients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Tahoma" pitchFamily="34" charset="0"/>
              </a:rPr>
              <a:t>Corrective surgery in drug induced </a:t>
            </a:r>
            <a:r>
              <a:rPr lang="en-US" dirty="0" err="1" smtClean="0">
                <a:latin typeface="Tahoma" pitchFamily="34" charset="0"/>
              </a:rPr>
              <a:t>clitoromegaly</a:t>
            </a:r>
            <a:r>
              <a:rPr lang="en-US" dirty="0" smtClean="0">
                <a:latin typeface="Tahoma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Tahoma" pitchFamily="34" charset="0"/>
              </a:rPr>
              <a:t>Cortisol</a:t>
            </a:r>
            <a:r>
              <a:rPr lang="en-US" dirty="0" smtClean="0">
                <a:latin typeface="Tahoma" pitchFamily="34" charset="0"/>
              </a:rPr>
              <a:t> replacement therapy and Corrective surgery in CAH</a:t>
            </a:r>
          </a:p>
          <a:p>
            <a:r>
              <a:rPr lang="en-US" dirty="0" smtClean="0">
                <a:latin typeface="Tahoma" pitchFamily="34" charset="0"/>
              </a:rPr>
              <a:t>Clitoral </a:t>
            </a:r>
            <a:r>
              <a:rPr lang="en-US" dirty="0" smtClean="0">
                <a:latin typeface="Tahoma" pitchFamily="34" charset="0"/>
              </a:rPr>
              <a:t>reduction</a:t>
            </a:r>
          </a:p>
          <a:p>
            <a:r>
              <a:rPr lang="en-US" dirty="0" smtClean="0">
                <a:latin typeface="Tahoma" pitchFamily="34" charset="0"/>
              </a:rPr>
              <a:t>Removal of gonads in the presence of Y chromosome</a:t>
            </a:r>
          </a:p>
          <a:p>
            <a:r>
              <a:rPr lang="en-US" dirty="0" smtClean="0">
                <a:latin typeface="Tahoma" pitchFamily="34" charset="0"/>
              </a:rPr>
              <a:t>XY female may have to maintain gender role regardless of diagnosis</a:t>
            </a:r>
          </a:p>
          <a:p>
            <a:r>
              <a:rPr lang="en-US" dirty="0" smtClean="0">
                <a:latin typeface="Tahoma" pitchFamily="34" charset="0"/>
              </a:rPr>
              <a:t>Vaginal repair and construction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MALE INTERSEX </a:t>
            </a:r>
            <a:r>
              <a:rPr lang="en-GB" dirty="0" err="1" smtClean="0"/>
              <a:t>conts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GB" dirty="0" err="1" smtClean="0"/>
              <a:t>Gonadal</a:t>
            </a:r>
            <a:r>
              <a:rPr lang="en-GB" dirty="0" smtClean="0"/>
              <a:t> intersex</a:t>
            </a:r>
          </a:p>
          <a:p>
            <a:pPr marL="514350" indent="-514350">
              <a:buNone/>
            </a:pPr>
            <a:r>
              <a:rPr lang="en-GB" dirty="0"/>
              <a:t> </a:t>
            </a:r>
            <a:r>
              <a:rPr lang="en-GB" dirty="0" smtClean="0"/>
              <a:t>   - </a:t>
            </a:r>
            <a:r>
              <a:rPr lang="en-GB" dirty="0" err="1" smtClean="0"/>
              <a:t>Gonadal</a:t>
            </a:r>
            <a:r>
              <a:rPr lang="en-GB" dirty="0" smtClean="0"/>
              <a:t> agenesis:  anatomical failure with normal chromosomal make up; no testosterone, no MIF, little or no masculinisation of the external </a:t>
            </a:r>
            <a:r>
              <a:rPr lang="en-GB" dirty="0" err="1" smtClean="0"/>
              <a:t>genitelia</a:t>
            </a:r>
            <a:r>
              <a:rPr lang="en-GB" dirty="0" smtClean="0"/>
              <a:t>, uterus and vaginal are present.  </a:t>
            </a:r>
          </a:p>
          <a:p>
            <a:pPr marL="514350" indent="-514350"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Assigning sex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•</a:t>
            </a:r>
            <a:r>
              <a:rPr lang="en-US" dirty="0" smtClean="0"/>
              <a:t> Sex assignment should be decided after detailed assessment, investigations and accurate diagnosis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• Complete gender assignment by 18 months</a:t>
            </a: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Clitoral reduction and vagina construction</a:t>
            </a:r>
            <a:endParaRPr lang="en-GB" dirty="0"/>
          </a:p>
        </p:txBody>
      </p:sp>
      <p:pic>
        <p:nvPicPr>
          <p:cNvPr id="4" name="Picture 2" descr="cah pre and post-operativ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71604" y="1643050"/>
            <a:ext cx="5058377" cy="36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926631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folHlink"/>
                </a:solidFill>
                <a:latin typeface="Arial Narrow" pitchFamily="34" charset="0"/>
              </a:rPr>
              <a:t>f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707806" y="5509697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800080"/>
                </a:solidFill>
                <a:latin typeface="Arial Narrow" pitchFamily="34" charset="0"/>
              </a:rPr>
              <a:t>After surgery</a:t>
            </a:r>
            <a:r>
              <a:rPr lang="en-US" b="1" dirty="0" smtClean="0">
                <a:solidFill>
                  <a:srgbClr val="800080"/>
                </a:solidFill>
              </a:rPr>
              <a:t>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8860" y="3244334"/>
            <a:ext cx="2935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b="1" dirty="0" smtClean="0">
                <a:solidFill>
                  <a:schemeClr val="folHlink"/>
                </a:solidFill>
              </a:rPr>
              <a:t> </a:t>
            </a:r>
            <a:endParaRPr lang="en-US" b="1" dirty="0">
              <a:solidFill>
                <a:schemeClr val="folHlin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1538" y="5500702"/>
            <a:ext cx="1552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folHlink"/>
                </a:solidFill>
                <a:latin typeface="Arial Narrow" pitchFamily="34" charset="0"/>
              </a:rPr>
              <a:t>Before surgery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Vaginal dilation</a:t>
            </a:r>
            <a:endParaRPr lang="en-GB" dirty="0"/>
          </a:p>
        </p:txBody>
      </p:sp>
      <p:pic>
        <p:nvPicPr>
          <p:cNvPr id="4" name="Content Placeholder 3" descr="dilator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08250" y="2777331"/>
            <a:ext cx="41275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Mc  </a:t>
            </a:r>
            <a:r>
              <a:rPr lang="en-GB" dirty="0" err="1" smtClean="0"/>
              <a:t>indoe</a:t>
            </a:r>
            <a:r>
              <a:rPr lang="en-GB" dirty="0" smtClean="0"/>
              <a:t> reeds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yo-NG" dirty="0" smtClean="0">
                <a:cs typeface="Tahoma" pitchFamily="34" charset="0"/>
              </a:rPr>
              <a:t> A cavity is created at the sup</a:t>
            </a:r>
            <a:r>
              <a:rPr lang="en-US" dirty="0" smtClean="0">
                <a:cs typeface="Tahoma" pitchFamily="34" charset="0"/>
              </a:rPr>
              <a:t>p</a:t>
            </a:r>
            <a:r>
              <a:rPr lang="yo-NG" dirty="0" smtClean="0">
                <a:cs typeface="Tahoma" pitchFamily="34" charset="0"/>
              </a:rPr>
              <a:t>osed site of vagina by blunt dissection</a:t>
            </a:r>
          </a:p>
          <a:p>
            <a:pPr>
              <a:defRPr/>
            </a:pPr>
            <a:r>
              <a:rPr lang="en-GB" dirty="0" smtClean="0">
                <a:cs typeface="Tahoma" pitchFamily="34" charset="0"/>
              </a:rPr>
              <a:t>The </a:t>
            </a:r>
            <a:r>
              <a:rPr lang="yo-NG" dirty="0" smtClean="0">
                <a:cs typeface="Tahoma" pitchFamily="34" charset="0"/>
              </a:rPr>
              <a:t> cavity</a:t>
            </a:r>
            <a:r>
              <a:rPr lang="en-GB" dirty="0" smtClean="0">
                <a:cs typeface="Tahoma" pitchFamily="34" charset="0"/>
              </a:rPr>
              <a:t> is lined with split thickness skin graft, amnion, peritoneum or bowel</a:t>
            </a:r>
            <a:r>
              <a:rPr lang="yo-NG" dirty="0" smtClean="0">
                <a:cs typeface="Tahoma" pitchFamily="34" charset="0"/>
              </a:rPr>
              <a:t> to prevent closure  </a:t>
            </a:r>
          </a:p>
          <a:p>
            <a:pPr>
              <a:defRPr/>
            </a:pPr>
            <a:r>
              <a:rPr lang="yo-NG" dirty="0" smtClean="0">
                <a:cs typeface="Tahoma" pitchFamily="34" charset="0"/>
              </a:rPr>
              <a:t> </a:t>
            </a:r>
            <a:r>
              <a:rPr lang="en-GB" dirty="0" smtClean="0">
                <a:cs typeface="Tahoma" pitchFamily="34" charset="0"/>
              </a:rPr>
              <a:t>Has</a:t>
            </a:r>
            <a:r>
              <a:rPr lang="yo-NG" dirty="0" smtClean="0">
                <a:cs typeface="Tahoma" pitchFamily="34" charset="0"/>
              </a:rPr>
              <a:t> good functional and cosmetic result</a:t>
            </a:r>
          </a:p>
          <a:p>
            <a:pPr>
              <a:defRPr/>
            </a:pPr>
            <a:r>
              <a:rPr lang="en-GB" dirty="0" smtClean="0">
                <a:cs typeface="Tahoma" pitchFamily="34" charset="0"/>
              </a:rPr>
              <a:t>Problems </a:t>
            </a:r>
            <a:r>
              <a:rPr lang="yo-NG" dirty="0" smtClean="0">
                <a:cs typeface="Tahoma" pitchFamily="34" charset="0"/>
              </a:rPr>
              <a:t>- postop pain/dyspareunia</a:t>
            </a:r>
            <a:r>
              <a:rPr lang="en-US" dirty="0" smtClean="0">
                <a:cs typeface="Tahoma" pitchFamily="34" charset="0"/>
              </a:rPr>
              <a:t>, c</a:t>
            </a:r>
            <a:r>
              <a:rPr lang="yo-NG" dirty="0" smtClean="0">
                <a:cs typeface="Tahoma" pitchFamily="34" charset="0"/>
              </a:rPr>
              <a:t>o</a:t>
            </a:r>
            <a:r>
              <a:rPr lang="en-US" dirty="0" smtClean="0">
                <a:cs typeface="Tahoma" pitchFamily="34" charset="0"/>
              </a:rPr>
              <a:t>n</a:t>
            </a:r>
            <a:r>
              <a:rPr lang="yo-NG" dirty="0" smtClean="0">
                <a:cs typeface="Tahoma" pitchFamily="34" charset="0"/>
              </a:rPr>
              <a:t>traction </a:t>
            </a:r>
            <a:r>
              <a:rPr lang="yo-NG" dirty="0" smtClean="0">
                <a:cs typeface="Tahoma" pitchFamily="34" charset="0"/>
              </a:rPr>
              <a:t>(</a:t>
            </a:r>
            <a:r>
              <a:rPr lang="en-GB" dirty="0" err="1" smtClean="0">
                <a:cs typeface="Tahoma" pitchFamily="34" charset="0"/>
              </a:rPr>
              <a:t>ir</a:t>
            </a:r>
            <a:r>
              <a:rPr lang="yo-NG" dirty="0" smtClean="0">
                <a:cs typeface="Tahoma" pitchFamily="34" charset="0"/>
              </a:rPr>
              <a:t>regular </a:t>
            </a:r>
            <a:r>
              <a:rPr lang="yo-NG" dirty="0" smtClean="0">
                <a:cs typeface="Tahoma" pitchFamily="34" charset="0"/>
              </a:rPr>
              <a:t>dilation), fistula</a:t>
            </a:r>
            <a:r>
              <a:rPr lang="en-US" dirty="0" smtClean="0">
                <a:cs typeface="Tahoma" pitchFamily="34" charset="0"/>
              </a:rPr>
              <a:t>, graft may not take.</a:t>
            </a:r>
            <a:endParaRPr lang="yo-NG" dirty="0" smtClean="0">
              <a:cs typeface="Tahoma" pitchFamily="34" charset="0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Willams</a:t>
            </a:r>
            <a:r>
              <a:rPr lang="en-GB" dirty="0" smtClean="0"/>
              <a:t> </a:t>
            </a:r>
            <a:r>
              <a:rPr lang="en-GB" dirty="0" err="1" smtClean="0"/>
              <a:t>vaginoplasty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Creatsas</a:t>
            </a:r>
            <a:r>
              <a:rPr lang="en-GB" dirty="0" smtClean="0"/>
              <a:t> modification of Williams </a:t>
            </a:r>
            <a:r>
              <a:rPr lang="en-GB" dirty="0" err="1" smtClean="0"/>
              <a:t>vaginoplasty</a:t>
            </a:r>
            <a:r>
              <a:rPr lang="en-GB" dirty="0" smtClean="0"/>
              <a:t> is a surgical technique in which </a:t>
            </a:r>
            <a:r>
              <a:rPr lang="en-GB" dirty="0" err="1" smtClean="0"/>
              <a:t>vulval</a:t>
            </a:r>
            <a:r>
              <a:rPr lang="en-GB" dirty="0" smtClean="0"/>
              <a:t> and </a:t>
            </a:r>
            <a:r>
              <a:rPr lang="en-GB" dirty="0" err="1" smtClean="0"/>
              <a:t>perineal</a:t>
            </a:r>
            <a:r>
              <a:rPr lang="en-GB" dirty="0" smtClean="0"/>
              <a:t> tissues are used for the creation of a functioning </a:t>
            </a:r>
            <a:r>
              <a:rPr lang="en-GB" dirty="0" err="1" smtClean="0"/>
              <a:t>neovagina</a:t>
            </a:r>
            <a:r>
              <a:rPr lang="en-GB" dirty="0" smtClean="0"/>
              <a:t>. </a:t>
            </a:r>
            <a:r>
              <a:rPr lang="en-GB" dirty="0" smtClean="0"/>
              <a:t>A </a:t>
            </a:r>
            <a:r>
              <a:rPr lang="en-GB" dirty="0" smtClean="0"/>
              <a:t>satisfactory sexual life was reported in 94.93% of the treated adolescents and an adequate sexual life in 3.79% in those treated.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With prompt correct diagnosis, and multidisciplinary approach in management a normal well adjusted and even fertile life   is possible.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a) </a:t>
            </a:r>
            <a:r>
              <a:rPr lang="en-GB" dirty="0" err="1" smtClean="0"/>
              <a:t>Swyers</a:t>
            </a:r>
            <a:r>
              <a:rPr lang="en-GB" dirty="0" smtClean="0"/>
              <a:t> </a:t>
            </a:r>
            <a:r>
              <a:rPr lang="en-GB" dirty="0" smtClean="0"/>
              <a:t>syndrome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XY chromosome</a:t>
            </a:r>
          </a:p>
          <a:p>
            <a:r>
              <a:rPr lang="en-GB" dirty="0" smtClean="0"/>
              <a:t>No SRY/ its receptors</a:t>
            </a:r>
          </a:p>
          <a:p>
            <a:r>
              <a:rPr lang="en-GB" dirty="0" smtClean="0"/>
              <a:t>Streak gonads</a:t>
            </a:r>
          </a:p>
          <a:p>
            <a:r>
              <a:rPr lang="en-GB" dirty="0" smtClean="0"/>
              <a:t>No testosterone/ </a:t>
            </a:r>
            <a:r>
              <a:rPr lang="en-GB" dirty="0" smtClean="0"/>
              <a:t>MIF</a:t>
            </a:r>
          </a:p>
          <a:p>
            <a:endParaRPr lang="en-GB" dirty="0" smtClean="0"/>
          </a:p>
          <a:p>
            <a:r>
              <a:rPr lang="en-GB" dirty="0" smtClean="0"/>
              <a:t>Female </a:t>
            </a:r>
            <a:r>
              <a:rPr lang="en-GB" dirty="0" smtClean="0"/>
              <a:t>internal and external genitalia</a:t>
            </a:r>
          </a:p>
          <a:p>
            <a:endParaRPr lang="en-GB" dirty="0"/>
          </a:p>
        </p:txBody>
      </p:sp>
      <p:pic>
        <p:nvPicPr>
          <p:cNvPr id="4" name="Picture 3" descr="D:\Documents and Settings\Al majed Center Tel .AL-1IBM98YNWWK4\My Documents\My Pictures\turner syndro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42995"/>
            <a:ext cx="2556000" cy="333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b) </a:t>
            </a:r>
            <a:r>
              <a:rPr lang="en-GB" dirty="0" err="1" smtClean="0"/>
              <a:t>Leydig</a:t>
            </a:r>
            <a:r>
              <a:rPr lang="en-GB" dirty="0" smtClean="0"/>
              <a:t> </a:t>
            </a:r>
            <a:r>
              <a:rPr lang="en-GB" dirty="0" smtClean="0"/>
              <a:t>cell agenesis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46XY</a:t>
            </a:r>
          </a:p>
          <a:p>
            <a:r>
              <a:rPr lang="en-GB" dirty="0" smtClean="0"/>
              <a:t>SRY</a:t>
            </a:r>
          </a:p>
          <a:p>
            <a:r>
              <a:rPr lang="en-GB" dirty="0" smtClean="0"/>
              <a:t>Testes</a:t>
            </a:r>
          </a:p>
          <a:p>
            <a:r>
              <a:rPr lang="en-GB" dirty="0" err="1" smtClean="0"/>
              <a:t>Mullerian</a:t>
            </a:r>
            <a:r>
              <a:rPr lang="en-GB" dirty="0" smtClean="0"/>
              <a:t> inhibiting factor</a:t>
            </a:r>
          </a:p>
          <a:p>
            <a:r>
              <a:rPr lang="en-GB" dirty="0" smtClean="0"/>
              <a:t>Partial or complete absence of </a:t>
            </a:r>
            <a:r>
              <a:rPr lang="en-GB" dirty="0" err="1" smtClean="0"/>
              <a:t>leydig</a:t>
            </a:r>
            <a:r>
              <a:rPr lang="en-GB" dirty="0" smtClean="0"/>
              <a:t> cells</a:t>
            </a:r>
          </a:p>
          <a:p>
            <a:r>
              <a:rPr lang="en-GB" dirty="0" smtClean="0"/>
              <a:t>No or reduced testosterone and DHT</a:t>
            </a:r>
          </a:p>
          <a:p>
            <a:r>
              <a:rPr lang="en-GB" dirty="0" smtClean="0"/>
              <a:t>Female / </a:t>
            </a:r>
            <a:r>
              <a:rPr lang="en-GB" dirty="0" err="1" smtClean="0"/>
              <a:t>ambiguos</a:t>
            </a:r>
            <a:r>
              <a:rPr lang="en-GB" dirty="0" smtClean="0"/>
              <a:t> external genitalia</a:t>
            </a:r>
          </a:p>
          <a:p>
            <a:r>
              <a:rPr lang="en-GB" dirty="0" smtClean="0"/>
              <a:t>Male internal genitalia</a:t>
            </a:r>
            <a:endParaRPr lang="en-GB" dirty="0"/>
          </a:p>
        </p:txBody>
      </p:sp>
      <p:pic>
        <p:nvPicPr>
          <p:cNvPr id="4" name="Picture 15" descr="D:\Documents and Settings\administrator\My Documents\My Pictures\turn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000" y="928670"/>
            <a:ext cx="2412000" cy="292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C) Testicular </a:t>
            </a:r>
            <a:r>
              <a:rPr lang="en-GB" dirty="0" smtClean="0"/>
              <a:t>regression syndrome/congenital </a:t>
            </a:r>
            <a:r>
              <a:rPr lang="en-GB" dirty="0" err="1" smtClean="0"/>
              <a:t>anorchia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46XY chromosome</a:t>
            </a:r>
          </a:p>
          <a:p>
            <a:r>
              <a:rPr lang="en-GB" dirty="0" smtClean="0"/>
              <a:t>SRY present</a:t>
            </a:r>
          </a:p>
          <a:p>
            <a:r>
              <a:rPr lang="en-GB" dirty="0" smtClean="0"/>
              <a:t>Testes and MIF are present</a:t>
            </a:r>
          </a:p>
          <a:p>
            <a:r>
              <a:rPr lang="en-GB" dirty="0" smtClean="0"/>
              <a:t>Self destruction of testes and MIF</a:t>
            </a:r>
          </a:p>
          <a:p>
            <a:r>
              <a:rPr lang="en-GB" dirty="0" smtClean="0"/>
              <a:t>Testosterone and DHT                                           may or may not be present</a:t>
            </a:r>
          </a:p>
          <a:p>
            <a:r>
              <a:rPr lang="en-GB" dirty="0" smtClean="0"/>
              <a:t>Male internal </a:t>
            </a:r>
            <a:r>
              <a:rPr lang="en-GB" dirty="0" smtClean="0"/>
              <a:t>genitalia</a:t>
            </a:r>
            <a:endParaRPr lang="en-GB" dirty="0" smtClean="0"/>
          </a:p>
          <a:p>
            <a:r>
              <a:rPr lang="en-GB" dirty="0" smtClean="0"/>
              <a:t>Female or </a:t>
            </a:r>
            <a:r>
              <a:rPr lang="en-GB" dirty="0" smtClean="0"/>
              <a:t>ambiguous </a:t>
            </a:r>
            <a:r>
              <a:rPr lang="en-GB" dirty="0" smtClean="0"/>
              <a:t>external genitalia</a:t>
            </a:r>
            <a:endParaRPr lang="en-GB" dirty="0"/>
          </a:p>
        </p:txBody>
      </p:sp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500826" y="1643050"/>
            <a:ext cx="2448000" cy="28776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rmAutofit/>
          </a:bodyPr>
          <a:lstStyle/>
          <a:p>
            <a:pPr marL="514350" indent="-514350"/>
            <a:r>
              <a:rPr lang="en-GB" dirty="0" smtClean="0"/>
              <a:t>The gonad are streak and at risk of malignant transformation (30%) therefore they are to be removed at childhood.</a:t>
            </a:r>
          </a:p>
          <a:p>
            <a:pPr marL="514350" indent="-514350">
              <a:buNone/>
            </a:pPr>
            <a:r>
              <a:rPr lang="en-GB" dirty="0" smtClean="0"/>
              <a:t>       Hormonal replacement therapy is given at the </a:t>
            </a:r>
            <a:r>
              <a:rPr lang="en-GB" dirty="0" err="1" smtClean="0"/>
              <a:t>peri</a:t>
            </a:r>
            <a:r>
              <a:rPr lang="en-GB" dirty="0" smtClean="0"/>
              <a:t>-pubertal age</a:t>
            </a:r>
          </a:p>
          <a:p>
            <a:r>
              <a:rPr lang="en-GB" dirty="0" smtClean="0"/>
              <a:t>Due to poor masculinisation of external </a:t>
            </a:r>
            <a:r>
              <a:rPr lang="en-GB" dirty="0" err="1" smtClean="0"/>
              <a:t>genitelia</a:t>
            </a:r>
            <a:r>
              <a:rPr lang="en-GB" dirty="0" smtClean="0"/>
              <a:t> the sex of rearing depends on the functionality of the external </a:t>
            </a:r>
            <a:r>
              <a:rPr lang="en-GB" dirty="0" err="1" smtClean="0"/>
              <a:t>genitelia</a:t>
            </a:r>
            <a:endParaRPr lang="en-GB" dirty="0" smtClean="0"/>
          </a:p>
          <a:p>
            <a:r>
              <a:rPr lang="en-GB" dirty="0" smtClean="0"/>
              <a:t>Female gender is often assigned due to poor functionality of the penis</a:t>
            </a:r>
          </a:p>
          <a:p>
            <a:r>
              <a:rPr lang="en-GB" dirty="0" smtClean="0"/>
              <a:t>Surgical correction for </a:t>
            </a:r>
            <a:r>
              <a:rPr lang="en-GB" dirty="0" err="1" smtClean="0"/>
              <a:t>cosmesis</a:t>
            </a:r>
            <a:r>
              <a:rPr lang="en-GB" dirty="0" smtClean="0"/>
              <a:t> in line with chosen sex of rearing.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MALE INTERSEX </a:t>
            </a:r>
            <a:r>
              <a:rPr lang="en-GB" dirty="0" err="1" smtClean="0"/>
              <a:t>conts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GB" dirty="0" smtClean="0"/>
              <a:t>ENZYMATIC TESTICULAR FAILURE: deficiencies of enzymes involved in the synthesis of testosterone from cholesterol</a:t>
            </a:r>
          </a:p>
          <a:p>
            <a:pPr marL="514350" indent="-514350">
              <a:buNone/>
            </a:pPr>
            <a:r>
              <a:rPr lang="en-GB" dirty="0" smtClean="0"/>
              <a:t>      The </a:t>
            </a:r>
            <a:r>
              <a:rPr lang="en-GB" dirty="0" smtClean="0"/>
              <a:t>enzymatic failure is usually partial therefore there are  some masculinisation of the external </a:t>
            </a:r>
            <a:r>
              <a:rPr lang="en-GB" dirty="0" err="1" smtClean="0"/>
              <a:t>genitelia</a:t>
            </a:r>
            <a:r>
              <a:rPr lang="en-GB" dirty="0" smtClean="0"/>
              <a:t>. </a:t>
            </a:r>
          </a:p>
          <a:p>
            <a:pPr marL="514350" indent="-514350">
              <a:buNone/>
            </a:pPr>
            <a:r>
              <a:rPr lang="en-GB" dirty="0"/>
              <a:t> </a:t>
            </a:r>
            <a:r>
              <a:rPr lang="en-GB" dirty="0" smtClean="0"/>
              <a:t>    MIF is present therefore no uterus and no vaginal. </a:t>
            </a:r>
          </a:p>
          <a:p>
            <a:pPr marL="514350" indent="-514350"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Enzymatic testicular failure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46XY and SRY</a:t>
            </a:r>
          </a:p>
          <a:p>
            <a:r>
              <a:rPr lang="en-GB" dirty="0" smtClean="0"/>
              <a:t>Testes  and MIF</a:t>
            </a:r>
          </a:p>
          <a:p>
            <a:r>
              <a:rPr lang="en-GB" dirty="0" smtClean="0"/>
              <a:t>Defect in testosterone synthesis.</a:t>
            </a:r>
          </a:p>
          <a:p>
            <a:r>
              <a:rPr lang="en-GB" dirty="0" smtClean="0"/>
              <a:t>Increased testosterone precursors</a:t>
            </a:r>
          </a:p>
          <a:p>
            <a:r>
              <a:rPr lang="en-GB" dirty="0" smtClean="0"/>
              <a:t>Decreased DHT</a:t>
            </a:r>
          </a:p>
          <a:p>
            <a:r>
              <a:rPr lang="en-GB" dirty="0" smtClean="0"/>
              <a:t>Male internal </a:t>
            </a:r>
            <a:r>
              <a:rPr lang="en-GB" dirty="0" err="1" smtClean="0"/>
              <a:t>gentalia</a:t>
            </a:r>
            <a:endParaRPr lang="en-GB" dirty="0" smtClean="0"/>
          </a:p>
          <a:p>
            <a:r>
              <a:rPr lang="en-GB" dirty="0" smtClean="0"/>
              <a:t>Ambiguous external genitalia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2507</TotalTime>
  <Words>1283</Words>
  <Application>Microsoft Office PowerPoint</Application>
  <PresentationFormat>On-screen Show (4:3)</PresentationFormat>
  <Paragraphs>191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Flow</vt:lpstr>
      <vt:lpstr>INTERSEX PART2 </vt:lpstr>
      <vt:lpstr>ii) MALE INTERSEX</vt:lpstr>
      <vt:lpstr>MALE INTERSEX conts</vt:lpstr>
      <vt:lpstr> a) Swyers syndrome</vt:lpstr>
      <vt:lpstr>b) Leydig cell agenesis</vt:lpstr>
      <vt:lpstr>C) Testicular regression syndrome/congenital anorchia</vt:lpstr>
      <vt:lpstr>Slide 7</vt:lpstr>
      <vt:lpstr>MALE INTERSEX conts</vt:lpstr>
      <vt:lpstr>Enzymatic testicular failure</vt:lpstr>
      <vt:lpstr>Enzymatic testicular failure</vt:lpstr>
      <vt:lpstr>Testicular enzymatic failure conts</vt:lpstr>
      <vt:lpstr>MALE INTERSEX conts</vt:lpstr>
      <vt:lpstr>a) 5 alpha reductase  deficiency</vt:lpstr>
      <vt:lpstr>Slide 14</vt:lpstr>
      <vt:lpstr>b) Androgen insensitivity syndrome</vt:lpstr>
      <vt:lpstr>Slide 16</vt:lpstr>
      <vt:lpstr>Slide 17</vt:lpstr>
      <vt:lpstr>iii) True hermaphroditism</vt:lpstr>
      <vt:lpstr>True hermaphroditism conts</vt:lpstr>
      <vt:lpstr>General guidelines in management of intersex</vt:lpstr>
      <vt:lpstr>Diagnosis </vt:lpstr>
      <vt:lpstr>Investigations </vt:lpstr>
      <vt:lpstr>Assigning sex</vt:lpstr>
      <vt:lpstr>Assigning sex</vt:lpstr>
      <vt:lpstr>DIFFICULT CASES</vt:lpstr>
      <vt:lpstr>Adolescence </vt:lpstr>
      <vt:lpstr>Presentation in adolescence</vt:lpstr>
      <vt:lpstr>Management in adolescence</vt:lpstr>
      <vt:lpstr>Management </vt:lpstr>
      <vt:lpstr>Assigning sex</vt:lpstr>
      <vt:lpstr>Clitoral reduction and vagina construction</vt:lpstr>
      <vt:lpstr>Vaginal dilation</vt:lpstr>
      <vt:lpstr>Mc  indoe reeds operation</vt:lpstr>
      <vt:lpstr>Willams vaginoplasty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</dc:creator>
  <cp:lastModifiedBy>dr</cp:lastModifiedBy>
  <cp:revision>7</cp:revision>
  <dcterms:created xsi:type="dcterms:W3CDTF">2018-01-29T18:43:28Z</dcterms:created>
  <dcterms:modified xsi:type="dcterms:W3CDTF">2018-02-14T14:54:09Z</dcterms:modified>
</cp:coreProperties>
</file>