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46" r:id="rId3"/>
    <p:sldId id="347" r:id="rId4"/>
    <p:sldId id="342" r:id="rId5"/>
    <p:sldId id="343" r:id="rId6"/>
    <p:sldId id="348" r:id="rId7"/>
    <p:sldId id="349" r:id="rId8"/>
    <p:sldId id="350" r:id="rId9"/>
    <p:sldId id="351" r:id="rId10"/>
    <p:sldId id="257" r:id="rId11"/>
    <p:sldId id="275" r:id="rId12"/>
    <p:sldId id="352" r:id="rId13"/>
    <p:sldId id="276" r:id="rId14"/>
    <p:sldId id="258" r:id="rId15"/>
    <p:sldId id="277" r:id="rId16"/>
    <p:sldId id="260" r:id="rId17"/>
    <p:sldId id="262" r:id="rId18"/>
    <p:sldId id="261" r:id="rId19"/>
    <p:sldId id="263" r:id="rId20"/>
    <p:sldId id="267" r:id="rId21"/>
    <p:sldId id="264" r:id="rId22"/>
    <p:sldId id="265" r:id="rId23"/>
    <p:sldId id="278" r:id="rId24"/>
    <p:sldId id="299" r:id="rId25"/>
    <p:sldId id="268" r:id="rId26"/>
    <p:sldId id="353" r:id="rId27"/>
    <p:sldId id="355" r:id="rId28"/>
    <p:sldId id="306" r:id="rId29"/>
    <p:sldId id="269" r:id="rId30"/>
    <p:sldId id="298" r:id="rId31"/>
    <p:sldId id="272" r:id="rId32"/>
    <p:sldId id="356" r:id="rId33"/>
    <p:sldId id="300" r:id="rId34"/>
    <p:sldId id="384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3" r:id="rId59"/>
    <p:sldId id="381" r:id="rId60"/>
    <p:sldId id="382" r:id="rId61"/>
    <p:sldId id="385" r:id="rId62"/>
    <p:sldId id="34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05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B64A3-8A70-4DFF-9AEF-F4F8612A5D6B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90C2-C4B1-48DF-A75F-1809D85E6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5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90C2-C4B1-48DF-A75F-1809D85E63C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63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3E885B-4C9D-40B6-9C79-7A43C4FB01B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324BF-739E-47BF-907F-F73FCAE41494}" type="slidenum">
              <a:rPr lang="ar-SA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57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5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A4316-D6BB-4279-A353-95FD05231A2A}" type="slidenum">
              <a:rPr lang="ar-SA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--distinction between normal and GERD is blurred because some degree of reflux is physiologic is all folks</a:t>
            </a:r>
          </a:p>
          <a:p>
            <a:pPr lvl="1" eaLnBrk="1" hangingPunct="1"/>
            <a:r>
              <a:rPr lang="en-US" dirty="0">
                <a:latin typeface="Arial" charset="0"/>
              </a:rPr>
              <a:t>Physiologic—</a:t>
            </a:r>
            <a:r>
              <a:rPr lang="en-US" dirty="0" err="1">
                <a:latin typeface="Arial" charset="0"/>
              </a:rPr>
              <a:t>postprandially</a:t>
            </a:r>
            <a:r>
              <a:rPr lang="en-US" dirty="0">
                <a:latin typeface="Arial" charset="0"/>
              </a:rPr>
              <a:t>, short lived, asymptomatic, not during sleep</a:t>
            </a:r>
          </a:p>
          <a:p>
            <a:pPr lvl="1" eaLnBrk="1" hangingPunct="1"/>
            <a:r>
              <a:rPr lang="en-US" dirty="0">
                <a:latin typeface="Arial" charset="0"/>
              </a:rPr>
              <a:t>Pathologic—symptoms or mucosal injury and often with nocturnal symptoms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06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0875C3-C563-4C80-9F24-C4B1093EF0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8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B196B-8D86-48F9-8B5F-92837C0D8C51}" type="slidenum">
              <a:rPr lang="ar-SA"/>
              <a:pPr/>
              <a:t>15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1 -GERD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 related chest pain may mimic angina—squeezing/burning, substernal, radiates to back, neck, jaw, arms.  Minutes to hours.  After meals, awakens  </a:t>
            </a:r>
          </a:p>
          <a:p>
            <a:pPr eaLnBrk="1" hangingPunct="1"/>
            <a:r>
              <a:rPr lang="en-US" dirty="0">
                <a:latin typeface="Arial" charset="0"/>
              </a:rPr>
              <a:t>    patient from sleep, exacerbated by emotional stress</a:t>
            </a:r>
          </a:p>
          <a:p>
            <a:pPr eaLnBrk="1" hangingPunct="1"/>
            <a:r>
              <a:rPr lang="en-US" dirty="0">
                <a:latin typeface="Arial" charset="0"/>
              </a:rPr>
              <a:t>2 -water brash—</a:t>
            </a:r>
            <a:r>
              <a:rPr lang="en-US" dirty="0" err="1">
                <a:latin typeface="Arial" charset="0"/>
              </a:rPr>
              <a:t>hypersalivation</a:t>
            </a:r>
            <a:r>
              <a:rPr lang="en-US" dirty="0">
                <a:latin typeface="Arial" charset="0"/>
              </a:rPr>
              <a:t>—heartburn and </a:t>
            </a:r>
            <a:r>
              <a:rPr lang="en-US" dirty="0" err="1">
                <a:latin typeface="Arial" charset="0"/>
              </a:rPr>
              <a:t>regurg</a:t>
            </a:r>
            <a:r>
              <a:rPr lang="en-US" dirty="0">
                <a:latin typeface="Arial" charset="0"/>
              </a:rPr>
              <a:t> of sour fluid or tasteless saliva into mouth</a:t>
            </a:r>
          </a:p>
          <a:p>
            <a:pPr eaLnBrk="1" hangingPunct="1"/>
            <a:r>
              <a:rPr lang="en-US" dirty="0">
                <a:latin typeface="Arial" charset="0"/>
              </a:rPr>
              <a:t>3 -globus—lump in throat irrespective of swallowing</a:t>
            </a:r>
          </a:p>
          <a:p>
            <a:pPr eaLnBrk="1" hangingPunct="1"/>
            <a:r>
              <a:rPr lang="en-US" dirty="0">
                <a:latin typeface="Arial" charset="0"/>
              </a:rPr>
              <a:t>4 -odynophagia—esophageal ulcer</a:t>
            </a:r>
          </a:p>
          <a:p>
            <a:pPr eaLnBrk="1" hangingPunct="1"/>
            <a:r>
              <a:rPr lang="en-US" dirty="0">
                <a:latin typeface="Arial" charset="0"/>
              </a:rPr>
              <a:t>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-nausea—infrequent</a:t>
            </a:r>
          </a:p>
          <a:p>
            <a:pPr eaLnBrk="1" hangingPunct="1"/>
            <a:r>
              <a:rPr lang="en-US" dirty="0">
                <a:latin typeface="Arial" charset="0"/>
              </a:rPr>
              <a:t>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-</a:t>
            </a:r>
            <a:r>
              <a:rPr lang="en-US" dirty="0" err="1">
                <a:latin typeface="Arial" charset="0"/>
              </a:rPr>
              <a:t>hrt</a:t>
            </a:r>
            <a:r>
              <a:rPr lang="en-US" dirty="0">
                <a:latin typeface="Arial" charset="0"/>
              </a:rPr>
              <a:t> burn 70-85%//</a:t>
            </a:r>
            <a:r>
              <a:rPr lang="en-US" dirty="0" err="1">
                <a:latin typeface="Arial" charset="0"/>
              </a:rPr>
              <a:t>regurg</a:t>
            </a:r>
            <a:r>
              <a:rPr lang="en-US" dirty="0">
                <a:latin typeface="Arial" charset="0"/>
              </a:rPr>
              <a:t> 60%//</a:t>
            </a:r>
            <a:r>
              <a:rPr lang="en-US" dirty="0" err="1">
                <a:latin typeface="Arial" charset="0"/>
              </a:rPr>
              <a:t>dysphagi</a:t>
            </a:r>
            <a:r>
              <a:rPr lang="en-US" dirty="0">
                <a:latin typeface="Arial" charset="0"/>
              </a:rPr>
              <a:t> 15-20%//angina 33%//asthma 15-20%</a:t>
            </a:r>
          </a:p>
        </p:txBody>
      </p:sp>
    </p:spTree>
    <p:extLst>
      <p:ext uri="{BB962C8B-B14F-4D97-AF65-F5344CB8AC3E}">
        <p14:creationId xmlns:p14="http://schemas.microsoft.com/office/powerpoint/2010/main" val="101840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A829B-EBB1-4719-8FC3-7D59EBD67A6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830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1125" indent="-111125"/>
            <a:r>
              <a:rPr lang="en-US" dirty="0"/>
              <a:t>The main culprit in GERD is the movement of reflux, which is a mix </a:t>
            </a:r>
            <a:br>
              <a:rPr lang="en-US" dirty="0"/>
            </a:br>
            <a:r>
              <a:rPr lang="en-US" b="1" dirty="0"/>
              <a:t>of bile acid, pepsin, trypsin, and food</a:t>
            </a:r>
            <a:r>
              <a:rPr lang="en-US" dirty="0"/>
              <a:t>, from the stomach back into the esophagus. In GERD, the </a:t>
            </a:r>
            <a:r>
              <a:rPr lang="en-US" dirty="0" err="1"/>
              <a:t>antireflux</a:t>
            </a:r>
            <a:r>
              <a:rPr lang="en-US" dirty="0"/>
              <a:t> barrier located at the </a:t>
            </a:r>
            <a:r>
              <a:rPr lang="en-US" dirty="0" err="1"/>
              <a:t>gastroesophageal</a:t>
            </a:r>
            <a:r>
              <a:rPr lang="en-US" dirty="0"/>
              <a:t> junction is no longer preventing reflux because of </a:t>
            </a:r>
            <a:br>
              <a:rPr lang="en-US" dirty="0"/>
            </a:br>
            <a:r>
              <a:rPr lang="en-US" dirty="0"/>
              <a:t>any of 3 reasons:</a:t>
            </a:r>
          </a:p>
          <a:p>
            <a:pPr marL="111125" indent="-111125"/>
            <a:r>
              <a:rPr lang="en-US" dirty="0"/>
              <a:t>Transient relaxation of the LES (predominant in milder disease)</a:t>
            </a:r>
          </a:p>
          <a:p>
            <a:pPr marL="328613" lvl="1"/>
            <a:r>
              <a:rPr lang="en-US" sz="1000" dirty="0"/>
              <a:t>Hiatal hernia (predominant in more severe disease)</a:t>
            </a:r>
          </a:p>
          <a:p>
            <a:pPr marL="328613" lvl="1"/>
            <a:r>
              <a:rPr lang="en-US" sz="1000" dirty="0"/>
              <a:t>Hypotension of the LES (predominant in more severe disease)</a:t>
            </a:r>
          </a:p>
          <a:p>
            <a:pPr marL="111125" indent="-111125"/>
            <a:r>
              <a:rPr lang="en-US" dirty="0"/>
              <a:t>Reflux involves a 2- to 3-fold increase in esophageal acid clearance time (time the esophageal mucosa is acidified to a pH of &lt;4) of 2 to 3 times due to impairment in both esophageal emptying and salivary function </a:t>
            </a:r>
          </a:p>
          <a:p>
            <a:pPr marL="111125" indent="-111125"/>
            <a:r>
              <a:rPr lang="en-US" dirty="0"/>
              <a:t>Prolonged exposure to acid damages the esophageal mucosa, compromising the ability of the epithelium to resist acid injury</a:t>
            </a:r>
          </a:p>
          <a:p>
            <a:pPr marL="111125" indent="-1111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30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C075E3-2031-4D90-8714-540735FD596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5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B8C2A6-CE65-48AC-9683-84612610E5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6709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519B27-4F38-4284-A6A7-230604640A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4343400"/>
            <a:ext cx="5027612" cy="4116388"/>
          </a:xfrm>
          <a:noFill/>
          <a:ln/>
        </p:spPr>
        <p:txBody>
          <a:bodyPr/>
          <a:lstStyle/>
          <a:p>
            <a:pPr marL="228600" lvl="1" indent="-114300">
              <a:tabLst>
                <a:tab pos="800100" algn="l"/>
              </a:tabLst>
            </a:pPr>
            <a:r>
              <a:rPr lang="en-US">
                <a:cs typeface="Times New Roman" pitchFamily="18" charset="0"/>
              </a:rPr>
              <a:t>Empiric therapy, including lifestyle modification, is an appropriate starting point for patients with a history typical of uncomplicated GERD</a:t>
            </a:r>
          </a:p>
          <a:p>
            <a:pPr marL="228600" lvl="1" indent="-114300">
              <a:tabLst>
                <a:tab pos="800100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1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9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927445-BB7D-4AA3-8E38-D1369A3705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9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9540C2-2DC2-4F48-A43C-EA0E1E4F899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68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86398A-28DD-4699-95AF-3A2B367388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2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90C2-C4B1-48DF-A75F-1809D85E63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49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42C62-C1D5-4B5F-B95A-A101AB17FC64}" type="slidenum">
              <a:rPr lang="en-US"/>
              <a:pPr/>
              <a:t>24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5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4C413-3AE2-470D-942B-277DB9BB50E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5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6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3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D293C-3D56-4656-B88C-D562CA72340F}" type="slidenum">
              <a:rPr lang="en-US"/>
              <a:pPr/>
              <a:t>28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5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205E51-8E05-46B4-8795-806400D651D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9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8288E-33A1-4E13-BDA3-0C74E4109856}" type="slidenum">
              <a:rPr lang="en-US"/>
              <a:pPr/>
              <a:t>30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9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B809C6-0818-4E9A-8140-30401F1381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9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EAB8E-FA3B-6242-A636-EB31DE1C0E2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5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BCEAD-7655-4A3E-A23C-075CF1F0EA8F}" type="slidenum">
              <a:rPr lang="en-US"/>
              <a:pPr/>
              <a:t>33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32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90C2-C4B1-48DF-A75F-1809D85E63C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28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054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8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8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DA526-55E2-4498-A73D-8104B5E26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1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963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0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16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03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64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18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8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50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17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DA526-55E2-4498-A73D-8104B5E26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8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22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90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34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7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110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982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323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99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73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43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549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67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E90C2-C4B1-48DF-A75F-1809D85E63CC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55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5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12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128D-EFC8-1947-9E80-071A618264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39553B-7A0B-4BDD-9183-D92C37445611}" type="slidenum">
              <a:rPr lang="ar-SA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th1000.com/entries/85500/85638LRtQ_w.jp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286000"/>
          </a:xfrm>
        </p:spPr>
        <p:txBody>
          <a:bodyPr>
            <a:normAutofit/>
          </a:bodyPr>
          <a:lstStyle/>
          <a:p>
            <a:r>
              <a:rPr lang="en-US" sz="4800" b="1" dirty="0"/>
              <a:t>OESOPHAGITIS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DR OGUNTOYE O.O.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MBBS(Ibadan),FWACP(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Gastroenterol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5733" y="304800"/>
            <a:ext cx="7924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</a:rPr>
              <a:t>GERD: Montreal Definition </a:t>
            </a:r>
          </a:p>
        </p:txBody>
      </p:sp>
      <p:sp>
        <p:nvSpPr>
          <p:cNvPr id="6307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08000" y="1828800"/>
            <a:ext cx="7986889" cy="4267200"/>
          </a:xfrm>
        </p:spPr>
        <p:txBody>
          <a:bodyPr/>
          <a:lstStyle/>
          <a:p>
            <a:pPr>
              <a:buNone/>
              <a:defRPr/>
            </a:pPr>
            <a:r>
              <a:rPr lang="en-US" sz="3600" dirty="0"/>
              <a:t>A condition which develops when the reflux of stomach contents causes troublesome symptoms and/or complications</a:t>
            </a:r>
          </a:p>
          <a:p>
            <a:pPr lvl="1">
              <a:defRPr/>
            </a:pPr>
            <a:r>
              <a:rPr lang="en-US" sz="3200" u="sng" dirty="0"/>
              <a:t>&gt;</a:t>
            </a:r>
            <a:r>
              <a:rPr lang="en-US" sz="3200" dirty="0"/>
              <a:t> 2 heartburn episodes/week</a:t>
            </a:r>
          </a:p>
          <a:p>
            <a:pPr lvl="1">
              <a:defRPr/>
            </a:pPr>
            <a:r>
              <a:rPr lang="en-US" sz="3200" dirty="0"/>
              <a:t>Adversely affect an individual’s well being</a:t>
            </a:r>
          </a:p>
        </p:txBody>
      </p:sp>
      <p:sp>
        <p:nvSpPr>
          <p:cNvPr id="630788" name="Text Box 1028"/>
          <p:cNvSpPr txBox="1">
            <a:spLocks noChangeArrowheads="1"/>
          </p:cNvSpPr>
          <p:nvPr/>
        </p:nvSpPr>
        <p:spPr bwMode="auto">
          <a:xfrm>
            <a:off x="575733" y="6035358"/>
            <a:ext cx="7587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br>
              <a:rPr lang="en-US" sz="1400" dirty="0">
                <a:cs typeface="Times New Roman" pitchFamily="18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From Vakil N et al.  Am J Gastroenterol 2006;101:1900-20.  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00000"/>
                </a:solidFill>
              </a:rPr>
              <a:t>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6019800" cy="56388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dirty="0"/>
              <a:t>American College of Gastroenterology (ACG)</a:t>
            </a:r>
          </a:p>
          <a:p>
            <a:pPr lvl="1" eaLnBrk="1" hangingPunct="1">
              <a:defRPr/>
            </a:pPr>
            <a:r>
              <a:rPr lang="en-US" dirty="0"/>
              <a:t>Symptoms OR mucosal damage produced by the abnormal reflux of gastric contents into the esophagus</a:t>
            </a:r>
          </a:p>
          <a:p>
            <a:pPr lvl="1" eaLnBrk="1" hangingPunct="1">
              <a:defRPr/>
            </a:pPr>
            <a:r>
              <a:rPr lang="en-US" dirty="0"/>
              <a:t>Often chronic and relapsing</a:t>
            </a:r>
          </a:p>
          <a:p>
            <a:pPr lvl="1" eaLnBrk="1" hangingPunct="1">
              <a:defRPr/>
            </a:pPr>
            <a:r>
              <a:rPr lang="en-US" dirty="0"/>
              <a:t>May see complications of GERD in patients who lack typical symptoms</a:t>
            </a:r>
          </a:p>
        </p:txBody>
      </p:sp>
      <p:pic>
        <p:nvPicPr>
          <p:cNvPr id="6148" name="Picture 7" descr="gastroesophageal_reflu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133600"/>
            <a:ext cx="32004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GERD risk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risk factors for reflux include </a:t>
            </a:r>
          </a:p>
          <a:p>
            <a:pPr lvl="1"/>
            <a:r>
              <a:rPr lang="en-US" b="1" dirty="0"/>
              <a:t>Hiatus hernia </a:t>
            </a:r>
          </a:p>
          <a:p>
            <a:pPr lvl="1"/>
            <a:r>
              <a:rPr lang="en-US" b="1" dirty="0"/>
              <a:t>Pregnancy</a:t>
            </a:r>
          </a:p>
          <a:p>
            <a:pPr lvl="1"/>
            <a:r>
              <a:rPr lang="en-US" b="1" dirty="0"/>
              <a:t>Scleroderma</a:t>
            </a:r>
          </a:p>
          <a:p>
            <a:pPr lvl="1"/>
            <a:r>
              <a:rPr lang="en-US" b="1" dirty="0"/>
              <a:t>Obesity</a:t>
            </a:r>
          </a:p>
          <a:p>
            <a:pPr lvl="1"/>
            <a:r>
              <a:rPr lang="en-US" b="1" dirty="0"/>
              <a:t>Cigarettes </a:t>
            </a:r>
          </a:p>
          <a:p>
            <a:pPr lvl="1"/>
            <a:r>
              <a:rPr lang="en-US" b="1" dirty="0"/>
              <a:t>Alcohol</a:t>
            </a:r>
          </a:p>
          <a:p>
            <a:pPr lvl="1"/>
            <a:r>
              <a:rPr lang="en-US" b="1" dirty="0"/>
              <a:t>Certain meds:</a:t>
            </a:r>
          </a:p>
          <a:p>
            <a:pPr lvl="2"/>
            <a:r>
              <a:rPr lang="en-US" b="1" dirty="0" err="1"/>
              <a:t>Anticholinergics</a:t>
            </a:r>
            <a:endParaRPr lang="en-US" b="1" dirty="0"/>
          </a:p>
          <a:p>
            <a:pPr lvl="2"/>
            <a:r>
              <a:rPr lang="en-US" b="1" dirty="0"/>
              <a:t>Beta blockers, CCB</a:t>
            </a:r>
          </a:p>
          <a:p>
            <a:pPr lvl="2"/>
            <a:r>
              <a:rPr lang="en-US" b="1" dirty="0"/>
              <a:t>Bronchodilators</a:t>
            </a:r>
          </a:p>
          <a:p>
            <a:pPr lvl="2"/>
            <a:r>
              <a:rPr lang="en-US" b="1" dirty="0"/>
              <a:t>Dopamine</a:t>
            </a:r>
          </a:p>
          <a:p>
            <a:pPr lvl="2"/>
            <a:r>
              <a:rPr lang="en-US" b="1" dirty="0"/>
              <a:t>Sedatives/anxiety meds, </a:t>
            </a:r>
            <a:r>
              <a:rPr lang="en-US" b="1" dirty="0" err="1"/>
              <a:t>tricyclic</a:t>
            </a:r>
            <a:r>
              <a:rPr lang="en-US" b="1" dirty="0"/>
              <a:t> antidepressants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00000"/>
                </a:solidFill>
              </a:rPr>
              <a:t>Physiologic </a:t>
            </a:r>
            <a:r>
              <a:rPr lang="en-US" sz="4000" dirty="0" err="1">
                <a:solidFill>
                  <a:srgbClr val="C00000"/>
                </a:solidFill>
              </a:rPr>
              <a:t>vs</a:t>
            </a:r>
            <a:r>
              <a:rPr lang="en-US" sz="4000" dirty="0">
                <a:solidFill>
                  <a:srgbClr val="C00000"/>
                </a:solidFill>
              </a:rPr>
              <a:t> Pathologic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Physiologic GER</a:t>
            </a:r>
          </a:p>
          <a:p>
            <a:pPr lvl="1" eaLnBrk="1" hangingPunct="1">
              <a:defRPr/>
            </a:pPr>
            <a:r>
              <a:rPr lang="en-US" dirty="0"/>
              <a:t>Postprandial</a:t>
            </a:r>
          </a:p>
          <a:p>
            <a:pPr lvl="1" eaLnBrk="1" hangingPunct="1">
              <a:defRPr/>
            </a:pPr>
            <a:r>
              <a:rPr lang="en-US" dirty="0"/>
              <a:t>Short lived</a:t>
            </a:r>
          </a:p>
          <a:p>
            <a:pPr lvl="1" eaLnBrk="1" hangingPunct="1">
              <a:defRPr/>
            </a:pPr>
            <a:r>
              <a:rPr lang="en-US" dirty="0"/>
              <a:t>Asymptomatic</a:t>
            </a:r>
          </a:p>
          <a:p>
            <a:pPr lvl="1" eaLnBrk="1" hangingPunct="1">
              <a:defRPr/>
            </a:pPr>
            <a:r>
              <a:rPr lang="en-US" dirty="0"/>
              <a:t>No nocturnal </a:t>
            </a:r>
            <a:r>
              <a:rPr lang="en-US" dirty="0" err="1"/>
              <a:t>sx</a:t>
            </a:r>
            <a:endParaRPr lang="en-US" dirty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Pathologic GER</a:t>
            </a:r>
          </a:p>
          <a:p>
            <a:pPr lvl="1" eaLnBrk="1" hangingPunct="1">
              <a:defRPr/>
            </a:pPr>
            <a:r>
              <a:rPr lang="en-US" dirty="0"/>
              <a:t>Symptoms</a:t>
            </a:r>
          </a:p>
          <a:p>
            <a:pPr lvl="1" eaLnBrk="1" hangingPunct="1">
              <a:defRPr/>
            </a:pPr>
            <a:r>
              <a:rPr lang="en-US" dirty="0"/>
              <a:t>Mucosal injury</a:t>
            </a:r>
          </a:p>
          <a:p>
            <a:pPr lvl="1" eaLnBrk="1" hangingPunct="1">
              <a:defRPr/>
            </a:pPr>
            <a:r>
              <a:rPr lang="en-US" dirty="0"/>
              <a:t>Nocturnal </a:t>
            </a:r>
            <a:r>
              <a:rPr lang="en-US" dirty="0" err="1"/>
              <a:t>sx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5733" y="228600"/>
            <a:ext cx="79248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</a:rPr>
              <a:t>Montreal Classification of GERD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3067" y="6248400"/>
            <a:ext cx="6354234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From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Vakil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 N et al.  Am J Gastroenterol 2006;101:1900-20.</a:t>
            </a:r>
          </a:p>
        </p:txBody>
      </p:sp>
      <p:sp>
        <p:nvSpPr>
          <p:cNvPr id="11268" name="AutoShape 4" descr=" Figure 2. The overall definition of GERD and its constituent syndromes."/>
          <p:cNvSpPr>
            <a:spLocks noChangeAspect="1" noChangeArrowheads="1"/>
          </p:cNvSpPr>
          <p:nvPr/>
        </p:nvSpPr>
        <p:spPr bwMode="auto">
          <a:xfrm>
            <a:off x="149578" y="-182563"/>
            <a:ext cx="270933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69" name="AutoShape 6" descr=" Figure 2. The overall definition of GERD and its constituent syndromes."/>
          <p:cNvSpPr>
            <a:spLocks noChangeAspect="1" noChangeArrowheads="1"/>
          </p:cNvSpPr>
          <p:nvPr/>
        </p:nvSpPr>
        <p:spPr bwMode="auto">
          <a:xfrm>
            <a:off x="149578" y="-182563"/>
            <a:ext cx="270933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70" name="AutoShape 8" descr=" Figure 2. The overall definition of GERD and its constituent syndromes."/>
          <p:cNvSpPr>
            <a:spLocks noChangeAspect="1" noChangeArrowheads="1"/>
          </p:cNvSpPr>
          <p:nvPr/>
        </p:nvSpPr>
        <p:spPr bwMode="auto">
          <a:xfrm>
            <a:off x="149578" y="-182563"/>
            <a:ext cx="270933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45063" name="Picture 9" descr="http://www.amjgastro.com/journal/August2006/images/ajg_630_f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430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00000"/>
                </a:solidFill>
              </a:rPr>
              <a:t>Clinical Manifestations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514600"/>
            <a:ext cx="5638800" cy="3733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dirty="0"/>
              <a:t>Most common symptoms: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200" dirty="0"/>
              <a:t>Heartburn—retrosternal burning discomfort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200" dirty="0"/>
              <a:t>Regurgitation—effortless return of gastric contents into the pharynx without nausea, retching, or abdominal contractions</a:t>
            </a:r>
          </a:p>
        </p:txBody>
      </p:sp>
      <p:pic>
        <p:nvPicPr>
          <p:cNvPr id="7175" name="Picture 7" descr="85638LRtQ_w">
            <a:hlinkClick r:id="rId3"/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373813" y="2209800"/>
            <a:ext cx="2027237" cy="2209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7" name="Rectangle 3"/>
          <p:cNvSpPr>
            <a:spLocks noGrp="1" noChangeArrowheads="1"/>
          </p:cNvSpPr>
          <p:nvPr>
            <p:ph type="title"/>
          </p:nvPr>
        </p:nvSpPr>
        <p:spPr>
          <a:xfrm>
            <a:off x="575733" y="304800"/>
            <a:ext cx="79248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  <a:cs typeface="Times New Roman" pitchFamily="18" charset="0"/>
              </a:rPr>
              <a:t>Pathogenesis of GERD</a:t>
            </a:r>
            <a:r>
              <a:rPr lang="en-US" sz="4000" dirty="0">
                <a:solidFill>
                  <a:srgbClr val="C00000"/>
                </a:solidFill>
              </a:rPr>
              <a:t>  </a:t>
            </a:r>
          </a:p>
        </p:txBody>
      </p:sp>
      <p:pic>
        <p:nvPicPr>
          <p:cNvPr id="14339" name="Picture 4" descr="C:\Documents and Settings\MMAlone\Desktop\stomach ulcer 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3D0E06"/>
              </a:clrFrom>
              <a:clrTo>
                <a:srgbClr val="3D0E06">
                  <a:alpha val="0"/>
                </a:srgbClr>
              </a:clrTo>
            </a:clrChange>
          </a:blip>
          <a:srcRect b="496"/>
          <a:stretch>
            <a:fillRect/>
          </a:stretch>
        </p:blipFill>
        <p:spPr bwMode="gray">
          <a:xfrm>
            <a:off x="1363133" y="1152525"/>
            <a:ext cx="387914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Text Box 5"/>
          <p:cNvSpPr txBox="1">
            <a:spLocks noChangeArrowheads="1"/>
          </p:cNvSpPr>
          <p:nvPr/>
        </p:nvSpPr>
        <p:spPr bwMode="black">
          <a:xfrm>
            <a:off x="5094111" y="2065339"/>
            <a:ext cx="329776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Impaired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1800" b="1" dirty="0">
                <a:latin typeface="+mn-lt"/>
              </a:rPr>
              <a:t>Esophageal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1800" b="1" dirty="0">
                <a:latin typeface="+mn-lt"/>
              </a:rPr>
              <a:t>Clearance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black">
          <a:xfrm>
            <a:off x="4508501" y="1319214"/>
            <a:ext cx="270086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Decreased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1800" b="1" dirty="0">
                <a:latin typeface="+mn-lt"/>
              </a:rPr>
              <a:t>Salivation</a:t>
            </a:r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black">
          <a:xfrm>
            <a:off x="4782256" y="1658939"/>
            <a:ext cx="2952044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Impaired Tissue Resistance</a:t>
            </a:r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black">
          <a:xfrm>
            <a:off x="5490634" y="3092451"/>
            <a:ext cx="2991556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b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Decreased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1800" b="1" dirty="0">
                <a:latin typeface="+mn-lt"/>
              </a:rPr>
              <a:t>LES Resting Tone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black">
          <a:xfrm>
            <a:off x="5101167" y="4787901"/>
            <a:ext cx="261902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Delayed Gastric Emptying</a:t>
            </a:r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black">
          <a:xfrm>
            <a:off x="3588456" y="1600201"/>
            <a:ext cx="1137356" cy="150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endParaRPr lang="en-US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black">
          <a:xfrm>
            <a:off x="3690056" y="1677988"/>
            <a:ext cx="1322211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endParaRPr lang="en-US"/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black">
          <a:xfrm>
            <a:off x="2201334" y="4789489"/>
            <a:ext cx="2836333" cy="12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endParaRPr lang="en-US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black">
          <a:xfrm>
            <a:off x="3683000" y="2022475"/>
            <a:ext cx="1768123" cy="1208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endParaRPr lang="en-US"/>
          </a:p>
        </p:txBody>
      </p:sp>
      <p:sp>
        <p:nvSpPr>
          <p:cNvPr id="14349" name="Freeform 14"/>
          <p:cNvSpPr>
            <a:spLocks/>
          </p:cNvSpPr>
          <p:nvPr/>
        </p:nvSpPr>
        <p:spPr bwMode="black">
          <a:xfrm>
            <a:off x="1604434" y="4709339"/>
            <a:ext cx="615244" cy="276999"/>
          </a:xfrm>
          <a:custGeom>
            <a:avLst/>
            <a:gdLst>
              <a:gd name="T0" fmla="*/ 2147483647 w 387"/>
              <a:gd name="T1" fmla="*/ 2147483647 h 988"/>
              <a:gd name="T2" fmla="*/ 2147483647 w 387"/>
              <a:gd name="T3" fmla="*/ 2147483647 h 988"/>
              <a:gd name="T4" fmla="*/ 2147483647 w 387"/>
              <a:gd name="T5" fmla="*/ 0 h 988"/>
              <a:gd name="T6" fmla="*/ 0 60000 65536"/>
              <a:gd name="T7" fmla="*/ 0 60000 65536"/>
              <a:gd name="T8" fmla="*/ 0 60000 65536"/>
              <a:gd name="T9" fmla="*/ 0 w 387"/>
              <a:gd name="T10" fmla="*/ 0 h 988"/>
              <a:gd name="T11" fmla="*/ 387 w 387"/>
              <a:gd name="T12" fmla="*/ 988 h 9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7" h="988">
                <a:moveTo>
                  <a:pt x="387" y="988"/>
                </a:moveTo>
                <a:cubicBezTo>
                  <a:pt x="328" y="863"/>
                  <a:pt x="66" y="404"/>
                  <a:pt x="33" y="239"/>
                </a:cubicBezTo>
                <a:cubicBezTo>
                  <a:pt x="0" y="74"/>
                  <a:pt x="157" y="50"/>
                  <a:pt x="189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endParaRPr lang="en-US"/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black">
          <a:xfrm>
            <a:off x="1693334" y="5932489"/>
            <a:ext cx="135748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EB986C"/>
              </a:buClr>
              <a:defRPr/>
            </a:pPr>
            <a:r>
              <a:rPr lang="en-US" sz="1800" b="1" dirty="0">
                <a:latin typeface="+mn-lt"/>
              </a:rPr>
              <a:t>Bile Reflux</a:t>
            </a:r>
          </a:p>
        </p:txBody>
      </p:sp>
      <p:sp>
        <p:nvSpPr>
          <p:cNvPr id="47119" name="Text Box 16"/>
          <p:cNvSpPr txBox="1">
            <a:spLocks noChangeArrowheads="1"/>
          </p:cNvSpPr>
          <p:nvPr/>
        </p:nvSpPr>
        <p:spPr bwMode="black">
          <a:xfrm>
            <a:off x="1388534" y="2192339"/>
            <a:ext cx="1490133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Hiatal Hernia</a:t>
            </a:r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black">
          <a:xfrm flipH="1" flipV="1">
            <a:off x="2849034" y="2293939"/>
            <a:ext cx="588433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endParaRPr lang="en-US"/>
          </a:p>
        </p:txBody>
      </p:sp>
      <p:sp>
        <p:nvSpPr>
          <p:cNvPr id="47121" name="Text Box 18"/>
          <p:cNvSpPr txBox="1">
            <a:spLocks noChangeArrowheads="1"/>
          </p:cNvSpPr>
          <p:nvPr/>
        </p:nvSpPr>
        <p:spPr bwMode="black">
          <a:xfrm>
            <a:off x="1842911" y="1744664"/>
            <a:ext cx="1260123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LES</a:t>
            </a:r>
            <a:endParaRPr lang="en-US" sz="1400" b="1" dirty="0">
              <a:latin typeface="+mn-lt"/>
            </a:endParaRPr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black">
          <a:xfrm flipH="1" flipV="1">
            <a:off x="2230967" y="1822451"/>
            <a:ext cx="1380067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endParaRPr lang="en-US"/>
          </a:p>
        </p:txBody>
      </p:sp>
      <p:sp>
        <p:nvSpPr>
          <p:cNvPr id="47123" name="Text Box 20"/>
          <p:cNvSpPr txBox="1">
            <a:spLocks noChangeArrowheads="1"/>
          </p:cNvSpPr>
          <p:nvPr/>
        </p:nvSpPr>
        <p:spPr bwMode="black">
          <a:xfrm>
            <a:off x="1349022" y="3794125"/>
            <a:ext cx="1093612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Duodenum</a:t>
            </a:r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black">
          <a:xfrm flipV="1">
            <a:off x="1734256" y="4010026"/>
            <a:ext cx="0" cy="44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endParaRPr lang="en-US"/>
          </a:p>
        </p:txBody>
      </p:sp>
      <p:sp>
        <p:nvSpPr>
          <p:cNvPr id="14357" name="Freeform 22"/>
          <p:cNvSpPr>
            <a:spLocks/>
          </p:cNvSpPr>
          <p:nvPr/>
        </p:nvSpPr>
        <p:spPr bwMode="black">
          <a:xfrm>
            <a:off x="4121856" y="1254939"/>
            <a:ext cx="337255" cy="276999"/>
          </a:xfrm>
          <a:custGeom>
            <a:avLst/>
            <a:gdLst>
              <a:gd name="T0" fmla="*/ 2147483647 w 213"/>
              <a:gd name="T1" fmla="*/ 2147483647 h 158"/>
              <a:gd name="T2" fmla="*/ 0 w 213"/>
              <a:gd name="T3" fmla="*/ 2147483647 h 158"/>
              <a:gd name="T4" fmla="*/ 0 w 213"/>
              <a:gd name="T5" fmla="*/ 0 h 158"/>
              <a:gd name="T6" fmla="*/ 0 60000 65536"/>
              <a:gd name="T7" fmla="*/ 0 60000 65536"/>
              <a:gd name="T8" fmla="*/ 0 60000 65536"/>
              <a:gd name="T9" fmla="*/ 0 w 213"/>
              <a:gd name="T10" fmla="*/ 0 h 158"/>
              <a:gd name="T11" fmla="*/ 213 w 213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" h="158">
                <a:moveTo>
                  <a:pt x="213" y="158"/>
                </a:moveTo>
                <a:lnTo>
                  <a:pt x="0" y="158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 anchor="b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04800"/>
            <a:ext cx="79248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</a:rPr>
              <a:t>Alternative Diagnosis in GERD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71600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Coronary artery disease</a:t>
            </a:r>
          </a:p>
          <a:p>
            <a:pPr>
              <a:defRPr/>
            </a:pPr>
            <a:r>
              <a:rPr lang="en-US" sz="3600" dirty="0"/>
              <a:t>Gallstones</a:t>
            </a:r>
          </a:p>
          <a:p>
            <a:pPr>
              <a:defRPr/>
            </a:pPr>
            <a:r>
              <a:rPr lang="en-US" sz="3600" dirty="0"/>
              <a:t>Gastric /esophageal cancer</a:t>
            </a:r>
          </a:p>
          <a:p>
            <a:pPr>
              <a:defRPr/>
            </a:pPr>
            <a:r>
              <a:rPr lang="en-US" sz="3600" dirty="0"/>
              <a:t>Peptic ulcer disease</a:t>
            </a:r>
          </a:p>
          <a:p>
            <a:pPr>
              <a:defRPr/>
            </a:pPr>
            <a:r>
              <a:rPr lang="en-US" sz="3600" dirty="0"/>
              <a:t>Esophageal motility disorders</a:t>
            </a:r>
          </a:p>
          <a:p>
            <a:pPr>
              <a:defRPr/>
            </a:pPr>
            <a:r>
              <a:rPr lang="en-US" sz="3600" dirty="0"/>
              <a:t>Pill induced esophagitis</a:t>
            </a:r>
          </a:p>
          <a:p>
            <a:pPr>
              <a:defRPr/>
            </a:pPr>
            <a:r>
              <a:rPr lang="en-US" sz="3600" dirty="0"/>
              <a:t>Eosinophilic esophagitis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096001"/>
            <a:ext cx="48441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From Kahrilas PJ.  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Engl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J Med 2008;359:1700-7.</a:t>
            </a:r>
          </a:p>
        </p:txBody>
      </p:sp>
      <p:cxnSp>
        <p:nvCxnSpPr>
          <p:cNvPr id="22533" name="Straight Connector 5"/>
          <p:cNvCxnSpPr>
            <a:cxnSpLocks noChangeShapeType="1"/>
          </p:cNvCxnSpPr>
          <p:nvPr/>
        </p:nvCxnSpPr>
        <p:spPr bwMode="auto">
          <a:xfrm>
            <a:off x="0" y="1219200"/>
            <a:ext cx="9144000" cy="1588"/>
          </a:xfrm>
          <a:prstGeom prst="line">
            <a:avLst/>
          </a:prstGeom>
          <a:noFill/>
          <a:ln w="76200" algn="ctr">
            <a:solidFill>
              <a:srgbClr val="0070C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5733" y="381000"/>
            <a:ext cx="7924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GERD Diagnosis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848600" cy="350520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4000" dirty="0"/>
              <a:t>There is no single diagnostic gold standard for GERD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0" y="1828800"/>
            <a:ext cx="914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5733" y="381000"/>
            <a:ext cx="7924800" cy="1295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</a:rPr>
              <a:t>GERD Diagnostic Approach 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>ACG Guidelines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077200" cy="3276600"/>
          </a:xfrm>
        </p:spPr>
        <p:txBody>
          <a:bodyPr>
            <a:normAutofit lnSpcReduction="10000"/>
          </a:bodyPr>
          <a:lstStyle/>
          <a:p>
            <a:pPr>
              <a:spcAft>
                <a:spcPct val="35000"/>
              </a:spcAft>
              <a:buNone/>
              <a:defRPr/>
            </a:pPr>
            <a:r>
              <a:rPr lang="en-US" sz="4000" dirty="0"/>
              <a:t>If history typical for uncomplicated GERD, initial trial of empiric therapy with PPI (including lifestyle modification) is an appropriate starting point. 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08000" y="6158111"/>
            <a:ext cx="8195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From DeVault KD et al. </a:t>
            </a:r>
            <a:r>
              <a:rPr lang="en-US" b="1" i="1">
                <a:latin typeface="Arial" charset="0"/>
              </a:rPr>
              <a:t>Am J Gastroenterol</a:t>
            </a:r>
            <a:r>
              <a:rPr lang="en-US" b="1">
                <a:latin typeface="Arial" charset="0"/>
              </a:rPr>
              <a:t> 2005;100:190-200</a:t>
            </a:r>
            <a:r>
              <a:rPr lang="en-US" sz="2000" b="1">
                <a:latin typeface="Arial" charset="0"/>
              </a:rPr>
              <a:t>. 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0" y="1905000"/>
            <a:ext cx="914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Oesophagitis</a:t>
            </a:r>
            <a:r>
              <a:rPr lang="en-US" dirty="0"/>
              <a:t> is a general term for any inflammation, irritation, or swelling of the </a:t>
            </a:r>
            <a:r>
              <a:rPr lang="en-US" dirty="0" err="1"/>
              <a:t>oesophagus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8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57200"/>
            <a:ext cx="7924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AGA GERD Practice Guidelines: Diagnostic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33" y="2209800"/>
            <a:ext cx="5689600" cy="3352800"/>
          </a:xfrm>
        </p:spPr>
        <p:txBody>
          <a:bodyPr>
            <a:normAutofit lnSpcReduction="10000"/>
          </a:bodyPr>
          <a:lstStyle/>
          <a:p>
            <a:pPr marL="742950" indent="-742950">
              <a:lnSpc>
                <a:spcPct val="15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sz="4400" dirty="0"/>
              <a:t>Endoscopy</a:t>
            </a:r>
          </a:p>
          <a:p>
            <a:pPr marL="742950" indent="-742950">
              <a:lnSpc>
                <a:spcPct val="15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sz="4400" dirty="0"/>
              <a:t>pH testing</a:t>
            </a:r>
          </a:p>
          <a:p>
            <a:pPr marL="742950" indent="-742950">
              <a:lnSpc>
                <a:spcPct val="15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sz="4400" dirty="0" err="1"/>
              <a:t>Manometry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75734" y="6096001"/>
            <a:ext cx="58650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From Kahrilas PJ et al.  Gastroenterology 2008;135:1383-91.</a:t>
            </a:r>
          </a:p>
        </p:txBody>
      </p:sp>
      <p:cxnSp>
        <p:nvCxnSpPr>
          <p:cNvPr id="55301" name="Straight Connector 6"/>
          <p:cNvCxnSpPr>
            <a:cxnSpLocks noChangeShapeType="1"/>
          </p:cNvCxnSpPr>
          <p:nvPr/>
        </p:nvCxnSpPr>
        <p:spPr bwMode="auto">
          <a:xfrm>
            <a:off x="0" y="1981200"/>
            <a:ext cx="9144000" cy="1588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</a:rPr>
              <a:t>Role of Endoscopy in Management of GERD: ASGE Guidelines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8288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GERD despite therapy</a:t>
            </a:r>
          </a:p>
          <a:p>
            <a:pPr>
              <a:defRPr/>
            </a:pPr>
            <a:r>
              <a:rPr lang="en-US" dirty="0"/>
              <a:t>Dysphagia </a:t>
            </a:r>
          </a:p>
          <a:p>
            <a:pPr>
              <a:defRPr/>
            </a:pPr>
            <a:r>
              <a:rPr lang="en-US" dirty="0" err="1"/>
              <a:t>Odynophagia</a:t>
            </a:r>
            <a:endParaRPr lang="en-US" dirty="0"/>
          </a:p>
          <a:p>
            <a:pPr>
              <a:defRPr/>
            </a:pPr>
            <a:r>
              <a:rPr lang="en-US" dirty="0"/>
              <a:t>GI bleeding/anemia</a:t>
            </a:r>
          </a:p>
          <a:p>
            <a:pPr>
              <a:defRPr/>
            </a:pPr>
            <a:r>
              <a:rPr lang="en-US" dirty="0"/>
              <a:t>Mass, stricture or ulcer on imaging study</a:t>
            </a:r>
          </a:p>
          <a:p>
            <a:pPr>
              <a:defRPr/>
            </a:pPr>
            <a:r>
              <a:rPr lang="en-US" dirty="0"/>
              <a:t>Recurrent symptoms after </a:t>
            </a:r>
            <a:r>
              <a:rPr lang="en-US" dirty="0" err="1"/>
              <a:t>antireflux</a:t>
            </a:r>
            <a:r>
              <a:rPr lang="en-US" dirty="0"/>
              <a:t> surgery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467" y="6172201"/>
            <a:ext cx="42806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From  Gastrointest Endosc 2007;66:219-24.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</a:rPr>
              <a:t>Role of Endoscopy in Management of GERD: ASGE Guidelines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2209800"/>
            <a:ext cx="7772400" cy="2743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4000" dirty="0"/>
              <a:t>Screening for Barrett’s in selected patients</a:t>
            </a:r>
          </a:p>
          <a:p>
            <a:pPr>
              <a:defRPr/>
            </a:pPr>
            <a:r>
              <a:rPr lang="en-US" sz="4000" dirty="0"/>
              <a:t>Persistent vomiting</a:t>
            </a:r>
          </a:p>
          <a:p>
            <a:pPr>
              <a:defRPr/>
            </a:pPr>
            <a:r>
              <a:rPr lang="en-US" sz="4000" dirty="0"/>
              <a:t>Suspected </a:t>
            </a:r>
            <a:r>
              <a:rPr lang="en-US" sz="4000" dirty="0" err="1"/>
              <a:t>extraesophageal</a:t>
            </a:r>
            <a:r>
              <a:rPr lang="en-US" sz="4000" dirty="0"/>
              <a:t> GERD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467" y="6172201"/>
            <a:ext cx="42806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From  Gastrointest Endosc 2007;66:219-24.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086600" cy="3733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Therapies that modify lifestyle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Increase Gastric pH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/>
              <a:t>Acid Suppressive Medications 		(</a:t>
            </a:r>
            <a:r>
              <a:rPr lang="en-US" sz="2400" b="1" dirty="0">
                <a:solidFill>
                  <a:schemeClr val="tx2"/>
                </a:solidFill>
              </a:rPr>
              <a:t>PPIs</a:t>
            </a:r>
            <a:r>
              <a:rPr lang="en-US" sz="2400" b="1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Increase</a:t>
            </a:r>
            <a:r>
              <a:rPr lang="ar-EG" sz="2400" b="1" dirty="0"/>
              <a:t> </a:t>
            </a:r>
            <a:r>
              <a:rPr lang="en-US" sz="2400" b="1" dirty="0"/>
              <a:t> esophageal clearance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Increase LES tone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Reduces duration and frequency of TLESR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Decrease gastric volume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Increase gastric emptying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Increase </a:t>
            </a:r>
            <a:r>
              <a:rPr lang="en-US" sz="2400" b="1" dirty="0" err="1"/>
              <a:t>antro</a:t>
            </a:r>
            <a:r>
              <a:rPr lang="en-US" sz="2400" b="1" dirty="0"/>
              <a:t>-duodenal coordination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Decrease acid reflux from stomach to esophagus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Decrease biliary reflux from duodenum to esophagus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/>
              <a:t>That’s why it is mandatory to combine </a:t>
            </a:r>
            <a:r>
              <a:rPr lang="en-US" sz="2400" b="1" dirty="0" err="1">
                <a:solidFill>
                  <a:schemeClr val="tx2"/>
                </a:solidFill>
              </a:rPr>
              <a:t>Prokinetics</a:t>
            </a:r>
            <a:r>
              <a:rPr lang="en-US" sz="2400" b="1" dirty="0">
                <a:solidFill>
                  <a:schemeClr val="tx2"/>
                </a:solidFill>
              </a:rPr>
              <a:t> + PPIs							</a:t>
            </a: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1600" i="1" dirty="0">
                <a:solidFill>
                  <a:schemeClr val="tx2"/>
                </a:solidFill>
              </a:rPr>
              <a:t>Strategy of Treatment Of GERD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i="1" dirty="0">
                <a:solidFill>
                  <a:schemeClr val="tx2"/>
                </a:solidFill>
              </a:rPr>
              <a:t>					World J GE 2008</a:t>
            </a:r>
          </a:p>
        </p:txBody>
      </p:sp>
      <p:sp>
        <p:nvSpPr>
          <p:cNvPr id="45060" name="Rectangle 4"/>
          <p:cNvSpPr>
            <a:spLocks noRot="1" noChangeArrowheads="1"/>
          </p:cNvSpPr>
          <p:nvPr/>
        </p:nvSpPr>
        <p:spPr bwMode="auto">
          <a:xfrm>
            <a:off x="304800" y="396875"/>
            <a:ext cx="868997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3600" b="1" dirty="0">
                <a:solidFill>
                  <a:srgbClr val="C00000"/>
                </a:solidFill>
              </a:rPr>
              <a:t>Goals in the management of GERD</a:t>
            </a:r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>
            <a:off x="7315200" y="3048000"/>
            <a:ext cx="228600" cy="2362200"/>
          </a:xfrm>
          <a:prstGeom prst="rightBrace">
            <a:avLst>
              <a:gd name="adj1" fmla="val 8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467600" y="4281488"/>
            <a:ext cx="130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Prokinetics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64613" cy="16414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libri" pitchFamily="34" charset="0"/>
              </a:rPr>
              <a:t>Goals of therapy in symptomatic GERD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8" y="2276475"/>
            <a:ext cx="8229600" cy="439261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To provide satisfactory symptom control 	in the acute and maintenance 	management of symptomatic GERD.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To prevent symptom relapse.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To improve patient’s health-related 	quality of life.</a:t>
            </a:r>
          </a:p>
          <a:p>
            <a:pPr marL="609600" indent="-609600">
              <a:buFontTx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3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</a:rPr>
              <a:t>AGA GERD Practice Guidelines: Lifestyle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7772400" cy="4267200"/>
          </a:xfrm>
        </p:spPr>
        <p:txBody>
          <a:bodyPr/>
          <a:lstStyle/>
          <a:p>
            <a:pPr>
              <a:defRPr/>
            </a:pPr>
            <a:r>
              <a:rPr lang="en-US" dirty="0"/>
              <a:t>Weight loss should be recommended in all patients (B)</a:t>
            </a:r>
          </a:p>
          <a:p>
            <a:pPr>
              <a:defRPr/>
            </a:pPr>
            <a:r>
              <a:rPr lang="en-US" dirty="0"/>
              <a:t>Lifestyle </a:t>
            </a:r>
            <a:r>
              <a:rPr lang="en-US" dirty="0" err="1"/>
              <a:t>modificatons</a:t>
            </a:r>
            <a:r>
              <a:rPr lang="en-US" dirty="0"/>
              <a:t> should be tailored to individual circumstances (B)</a:t>
            </a:r>
          </a:p>
          <a:p>
            <a:pPr lvl="1">
              <a:defRPr/>
            </a:pPr>
            <a:r>
              <a:rPr lang="en-US" dirty="0"/>
              <a:t>Elevate HOB if nocturnal symptoms</a:t>
            </a:r>
          </a:p>
          <a:p>
            <a:pPr lvl="1">
              <a:defRPr/>
            </a:pPr>
            <a:r>
              <a:rPr lang="en-US" dirty="0"/>
              <a:t>Avoid precipitating foods</a:t>
            </a:r>
          </a:p>
          <a:p>
            <a:pPr>
              <a:defRPr/>
            </a:pPr>
            <a:r>
              <a:rPr lang="en-US" dirty="0"/>
              <a:t>Broad lifestyle changes for all (vs. selected) not recommended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2134" y="6172201"/>
            <a:ext cx="58650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From Kahrilas PJ et al.  Gastroenterology 2008;135:1383-91.</a:t>
            </a:r>
          </a:p>
        </p:txBody>
      </p:sp>
      <p:cxnSp>
        <p:nvCxnSpPr>
          <p:cNvPr id="57349" name="Straight Connector 5"/>
          <p:cNvCxnSpPr>
            <a:cxnSpLocks noChangeShapeType="1"/>
          </p:cNvCxnSpPr>
          <p:nvPr/>
        </p:nvCxnSpPr>
        <p:spPr bwMode="auto">
          <a:xfrm>
            <a:off x="0" y="1524000"/>
            <a:ext cx="9144000" cy="1588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Lifestyle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Elevate the head of the bed 6 inches  </a:t>
            </a:r>
          </a:p>
          <a:p>
            <a:r>
              <a:rPr lang="en-US" dirty="0"/>
              <a:t>Stop smoking  </a:t>
            </a:r>
          </a:p>
          <a:p>
            <a:r>
              <a:rPr lang="en-US" dirty="0"/>
              <a:t>Stop excessive alcohol consumption  </a:t>
            </a:r>
          </a:p>
          <a:p>
            <a:r>
              <a:rPr lang="en-US" dirty="0"/>
              <a:t>Reduce dietary fat  </a:t>
            </a:r>
          </a:p>
          <a:p>
            <a:r>
              <a:rPr lang="en-US" dirty="0"/>
              <a:t>Reduce meal size  </a:t>
            </a:r>
          </a:p>
          <a:p>
            <a:r>
              <a:rPr lang="en-US" dirty="0"/>
              <a:t>Avoid bedtime snacks  </a:t>
            </a:r>
          </a:p>
          <a:p>
            <a:r>
              <a:rPr lang="en-US" dirty="0"/>
              <a:t>Lose weight (if overweight)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Avoid: </a:t>
            </a:r>
          </a:p>
          <a:p>
            <a:r>
              <a:rPr lang="en-US" dirty="0"/>
              <a:t>chocolate, </a:t>
            </a:r>
          </a:p>
          <a:p>
            <a:r>
              <a:rPr lang="en-US" dirty="0"/>
              <a:t>carminatives (spearmint, peppermint),</a:t>
            </a:r>
          </a:p>
          <a:p>
            <a:r>
              <a:rPr lang="en-US" dirty="0"/>
              <a:t>coffee (caffeinated and decaffeinated),</a:t>
            </a:r>
          </a:p>
          <a:p>
            <a:r>
              <a:rPr lang="en-US" dirty="0"/>
              <a:t>tea, </a:t>
            </a:r>
          </a:p>
          <a:p>
            <a:r>
              <a:rPr lang="en-US" dirty="0"/>
              <a:t>cola beverages, </a:t>
            </a:r>
          </a:p>
          <a:p>
            <a:r>
              <a:rPr lang="en-US" dirty="0"/>
              <a:t>tomato juice, </a:t>
            </a:r>
          </a:p>
          <a:p>
            <a:r>
              <a:rPr lang="en-US" dirty="0"/>
              <a:t>citrus fruit juices 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5886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0"/>
            <a:ext cx="740005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765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Medical treatment options: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/>
              <a:t>Continuous maintenance therapy: once/ day.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On-demand therapy: consumption of medications when patient desire.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Intermittent therapy: short course of therapy from 1-2 weeks when symptoms recur.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Alternate therapy: every other day or every weekend.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3" y="228600"/>
            <a:ext cx="82634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</a:rPr>
              <a:t>Possible Causes For Failure of PPI Therapy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7" y="1524000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Compliance</a:t>
            </a:r>
          </a:p>
          <a:p>
            <a:pPr>
              <a:defRPr/>
            </a:pPr>
            <a:r>
              <a:rPr lang="en-US" dirty="0"/>
              <a:t>Improper dosing time</a:t>
            </a:r>
          </a:p>
          <a:p>
            <a:pPr>
              <a:defRPr/>
            </a:pPr>
            <a:r>
              <a:rPr lang="en-US" dirty="0"/>
              <a:t>Weakly acidic reflux</a:t>
            </a:r>
          </a:p>
          <a:p>
            <a:pPr>
              <a:defRPr/>
            </a:pPr>
            <a:r>
              <a:rPr lang="en-US" dirty="0"/>
              <a:t>Visceral hypersensitivity</a:t>
            </a:r>
          </a:p>
          <a:p>
            <a:pPr>
              <a:defRPr/>
            </a:pPr>
            <a:r>
              <a:rPr lang="en-US" dirty="0" err="1"/>
              <a:t>Psychologic</a:t>
            </a:r>
            <a:r>
              <a:rPr lang="en-US" dirty="0"/>
              <a:t> comorbidities</a:t>
            </a:r>
          </a:p>
          <a:p>
            <a:pPr>
              <a:defRPr/>
            </a:pPr>
            <a:r>
              <a:rPr lang="en-US" dirty="0"/>
              <a:t>Concomitant functional bowel disease</a:t>
            </a:r>
          </a:p>
          <a:p>
            <a:pPr>
              <a:defRPr/>
            </a:pPr>
            <a:r>
              <a:rPr lang="en-US" dirty="0"/>
              <a:t>Delayed gastric emptying</a:t>
            </a:r>
          </a:p>
          <a:p>
            <a:pPr>
              <a:defRPr/>
            </a:pPr>
            <a:r>
              <a:rPr lang="en-US" dirty="0" err="1"/>
              <a:t>Eosinophilic</a:t>
            </a:r>
            <a:r>
              <a:rPr lang="en-US" dirty="0"/>
              <a:t> </a:t>
            </a:r>
            <a:r>
              <a:rPr lang="en-US" dirty="0" err="1"/>
              <a:t>esophagitis</a:t>
            </a:r>
            <a:endParaRPr lang="en-US" dirty="0"/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3067" y="6172200"/>
            <a:ext cx="636552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From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Fass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 R.  Clin Gastroenterol Hepatol 2008;6:393-400.</a:t>
            </a:r>
          </a:p>
        </p:txBody>
      </p:sp>
      <p:cxnSp>
        <p:nvCxnSpPr>
          <p:cNvPr id="71685" name="Straight Connector 6"/>
          <p:cNvCxnSpPr>
            <a:cxnSpLocks noChangeShapeType="1"/>
          </p:cNvCxnSpPr>
          <p:nvPr/>
        </p:nvCxnSpPr>
        <p:spPr bwMode="auto">
          <a:xfrm>
            <a:off x="0" y="1524000"/>
            <a:ext cx="9144000" cy="1588"/>
          </a:xfrm>
          <a:prstGeom prst="line">
            <a:avLst/>
          </a:prstGeom>
          <a:noFill/>
          <a:ln w="76200" algn="ctr">
            <a:solidFill>
              <a:srgbClr val="0070C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common types of </a:t>
            </a:r>
            <a:r>
              <a:rPr lang="en-US" dirty="0" err="1"/>
              <a:t>Oesophagitis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ctr"/>
            <a:r>
              <a:rPr lang="en-US" dirty="0"/>
              <a:t>Reflux Esophagitis(GERD/NERD)</a:t>
            </a:r>
          </a:p>
          <a:p>
            <a:pPr lvl="1" algn="ctr"/>
            <a:r>
              <a:rPr lang="en-US" dirty="0"/>
              <a:t>Infectious </a:t>
            </a:r>
            <a:r>
              <a:rPr lang="en-US" dirty="0" err="1"/>
              <a:t>esophagitis</a:t>
            </a:r>
            <a:endParaRPr lang="en-US" dirty="0"/>
          </a:p>
          <a:p>
            <a:pPr lvl="2" algn="ctr"/>
            <a:r>
              <a:rPr lang="en-US" dirty="0" err="1"/>
              <a:t>Candidiasis</a:t>
            </a:r>
            <a:endParaRPr lang="en-US" dirty="0"/>
          </a:p>
          <a:p>
            <a:pPr lvl="2" algn="ctr"/>
            <a:r>
              <a:rPr lang="en-US" dirty="0"/>
              <a:t>HSV</a:t>
            </a:r>
          </a:p>
          <a:p>
            <a:pPr lvl="2" algn="ctr"/>
            <a:r>
              <a:rPr lang="en-US" dirty="0"/>
              <a:t>CMV</a:t>
            </a:r>
          </a:p>
          <a:p>
            <a:pPr lvl="1" algn="ctr"/>
            <a:r>
              <a:rPr lang="en-US" dirty="0" err="1"/>
              <a:t>Eosinophilic</a:t>
            </a:r>
            <a:r>
              <a:rPr lang="en-US" dirty="0"/>
              <a:t> </a:t>
            </a:r>
            <a:r>
              <a:rPr lang="en-US" dirty="0" err="1"/>
              <a:t>esophagitis</a:t>
            </a:r>
            <a:endParaRPr lang="en-US" dirty="0"/>
          </a:p>
          <a:p>
            <a:pPr lvl="1" algn="ctr"/>
            <a:r>
              <a:rPr lang="en-US" dirty="0"/>
              <a:t>Pill Induced </a:t>
            </a:r>
            <a:r>
              <a:rPr lang="en-US" dirty="0" err="1"/>
              <a:t>esophagitis</a:t>
            </a:r>
            <a:endParaRPr lang="en-US" dirty="0"/>
          </a:p>
          <a:p>
            <a:pPr lvl="1" algn="ctr"/>
            <a:r>
              <a:rPr lang="en-US" dirty="0"/>
              <a:t>Radiation </a:t>
            </a:r>
            <a:r>
              <a:rPr lang="en-US" dirty="0" err="1"/>
              <a:t>esophagitis</a:t>
            </a:r>
            <a:endParaRPr lang="en-US" dirty="0"/>
          </a:p>
          <a:p>
            <a:pPr lvl="1" algn="ctr"/>
            <a:r>
              <a:rPr lang="en-US" dirty="0"/>
              <a:t>Caustic </a:t>
            </a:r>
            <a:r>
              <a:rPr lang="en-US" dirty="0" err="1"/>
              <a:t>esophagitis</a:t>
            </a:r>
            <a:endParaRPr lang="en-US" dirty="0"/>
          </a:p>
          <a:p>
            <a:pPr lvl="1" algn="ctr"/>
            <a:r>
              <a:rPr lang="en-US" dirty="0"/>
              <a:t>Esophageal cancer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6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libri" pitchFamily="34" charset="0"/>
              </a:rPr>
              <a:t>Causes of refractory GERD: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Wrong diagnosis: no reflux !!!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Extraesophageal symptoms of GERD.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Non-acid reflux or weak acid reflux.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Bile –induced reflux.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Nighttime GERD or nocturnal heartburn.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Suboptimal dose and dose timing.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Functional heart burn.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7924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00000"/>
                </a:solidFill>
              </a:rPr>
              <a:t>AGA GERD Practice Guidelines: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828800"/>
            <a:ext cx="7772400" cy="4267200"/>
          </a:xfrm>
        </p:spPr>
        <p:txBody>
          <a:bodyPr/>
          <a:lstStyle/>
          <a:p>
            <a:pPr>
              <a:defRPr/>
            </a:pPr>
            <a:r>
              <a:rPr lang="en-US" dirty="0"/>
              <a:t>Patients with esophagitis who are well maintained on medical therapy have nothing to gain from surgery</a:t>
            </a:r>
          </a:p>
          <a:p>
            <a:pPr lvl="1">
              <a:defRPr/>
            </a:pPr>
            <a:r>
              <a:rPr lang="en-US" dirty="0"/>
              <a:t>Incur added risk</a:t>
            </a:r>
          </a:p>
          <a:p>
            <a:pPr lvl="1">
              <a:defRPr/>
            </a:pPr>
            <a:r>
              <a:rPr lang="en-US" dirty="0"/>
              <a:t>Should be advised against surgery</a:t>
            </a:r>
          </a:p>
          <a:p>
            <a:pPr>
              <a:defRPr/>
            </a:pPr>
            <a:r>
              <a:rPr lang="en-US" dirty="0"/>
              <a:t>Patients likely to benefit from surgery:</a:t>
            </a:r>
          </a:p>
          <a:p>
            <a:pPr lvl="1">
              <a:defRPr/>
            </a:pPr>
            <a:r>
              <a:rPr lang="en-US" dirty="0"/>
              <a:t>PPI intolerance</a:t>
            </a:r>
          </a:p>
          <a:p>
            <a:pPr lvl="1">
              <a:defRPr/>
            </a:pPr>
            <a:r>
              <a:rPr lang="en-US" dirty="0"/>
              <a:t>Persistent symptoms especially regurgitation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200" y="6172200"/>
            <a:ext cx="6643511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From Kahrilas PJ et al.  Gastroenterology 2008;135:1383-91.</a:t>
            </a:r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>
            <a:off x="0" y="1676400"/>
            <a:ext cx="914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Nissen</a:t>
            </a:r>
            <a:r>
              <a:rPr lang="en-US" dirty="0"/>
              <a:t> </a:t>
            </a:r>
            <a:r>
              <a:rPr lang="en-US" dirty="0" err="1"/>
              <a:t>Fundoplication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17494" cy="4525963"/>
          </a:xfrm>
        </p:spPr>
        <p:txBody>
          <a:bodyPr/>
          <a:lstStyle/>
          <a:p>
            <a:r>
              <a:rPr lang="en-US" dirty="0"/>
              <a:t>When indicated, the operative procedure of choice is laparoscopic </a:t>
            </a:r>
            <a:r>
              <a:rPr lang="en-US" dirty="0" err="1"/>
              <a:t>Nissen</a:t>
            </a:r>
            <a:r>
              <a:rPr lang="en-US" dirty="0"/>
              <a:t> </a:t>
            </a:r>
            <a:r>
              <a:rPr lang="en-US" dirty="0" err="1"/>
              <a:t>fundoplication</a:t>
            </a:r>
            <a:r>
              <a:rPr lang="en-US" dirty="0"/>
              <a:t>, with a success rate of about 90%</a:t>
            </a:r>
          </a:p>
        </p:txBody>
      </p:sp>
      <p:pic>
        <p:nvPicPr>
          <p:cNvPr id="6" name="Content Placeholder 5" descr="nissen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68176" b="-68176"/>
          <a:stretch>
            <a:fillRect/>
          </a:stretch>
        </p:blipFill>
        <p:spPr>
          <a:xfrm>
            <a:off x="3474694" y="838200"/>
            <a:ext cx="5669305" cy="6019800"/>
          </a:xfrm>
        </p:spPr>
      </p:pic>
    </p:spTree>
    <p:extLst>
      <p:ext uri="{BB962C8B-B14F-4D97-AF65-F5344CB8AC3E}">
        <p14:creationId xmlns:p14="http://schemas.microsoft.com/office/powerpoint/2010/main" val="476833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libri" pitchFamily="34" charset="0"/>
              </a:rPr>
              <a:t>Endoscopic treatment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885950"/>
            <a:ext cx="8229600" cy="4495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Radiofrequency ablation of LES.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Stretta: endoscopic gastroplasty plication of the gastric folds immediately distal to the esophagogastric junction.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Endoscopic implantation of a bulking agent or polymer in the region of the LES.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Complication of GERD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Peptic stricture.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Barrett’s esophagus.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Bleeding and </a:t>
            </a:r>
            <a:r>
              <a:rPr lang="en-US" dirty="0" err="1"/>
              <a:t>anaemia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Adenocarcinoma.</a:t>
            </a:r>
          </a:p>
        </p:txBody>
      </p:sp>
    </p:spTree>
    <p:extLst>
      <p:ext uri="{BB962C8B-B14F-4D97-AF65-F5344CB8AC3E}">
        <p14:creationId xmlns:p14="http://schemas.microsoft.com/office/powerpoint/2010/main" val="1907281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Peptic Stricture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Peptic stricture is a lumen-narrowing lesion that occurs in </a:t>
            </a:r>
            <a:r>
              <a:rPr lang="en-US" b="1" dirty="0">
                <a:solidFill>
                  <a:srgbClr val="000000"/>
                </a:solidFill>
              </a:rPr>
              <a:t>erosive </a:t>
            </a:r>
            <a:r>
              <a:rPr lang="en-US" b="1" dirty="0" err="1">
                <a:solidFill>
                  <a:srgbClr val="000000"/>
                </a:solidFill>
              </a:rPr>
              <a:t>esophagitis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secondary to </a:t>
            </a:r>
            <a:r>
              <a:rPr lang="en-US" b="1" dirty="0">
                <a:solidFill>
                  <a:srgbClr val="000000"/>
                </a:solidFill>
              </a:rPr>
              <a:t>edema</a:t>
            </a:r>
            <a:r>
              <a:rPr lang="en-US" dirty="0">
                <a:solidFill>
                  <a:srgbClr val="000000"/>
                </a:solidFill>
              </a:rPr>
              <a:t>, inflammation, or fibrosis of the distal end of the esophagus </a:t>
            </a:r>
          </a:p>
          <a:p>
            <a:r>
              <a:rPr lang="en-US" dirty="0">
                <a:solidFill>
                  <a:srgbClr val="000000"/>
                </a:solidFill>
              </a:rPr>
              <a:t>Strictures produce </a:t>
            </a:r>
            <a:r>
              <a:rPr lang="en-US" b="1" dirty="0" err="1">
                <a:solidFill>
                  <a:srgbClr val="000000"/>
                </a:solidFill>
              </a:rPr>
              <a:t>dysphagia</a:t>
            </a:r>
            <a:r>
              <a:rPr lang="en-US" b="1" dirty="0">
                <a:solidFill>
                  <a:srgbClr val="000000"/>
                </a:solidFill>
              </a:rPr>
              <a:t> for solids</a:t>
            </a:r>
          </a:p>
          <a:p>
            <a:r>
              <a:rPr lang="en-US" b="1" dirty="0">
                <a:solidFill>
                  <a:srgbClr val="000000"/>
                </a:solidFill>
              </a:rPr>
              <a:t>Diagnosis is by </a:t>
            </a:r>
            <a:r>
              <a:rPr lang="en-US" b="1" dirty="0" err="1">
                <a:solidFill>
                  <a:srgbClr val="000000"/>
                </a:solidFill>
              </a:rPr>
              <a:t>Ba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swallow or EGD</a:t>
            </a:r>
          </a:p>
          <a:p>
            <a:r>
              <a:rPr lang="en-US" dirty="0">
                <a:solidFill>
                  <a:srgbClr val="000000"/>
                </a:solidFill>
              </a:rPr>
              <a:t>Strictures may respond to medical therapy for GERD alone. </a:t>
            </a:r>
          </a:p>
          <a:p>
            <a:r>
              <a:rPr lang="en-US" dirty="0">
                <a:solidFill>
                  <a:srgbClr val="000000"/>
                </a:solidFill>
              </a:rPr>
              <a:t>However, when strictures are </a:t>
            </a:r>
            <a:r>
              <a:rPr lang="en-US" b="1" dirty="0">
                <a:solidFill>
                  <a:srgbClr val="000000"/>
                </a:solidFill>
              </a:rPr>
              <a:t>fibrotic</a:t>
            </a:r>
            <a:r>
              <a:rPr lang="en-US" dirty="0">
                <a:solidFill>
                  <a:srgbClr val="000000"/>
                </a:solidFill>
              </a:rPr>
              <a:t>, dilation is typically required at various intervals. </a:t>
            </a:r>
          </a:p>
          <a:p>
            <a:r>
              <a:rPr lang="en-US" dirty="0">
                <a:solidFill>
                  <a:srgbClr val="000000"/>
                </a:solidFill>
              </a:rPr>
              <a:t>PPI therapy is useful after dilation to reduce recurrent </a:t>
            </a:r>
            <a:r>
              <a:rPr lang="en-US" dirty="0" err="1">
                <a:solidFill>
                  <a:srgbClr val="000000"/>
                </a:solidFill>
              </a:rPr>
              <a:t>stricturing</a:t>
            </a:r>
            <a:r>
              <a:rPr lang="en-US" dirty="0">
                <a:solidFill>
                  <a:srgbClr val="000000"/>
                </a:solidFill>
              </a:rPr>
              <a:t> and the need for more frequent dilation.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03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Barrett’s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Barrett's esophagus is </a:t>
            </a:r>
            <a:r>
              <a:rPr lang="en-US" b="1" dirty="0"/>
              <a:t>replacement</a:t>
            </a:r>
            <a:r>
              <a:rPr lang="en-US" dirty="0"/>
              <a:t> of </a:t>
            </a:r>
            <a:r>
              <a:rPr lang="en-US" b="1" dirty="0"/>
              <a:t>reflux-damaged </a:t>
            </a:r>
            <a:r>
              <a:rPr lang="en-US" b="1" dirty="0" err="1"/>
              <a:t>squamous</a:t>
            </a:r>
            <a:r>
              <a:rPr lang="en-US" b="1" dirty="0"/>
              <a:t> epithelium </a:t>
            </a:r>
            <a:r>
              <a:rPr lang="en-US" dirty="0"/>
              <a:t>in the distal part of the esophagus by </a:t>
            </a:r>
            <a:r>
              <a:rPr lang="en-US" dirty="0" err="1">
                <a:solidFill>
                  <a:srgbClr val="000000"/>
                </a:solidFill>
              </a:rPr>
              <a:t>metaplastic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specialized columnar epithelium. </a:t>
            </a:r>
          </a:p>
          <a:p>
            <a:r>
              <a:rPr lang="en-US" dirty="0"/>
              <a:t>It is found in 10 to 15% of patients with GERD, principally in white individuals. </a:t>
            </a:r>
          </a:p>
          <a:p>
            <a:r>
              <a:rPr lang="en-US" dirty="0">
                <a:solidFill>
                  <a:srgbClr val="000000"/>
                </a:solidFill>
              </a:rPr>
              <a:t>The lesion is suspected on endoscopy by the </a:t>
            </a:r>
            <a:r>
              <a:rPr lang="en-US" dirty="0">
                <a:solidFill>
                  <a:srgbClr val="FF0000"/>
                </a:solidFill>
              </a:rPr>
              <a:t>presence of reddish epithelium extending from the stomach into the tubular lumen of the esophagus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78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Barrett’s esophagus</a:t>
            </a:r>
          </a:p>
        </p:txBody>
      </p:sp>
      <p:pic>
        <p:nvPicPr>
          <p:cNvPr id="4" name="Content Placeholder 3" descr="Barrett's-Esophagus--1.jpg"/>
          <p:cNvPicPr>
            <a:picLocks noGrp="1" noChangeAspect="1"/>
          </p:cNvPicPr>
          <p:nvPr>
            <p:ph idx="1"/>
          </p:nvPr>
        </p:nvPicPr>
        <p:blipFill>
          <a:blip r:embed="rId3"/>
          <a:srcRect l="-21777" r="-21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6860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Infectious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commonly found in patients who are immunocompromised:</a:t>
            </a:r>
          </a:p>
          <a:p>
            <a:pPr lvl="2"/>
            <a:r>
              <a:rPr lang="en-US" dirty="0"/>
              <a:t>usually from cancer chemotherapy, </a:t>
            </a:r>
          </a:p>
          <a:p>
            <a:pPr lvl="2"/>
            <a:r>
              <a:rPr lang="en-US" dirty="0"/>
              <a:t>post-transplant </a:t>
            </a:r>
            <a:r>
              <a:rPr lang="en-US" dirty="0" err="1"/>
              <a:t>antirejection</a:t>
            </a:r>
            <a:r>
              <a:rPr lang="en-US" dirty="0"/>
              <a:t> medication, </a:t>
            </a:r>
          </a:p>
          <a:p>
            <a:pPr lvl="2"/>
            <a:r>
              <a:rPr lang="en-US" dirty="0"/>
              <a:t>and acquired immunodeficiency syndrome (AIDS) (especially with CD4 counts &lt;200 mm3)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Candida </a:t>
            </a:r>
            <a:r>
              <a:rPr lang="en-US" i="1" dirty="0" err="1">
                <a:solidFill>
                  <a:srgbClr val="FF0000"/>
                </a:solidFill>
              </a:rPr>
              <a:t>albicans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herpes simplex virus type 1 (HSV-1)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CMV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84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Odynophagia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Odynophagia</a:t>
            </a:r>
            <a:r>
              <a:rPr lang="en-US" dirty="0">
                <a:solidFill>
                  <a:srgbClr val="000000"/>
                </a:solidFill>
              </a:rPr>
              <a:t> is characteristic and may be severe. </a:t>
            </a:r>
          </a:p>
          <a:p>
            <a:pPr lvl="1"/>
            <a:r>
              <a:rPr lang="en-US" dirty="0" err="1"/>
              <a:t>Dysphagia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weight loss, </a:t>
            </a:r>
          </a:p>
          <a:p>
            <a:pPr lvl="1"/>
            <a:r>
              <a:rPr lang="en-US" dirty="0"/>
              <a:t>and gastrointestinal bleeding are common.</a:t>
            </a:r>
          </a:p>
          <a:p>
            <a:r>
              <a:rPr lang="en-US" dirty="0"/>
              <a:t>Complications are infrequent but may include </a:t>
            </a:r>
            <a:r>
              <a:rPr lang="en-US" dirty="0" err="1"/>
              <a:t>tracheobronchial</a:t>
            </a:r>
            <a:r>
              <a:rPr lang="en-US" dirty="0"/>
              <a:t> fistula, perforation, and hemorrhage.  </a:t>
            </a:r>
          </a:p>
        </p:txBody>
      </p:sp>
    </p:spTree>
    <p:extLst>
      <p:ext uri="{BB962C8B-B14F-4D97-AF65-F5344CB8AC3E}">
        <p14:creationId xmlns:p14="http://schemas.microsoft.com/office/powerpoint/2010/main" val="199228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304800"/>
            <a:ext cx="8229600" cy="792163"/>
          </a:xfrm>
        </p:spPr>
        <p:txBody>
          <a:bodyPr/>
          <a:lstStyle/>
          <a:p>
            <a:pPr eaLnBrk="1" hangingPunct="1"/>
            <a:r>
              <a:rPr lang="en-US" dirty="0">
                <a:effectLst/>
              </a:rPr>
              <a:t>ACID-PEPTIC DISORDERS</a:t>
            </a:r>
            <a:endParaRPr lang="en-GB" dirty="0">
              <a:effectLst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715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>
                <a:effectLst/>
              </a:rPr>
              <a:t>    </a:t>
            </a:r>
            <a:r>
              <a:rPr lang="en-US" dirty="0">
                <a:effectLst/>
              </a:rPr>
              <a:t>APD include a number of conditions whose pathophysiology is believed to be the result of damage from acid and peptic activity of gastric secretions.</a:t>
            </a:r>
          </a:p>
          <a:p>
            <a:pPr eaLnBrk="1" hangingPunct="1"/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9879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Multiple biopsies of ulcerated areas with routine </a:t>
            </a:r>
            <a:r>
              <a:rPr lang="en-US" dirty="0" err="1"/>
              <a:t>histologic</a:t>
            </a:r>
            <a:r>
              <a:rPr lang="en-US" dirty="0"/>
              <a:t> evaluation provide a definitive diagnosis. 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Candida </a:t>
            </a:r>
            <a:r>
              <a:rPr lang="en-US" i="1" dirty="0" err="1">
                <a:solidFill>
                  <a:srgbClr val="000000"/>
                </a:solidFill>
              </a:rPr>
              <a:t>esophagitis</a:t>
            </a:r>
            <a:r>
              <a:rPr lang="en-US" i="1" dirty="0">
                <a:solidFill>
                  <a:srgbClr val="000000"/>
                </a:solidFill>
              </a:rPr>
              <a:t> is characterized on endoscopy by </a:t>
            </a:r>
          </a:p>
          <a:p>
            <a:pPr lvl="2"/>
            <a:r>
              <a:rPr lang="en-US" i="1" dirty="0">
                <a:solidFill>
                  <a:srgbClr val="000000"/>
                </a:solidFill>
              </a:rPr>
              <a:t>numerous </a:t>
            </a:r>
            <a:r>
              <a:rPr lang="en-US" b="1" i="1" dirty="0">
                <a:solidFill>
                  <a:srgbClr val="000000"/>
                </a:solidFill>
              </a:rPr>
              <a:t>small white-yellow mucosal plaques </a:t>
            </a:r>
            <a:r>
              <a:rPr lang="en-US" i="1" dirty="0">
                <a:solidFill>
                  <a:srgbClr val="000000"/>
                </a:solidFill>
              </a:rPr>
              <a:t>containing microorganisms, inflammatory cells, and necrotic mucosa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biopsy demonstrate </a:t>
            </a:r>
            <a:r>
              <a:rPr lang="en-US" i="1" dirty="0">
                <a:solidFill>
                  <a:srgbClr val="000000"/>
                </a:solidFill>
              </a:rPr>
              <a:t>Candida </a:t>
            </a:r>
            <a:r>
              <a:rPr lang="en-US" i="1" dirty="0" err="1">
                <a:solidFill>
                  <a:srgbClr val="000000"/>
                </a:solidFill>
              </a:rPr>
              <a:t>pseudohyphae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14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9060"/>
            <a:ext cx="9144000" cy="65821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6994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Candida </a:t>
            </a:r>
            <a:r>
              <a:rPr lang="en-US" dirty="0" err="1"/>
              <a:t>esophagitis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non-AIDS patients, </a:t>
            </a:r>
            <a:r>
              <a:rPr lang="en-US" i="1" dirty="0"/>
              <a:t>Candida </a:t>
            </a:r>
            <a:r>
              <a:rPr lang="en-US" i="1" dirty="0" err="1"/>
              <a:t>esophagitis</a:t>
            </a:r>
            <a:r>
              <a:rPr lang="en-US" i="1" dirty="0"/>
              <a:t> may be treated with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oral </a:t>
            </a:r>
            <a:r>
              <a:rPr lang="en-US" i="1" dirty="0" err="1">
                <a:solidFill>
                  <a:srgbClr val="FF0000"/>
                </a:solidFill>
              </a:rPr>
              <a:t>nystatin</a:t>
            </a:r>
            <a:r>
              <a:rPr lang="en-US" i="1" dirty="0"/>
              <a:t>, 1 to 3 million units four times a day, </a:t>
            </a:r>
          </a:p>
          <a:p>
            <a:pPr lvl="1"/>
            <a:r>
              <a:rPr lang="en-US" i="1" dirty="0"/>
              <a:t>or </a:t>
            </a:r>
            <a:r>
              <a:rPr lang="en-US" i="1" dirty="0" err="1">
                <a:solidFill>
                  <a:srgbClr val="FF0000"/>
                </a:solidFill>
              </a:rPr>
              <a:t>clotrimazole</a:t>
            </a:r>
            <a:r>
              <a:rPr lang="en-US" i="1" dirty="0"/>
              <a:t> (Mycelex troches), 100-mg tablets dissolved in the mouth three to five times a day, </a:t>
            </a:r>
          </a:p>
          <a:p>
            <a:r>
              <a:rPr lang="en-US" i="1" dirty="0">
                <a:solidFill>
                  <a:srgbClr val="FF0000"/>
                </a:solidFill>
              </a:rPr>
              <a:t>but patients with AIDS require an </a:t>
            </a:r>
            <a:r>
              <a:rPr lang="en-US" i="1" dirty="0" err="1">
                <a:solidFill>
                  <a:srgbClr val="FF0000"/>
                </a:solidFill>
              </a:rPr>
              <a:t>azole</a:t>
            </a:r>
            <a:r>
              <a:rPr lang="en-US" i="1" dirty="0">
                <a:solidFill>
                  <a:srgbClr val="FF0000"/>
                </a:solidFill>
              </a:rPr>
              <a:t> antifungal such as </a:t>
            </a:r>
          </a:p>
          <a:p>
            <a:pPr lvl="1"/>
            <a:r>
              <a:rPr lang="en-US" i="1" dirty="0"/>
              <a:t>oral or intravenous </a:t>
            </a:r>
            <a:r>
              <a:rPr lang="en-US" i="1" dirty="0" err="1">
                <a:solidFill>
                  <a:srgbClr val="FF0000"/>
                </a:solidFill>
              </a:rPr>
              <a:t>fluconazole</a:t>
            </a:r>
            <a:r>
              <a:rPr lang="en-US" i="1" dirty="0"/>
              <a:t> (</a:t>
            </a:r>
            <a:r>
              <a:rPr lang="en-US" i="1" dirty="0" err="1"/>
              <a:t>Diflucan</a:t>
            </a:r>
            <a:r>
              <a:rPr lang="en-US" i="1" dirty="0"/>
              <a:t>), 100 to 200 mg/day for 10 to 14 days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14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HSV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HSV </a:t>
            </a:r>
            <a:r>
              <a:rPr lang="en-US" dirty="0" err="1">
                <a:solidFill>
                  <a:srgbClr val="FF0000"/>
                </a:solidFill>
              </a:rPr>
              <a:t>esophagitis</a:t>
            </a:r>
            <a:r>
              <a:rPr lang="en-US" dirty="0">
                <a:solidFill>
                  <a:srgbClr val="FF0000"/>
                </a:solidFill>
              </a:rPr>
              <a:t> on endoscopy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begins as numerous vesicles that ulcerate to yield small (&lt;2 cm), shallow, volcano-shaped ulcers</a:t>
            </a:r>
          </a:p>
          <a:p>
            <a:r>
              <a:rPr lang="en-US" dirty="0"/>
              <a:t>A positive biopsy specimen from the ulcer edge demonstrates the characteristic </a:t>
            </a:r>
            <a:r>
              <a:rPr lang="en-US" dirty="0" err="1"/>
              <a:t>cytopathic</a:t>
            </a:r>
            <a:r>
              <a:rPr lang="en-US" dirty="0"/>
              <a:t> effect of HSV within squamous epithelial cells— </a:t>
            </a:r>
            <a:r>
              <a:rPr lang="en-US" dirty="0" err="1">
                <a:solidFill>
                  <a:srgbClr val="FF0000"/>
                </a:solidFill>
              </a:rPr>
              <a:t>eosinophilic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intranuclear</a:t>
            </a:r>
            <a:r>
              <a:rPr lang="en-US" dirty="0">
                <a:solidFill>
                  <a:srgbClr val="FF0000"/>
                </a:solidFill>
              </a:rPr>
              <a:t> occlusions.</a:t>
            </a:r>
          </a:p>
        </p:txBody>
      </p:sp>
    </p:spTree>
    <p:extLst>
      <p:ext uri="{BB962C8B-B14F-4D97-AF65-F5344CB8AC3E}">
        <p14:creationId xmlns:p14="http://schemas.microsoft.com/office/powerpoint/2010/main" val="2927606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HSV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HSV </a:t>
            </a:r>
            <a:r>
              <a:rPr lang="en-US" dirty="0" err="1">
                <a:solidFill>
                  <a:srgbClr val="FF0000"/>
                </a:solidFill>
              </a:rPr>
              <a:t>esophagitis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treated with a nucleoside analogue such as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Acyclovir </a:t>
            </a:r>
            <a:r>
              <a:rPr lang="en-US" dirty="0"/>
              <a:t>(</a:t>
            </a:r>
            <a:r>
              <a:rPr lang="en-US" dirty="0" err="1"/>
              <a:t>Zovirax</a:t>
            </a:r>
            <a:r>
              <a:rPr lang="en-US" dirty="0"/>
              <a:t>), 200 to 400 mg orally five times a day or 250 mg/m2 intravenously every 8 hours for 2 weeks.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Valacyclovir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Valtrex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n-US" dirty="0" err="1">
                <a:solidFill>
                  <a:srgbClr val="FF0000"/>
                </a:solidFill>
              </a:rPr>
              <a:t>famciclovir</a:t>
            </a:r>
            <a:r>
              <a:rPr lang="en-US" dirty="0"/>
              <a:t> (</a:t>
            </a:r>
            <a:r>
              <a:rPr lang="en-US" dirty="0" err="1"/>
              <a:t>Famvir</a:t>
            </a:r>
            <a:r>
              <a:rPr lang="en-US" dirty="0"/>
              <a:t>) are alternatives; </a:t>
            </a:r>
          </a:p>
          <a:p>
            <a:pPr lvl="1"/>
            <a:r>
              <a:rPr lang="en-US" dirty="0"/>
              <a:t>for resistant cases, </a:t>
            </a:r>
            <a:r>
              <a:rPr lang="en-US" dirty="0">
                <a:solidFill>
                  <a:srgbClr val="FF0000"/>
                </a:solidFill>
              </a:rPr>
              <a:t>intravenous </a:t>
            </a:r>
            <a:r>
              <a:rPr lang="en-US" dirty="0" err="1">
                <a:solidFill>
                  <a:srgbClr val="FF0000"/>
                </a:solidFill>
              </a:rPr>
              <a:t>foscarnet</a:t>
            </a:r>
            <a:r>
              <a:rPr lang="en-US" dirty="0"/>
              <a:t>, 60 mg/kg every 8 hours for 2 to 4 weeks, is effective</a:t>
            </a:r>
          </a:p>
        </p:txBody>
      </p:sp>
    </p:spTree>
    <p:extLst>
      <p:ext uri="{BB962C8B-B14F-4D97-AF65-F5344CB8AC3E}">
        <p14:creationId xmlns:p14="http://schemas.microsoft.com/office/powerpoint/2010/main" val="292094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CMV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CMV </a:t>
            </a:r>
            <a:r>
              <a:rPr lang="en-US" dirty="0" err="1">
                <a:solidFill>
                  <a:srgbClr val="FF0000"/>
                </a:solidFill>
              </a:rPr>
              <a:t>esophagitis</a:t>
            </a:r>
            <a:r>
              <a:rPr lang="en-US" dirty="0">
                <a:solidFill>
                  <a:srgbClr val="FF0000"/>
                </a:solidFill>
              </a:rPr>
              <a:t> is characterized by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large (&gt;2 cm), deep, often linear ulcers; </a:t>
            </a:r>
          </a:p>
          <a:p>
            <a:pPr lvl="1"/>
            <a:r>
              <a:rPr lang="en-US" dirty="0"/>
              <a:t>a positive biopsy specimen from the ulcer base demonstrates the characteristic </a:t>
            </a:r>
            <a:r>
              <a:rPr lang="en-US" dirty="0" err="1"/>
              <a:t>cytopathic</a:t>
            </a:r>
            <a:r>
              <a:rPr lang="en-US" dirty="0"/>
              <a:t> effect of </a:t>
            </a:r>
            <a:r>
              <a:rPr lang="en-US" dirty="0">
                <a:solidFill>
                  <a:srgbClr val="FF0000"/>
                </a:solidFill>
              </a:rPr>
              <a:t>CMV within fibroblasts and endothelial cells—basophilic </a:t>
            </a:r>
            <a:r>
              <a:rPr lang="en-US" dirty="0" err="1">
                <a:solidFill>
                  <a:srgbClr val="FF0000"/>
                </a:solidFill>
              </a:rPr>
              <a:t>intranuclear</a:t>
            </a:r>
            <a:r>
              <a:rPr lang="en-US" dirty="0">
                <a:solidFill>
                  <a:srgbClr val="FF0000"/>
                </a:solidFill>
              </a:rPr>
              <a:t> inclusions</a:t>
            </a:r>
          </a:p>
        </p:txBody>
      </p:sp>
    </p:spTree>
    <p:extLst>
      <p:ext uri="{BB962C8B-B14F-4D97-AF65-F5344CB8AC3E}">
        <p14:creationId xmlns:p14="http://schemas.microsoft.com/office/powerpoint/2010/main" val="378354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CMV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CMV </a:t>
            </a:r>
            <a:r>
              <a:rPr lang="en-US" dirty="0" err="1">
                <a:solidFill>
                  <a:srgbClr val="FF0000"/>
                </a:solidFill>
              </a:rPr>
              <a:t>esophagitis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treated with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intravenous </a:t>
            </a:r>
            <a:r>
              <a:rPr lang="en-US" b="1" dirty="0" err="1">
                <a:solidFill>
                  <a:srgbClr val="FF0000"/>
                </a:solidFill>
              </a:rPr>
              <a:t>ganciclovir</a:t>
            </a:r>
            <a:r>
              <a:rPr lang="en-US" dirty="0"/>
              <a:t>, 5 mg/kg every 12 hours for 2 to 4 weeks; 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resistant cases, </a:t>
            </a:r>
            <a:r>
              <a:rPr lang="en-US" dirty="0" err="1">
                <a:solidFill>
                  <a:srgbClr val="FF0000"/>
                </a:solidFill>
              </a:rPr>
              <a:t>foscarnet</a:t>
            </a:r>
            <a:r>
              <a:rPr lang="en-US" dirty="0">
                <a:solidFill>
                  <a:srgbClr val="FF0000"/>
                </a:solidFill>
              </a:rPr>
              <a:t> is administered intravenously</a:t>
            </a:r>
            <a:r>
              <a:rPr lang="en-US" dirty="0"/>
              <a:t> at 60 mg/kg every 8 hours for 2 to 4 weeks. </a:t>
            </a:r>
          </a:p>
        </p:txBody>
      </p:sp>
    </p:spTree>
    <p:extLst>
      <p:ext uri="{BB962C8B-B14F-4D97-AF65-F5344CB8AC3E}">
        <p14:creationId xmlns:p14="http://schemas.microsoft.com/office/powerpoint/2010/main" val="2462953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Pill-Induced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commonly develops in patients, particularly the elderly, who are taking medication improperly (i.e., while supine or with too little liquid). </a:t>
            </a:r>
          </a:p>
          <a:p>
            <a:r>
              <a:rPr lang="en-US" dirty="0"/>
              <a:t>It also occurs in patients with a preexisting abnormality, such as a stricture, </a:t>
            </a:r>
            <a:r>
              <a:rPr lang="en-US" dirty="0" err="1"/>
              <a:t>diverticulum</a:t>
            </a:r>
            <a:r>
              <a:rPr lang="en-US" dirty="0"/>
              <a:t>, or motor disorder. </a:t>
            </a:r>
          </a:p>
          <a:p>
            <a:r>
              <a:rPr lang="en-US" dirty="0"/>
              <a:t>Pills adhere to the esophageal mucosa and cause necrosis and ulceration by the topical release of caustic medication</a:t>
            </a:r>
          </a:p>
        </p:txBody>
      </p:sp>
    </p:spTree>
    <p:extLst>
      <p:ext uri="{BB962C8B-B14F-4D97-AF65-F5344CB8AC3E}">
        <p14:creationId xmlns:p14="http://schemas.microsoft.com/office/powerpoint/2010/main" val="1496731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602"/>
            <a:ext cx="9144000" cy="655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3978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/>
              <a:t> Pill-Induced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Discontinuation of the offending medication and treatment with </a:t>
            </a:r>
            <a:r>
              <a:rPr lang="en-US" b="1" dirty="0" err="1"/>
              <a:t>sucralfate</a:t>
            </a:r>
            <a:r>
              <a:rPr lang="en-US" b="1" dirty="0"/>
              <a:t> suspension </a:t>
            </a:r>
            <a:r>
              <a:rPr lang="en-US" dirty="0"/>
              <a:t>(1 </a:t>
            </a:r>
            <a:r>
              <a:rPr lang="en-US" dirty="0" err="1"/>
              <a:t>g</a:t>
            </a:r>
            <a:r>
              <a:rPr lang="en-US" dirty="0"/>
              <a:t> orally four times a day for 1 to 2 weeks) or a cocktail (equal parts viscous </a:t>
            </a:r>
            <a:r>
              <a:rPr lang="en-US" dirty="0" err="1"/>
              <a:t>lidocaine</a:t>
            </a:r>
            <a:r>
              <a:rPr lang="en-US" dirty="0"/>
              <a:t>, antacid, and </a:t>
            </a:r>
            <a:r>
              <a:rPr lang="en-US" dirty="0" err="1"/>
              <a:t>diphenhydramine</a:t>
            </a:r>
            <a:r>
              <a:rPr lang="en-US" dirty="0"/>
              <a:t> [Benadryl]) may control the symptoms. </a:t>
            </a:r>
          </a:p>
          <a:p>
            <a:r>
              <a:rPr lang="en-US" dirty="0"/>
              <a:t>Once-a-day PPI therapy is useful to prevent aggravation by reflux. </a:t>
            </a:r>
          </a:p>
          <a:p>
            <a:r>
              <a:rPr lang="en-US" dirty="0"/>
              <a:t>Education about the proper method of taking medication may prevent recurrence.</a:t>
            </a:r>
          </a:p>
        </p:txBody>
      </p:sp>
    </p:spTree>
    <p:extLst>
      <p:ext uri="{BB962C8B-B14F-4D97-AF65-F5344CB8AC3E}">
        <p14:creationId xmlns:p14="http://schemas.microsoft.com/office/powerpoint/2010/main" val="423896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 dirty="0"/>
              <a:t>APD DISEASE ENTITIES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>
                <a:effectLst/>
              </a:rPr>
              <a:t>    APD covers ulcer and non-ulcer acid/pepsin-related GIT disorders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-reflux </a:t>
            </a:r>
            <a:r>
              <a:rPr lang="en-US" sz="2800" dirty="0" err="1">
                <a:effectLst/>
              </a:rPr>
              <a:t>oesophagitis</a:t>
            </a:r>
            <a:r>
              <a:rPr lang="en-US" sz="2800" dirty="0">
                <a:effectLst/>
              </a:rPr>
              <a:t> – GERD/NERD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-gastritis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-</a:t>
            </a:r>
            <a:r>
              <a:rPr lang="en-US" sz="2800" dirty="0" err="1">
                <a:effectLst/>
              </a:rPr>
              <a:t>duodenitis</a:t>
            </a: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-</a:t>
            </a:r>
            <a:r>
              <a:rPr lang="en-US" sz="2800" dirty="0" err="1">
                <a:effectLst/>
              </a:rPr>
              <a:t>gastroduodenitis</a:t>
            </a: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-gastric erosion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-gastric ulcer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-duodenal ulcer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>
                <a:effectLst/>
              </a:rPr>
              <a:t>-</a:t>
            </a:r>
            <a:r>
              <a:rPr lang="en-GB" sz="2800" dirty="0" err="1">
                <a:effectLst/>
              </a:rPr>
              <a:t>Zollinger</a:t>
            </a:r>
            <a:r>
              <a:rPr lang="en-GB" sz="2800" dirty="0">
                <a:effectLst/>
              </a:rPr>
              <a:t>-Ellison syndrome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>
                <a:effectLst/>
              </a:rPr>
              <a:t>-Stress-related ulcer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73291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occurs after chest radiation therapy </a:t>
            </a:r>
          </a:p>
          <a:p>
            <a:r>
              <a:rPr lang="en-US" dirty="0"/>
              <a:t>severe </a:t>
            </a:r>
            <a:r>
              <a:rPr lang="en-US" dirty="0" err="1"/>
              <a:t>esophagitis</a:t>
            </a:r>
            <a:r>
              <a:rPr lang="en-US" dirty="0"/>
              <a:t> and ulceration can develop and lead to hemorrhage, perforation, or fistula. </a:t>
            </a:r>
          </a:p>
          <a:p>
            <a:r>
              <a:rPr lang="en-US" b="1" dirty="0" err="1"/>
              <a:t>Substernal</a:t>
            </a:r>
            <a:r>
              <a:rPr lang="en-US" b="1" dirty="0"/>
              <a:t> pain, </a:t>
            </a:r>
            <a:r>
              <a:rPr lang="en-US" b="1" dirty="0" err="1"/>
              <a:t>odynophagia</a:t>
            </a:r>
            <a:r>
              <a:rPr lang="en-US" b="1" dirty="0"/>
              <a:t>, and </a:t>
            </a:r>
            <a:r>
              <a:rPr lang="en-US" b="1" dirty="0" err="1"/>
              <a:t>dysphagia</a:t>
            </a:r>
            <a:r>
              <a:rPr lang="en-US" b="1" dirty="0"/>
              <a:t> are typical. </a:t>
            </a:r>
          </a:p>
          <a:p>
            <a:r>
              <a:rPr lang="en-US" b="1" dirty="0"/>
              <a:t>Barium swallow and endoscopy</a:t>
            </a:r>
            <a:r>
              <a:rPr lang="en-US" dirty="0"/>
              <a:t> can demonstrate the extent and severity of mucosal inflammation, ulceration, and luminal narrowing; </a:t>
            </a:r>
          </a:p>
          <a:p>
            <a:r>
              <a:rPr lang="en-US" dirty="0"/>
              <a:t>endoscopy has the added benefit of biopsy for exclusion of infectious </a:t>
            </a:r>
            <a:r>
              <a:rPr lang="en-US" dirty="0" err="1"/>
              <a:t>esophagitis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87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liquid diet or intravenous fluids plus the treatments described for pill-induced </a:t>
            </a:r>
            <a:r>
              <a:rPr lang="en-US" dirty="0" err="1"/>
              <a:t>esophagitis</a:t>
            </a:r>
            <a:r>
              <a:rPr lang="en-US" dirty="0"/>
              <a:t> are helpful. </a:t>
            </a:r>
          </a:p>
          <a:p>
            <a:r>
              <a:rPr lang="en-US" dirty="0"/>
              <a:t>Strictures may require dilation or even </a:t>
            </a:r>
            <a:r>
              <a:rPr lang="en-US" dirty="0" err="1"/>
              <a:t>esophagectomy</a:t>
            </a:r>
            <a:r>
              <a:rPr lang="en-US" dirty="0"/>
              <a:t> with colonic or </a:t>
            </a:r>
            <a:r>
              <a:rPr lang="en-US" dirty="0" err="1"/>
              <a:t>jejunal</a:t>
            </a:r>
            <a:r>
              <a:rPr lang="en-US" dirty="0"/>
              <a:t> interposition.</a:t>
            </a:r>
          </a:p>
        </p:txBody>
      </p:sp>
    </p:spTree>
    <p:extLst>
      <p:ext uri="{BB962C8B-B14F-4D97-AF65-F5344CB8AC3E}">
        <p14:creationId xmlns:p14="http://schemas.microsoft.com/office/powerpoint/2010/main" val="1796102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Eosinophilic</a:t>
            </a:r>
            <a:r>
              <a:rPr lang="en-US" dirty="0"/>
              <a:t>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uncommon, immunologically mediated entity</a:t>
            </a:r>
          </a:p>
          <a:p>
            <a:r>
              <a:rPr lang="en-US" dirty="0"/>
              <a:t>The disease is due to food allergy and can be manifested as chest pain or heartburn, but solid food </a:t>
            </a:r>
            <a:r>
              <a:rPr lang="en-US" dirty="0" err="1"/>
              <a:t>dysphagia</a:t>
            </a:r>
            <a:r>
              <a:rPr lang="en-US" dirty="0"/>
              <a:t> and food impaction are characteristic. </a:t>
            </a:r>
          </a:p>
          <a:p>
            <a:r>
              <a:rPr lang="en-US" b="1" dirty="0"/>
              <a:t>Skin testing and a </a:t>
            </a:r>
            <a:r>
              <a:rPr lang="en-US" b="1" dirty="0" err="1"/>
              <a:t>radioallergosorbent</a:t>
            </a:r>
            <a:r>
              <a:rPr lang="en-US" b="1" dirty="0"/>
              <a:t> assay (RAST) </a:t>
            </a:r>
            <a:r>
              <a:rPr lang="en-US" dirty="0"/>
              <a:t>for allergy should be performed to identify and remove the offending agent or agents—the most common being seafood, nuts, milk, eggs, and soy. Dietary changes</a:t>
            </a:r>
          </a:p>
        </p:txBody>
      </p:sp>
    </p:spTree>
    <p:extLst>
      <p:ext uri="{BB962C8B-B14F-4D97-AF65-F5344CB8AC3E}">
        <p14:creationId xmlns:p14="http://schemas.microsoft.com/office/powerpoint/2010/main" val="557413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past, </a:t>
            </a:r>
            <a:r>
              <a:rPr lang="en-US" dirty="0" err="1"/>
              <a:t>eosinophilic</a:t>
            </a:r>
            <a:r>
              <a:rPr lang="en-US" dirty="0"/>
              <a:t> </a:t>
            </a:r>
            <a:r>
              <a:rPr lang="en-US" dirty="0" err="1"/>
              <a:t>esophagitis</a:t>
            </a:r>
            <a:r>
              <a:rPr lang="en-US" dirty="0"/>
              <a:t> was abbreviated as "EE" but, because of confusion with erosive </a:t>
            </a:r>
            <a:r>
              <a:rPr lang="en-US" dirty="0" err="1"/>
              <a:t>esophagitis</a:t>
            </a:r>
            <a:r>
              <a:rPr lang="en-US" dirty="0"/>
              <a:t>, many prefer the abbreviation "</a:t>
            </a:r>
            <a:r>
              <a:rPr lang="en-US" dirty="0" err="1"/>
              <a:t>EoE</a:t>
            </a:r>
            <a:r>
              <a:rPr lang="en-US" dirty="0"/>
              <a:t>".</a:t>
            </a:r>
          </a:p>
          <a:p>
            <a:r>
              <a:rPr lang="en-US" dirty="0"/>
              <a:t>A panel of experts defined </a:t>
            </a:r>
            <a:r>
              <a:rPr lang="en-US" dirty="0" err="1"/>
              <a:t>eosinophilic</a:t>
            </a:r>
            <a:r>
              <a:rPr lang="en-US" dirty="0"/>
              <a:t> </a:t>
            </a:r>
            <a:r>
              <a:rPr lang="en-US" dirty="0" err="1"/>
              <a:t>esophagitis</a:t>
            </a:r>
            <a:r>
              <a:rPr lang="en-US" dirty="0"/>
              <a:t> as "a chronic, immune/antigen-mediated, esophageal disease characterized clinically by symptoms related to esophageal dysfunction and </a:t>
            </a:r>
            <a:r>
              <a:rPr lang="en-US" dirty="0" err="1"/>
              <a:t>histologically</a:t>
            </a:r>
            <a:r>
              <a:rPr lang="en-US" dirty="0"/>
              <a:t> by </a:t>
            </a:r>
            <a:r>
              <a:rPr lang="en-US" dirty="0" err="1"/>
              <a:t>eosinophil</a:t>
            </a:r>
            <a:r>
              <a:rPr lang="en-US" dirty="0"/>
              <a:t>-predominant inflammation" </a:t>
            </a:r>
          </a:p>
        </p:txBody>
      </p:sp>
    </p:spTree>
    <p:extLst>
      <p:ext uri="{BB962C8B-B14F-4D97-AF65-F5344CB8AC3E}">
        <p14:creationId xmlns:p14="http://schemas.microsoft.com/office/powerpoint/2010/main" val="1483445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4684"/>
            <a:ext cx="9144000" cy="6498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8459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Caustic </a:t>
            </a:r>
            <a:r>
              <a:rPr lang="en-US" dirty="0" err="1"/>
              <a:t>esophagitis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occurs from accidental ingestion in children and from suicidal attempts in adults. </a:t>
            </a:r>
          </a:p>
          <a:p>
            <a:r>
              <a:rPr lang="en-US" dirty="0"/>
              <a:t>Among the more common materials ingested are drain cleaners (sodium hydroxide), bleach (sodium hypochlorite), detergents (sodium </a:t>
            </a:r>
            <a:r>
              <a:rPr lang="en-US" dirty="0" err="1"/>
              <a:t>tripolyphosphates</a:t>
            </a:r>
            <a:r>
              <a:rPr lang="en-US" dirty="0"/>
              <a:t>), and disc batteries (sodium hydroxide). </a:t>
            </a:r>
          </a:p>
          <a:p>
            <a:r>
              <a:rPr lang="en-US" dirty="0"/>
              <a:t>has the potential to cause acute ulceration, perforation, and later stricture formation</a:t>
            </a:r>
          </a:p>
        </p:txBody>
      </p:sp>
    </p:spTree>
    <p:extLst>
      <p:ext uri="{BB962C8B-B14F-4D97-AF65-F5344CB8AC3E}">
        <p14:creationId xmlns:p14="http://schemas.microsoft.com/office/powerpoint/2010/main" val="278074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perforation is excluded by </a:t>
            </a:r>
            <a:r>
              <a:rPr lang="en-US" b="1" dirty="0"/>
              <a:t>contrast (</a:t>
            </a:r>
            <a:r>
              <a:rPr lang="en-US" b="1" dirty="0" err="1"/>
              <a:t>diatrizoate</a:t>
            </a:r>
            <a:r>
              <a:rPr lang="en-US" b="1" dirty="0"/>
              <a:t> [</a:t>
            </a:r>
            <a:r>
              <a:rPr lang="en-US" b="1" dirty="0" err="1"/>
              <a:t>Gastrografin</a:t>
            </a:r>
            <a:r>
              <a:rPr lang="en-US" dirty="0"/>
              <a:t>] and, if negative, barium) swallows, endoscopy may be of value to assess the esophageal injury, but passage of the scope beyond an area of severe injury is not recommended to avoid perforation. </a:t>
            </a:r>
          </a:p>
          <a:p>
            <a:r>
              <a:rPr lang="en-US" dirty="0"/>
              <a:t>Emergency </a:t>
            </a:r>
            <a:r>
              <a:rPr lang="en-US" b="1" dirty="0" err="1"/>
              <a:t>esophagogastrectomy</a:t>
            </a:r>
            <a:r>
              <a:rPr lang="en-US" b="1" dirty="0"/>
              <a:t> </a:t>
            </a:r>
            <a:r>
              <a:rPr lang="en-US" dirty="0"/>
              <a:t>is indicated for free perforation and </a:t>
            </a:r>
            <a:r>
              <a:rPr lang="en-US" dirty="0" err="1"/>
              <a:t>mediastinitis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3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absence of these complications, </a:t>
            </a:r>
            <a:r>
              <a:rPr lang="en-US" dirty="0" err="1"/>
              <a:t>esophagitis</a:t>
            </a:r>
            <a:r>
              <a:rPr lang="en-US" dirty="0"/>
              <a:t> is treated supportively with intravenous fluids and prophylactic antibiotics. </a:t>
            </a:r>
          </a:p>
          <a:p>
            <a:r>
              <a:rPr lang="en-US" dirty="0"/>
              <a:t>Steroids in tapering dosage are often given but are </a:t>
            </a:r>
            <a:r>
              <a:rPr lang="en-US" u="sng" dirty="0"/>
              <a:t>without proven efficacy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52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Diagnostic evaluation starts with </a:t>
            </a:r>
          </a:p>
          <a:p>
            <a:pPr lvl="1"/>
            <a:r>
              <a:rPr lang="en-US" dirty="0"/>
              <a:t>Endoscopy (EGD)</a:t>
            </a:r>
          </a:p>
          <a:p>
            <a:pPr lvl="1"/>
            <a:r>
              <a:rPr lang="en-US" dirty="0"/>
              <a:t>Endoscopic ultrasound (EUS)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two major treatment options for early esophageal cancer are </a:t>
            </a:r>
            <a:r>
              <a:rPr lang="en-US" b="1" dirty="0"/>
              <a:t>surgical </a:t>
            </a:r>
            <a:r>
              <a:rPr lang="en-US" b="1" dirty="0" err="1"/>
              <a:t>esophagectomy</a:t>
            </a:r>
            <a:r>
              <a:rPr lang="en-US" b="1" dirty="0"/>
              <a:t> and endoscopic therapy. </a:t>
            </a:r>
          </a:p>
          <a:p>
            <a:endParaRPr lang="en-US" dirty="0"/>
          </a:p>
          <a:p>
            <a:r>
              <a:rPr lang="en-US" dirty="0"/>
              <a:t>The depth of tumor invasion into the wall of the esophagus is an important factor in selecting treatment.</a:t>
            </a:r>
          </a:p>
        </p:txBody>
      </p:sp>
    </p:spTree>
    <p:extLst>
      <p:ext uri="{BB962C8B-B14F-4D97-AF65-F5344CB8AC3E}">
        <p14:creationId xmlns:p14="http://schemas.microsoft.com/office/powerpoint/2010/main" val="1363923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5932"/>
            <a:ext cx="9144000" cy="63689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11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Clinical manifestations of </a:t>
            </a:r>
            <a:br>
              <a:rPr lang="en-US" dirty="0"/>
            </a:br>
            <a:r>
              <a:rPr lang="en-US" dirty="0"/>
              <a:t>diseases of the </a:t>
            </a:r>
            <a:r>
              <a:rPr lang="en-US" dirty="0" err="1"/>
              <a:t>oesophagus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Dysphagia, heartburn, and odynophagia are symptoms with a high degree of specificity for the esophagus.</a:t>
            </a:r>
          </a:p>
          <a:p>
            <a:r>
              <a:rPr lang="en-US" dirty="0"/>
              <a:t>Chest pain, though common in esophageal disease, has a much longer differential diagnosis list.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921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59580"/>
            <a:ext cx="9144001" cy="6424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00530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Recall the etiological findings of </a:t>
            </a:r>
            <a:r>
              <a:rPr lang="en-US" dirty="0" err="1"/>
              <a:t>esophagitis</a:t>
            </a:r>
            <a:endParaRPr lang="en-US" dirty="0"/>
          </a:p>
          <a:p>
            <a:pPr lvl="1"/>
            <a:r>
              <a:rPr lang="en-US" dirty="0"/>
              <a:t>Describe and identify the varied clinical manifestations of </a:t>
            </a:r>
            <a:r>
              <a:rPr lang="en-US" dirty="0" err="1"/>
              <a:t>esophagitis</a:t>
            </a:r>
            <a:endParaRPr lang="en-US" dirty="0"/>
          </a:p>
          <a:p>
            <a:pPr lvl="1"/>
            <a:r>
              <a:rPr lang="en-US" dirty="0"/>
              <a:t>Identify the various etiologies of and risk factors for </a:t>
            </a:r>
            <a:r>
              <a:rPr lang="en-US" dirty="0" err="1"/>
              <a:t>esophagitis</a:t>
            </a:r>
            <a:endParaRPr lang="en-US" dirty="0"/>
          </a:p>
          <a:p>
            <a:pPr lvl="1"/>
            <a:r>
              <a:rPr lang="en-US" dirty="0"/>
              <a:t>Explain the appropriate diagnostic testing for </a:t>
            </a:r>
            <a:r>
              <a:rPr lang="en-US" dirty="0" err="1"/>
              <a:t>esophagitis</a:t>
            </a:r>
            <a:endParaRPr lang="en-US" dirty="0"/>
          </a:p>
          <a:p>
            <a:pPr lvl="1"/>
            <a:r>
              <a:rPr lang="en-US" dirty="0"/>
              <a:t>Demonstrate knowledge of the treatment strategies of </a:t>
            </a:r>
            <a:r>
              <a:rPr lang="en-US" dirty="0" err="1"/>
              <a:t>esophagitis</a:t>
            </a:r>
            <a:endParaRPr lang="en-US" dirty="0"/>
          </a:p>
          <a:p>
            <a:pPr lvl="1"/>
            <a:r>
              <a:rPr lang="en-US" dirty="0"/>
              <a:t>Restate the complications of </a:t>
            </a:r>
            <a:r>
              <a:rPr lang="en-US" dirty="0" err="1"/>
              <a:t>esophagitis</a:t>
            </a:r>
            <a:r>
              <a:rPr lang="en-US" dirty="0"/>
              <a:t>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445327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875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Dysphagia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Dysphagia</a:t>
            </a:r>
            <a:r>
              <a:rPr lang="en-US" dirty="0"/>
              <a:t> means difficulty swallowing. </a:t>
            </a:r>
          </a:p>
          <a:p>
            <a:pPr lvl="1"/>
            <a:r>
              <a:rPr lang="en-US" dirty="0"/>
              <a:t>an </a:t>
            </a:r>
            <a:r>
              <a:rPr lang="en-US" i="1" dirty="0"/>
              <a:t>alarm symptom because it raises concern for the presence of a peptic stricture or </a:t>
            </a:r>
            <a:r>
              <a:rPr lang="en-US" i="1" dirty="0" err="1"/>
              <a:t>adenocarcinoma</a:t>
            </a:r>
            <a:r>
              <a:rPr lang="en-US" i="1" dirty="0"/>
              <a:t> arising in Barrett's esophagus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6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Heartburn is a symptom complex characterized by episodic </a:t>
            </a:r>
            <a:r>
              <a:rPr lang="en-US" dirty="0" err="1">
                <a:solidFill>
                  <a:srgbClr val="000000"/>
                </a:solidFill>
              </a:rPr>
              <a:t>substernal</a:t>
            </a:r>
            <a:r>
              <a:rPr lang="en-US" dirty="0">
                <a:solidFill>
                  <a:srgbClr val="000000"/>
                </a:solidFill>
              </a:rPr>
              <a:t> pain that is worse after meals and on reclining and is relieved, at least temporarily, by antacids. </a:t>
            </a:r>
          </a:p>
          <a:p>
            <a:r>
              <a:rPr lang="en-US" dirty="0">
                <a:solidFill>
                  <a:srgbClr val="000000"/>
                </a:solidFill>
              </a:rPr>
              <a:t>Relief by antacids is especially important because it links the pain with acidity. </a:t>
            </a:r>
          </a:p>
          <a:p>
            <a:r>
              <a:rPr lang="en-US" dirty="0">
                <a:solidFill>
                  <a:srgbClr val="000000"/>
                </a:solidFill>
              </a:rPr>
              <a:t>The quality of the discomfort is often burning, and it commonly radiates toward the mouth. </a:t>
            </a:r>
          </a:p>
          <a:p>
            <a:r>
              <a:rPr lang="en-US" dirty="0">
                <a:solidFill>
                  <a:srgbClr val="000000"/>
                </a:solidFill>
              </a:rPr>
              <a:t>Heartburn is frequently accompanied by complaints of a bitter taste in the mouth (regurgitation) or a welling up in the mouth of a salty tasting (salivary derived) fluid (water brash). </a:t>
            </a:r>
          </a:p>
        </p:txBody>
      </p:sp>
    </p:spTree>
    <p:extLst>
      <p:ext uri="{BB962C8B-B14F-4D97-AF65-F5344CB8AC3E}">
        <p14:creationId xmlns:p14="http://schemas.microsoft.com/office/powerpoint/2010/main" val="152449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Odynophagia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Odynophagia</a:t>
            </a:r>
            <a:r>
              <a:rPr lang="en-US" dirty="0">
                <a:solidFill>
                  <a:srgbClr val="000000"/>
                </a:solidFill>
              </a:rPr>
              <a:t> means painful swallowing and implies an acute and severe form of </a:t>
            </a:r>
            <a:r>
              <a:rPr lang="en-US" dirty="0" err="1">
                <a:solidFill>
                  <a:srgbClr val="000000"/>
                </a:solidFill>
              </a:rPr>
              <a:t>esophagitis</a:t>
            </a:r>
            <a:r>
              <a:rPr lang="en-US" dirty="0">
                <a:solidFill>
                  <a:srgbClr val="000000"/>
                </a:solidFill>
              </a:rPr>
              <a:t>, typically with mucosal ulceration. 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Odynophagia</a:t>
            </a:r>
            <a:r>
              <a:rPr lang="en-US" dirty="0">
                <a:solidFill>
                  <a:srgbClr val="000000"/>
                </a:solidFill>
              </a:rPr>
              <a:t> is experienced </a:t>
            </a:r>
            <a:r>
              <a:rPr lang="en-US" dirty="0" err="1">
                <a:solidFill>
                  <a:srgbClr val="000000"/>
                </a:solidFill>
              </a:rPr>
              <a:t>substernally</a:t>
            </a:r>
            <a:r>
              <a:rPr lang="en-US" dirty="0">
                <a:solidFill>
                  <a:srgbClr val="000000"/>
                </a:solidFill>
              </a:rPr>
              <a:t> as an aching or stabbing pain that is aggravated by the act of swallowing, even swallowing saliva. It is common in </a:t>
            </a:r>
            <a:r>
              <a:rPr lang="en-US" dirty="0" err="1">
                <a:solidFill>
                  <a:srgbClr val="000000"/>
                </a:solidFill>
              </a:rPr>
              <a:t>esophagitis</a:t>
            </a:r>
            <a:r>
              <a:rPr lang="en-US" dirty="0">
                <a:solidFill>
                  <a:srgbClr val="000000"/>
                </a:solidFill>
              </a:rPr>
              <a:t> caused by infection, pills, and radiation </a:t>
            </a:r>
            <a:r>
              <a:rPr lang="en-US" dirty="0">
                <a:solidFill>
                  <a:srgbClr val="FF0000"/>
                </a:solidFill>
              </a:rPr>
              <a:t>but rare in </a:t>
            </a:r>
            <a:r>
              <a:rPr lang="en-US" dirty="0" err="1">
                <a:solidFill>
                  <a:srgbClr val="FF0000"/>
                </a:solidFill>
              </a:rPr>
              <a:t>esophagitis</a:t>
            </a:r>
            <a:r>
              <a:rPr lang="en-US" dirty="0">
                <a:solidFill>
                  <a:srgbClr val="FF0000"/>
                </a:solidFill>
              </a:rPr>
              <a:t> caused by reflux</a:t>
            </a:r>
          </a:p>
        </p:txBody>
      </p:sp>
    </p:spTree>
    <p:extLst>
      <p:ext uri="{BB962C8B-B14F-4D97-AF65-F5344CB8AC3E}">
        <p14:creationId xmlns:p14="http://schemas.microsoft.com/office/powerpoint/2010/main" val="330409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2435</Words>
  <Application>Microsoft Office PowerPoint</Application>
  <PresentationFormat>On-screen Show (4:3)</PresentationFormat>
  <Paragraphs>389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Times New Roman</vt:lpstr>
      <vt:lpstr>Wingdings</vt:lpstr>
      <vt:lpstr>Office Theme</vt:lpstr>
      <vt:lpstr>OESOPHAGITIS</vt:lpstr>
      <vt:lpstr>Oesophagitis</vt:lpstr>
      <vt:lpstr>Most common types of Oesophagitis</vt:lpstr>
      <vt:lpstr>ACID-PEPTIC DISORDERS</vt:lpstr>
      <vt:lpstr>APD DISEASE ENTITIES</vt:lpstr>
      <vt:lpstr>Clinical manifestations of  diseases of the oesophagus</vt:lpstr>
      <vt:lpstr>Dysphagia</vt:lpstr>
      <vt:lpstr>Heartburn</vt:lpstr>
      <vt:lpstr>Odynophagia</vt:lpstr>
      <vt:lpstr>GERD: Montreal Definition </vt:lpstr>
      <vt:lpstr>Definition</vt:lpstr>
      <vt:lpstr>GERD risk factors</vt:lpstr>
      <vt:lpstr>Physiologic vs Pathologic</vt:lpstr>
      <vt:lpstr>Montreal Classification of GERD</vt:lpstr>
      <vt:lpstr>Clinical Manifestations </vt:lpstr>
      <vt:lpstr>Pathogenesis of GERD  </vt:lpstr>
      <vt:lpstr>Alternative Diagnosis in GERD</vt:lpstr>
      <vt:lpstr>GERD Diagnosis</vt:lpstr>
      <vt:lpstr>GERD Diagnostic Approach  ACG Guidelines</vt:lpstr>
      <vt:lpstr>AGA GERD Practice Guidelines: Diagnostic Testing </vt:lpstr>
      <vt:lpstr>Role of Endoscopy in Management of GERD: ASGE Guidelines   </vt:lpstr>
      <vt:lpstr>Role of Endoscopy in Management of GERD: ASGE Guidelines   </vt:lpstr>
      <vt:lpstr>PowerPoint Presentation</vt:lpstr>
      <vt:lpstr>Goals of therapy in symptomatic GERD</vt:lpstr>
      <vt:lpstr>AGA GERD Practice Guidelines: Lifestyle Modifications</vt:lpstr>
      <vt:lpstr>Lifestyle modifications</vt:lpstr>
      <vt:lpstr>PowerPoint Presentation</vt:lpstr>
      <vt:lpstr>Medical treatment options:</vt:lpstr>
      <vt:lpstr>Possible Causes For Failure of PPI Therapy </vt:lpstr>
      <vt:lpstr>Causes of refractory GERD:</vt:lpstr>
      <vt:lpstr>AGA GERD Practice Guidelines: Surgery</vt:lpstr>
      <vt:lpstr>Nissen Fundoplication</vt:lpstr>
      <vt:lpstr>Endoscopic treatment</vt:lpstr>
      <vt:lpstr>Complication of GERD</vt:lpstr>
      <vt:lpstr>Peptic Stricture</vt:lpstr>
      <vt:lpstr>Barrett’s esophagus</vt:lpstr>
      <vt:lpstr>Barrett’s esophagus</vt:lpstr>
      <vt:lpstr>Infectious Esophagitis</vt:lpstr>
      <vt:lpstr>Odynophagia</vt:lpstr>
      <vt:lpstr>Candida esophagitis</vt:lpstr>
      <vt:lpstr>PowerPoint Presentation</vt:lpstr>
      <vt:lpstr>Tx Candida esophagitis </vt:lpstr>
      <vt:lpstr>HSV esophagitis</vt:lpstr>
      <vt:lpstr>Tx HSV esophagitis</vt:lpstr>
      <vt:lpstr>CMV esophagitis</vt:lpstr>
      <vt:lpstr>Tx CMV esophagitis</vt:lpstr>
      <vt:lpstr>Pill-Induced Esophagitis</vt:lpstr>
      <vt:lpstr>PowerPoint Presentation</vt:lpstr>
      <vt:lpstr>Tx Pill-Induced Esophagitis</vt:lpstr>
      <vt:lpstr>Radiation esophagitis</vt:lpstr>
      <vt:lpstr>PowerPoint Presentation</vt:lpstr>
      <vt:lpstr>Eosinophilic esophagitis</vt:lpstr>
      <vt:lpstr>PowerPoint Presentation</vt:lpstr>
      <vt:lpstr>PowerPoint Presentation</vt:lpstr>
      <vt:lpstr>Caustic esophagitis</vt:lpstr>
      <vt:lpstr>PowerPoint Presentation</vt:lpstr>
      <vt:lpstr>PowerPoint Presentation</vt:lpstr>
      <vt:lpstr>Esophageal Cancer</vt:lpstr>
      <vt:lpstr>PowerPoint Presentation</vt:lpstr>
      <vt:lpstr>PowerPoint Presentation</vt:lpstr>
      <vt:lpstr>Learning Objectives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GERD and its Complications 6th AMAGE Meeting IN Calapar Nigeria</dc:title>
  <dc:creator>Fatma</dc:creator>
  <cp:lastModifiedBy>Famade Gbenga</cp:lastModifiedBy>
  <cp:revision>35</cp:revision>
  <dcterms:created xsi:type="dcterms:W3CDTF">2006-08-16T00:00:00Z</dcterms:created>
  <dcterms:modified xsi:type="dcterms:W3CDTF">2019-10-07T21:03:07Z</dcterms:modified>
</cp:coreProperties>
</file>