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7" r:id="rId9"/>
    <p:sldId id="273" r:id="rId10"/>
    <p:sldId id="275" r:id="rId11"/>
    <p:sldId id="271" r:id="rId12"/>
    <p:sldId id="276" r:id="rId13"/>
    <p:sldId id="268" r:id="rId14"/>
    <p:sldId id="270" r:id="rId15"/>
    <p:sldId id="278" r:id="rId16"/>
    <p:sldId id="280" r:id="rId17"/>
    <p:sldId id="281" r:id="rId18"/>
    <p:sldId id="282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B83-F1D3-458C-BA62-CF68A590A2D3}" type="datetimeFigureOut">
              <a:rPr lang="en-GB" smtClean="0"/>
              <a:t>02/11/2017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0746-7E8B-41E6-AC05-A8400C5C4FC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B83-F1D3-458C-BA62-CF68A590A2D3}" type="datetimeFigureOut">
              <a:rPr lang="en-GB" smtClean="0"/>
              <a:t>02/11/2017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0746-7E8B-41E6-AC05-A8400C5C4F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B83-F1D3-458C-BA62-CF68A590A2D3}" type="datetimeFigureOut">
              <a:rPr lang="en-GB" smtClean="0"/>
              <a:t>02/11/2017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0746-7E8B-41E6-AC05-A8400C5C4F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B83-F1D3-458C-BA62-CF68A590A2D3}" type="datetimeFigureOut">
              <a:rPr lang="en-GB" smtClean="0"/>
              <a:t>02/11/2017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0746-7E8B-41E6-AC05-A8400C5C4F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B83-F1D3-458C-BA62-CF68A590A2D3}" type="datetimeFigureOut">
              <a:rPr lang="en-GB" smtClean="0"/>
              <a:t>02/11/2017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55F0746-7E8B-41E6-AC05-A8400C5C4FC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B83-F1D3-458C-BA62-CF68A590A2D3}" type="datetimeFigureOut">
              <a:rPr lang="en-GB" smtClean="0"/>
              <a:t>02/11/2017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0746-7E8B-41E6-AC05-A8400C5C4F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B83-F1D3-458C-BA62-CF68A590A2D3}" type="datetimeFigureOut">
              <a:rPr lang="en-GB" smtClean="0"/>
              <a:t>02/11/2017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0746-7E8B-41E6-AC05-A8400C5C4F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B83-F1D3-458C-BA62-CF68A590A2D3}" type="datetimeFigureOut">
              <a:rPr lang="en-GB" smtClean="0"/>
              <a:t>02/11/2017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0746-7E8B-41E6-AC05-A8400C5C4F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B83-F1D3-458C-BA62-CF68A590A2D3}" type="datetimeFigureOut">
              <a:rPr lang="en-GB" smtClean="0"/>
              <a:t>02/11/2017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0746-7E8B-41E6-AC05-A8400C5C4F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B83-F1D3-458C-BA62-CF68A590A2D3}" type="datetimeFigureOut">
              <a:rPr lang="en-GB" smtClean="0"/>
              <a:t>02/11/2017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0746-7E8B-41E6-AC05-A8400C5C4F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B83-F1D3-458C-BA62-CF68A590A2D3}" type="datetimeFigureOut">
              <a:rPr lang="en-GB" smtClean="0"/>
              <a:t>02/11/2017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0746-7E8B-41E6-AC05-A8400C5C4F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7CEB83-F1D3-458C-BA62-CF68A590A2D3}" type="datetimeFigureOut">
              <a:rPr lang="en-GB" smtClean="0"/>
              <a:t>02/11/2017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55F0746-7E8B-41E6-AC05-A8400C5C4FC0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CARDIOVASCULAR </a:t>
            </a:r>
            <a:r>
              <a:rPr lang="en-GB" dirty="0" smtClean="0"/>
              <a:t> CHANGES IN PREGNANCY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 ADEJUBE FRANCIS </a:t>
            </a:r>
          </a:p>
          <a:p>
            <a:r>
              <a:rPr lang="en-GB" dirty="0" smtClean="0"/>
              <a:t>ABUAD CONSULTANT/LECTURER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GB" dirty="0" smtClean="0"/>
              <a:t>STROKE VOLUME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268760"/>
            <a:ext cx="7125112" cy="558923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400" dirty="0"/>
              <a:t>In twin pregnancies, cardiac output is about 20% greater than </a:t>
            </a:r>
            <a:r>
              <a:rPr lang="en-GB" sz="2400" dirty="0" smtClean="0"/>
              <a:t>that of</a:t>
            </a:r>
            <a:r>
              <a:rPr lang="en-GB" sz="2400" dirty="0" smtClean="0"/>
              <a:t> </a:t>
            </a:r>
            <a:r>
              <a:rPr lang="en-GB" sz="2400" dirty="0"/>
              <a:t>singletons, because of greater stroke volume (15%) and heart rate (3.5</a:t>
            </a:r>
            <a:r>
              <a:rPr lang="en-GB" sz="2400" dirty="0" smtClean="0"/>
              <a:t>%).</a:t>
            </a:r>
          </a:p>
          <a:p>
            <a:pPr>
              <a:lnSpc>
                <a:spcPct val="200000"/>
              </a:lnSpc>
            </a:pPr>
            <a:r>
              <a:rPr lang="en-GB" sz="2400" dirty="0" smtClean="0"/>
              <a:t> </a:t>
            </a:r>
            <a:r>
              <a:rPr lang="en-GB" sz="2400" dirty="0"/>
              <a:t>Other differences include greater left ventricular end-diastolic dimensions and muscle mass.</a:t>
            </a:r>
          </a:p>
          <a:p>
            <a:pPr>
              <a:lnSpc>
                <a:spcPct val="200000"/>
              </a:lnSpc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2977485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GB" dirty="0" smtClean="0"/>
              <a:t>CARDIAC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Cardiac output  </a:t>
            </a:r>
            <a:r>
              <a:rPr lang="en-GB" dirty="0" smtClean="0"/>
              <a:t>CO= HR x SV</a:t>
            </a:r>
          </a:p>
          <a:p>
            <a:r>
              <a:rPr lang="en-GB" dirty="0" smtClean="0"/>
              <a:t>CO increases by about 40% during pregnancy reaching its max at 20-24weeks ( 1.5L above non pregnant level)</a:t>
            </a:r>
          </a:p>
          <a:p>
            <a:r>
              <a:rPr lang="en-GB" dirty="0" smtClean="0"/>
              <a:t>This rise in cardiac output is thought to result from the hormonal changes of pregnancy as well as the </a:t>
            </a:r>
            <a:r>
              <a:rPr lang="en-GB" dirty="0" err="1" smtClean="0"/>
              <a:t>arteriovenous</a:t>
            </a:r>
            <a:r>
              <a:rPr lang="en-GB" dirty="0" smtClean="0"/>
              <a:t>-shunt effect of </a:t>
            </a:r>
            <a:r>
              <a:rPr lang="en-GB" dirty="0" err="1" smtClean="0"/>
              <a:t>uteroplacental</a:t>
            </a:r>
            <a:r>
              <a:rPr lang="en-GB" dirty="0" smtClean="0"/>
              <a:t> circulation.</a:t>
            </a:r>
          </a:p>
          <a:p>
            <a:r>
              <a:rPr lang="en-GB" dirty="0" smtClean="0"/>
              <a:t>Cardiac output increases in </a:t>
            </a:r>
            <a:r>
              <a:rPr lang="en-GB" dirty="0" err="1" smtClean="0"/>
              <a:t>labor</a:t>
            </a:r>
            <a:r>
              <a:rPr lang="en-GB" dirty="0" smtClean="0"/>
              <a:t> in association with painful contractions, which increase venous return and activate the sympathetic nervous system.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GB" dirty="0" smtClean="0"/>
              <a:t>CARDIAC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88632"/>
          </a:xfrm>
        </p:spPr>
        <p:txBody>
          <a:bodyPr/>
          <a:lstStyle/>
          <a:p>
            <a:r>
              <a:rPr lang="en-GB" dirty="0" smtClean="0"/>
              <a:t>In the third trimester, the supine position can reduce cardiac output and arterial pressure</a:t>
            </a:r>
          </a:p>
          <a:p>
            <a:r>
              <a:rPr lang="en-GB" dirty="0" smtClean="0"/>
              <a:t>This is caused</a:t>
            </a:r>
            <a:r>
              <a:rPr lang="en-GB" dirty="0" smtClean="0"/>
              <a:t> by compression of the vena cava by the gravid uterus with an associated reduction in venous return to the heart.</a:t>
            </a:r>
          </a:p>
          <a:p>
            <a:r>
              <a:rPr lang="en-GB" dirty="0" smtClean="0"/>
              <a:t> About 8% of </a:t>
            </a:r>
            <a:r>
              <a:rPr lang="en-GB" dirty="0" err="1" smtClean="0"/>
              <a:t>gravidas</a:t>
            </a:r>
            <a:r>
              <a:rPr lang="en-GB" dirty="0" smtClean="0"/>
              <a:t> will develop supine </a:t>
            </a:r>
            <a:r>
              <a:rPr lang="en-GB" dirty="0" err="1" smtClean="0"/>
              <a:t>hypotensive</a:t>
            </a:r>
            <a:r>
              <a:rPr lang="en-GB" dirty="0" smtClean="0"/>
              <a:t> syndrome, characterized by hypotension, </a:t>
            </a:r>
            <a:r>
              <a:rPr lang="en-GB" dirty="0" err="1" smtClean="0"/>
              <a:t>bradycardia</a:t>
            </a:r>
            <a:r>
              <a:rPr lang="en-GB" dirty="0" smtClean="0"/>
              <a:t>, and syncope.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Cardiac physiology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Systemic arterial pressure</a:t>
            </a:r>
          </a:p>
          <a:p>
            <a:r>
              <a:rPr lang="en-GB" dirty="0" smtClean="0"/>
              <a:t>Systemic arterial pressure declines slightly during pregnancy, reaching a nadir at 24–28 weeks of gestation. </a:t>
            </a:r>
          </a:p>
          <a:p>
            <a:r>
              <a:rPr lang="en-GB" dirty="0" smtClean="0"/>
              <a:t>Pulse pressure widens because the fall is greater for diastolic than for systolic pressures. Systolic and diastolic pressures (and mean arterial pressure) increase to pre-pregnancy levels by about 36 weeks gestational age.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CHANGES IN BLOOD FLOW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04656"/>
          </a:xfrm>
        </p:spPr>
        <p:txBody>
          <a:bodyPr>
            <a:normAutofit/>
          </a:bodyPr>
          <a:lstStyle/>
          <a:p>
            <a:r>
              <a:rPr lang="en-GB" dirty="0" smtClean="0"/>
              <a:t>Blood flow to the uterus increases in a gestational age-dependent manner. Uterine blood flow can be as high as 800 </a:t>
            </a:r>
            <a:r>
              <a:rPr lang="en-GB" dirty="0" err="1" smtClean="0"/>
              <a:t>mL</a:t>
            </a:r>
            <a:r>
              <a:rPr lang="en-GB" dirty="0" smtClean="0"/>
              <a:t>/min, (x4 times the non-pregnant value)</a:t>
            </a:r>
          </a:p>
          <a:p>
            <a:r>
              <a:rPr lang="en-GB" dirty="0" smtClean="0"/>
              <a:t>Renal blood flow increases approximately 400 </a:t>
            </a:r>
            <a:r>
              <a:rPr lang="en-GB" dirty="0" err="1" smtClean="0"/>
              <a:t>mL</a:t>
            </a:r>
            <a:r>
              <a:rPr lang="en-GB" dirty="0" smtClean="0"/>
              <a:t>/min above non-pregnant levels</a:t>
            </a:r>
          </a:p>
          <a:p>
            <a:r>
              <a:rPr lang="en-GB" dirty="0" smtClean="0"/>
              <a:t>Blood flow to the breasts increases , approximately 200 </a:t>
            </a:r>
            <a:r>
              <a:rPr lang="en-GB" dirty="0" err="1" smtClean="0"/>
              <a:t>mL</a:t>
            </a:r>
            <a:r>
              <a:rPr lang="en-GB" dirty="0" smtClean="0"/>
              <a:t>/min. </a:t>
            </a:r>
          </a:p>
          <a:p>
            <a:r>
              <a:rPr lang="en-GB" dirty="0" smtClean="0"/>
              <a:t>Blood flow to the skin also increases (500ml/min), particularly in the hands and feet. The increased skin blood flow helps to dissipate heat produced by metabolism in the mother and </a:t>
            </a:r>
            <a:r>
              <a:rPr lang="en-GB" dirty="0" err="1" smtClean="0"/>
              <a:t>fetous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CHANGES IN BLOOD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b="1" dirty="0" smtClean="0"/>
              <a:t>Venous pressure</a:t>
            </a:r>
          </a:p>
          <a:p>
            <a:r>
              <a:rPr lang="en-GB" sz="2400" dirty="0" smtClean="0"/>
              <a:t>Venous </a:t>
            </a:r>
            <a:r>
              <a:rPr lang="en-GB" sz="2400" dirty="0"/>
              <a:t>pressure progressively increases in the lower extremities, particularly when the patient is supine, sitting, or standing. </a:t>
            </a:r>
            <a:endParaRPr lang="en-GB" sz="2400" dirty="0" smtClean="0"/>
          </a:p>
          <a:p>
            <a:r>
              <a:rPr lang="en-GB" sz="2400" dirty="0" smtClean="0"/>
              <a:t>The </a:t>
            </a:r>
            <a:r>
              <a:rPr lang="en-GB" sz="2400" dirty="0"/>
              <a:t>rise in venous pressure, which can cause </a:t>
            </a:r>
            <a:r>
              <a:rPr lang="en-GB" sz="2400" dirty="0" smtClean="0"/>
              <a:t>oedema </a:t>
            </a:r>
            <a:r>
              <a:rPr lang="en-GB" sz="2400" dirty="0"/>
              <a:t>and varicosities, results from compression of the inferior vena cava by the gravid uterus and possibly from the pressure of the </a:t>
            </a:r>
            <a:r>
              <a:rPr lang="en-GB" sz="2400" dirty="0" err="1"/>
              <a:t>fetal</a:t>
            </a:r>
            <a:r>
              <a:rPr lang="en-GB" sz="2400" dirty="0"/>
              <a:t> presenting part on the common iliac veins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 </a:t>
            </a:r>
            <a:r>
              <a:rPr lang="en-GB" sz="2400" dirty="0"/>
              <a:t>Venous pressure in the upper extremities is unchanged by pregnancy.</a:t>
            </a:r>
          </a:p>
        </p:txBody>
      </p:sp>
    </p:spTree>
    <p:extLst>
      <p:ext uri="{BB962C8B-B14F-4D97-AF65-F5344CB8AC3E}">
        <p14:creationId xmlns:p14="http://schemas.microsoft.com/office/powerpoint/2010/main" xmlns="" val="180950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"/>
            <a:ext cx="7125113" cy="1124744"/>
          </a:xfrm>
        </p:spPr>
        <p:txBody>
          <a:bodyPr>
            <a:normAutofit fontScale="90000"/>
          </a:bodyPr>
          <a:lstStyle/>
          <a:p>
            <a:r>
              <a:rPr lang="en-GB" dirty="0"/>
              <a:t>Vascular resistance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604447" cy="573325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000" dirty="0" smtClean="0"/>
              <a:t>Vascular </a:t>
            </a:r>
            <a:r>
              <a:rPr lang="en-GB" sz="2000" dirty="0"/>
              <a:t>resistance decreases in the first trimester, reaching a nadir of about 34% below </a:t>
            </a:r>
            <a:r>
              <a:rPr lang="en-GB" sz="2000" dirty="0" smtClean="0"/>
              <a:t>non-pregnancy </a:t>
            </a:r>
            <a:r>
              <a:rPr lang="en-GB" sz="2000" dirty="0"/>
              <a:t>levels by 14 to 20 weeks of gestation with a slight increase toward term. </a:t>
            </a:r>
            <a:endParaRPr lang="en-GB" sz="2000" dirty="0" smtClean="0"/>
          </a:p>
          <a:p>
            <a:pPr>
              <a:lnSpc>
                <a:spcPct val="200000"/>
              </a:lnSpc>
            </a:pPr>
            <a:r>
              <a:rPr lang="en-GB" sz="2000" dirty="0" smtClean="0"/>
              <a:t>The </a:t>
            </a:r>
            <a:r>
              <a:rPr lang="en-GB" sz="2000" dirty="0"/>
              <a:t>hormonal changes of pregnancy likely trigger this fall in vascular resistance by enhancing local vasodilators, such as nitric oxide, prostacyclin, and possibly adenosine</a:t>
            </a:r>
            <a:r>
              <a:rPr lang="en-GB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GB" sz="2000" dirty="0" smtClean="0"/>
              <a:t> </a:t>
            </a:r>
            <a:r>
              <a:rPr lang="en-GB" sz="2000" dirty="0"/>
              <a:t>Delivery is associated with nearly a 40% fall in peripheral vascular resistance, although mean arterial pressure is generally maintained because of the associated rise in cardiac output. </a:t>
            </a:r>
          </a:p>
        </p:txBody>
      </p:sp>
    </p:spTree>
    <p:extLst>
      <p:ext uri="{BB962C8B-B14F-4D97-AF65-F5344CB8AC3E}">
        <p14:creationId xmlns:p14="http://schemas.microsoft.com/office/powerpoint/2010/main" xmlns="" val="23225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PLASMA VOLUME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. By the late third trimester, the PV has increased from its baseline by about 50</a:t>
            </a:r>
            <a:r>
              <a:rPr lang="en-GB" sz="2400" dirty="0" smtClean="0"/>
              <a:t>% in </a:t>
            </a:r>
            <a:r>
              <a:rPr lang="en-GB" sz="2400" dirty="0"/>
              <a:t>a first pregnancy </a:t>
            </a:r>
            <a:r>
              <a:rPr lang="en-GB" sz="2400" dirty="0" smtClean="0"/>
              <a:t>and 60% in </a:t>
            </a:r>
            <a:r>
              <a:rPr lang="en-GB" sz="2400" dirty="0"/>
              <a:t>a second or subsequent pregnancy. </a:t>
            </a:r>
            <a:endParaRPr lang="en-GB" sz="2400" dirty="0" smtClean="0"/>
          </a:p>
          <a:p>
            <a:r>
              <a:rPr lang="en-GB" sz="2400" dirty="0" smtClean="0"/>
              <a:t>The </a:t>
            </a:r>
            <a:r>
              <a:rPr lang="en-GB" sz="2400" dirty="0"/>
              <a:t>bigger the expansion is, the bigger, on average, the </a:t>
            </a:r>
            <a:r>
              <a:rPr lang="en-GB" sz="2400" dirty="0" smtClean="0"/>
              <a:t>birth weight </a:t>
            </a:r>
            <a:r>
              <a:rPr lang="en-GB" sz="2400" dirty="0"/>
              <a:t>of the baby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 </a:t>
            </a:r>
            <a:r>
              <a:rPr lang="en-GB" sz="2400" dirty="0"/>
              <a:t>The total extracellular fluid volume rises by about 16% by term. </a:t>
            </a:r>
            <a:endParaRPr lang="en-GB" sz="2400" dirty="0" smtClean="0"/>
          </a:p>
          <a:p>
            <a:r>
              <a:rPr lang="en-GB" sz="2400" dirty="0" smtClean="0"/>
              <a:t>The </a:t>
            </a:r>
            <a:r>
              <a:rPr lang="en-GB" sz="2400" dirty="0"/>
              <a:t>plasma osmolality falls by ∼10 </a:t>
            </a:r>
            <a:r>
              <a:rPr lang="en-GB" sz="2400" dirty="0" err="1"/>
              <a:t>mOsm</a:t>
            </a:r>
            <a:r>
              <a:rPr lang="en-GB" sz="2400" dirty="0"/>
              <a:t>/kg as water is retained</a:t>
            </a:r>
          </a:p>
        </p:txBody>
      </p:sp>
    </p:spTree>
    <p:extLst>
      <p:ext uri="{BB962C8B-B14F-4D97-AF65-F5344CB8AC3E}">
        <p14:creationId xmlns:p14="http://schemas.microsoft.com/office/powerpoint/2010/main" xmlns="" val="1085726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P</a:t>
            </a:r>
            <a:r>
              <a:rPr lang="en-GB" sz="2400" dirty="0" smtClean="0"/>
              <a:t>regnancy, though a physiological state is a period of intense changes and adaptations of the different bodily functions in the mother to aid in the safe and successful process of bearing a child 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/>
              <a:t>Better understanding of the mechanisms of very early normal pregnancy adaptation may help us to understand the abnormal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455638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7200" dirty="0" smtClean="0"/>
              <a:t>Thank you</a:t>
            </a:r>
            <a:endParaRPr lang="en-GB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Pregnancy is a physiological state that is associated </a:t>
            </a:r>
            <a:r>
              <a:rPr lang="en-GB" dirty="0" smtClean="0"/>
              <a:t>with </a:t>
            </a:r>
            <a:r>
              <a:rPr lang="en-GB" dirty="0" smtClean="0"/>
              <a:t>increase in metabolic demands.</a:t>
            </a:r>
          </a:p>
          <a:p>
            <a:r>
              <a:rPr lang="en-GB" dirty="0" smtClean="0"/>
              <a:t>To meet the physiological demands of both the mother and her growing </a:t>
            </a:r>
            <a:r>
              <a:rPr lang="en-GB" dirty="0" err="1" smtClean="0"/>
              <a:t>fetous</a:t>
            </a:r>
            <a:r>
              <a:rPr lang="en-GB" dirty="0" smtClean="0"/>
              <a:t>, the body</a:t>
            </a:r>
            <a:r>
              <a:rPr lang="en-GB" dirty="0" smtClean="0"/>
              <a:t> undergoes myriad of changes to adapt to the </a:t>
            </a:r>
            <a:r>
              <a:rPr lang="en-GB" dirty="0" err="1" smtClean="0"/>
              <a:t>fetous</a:t>
            </a:r>
            <a:r>
              <a:rPr lang="en-GB" dirty="0"/>
              <a:t>,</a:t>
            </a:r>
            <a:r>
              <a:rPr lang="en-GB" dirty="0" smtClean="0"/>
              <a:t> sustain  pregnancy to term and prepare for  delivery.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physiological changes of pregnancy are strongly proactive but not reactive.</a:t>
            </a:r>
          </a:p>
          <a:p>
            <a:r>
              <a:rPr lang="en-GB" dirty="0" smtClean="0"/>
              <a:t> Most pregnancy-driven changes are qualitatively in place by the end of the first trimester, only maturing in magnitude thereafter.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Cardiovascular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Anatomic Changes</a:t>
            </a:r>
          </a:p>
          <a:p>
            <a:r>
              <a:rPr lang="en-GB" sz="2400" dirty="0"/>
              <a:t>The heart rotates on its long axis in a left-upward displacement </a:t>
            </a:r>
            <a:r>
              <a:rPr lang="en-GB" sz="2400" dirty="0" smtClean="0"/>
              <a:t>because </a:t>
            </a:r>
            <a:r>
              <a:rPr lang="en-GB" sz="2400" dirty="0"/>
              <a:t>of uterine enlargement and diaphragmatic </a:t>
            </a:r>
            <a:r>
              <a:rPr lang="en-GB" sz="2400" dirty="0" smtClean="0"/>
              <a:t>elevation.</a:t>
            </a:r>
            <a:endParaRPr lang="en-GB" sz="2400" dirty="0"/>
          </a:p>
          <a:p>
            <a:r>
              <a:rPr lang="en-GB" sz="2400" dirty="0"/>
              <a:t>The </a:t>
            </a:r>
            <a:r>
              <a:rPr lang="en-GB" sz="2400" dirty="0" smtClean="0"/>
              <a:t>apex</a:t>
            </a:r>
            <a:r>
              <a:rPr lang="en-GB" sz="2400" dirty="0" smtClean="0"/>
              <a:t> beat </a:t>
            </a:r>
            <a:r>
              <a:rPr lang="en-GB" sz="2400" dirty="0"/>
              <a:t>shifts </a:t>
            </a:r>
            <a:r>
              <a:rPr lang="en-GB" sz="2400" dirty="0" smtClean="0"/>
              <a:t>laterally to 4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ICS</a:t>
            </a:r>
            <a:endParaRPr lang="en-GB" sz="2400" dirty="0"/>
          </a:p>
          <a:p>
            <a:r>
              <a:rPr lang="en-GB" sz="2400" dirty="0"/>
              <a:t>The heart size increases by about 12</a:t>
            </a:r>
            <a:r>
              <a:rPr lang="en-GB" sz="2400" dirty="0" smtClean="0"/>
              <a:t>%</a:t>
            </a:r>
          </a:p>
          <a:p>
            <a:r>
              <a:rPr lang="en-GB" sz="2400" dirty="0" smtClean="0"/>
              <a:t>The cardiac capacity (</a:t>
            </a:r>
            <a:r>
              <a:rPr lang="en-GB" sz="2400" dirty="0" err="1" smtClean="0"/>
              <a:t>intracardiac</a:t>
            </a:r>
            <a:r>
              <a:rPr lang="en-GB" sz="2400" dirty="0" smtClean="0"/>
              <a:t> volume) increases by 70-80mL.</a:t>
            </a:r>
          </a:p>
          <a:p>
            <a:r>
              <a:rPr lang="en-GB" sz="2400" dirty="0" smtClean="0"/>
              <a:t>The vascular smooth muscles cells increase in size while its collagen content decreases.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18434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ELECTROCARDIOGRAPHIC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/>
          </a:bodyPr>
          <a:lstStyle/>
          <a:p>
            <a:pPr>
              <a:buNone/>
            </a:pPr>
            <a:endParaRPr lang="en-GB" dirty="0" smtClean="0"/>
          </a:p>
          <a:p>
            <a:r>
              <a:rPr lang="en-GB" dirty="0" smtClean="0"/>
              <a:t>Electrocardiographic changes can include a 15- to 20-degree shift to the left in the electrical axis. </a:t>
            </a:r>
          </a:p>
          <a:p>
            <a:r>
              <a:rPr lang="en-GB" dirty="0" smtClean="0"/>
              <a:t>Changes in ventricular </a:t>
            </a:r>
            <a:r>
              <a:rPr lang="en-GB" dirty="0" err="1" smtClean="0"/>
              <a:t>repolarization</a:t>
            </a:r>
            <a:r>
              <a:rPr lang="en-GB" dirty="0" smtClean="0"/>
              <a:t> can result in ST segment depression or T-wave flattening.</a:t>
            </a:r>
          </a:p>
          <a:p>
            <a:r>
              <a:rPr lang="en-GB" dirty="0" smtClean="0"/>
              <a:t> However, pregnancy does not alter the amplitude and duration of the P wave, QRS complex, or T wave.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en-GB" dirty="0" smtClean="0"/>
              <a:t>HEART SOUNDS/MURMURS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The first heart sound may be split, with increased loudness of both portions.</a:t>
            </a:r>
          </a:p>
          <a:p>
            <a:r>
              <a:rPr lang="en-GB" dirty="0" smtClean="0"/>
              <a:t>The third heart sound may also be louder.</a:t>
            </a:r>
          </a:p>
          <a:p>
            <a:r>
              <a:rPr lang="en-GB" dirty="0" smtClean="0"/>
              <a:t>Systolic ejection murmurs are detected in 90% or more </a:t>
            </a:r>
            <a:r>
              <a:rPr lang="en-GB" dirty="0" err="1" smtClean="0"/>
              <a:t>gravidas</a:t>
            </a:r>
            <a:endParaRPr lang="en-GB" dirty="0" smtClean="0"/>
          </a:p>
          <a:p>
            <a:r>
              <a:rPr lang="en-GB" dirty="0" smtClean="0"/>
              <a:t>Continuous murmurs or bruits may be heard at the left </a:t>
            </a:r>
            <a:r>
              <a:rPr lang="en-GB" dirty="0" err="1" smtClean="0"/>
              <a:t>sternal</a:t>
            </a:r>
            <a:r>
              <a:rPr lang="en-GB" dirty="0" smtClean="0"/>
              <a:t> edge, which arise from the internal thoracic (mammary) artery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HEART SOUNDS/MURMURS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Diastolic murmur may be heard and is usually soft and may coincide with third heart sound.</a:t>
            </a:r>
          </a:p>
          <a:p>
            <a:r>
              <a:rPr lang="en-GB" dirty="0" smtClean="0"/>
              <a:t>These murmurs usually disappear after delivery.</a:t>
            </a:r>
          </a:p>
          <a:p>
            <a:r>
              <a:rPr lang="en-GB" dirty="0" smtClean="0"/>
              <a:t>Therefore caution is needed in interpreting murmurs in pregnancy as most murmurs are physiological.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GB" dirty="0" smtClean="0"/>
              <a:t>Cardiac physiology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764705"/>
            <a:ext cx="7125112" cy="5094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 smtClean="0"/>
              <a:t>The heart rate</a:t>
            </a:r>
          </a:p>
          <a:p>
            <a:r>
              <a:rPr lang="en-GB" sz="2400" dirty="0" smtClean="0"/>
              <a:t>Heart rate rises </a:t>
            </a:r>
            <a:r>
              <a:rPr lang="en-GB" sz="2400" dirty="0"/>
              <a:t> </a:t>
            </a:r>
            <a:r>
              <a:rPr lang="en-GB" sz="2400" dirty="0" smtClean="0"/>
              <a:t>gradually during pregnancy and it is </a:t>
            </a:r>
            <a:r>
              <a:rPr lang="en-GB" sz="2400" dirty="0" smtClean="0"/>
              <a:t> 10–15 </a:t>
            </a:r>
            <a:r>
              <a:rPr lang="en-GB" sz="2400" dirty="0" err="1" smtClean="0"/>
              <a:t>bpm</a:t>
            </a:r>
            <a:r>
              <a:rPr lang="en-GB" sz="2400" dirty="0" smtClean="0"/>
              <a:t> higher than non-pregnant level at term </a:t>
            </a:r>
          </a:p>
          <a:p>
            <a:pPr>
              <a:buNone/>
            </a:pPr>
            <a:r>
              <a:rPr lang="en-GB" sz="2400" b="1" dirty="0" smtClean="0"/>
              <a:t>The stroke volume </a:t>
            </a:r>
            <a:endParaRPr lang="en-GB" sz="2400" dirty="0" smtClean="0"/>
          </a:p>
          <a:p>
            <a:r>
              <a:rPr lang="en-GB" sz="2400" dirty="0" smtClean="0"/>
              <a:t>SV also increases by 20-25% during pregnancy and is altered  by change in position</a:t>
            </a:r>
          </a:p>
          <a:p>
            <a:r>
              <a:rPr lang="en-GB" sz="2400" dirty="0" smtClean="0"/>
              <a:t>In supine position SV decreases form 20weeks </a:t>
            </a:r>
          </a:p>
          <a:p>
            <a:r>
              <a:rPr lang="en-GB" sz="2400" dirty="0" smtClean="0"/>
              <a:t>In lateral recumbent  position, SV remains the same from 19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week till term.</a:t>
            </a:r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40974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0"/>
            <a:ext cx="7125113" cy="908721"/>
          </a:xfrm>
        </p:spPr>
        <p:txBody>
          <a:bodyPr>
            <a:normAutofit/>
          </a:bodyPr>
          <a:lstStyle/>
          <a:p>
            <a:pPr marL="0" indent="0"/>
            <a:r>
              <a:rPr lang="en-GB" dirty="0" smtClean="0"/>
              <a:t>STROKE VOLUME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96752"/>
            <a:ext cx="7125112" cy="5661248"/>
          </a:xfrm>
        </p:spPr>
        <p:txBody>
          <a:bodyPr>
            <a:normAutofit/>
          </a:bodyPr>
          <a:lstStyle/>
          <a:p>
            <a:r>
              <a:rPr lang="en-GB" sz="2600" dirty="0" smtClean="0"/>
              <a:t>Stroke </a:t>
            </a:r>
            <a:r>
              <a:rPr lang="en-GB" sz="2600" dirty="0"/>
              <a:t>volume increases 25–30% during pregnancy, reaching peak values at 12–24 weeks' </a:t>
            </a:r>
            <a:r>
              <a:rPr lang="en-GB" sz="2600" dirty="0" smtClean="0"/>
              <a:t>gestation.</a:t>
            </a:r>
          </a:p>
          <a:p>
            <a:r>
              <a:rPr lang="en-GB" sz="2600" dirty="0" smtClean="0"/>
              <a:t> Therefore elevations </a:t>
            </a:r>
            <a:r>
              <a:rPr lang="en-GB" sz="2600" dirty="0"/>
              <a:t>in cardiac output after 20 weeks of gestation depend critically on the rise in heart rate.</a:t>
            </a:r>
          </a:p>
          <a:p>
            <a:r>
              <a:rPr lang="en-GB" sz="2600" dirty="0"/>
              <a:t>Stroke volume is sensitive to maternal position. In lateral </a:t>
            </a:r>
            <a:r>
              <a:rPr lang="en-GB" sz="2600" dirty="0" smtClean="0"/>
              <a:t>recumbent, </a:t>
            </a:r>
            <a:r>
              <a:rPr lang="en-GB" sz="2600" dirty="0"/>
              <a:t>stroke volume remains roughly the same from 20 weeks' gestation until term, but in the supine position stroke volume decreases after 20 weeks and can even fall to </a:t>
            </a:r>
            <a:r>
              <a:rPr lang="en-GB" sz="2600" dirty="0" smtClean="0"/>
              <a:t>non-pregnant </a:t>
            </a:r>
            <a:r>
              <a:rPr lang="en-GB" sz="2600" dirty="0"/>
              <a:t>levels by 40 weeks' gestation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358586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6323</TotalTime>
  <Words>1102</Words>
  <Application>Microsoft Office PowerPoint</Application>
  <PresentationFormat>On-screen Show (4:3)</PresentationFormat>
  <Paragraphs>87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Apex</vt:lpstr>
      <vt:lpstr>CARDIOVASCULAR  CHANGES IN PREGNANCY</vt:lpstr>
      <vt:lpstr>INTRODUCTION</vt:lpstr>
      <vt:lpstr>INTRODUCTION</vt:lpstr>
      <vt:lpstr>Cardiovascular System</vt:lpstr>
      <vt:lpstr>ELECTROCARDIOGRAPHIC CHANGES</vt:lpstr>
      <vt:lpstr>HEART SOUNDS/MURMURS</vt:lpstr>
      <vt:lpstr>HEART SOUNDS/MURMURS</vt:lpstr>
      <vt:lpstr>Cardiac physiology</vt:lpstr>
      <vt:lpstr>STROKE VOLUME</vt:lpstr>
      <vt:lpstr>STROKE VOLUME</vt:lpstr>
      <vt:lpstr>CARDIAC OUTPUT</vt:lpstr>
      <vt:lpstr>CARDIAC OUTPUT</vt:lpstr>
      <vt:lpstr>Cardiac physiology</vt:lpstr>
      <vt:lpstr>CHANGES IN BLOOD FLOW </vt:lpstr>
      <vt:lpstr>CHANGES IN BLOOD FLOW</vt:lpstr>
      <vt:lpstr>Vascular resistance </vt:lpstr>
      <vt:lpstr>PLASMA VOLUME</vt:lpstr>
      <vt:lpstr>Conclusion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PHYSIOLOGICAL CHANGES IN PREGNANCY</dc:title>
  <dc:creator>dr</dc:creator>
  <cp:lastModifiedBy>dr</cp:lastModifiedBy>
  <cp:revision>7</cp:revision>
  <dcterms:created xsi:type="dcterms:W3CDTF">2017-11-02T04:31:55Z</dcterms:created>
  <dcterms:modified xsi:type="dcterms:W3CDTF">2017-11-06T13:55:33Z</dcterms:modified>
</cp:coreProperties>
</file>