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7" r:id="rId2"/>
    <p:sldId id="303" r:id="rId3"/>
    <p:sldId id="259" r:id="rId4"/>
    <p:sldId id="295" r:id="rId5"/>
    <p:sldId id="260" r:id="rId6"/>
    <p:sldId id="261" r:id="rId7"/>
    <p:sldId id="262" r:id="rId8"/>
    <p:sldId id="263" r:id="rId9"/>
    <p:sldId id="31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96" r:id="rId20"/>
    <p:sldId id="297" r:id="rId21"/>
    <p:sldId id="298" r:id="rId22"/>
    <p:sldId id="276" r:id="rId23"/>
    <p:sldId id="277" r:id="rId24"/>
    <p:sldId id="287" r:id="rId25"/>
    <p:sldId id="278" r:id="rId26"/>
    <p:sldId id="279" r:id="rId27"/>
    <p:sldId id="280" r:id="rId28"/>
    <p:sldId id="281" r:id="rId29"/>
    <p:sldId id="282" r:id="rId30"/>
    <p:sldId id="283" r:id="rId31"/>
    <p:sldId id="304" r:id="rId32"/>
    <p:sldId id="305" r:id="rId33"/>
    <p:sldId id="310" r:id="rId34"/>
    <p:sldId id="306" r:id="rId35"/>
    <p:sldId id="307" r:id="rId36"/>
    <p:sldId id="312" r:id="rId37"/>
    <p:sldId id="288" r:id="rId38"/>
    <p:sldId id="308" r:id="rId39"/>
    <p:sldId id="291" r:id="rId40"/>
    <p:sldId id="299" r:id="rId41"/>
    <p:sldId id="292" r:id="rId42"/>
    <p:sldId id="302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F16D2-1A3D-4805-8406-D89B7A08D7E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E40E-7208-45DE-A701-7C9D947A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Turtous</a:t>
            </a:r>
            <a:r>
              <a:rPr lang="en-US" dirty="0" smtClean="0"/>
              <a:t> arterioles in the</a:t>
            </a:r>
            <a:r>
              <a:rPr lang="en-US" baseline="0" dirty="0" smtClean="0"/>
              <a:t> stomach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EE40E-7208-45DE-A701-7C9D947AB7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BB8DC7F-3DF8-4A25-B26A-B8357AA1A68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8D4156B-CD7C-4548-96E9-36957117C7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292848"/>
            <a:ext cx="6517482" cy="2509213"/>
          </a:xfrm>
        </p:spPr>
        <p:txBody>
          <a:bodyPr/>
          <a:lstStyle/>
          <a:p>
            <a:r>
              <a:rPr lang="en-US" dirty="0" smtClean="0"/>
              <a:t>UPPER GI BLEEDING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 YUSUF MUSAH</a:t>
            </a:r>
          </a:p>
          <a:p>
            <a:r>
              <a:rPr lang="en-US" dirty="0" smtClean="0"/>
              <a:t>Dept. of Internal </a:t>
            </a:r>
            <a:r>
              <a:rPr lang="en-US" dirty="0"/>
              <a:t>M</a:t>
            </a:r>
            <a:r>
              <a:rPr lang="en-US" dirty="0" smtClean="0"/>
              <a:t>edicine</a:t>
            </a:r>
          </a:p>
          <a:p>
            <a:r>
              <a:rPr lang="en-US" smtClean="0"/>
              <a:t>FETHI.</a:t>
            </a:r>
            <a:endParaRPr lang="en-US" dirty="0" smtClean="0"/>
          </a:p>
        </p:txBody>
      </p:sp>
      <p:sp>
        <p:nvSpPr>
          <p:cNvPr id="4" name="AutoShape 4" descr="data:image/jpeg;base64,/9j/4AAQSkZJRgABAQAAAQABAAD/2wCEAAkGBhQQEBMUEBAWFRQWGBUWGBcYFBgVFxgVFRcXFRYYGRkYHCYgFxojGhQUHzEiIycpLCwsFx4xNTAqNiYrLCoBCQoKDgwOGg8PGikkHyQsKi8sLCouNCwsLCwsLCwpLCksLSwtLCw0LCwpLCwsKiwvLC0tLCwsLCwsLCwsLC0qLP/AABEIAKIBNgMBIgACEQEDEQH/xAAcAAEAAgMBAQEAAAAAAAAAAAAABgcDBAUCAQj/xABIEAABAwEFBAcFBAYHCQEAAAABAAIDEQQFBhIhMUFRYQcTInGBkaEyQrHB0RQjUnJikqKywuEkM1Njc5PwFRc1Q1SCw9LxJf/EABoBAQADAQEBAAAAAAAAAAAAAAADBAUCAQb/xAAyEQACAgEDAgQFAwMFAQAAAAAAAQIDEQQhMRJBEyIyUQVhcaHwgbHRI0KRFDNyweEV/9oADAMBAAIRAxEAPwC8UREARFq3nbRBDJIfcaTTidw8TQItzxvCyzi4nxcLMeriAdLTWvssB2V4nl/owm03rabT7T5Hgbmg5R4MFFluC7TbbV94SRrJId5FdniSB/8AFaEMLY2hrAGtGgA0HgrbcatsZZmxjPU5k3iJVNkvq02cgtkkA4OqWmm0Udp5Ke4axS21jK4BsoFS3cRxb9Ny6tvsTJmFkrQ5rtx48RwKrC3WZ9gtdGnVhDmH8TTsr3ioPii6bdsYYanpWnnMS2EWGx2oSxse3Y5ocO4iqzKoaaeQiIgCIiAIi+ZkB9RKogCIiAIiIAiIgCIiAIiIAiIgCIiAIiIAiIgCIiAIiIAiIgCjuPJaWNwHvOYPXN/CpEuFjWzZ7FJTa3K/waRX0qu6/UiK9Zrlj2ZxujaIUndvqxvhRx+amb4g6mZoNDUVFaEbxwOqgnR1bA2SWM+8A4d7ag+jh5KVTwTxPc6EiVjjUxvdQtP92/Wg/ROnAhSWrzsg0sl4KOi+IEgkAkGoqK0NCKjgaEjxUI6SIAHQP3kPae4FpH7xUns4nkka6QCFja9gOD3PcRTtkCgaK7BtPcoh0hW8PmZGD/VtNfzPoaeTW+aUrzo81Ul4TJJgmXNYo67i9vgHmnxXeXGwhZTHY4gRqQX/AK5Lh6ELsqOfqZYpyq459kERFwShczEGII7FEZJTya0e053AfM7l01S2PL4Nptsgr2IiY2D8po495cD4AKK2zojkuaPT+PZh8Lky3hjW2WyTJE5zA40bHFUE8sw7TvQcgsL8DW89o2dxPHrGE/v1Vh4HwoLHCHvb9+8Vcd7QdQwcKb+J7gpG3NnNaZKCm3Nm1zV3Uplp4qFUOSzNsuz18apdNEVhfcpqwYott3yZHl9BtilqRTlXVveDTvVqYcxFHbousj0I0ew7Wu4HiOB3+YWLENxxW+J8ZLc7CQ1woTHJQGhps0Lat4EciqywXeD7HeDWP7Ic4wyN5k5R5PprwrxROVUkm8piSr1lbnFYmvuXOiIrZjBERAEREAREQBERAEREAREQBERAEREAREQBERAEREAXmWMOaWuFQQQRxB0IXpEBVV6XdLd9oBaSKHNG/iOB500I+RUmsXSJEWjro3tdvygOae6pBCkV8Ni6l5tDQY2guIPLhwPCmuqqB41OlOXDkrkMWrzLgyberSy8j2fYml59IlWkWeMg/jfTTuaK18T4Lj4duB9slzyV6utXvPvHaWg7yd/DyXGsrwHtLg0gEVDqltOYGtO5WrcF4CWM0bG0MOWkbiW7K7C1pb3EL2f9JeVHlOdRPNj47HTa2goNi+oipGuEREBgt1qEUT5HbGNc49zQSfgqYwi1s14wdbsdIXEbs9HPb+0ArMx/Pku6fmGt/We0H0JVO2d74iyVlRlf2XU0zso6nqDTmqeoliS+RufDas0za5e32/8AS+rytL44nPjj6xzRXIDQuAPapxdStBvNAvVht7J42yRODmOFQR8DwI3g7FoYbxHHbYQ9hAcKB7K6td9OB/mvtpwrZpHue6EVdq6jnNa48XNaQHHvCs5b3RkuKi3GeU0bNgvSOcydUcwY7KXAdgupqGu2OpsNNip3GU4F5Wh0fuyA6fia1tf2gVZuJsRxXdBlYG56UijAAA3AkDYweuxUxLIXuLnGpJJJO8k1J8yquolso9zX+GUvqlZjbGEfoWzy52NcNjgD5ivzWRaFwn+i2ev9lF+41b6uLgw5LDaCIi9PAi+EqO3ni0NJbCA4/iPs+A3qC7UV0LM2eNpckjRQH/adpkq4PkP5a0H6ugWzYMUyxmknbbvro4dx+qoR+K1N+ZNL3OPERNUWCx21szA9hqD5g8DwKzrVjJSWUSBERegIiIAiIgCIiAIiIAiIgCIiAIi8skDthB3aGuqAw2ywsmAEgqA4OpXQkbKjeOXIKvsUXF9lhjbUEGWUg78rmsyh3MZaKyVE+kZn9HjPCT4sd9FNTJqSRU1UE63LucPD9wieCpjzNc5zc7SA+J4pR2pGdlCKjdTmrFgYWtaCakAAniQNupUY6On1szxwkPq1ilSXSbk0e6WCVaku4RFyb9xJHZG9rtPOxg2nmfwjn8VEk28IsSkorLOsiieG8YvtM5jfG0AglpbWoy8a7e/RdrEV6Gy2WWZrM5YKgbtSBU03CtTyCTTh6hTJXY6O7wcDpSny2EN/HIweQc7+Fc/AtwR2q7ZGTN7L5XEEbWlrWtDmniCD6hRK+MRWi85I2FoJFQxkbTq5206kncNa0A8VbmHLp+y2WKHaWt7RG97jmd4VJVSGLLHLtg2rk9Np41t+ZvOxWN4YNtthkzwZ3gbJIq5qfpNGo9QtduOre/sNmcSdOzGzOfJtaq6FTeBtL1j/ADTD9iRcTr6GlFvcm0+o8eEpWxTcVnj6mxdGArVa5OstOaNpNXOk1kd3NOtebqeOxavSBYY4LS2KFuVjIWADmS9xJO8mu1XMqd6TB/8AoPr/AGcflQ/zS2tQhseaPVTvv83CTwkW1d8WSGNvBjB5NAWwscDwWtI2EA+YWRXEYb5CIi9PDhYttpZEGt0zmh/KNSPGoXNw3cTZR1kmra0DeJG0nlyXSxdYy+EOHuGp/KdCfgtHCd7BtYnmlTVp5na36eKw7lF65K7jG2ePzOSJ+vckkLGkN6s0a0kUbQN0q0g04H1C518XIJw4hobIPZdX2tNjvHRbJs743OdEA5rjmLCcpDt5aab94K9QmUuzSZY2AHsg5iebnU0A4DzWjOMbI+HOP8fXP4zt77MimG7eYpw0+y85SODtgPfXTxU4VfOd1lqqz3pajxfWvzVgqn8Kk+iUOUnscV8YCIi1yUIiIAiIgCIiAIiIAiIgCIiA1bzszpYZGMdlc5rmg8CQq0ua9ZLBaCHNIFcsjO7eOY2g7/FWqo3i7DH2lvWRD71o/XA908+B8O6aqaXllwypqapSxOHKO/ZbU2VjXscHNcKgjgo90gMrZK8JGH94fNRbDOJHWR5ZJUxE9pu9jthcBx4j5qXYve2WwPcwhzew4EagjO36rrocJo58ZXUy98HO6N3/AHcw4OafNpH8KmSgvRtJ2p28oz5Fw+a7GJcWtswLI6Pl4bmc3c+XwXlkW7Gke6eyMKFKRnxLiRtkZpR0rh2W/wATuXx86QS67rlvCckuJqaySHUD+fAfABLsuua8JiSSamr5DsH1NNjR6BWZdt2ss8YjjFAPMneSd5K7bVSwuSGMZaqXVLaKMN03HFZm0iZQ0oXHVzu8/LYt8hfUVZtvk0YxUVhEIxxfUl3mL7LFEwSZsz+rGpbSjdKbiSpHhu+hbLMyUUBIo8D3XjRw7t45ELxii4RbLM+I6O9ph4PGzwOoPIlVphDELrutLo5wWxuOWRp2scNA+nLfTaONAq0pOE9+GaldUdRp/KvPH7ouJU3hPs3uz/FmH7MgVxMkDgC0gg0II1BB2EFU7hv/AIwz/Hm/8i8u5j9T3Q/7dv8Ax/kuRQfpFwlJaSyaBuZ7W5XM0qW1JBbXaRU6c+SnCiuNMZtsbckdHTuGg2hgPvO+Q39yltUXHzFXSOxWrwuTSuPE4sNlijvB5bLUhrKFz2xbGF4GzfSutKKaQyh7Q5pq1wBBGwgioPkqhwvhOW8ZDLO5wizEuefakdvDa+p2DZ3W7Z4Gxsaxgo1oDQOAAoB5BcUyk1vx2JddXXCWIvzd8cfoZERcjEtqljiBirt7RAqQKemu9d22KuDm+3sZ7eFk6zm1FDqCohfOGHMJdCMzPw+83u4j1WOx4slYfvKPHgD5j5hSqwXiyduZh7xvB4ELOc9Pr49Pf7nHlmQ6yYjniGXNmA3PFSPHQr5br/mnGUkAH3WileW8nuW9jN33kY/RJ9afJdnDsDRZ43BrcxGpAAJ1O071QhTdO2Wn8R4X57nCTb6cmjhu4Sw9bKKO91u8V3nnyUjXiWUMBc4gAbSdAFo2K/opnljCa7qigNNtFs1Qq00VUnz/AJZKko7HRXwlfVHMXXiWtbE00zCrvy7APE18lJqLlTW5vset4WTYtuLImEhgLyOGjfPf4Ba8GM2k9uItHEEO9KBcu7MNPma15Iawnnmy8QKb9V1LThaJwIjLo3agZjUOpvptpzHksmNuusXXHCXZe/59SLM3ud2y2tkrc0bg4cvgeBWZQGw2p9kn7VRQ0e3iP9agqeh1RVaGj1XjxeViS5R3GWTSvS92WcAvqSdjRtPE9yzWG3NmYHs2HjtBG0FQi3zutNoNNczsreQrQfXxKm9gsTYYwxuwb+J3lRaXUzvtlj0L9xGTb+RsIiLSOwiIgCIiAIiICLYswl19ZYRSXeNgfT4O571DLNe8kUUsDqljwQWnQsfxHA1GoVuKO4mwk20gvjo2bjufydz5qxXb/bLgoajTNvrr5/cgV1Xy+zdYY9HPblr+HUGo56HzW/hzDT7Y8ueSIwe0/e47SG12nidy5d32HrJ2RE5czwwnhrQ+O1W/ZbM2JjWMbRrRQDkprp9HHLKulp8X1cLsebHYmQsDI2hrRsA+PM81nRFRNhLGyCIiHoUMx7gz7S3roG/fNGo/tGjd+YbuOzhSZouZRUlhktVsqpqceSp8F44NkIgtNTDWgNDmiNdRTaW13bR6LSwUc96xu3Z5n/sSH5qXY/wrZ3RvtJeIZANTSrZDsAIHvE0FR413Vzc9zTWp5ZZ2ZnAVPaDaNqBqSRxVGXVGSi98cH0FLpurnZHy5WH7fm5ZeLOkGOzgx2YiSbZUasZzJ2OdyHjwMRwrhOS8JTNOXdVmJe8ntSO3tafid2wcu3h/otoQ+2OBA/5TCaH8ztNOQ81YUUIY0Na0NaBQACgAGwADYFOoSseZ8exQlqKtNHoo3b5l/B5s1nbGxrGNDWtAAAFAANgCyoismTyEREBzb1uOOcHQNfucBr48QojHJJY5uDhtG5zfmDxVgLn3vc7bQyh0cPZdw5HiFmazReJ/Uq2mvuRyjndckZxFbmz9U9h91wI3ggg0Pmu9cdrayxsc9wAaHAnucQojbrufC6kjacDuPcV8hbJLljZmcASQ0bATtPLvKx69XZXfKco+ZrGPnsRqTTybl73w+0vAaDlr2WDaTuJ4n4Lu3Dh3qSJJD26GgGxtdPE08FluLD4gGZ9DIfJvIc+a7K1dLo5OXjX7y/b8+xJGPdhRLGUB6xj9xbl8QSfgfRS1a9usLZmFjxofMHcRzVzV0ePU4Lk6ksrBxbjtHWxsEcgZJG3KQWh2Zo9ngadx21XUisrg/rJpAS1pAo3I1oNC46k66DeolbrhmgdmaCQNQ9tajvA1b/rVa32machmd76+7Un0WRHWSpShZB9S432ftt/BH1Y2aMt92sTzuLNQaNHOmlfEqavBZAddWsPmG/yUQdhe0UrkB5ZhVaz454K1EjBsO3KfkVFTfbRKc7IPzd/Y8Tccto2MLx1tLK7g4+lPmp0q+uW3tglD3NJFCNDsrv5qc2K3MmbmjdUeoPAjcrvwmcPDcM75zg6rexsIiLZJQiIgCIiAIiIAsVotLY2lz3BrRqSTQBc6/sRR2RlXdp59lgOp5ng3mq+tdvtF4SgavO5jdGt502DvPmpoVOW74Kt2pVflW79jBDbWi1iXUME2fZrlz5tncrdaaioVS33cD7J1YkIJe0nTYCDQiu/QjzVj4YtfW2SF2/KGnvZ2D+6pL0mlJFfRtxlKEueTqIiKqaQREQBEUUxljdtjBjio+cjZtEdd7ufBvnpt5lJRWWSVVStl0wW5zOlK/GCJtmFHSOLXu/Qa3UeJ+FeIUMw5f0l3zB4acr2jM0imeM6gtJ8aHYujhPC0l4TGacu6rNV7ztkdvaD8Tu2DlYeJMJxWyEMIDHMFI3AezwFN7dBoqnTOx9a29ja8WnTRWnlun6jo3VesdpibJC7M0+YO9pG4jgtxUtdt5Wi6bU5rmnaBJHXsvbuc0/B3gd4Vv3beLLREyWJ1WOFR8weBBqCFPXZ17PkzdVpXS8x3i+GbSIimKYREQBERAcDGX9Q384/dcvGDP6qT8/8ACFzsU3oJXhjDVrK1PF2w+WzzW9g21jK+P3gc3eDQHyoPNYUbYT+IZT7Y/XBDnzklREW6TBEXiWUNFXEADeTQI3gCVlQRxBHmoLh9+S1R14lp7yC34qVWjEcDP+YCf0QXeo0UNttoBmc+KoBdmFRQg1r8VhfEboddc4yTcX2/PkQza2ZYq+ELUuu8mzxhzTr7w4HgtxbcZKcVKPDJuTj3lhmKUEtGR3EDQ94+ii8ckljm4EbRuc35gqwFBsT25ss3Y1DRlrxNST4a0WL8SprqSthtLPbuRWJLdE1s84e1rm7HAEdx1WRV5BLO9oawylo0AbmoPJeyLTHr983n26LqPxXbPQx4nyLARRW48QSucWub1lBWoFHDUDWm0aor9Wsrtj1LP+DtSTJUiIrZ0FxsR4ibZGbnSO9hv8R4NHr8M9/X2yyRF7tXHRrd7nfIcSq6sllmvC0mpq46uduY3u4bgP5lTV1580uCpqL3HyQ9TPt33dNeE5JcSTq952NG4fRoVk3VdEdmZkibTiT7TjxJXq7LtZZ4xHGKAeZO8k7yVtryyzq2XB7Rp1Xu92RLpFstYI3/AIH08Hj6tavvR3aqwSM/A+vg8D5hy62KrL1ljmG8NzDvYc3yUS6O7VltD2V9tlfFhHyc5SR81TXsRT8mpT90WGiIqxfCIuff9tfDZppIm5ntYS0bdeNN4G3wXjeNz2K6mkiN45xv9mrDZyDMR2nbRGDs73nhu28FGcH4IfbHdfaS4Qk11Jzymuuu0NrtdtO7iIvZ7YOuEkzeu7WZwLqZydTUgHadqnkPS20AD7GRTSjZRSg4dgKipxnLM3+h9DKi2ivoojlvmRYUFnbG0NY0Na0UAAoABuAWRV9/vcZ/0rv8wfRYZel38Nk85fkGKz49fuZf+g1D/t+6/kkmNcMC2wEtH3zASw8d5YeR9DTmoj0W30WTus7j2ZAXNHB7Rr5tB/VC1bb0o2qQUjbHFXeGlzvAuNPRbvR1hib7QLTKwsY0Oy5hRz3PBbUA60o4mvdRQ9SlYnD9S8qpU6acL2sdvqWciIrhhhERAFHcS39kBijPaPtEe6OA5n0W/iC8zBFVvtOOVvLTU+A+SjFx3QbS8l9cgNXHe47aV48SsrW6ibktPV6nz8kRzk/SjPh64Ou7cg+71AGzMdnkPitFpdZLRzYf1mn6gqfsYGgACgGgA3ALhYqunrGdYwdpg15t/lt81Bf8P8KlSr9Ud8+/52PHDC2O3Z5w9oc01DgCO4rIojha+ch6p57JPZPBx3dx+PepctLS6iN9akue/wBTuMsoLhYnuuWYM6vUCtW1A1NKHXQ713UUl1MboOEuGetZWCI2fBryO3I1vIDMfktw4MZlNJHZtx0pXup81IkVaPw7TxWOnP1OeiJX81jnsrq9pv6TfZPj8itmPFc4G1p5lv0optRa77uiO2JhP5G/RVf/AJ1lb/o2NL2OehrhkKtF9Tz9kuJr7rRSvlqV1biwyah84pTUM58XfRcgF1ktHNjv1mn6gqeQTB7Q5pqCAQeRVfQ0xum5XNuUXwzyCy9z2BRfURfQkx4jha2pa0Cu2gAr38UXtF4ljgBa14XgyCN0kho1vmTuA4kr3arW2JhfI4NaNpKrXEt/OtkwbGD1YNGN3ucdM1OJ2Abh3lTV19b+RXvvVUfn2Ne12qW8LSKCrnaNbuY36DaT/IKx7juVlliDGana529zuPdwC08LYcFljq6hld7R4D8I5D1Pgu6urbM+WPBHp6HHzz9TCIigLh5ljDmkHYQQe46Kq7gkNnt0YPuyGM+NYz8Vayq7GNlMVtkI0zZZB3nb+0HKxRvmPuUNasKM12ZaKLXu+1iWKOQe+1rvMVWwq5eTyshERD05lvuCzPDnSWaJxoSSY2186VVT4EuqO1WxrJWZmZHuIqRsApqCDtKuG9XUglP92/8AdKq/oqH9Nd/gv/ejVW1Lria2knJUWvL4X/ZOP939h/6Yf5kn/uoX0j4ehsv2c2eMMDusDtXGpbkp7RPEq1lA+lqGsEDuEhH6zCf4V1dCPQ8Ij0V9jvipSbX1+R2MCWSP7DA9sTA8toXBoDiWktJJpUnRSRRbo1nzXfGPwukb+2XfxKUqWv0oqanKukn7sIiLsgCIiA0r0uttoYGvJFDUEbQdm9ZLvsDYGBjK0FTU7STtJWyij8KHX1439zzCzkIiKQ9IjfeGnB+aBtWu2tHunly+Ckl1xPbCwSmrwNda9wrvoKBbSKpVpIVWSnDv27HKik8hERWzoIiIAiIgOHiW5TM0PjHbbpT8TeHePqvmFLPKxjxIC1tRlB0Ndc2m4bF3UVT/AEkPG8ZbP9znpWchERWzoIiICrMTYhda5KCoiaaMbx3ZjzPp5qT4Nwt1IE0zfvCOy0+4DvP6R9B3lduHD8DJTK2FofWtddCdpA2A8wF0VPK3y9MdinXpmp+JY8sIiKAuBERAFC+kawVbFKBsJYe52rfUHzU0Wjfd3faLPJHvcNPzDVvqAu65dMkyG+HXW4nGwBb89mMZOsbiP+13aHrmHgpOquwjeDoLW1oGkhEbgeZ294PzVoru6OJEeks660vbYIiKEtHiaIOaWnYQQe4ihVR4Vsk9jvRkRjJdUxu0NDGdrweFAHV5UVvr5RRzr6mn7FqjUOqMo4ypI+qK9Jdlz3e8/gfG/wBch9HlSpad8WDr7PLEffY5vcSND4GhXU1mLRFTPosjL2aIf0TWusE0f4ZA7we0D4sKnirvo4uK02e0SmaIsYWZTWmrw4FuWm0Uza7NVYijpz0LJY13T48nF5TCIimKQREQBERAEREAREQBERAEREAREQBERAEREAREQBERAEREAREQBfCiICG2Gzt/2vJ2RoC4aDRxbqe/U681M0RS2dvoV9PxL6sIiKIsBER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116681" y="-152401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data:image/jpeg;base64,/9j/4AAQSkZJRgABAQAAAQABAAD/2wCEAAkGBhQQEBMUEBAWFRQWGBUWGBcYFBgVFxgVFRcXFRYYGRkYHCYgFxojGhQUHzEiIycpLCwsFx4xNTAqNiYrLCoBCQoKDgwOGg8PGikkHyQsKi8sLCouNCwsLCwsLCwpLCksLSwtLCw0LCwpLCwsKiwvLC0tLCwsLCwsLCwsLC0qLP/AABEIAKIBNgMBIgACEQEDEQH/xAAcAAEAAgMBAQEAAAAAAAAAAAAABgcDBAUCAQj/xABIEAABAwEFBAcFBAYHCQEAAAABAAIDEQQFBhIhMUFRYQcTInGBkaEyQrHB0RQjUnJikqKywuEkM1Njc5PwFRc1Q1SCw9LxJf/EABoBAQADAQEBAAAAAAAAAAAAAAADBAUCAQb/xAAyEQACAgEDAgQFAwMFAQAAAAAAAQIDEQQhMRJBEyIyUQVhcaHwgbHRI0KRFDNyweEV/9oADAMBAAIRAxEAPwC8UREARFq3nbRBDJIfcaTTidw8TQItzxvCyzi4nxcLMeriAdLTWvssB2V4nl/owm03rabT7T5Hgbmg5R4MFFluC7TbbV94SRrJId5FdniSB/8AFaEMLY2hrAGtGgA0HgrbcatsZZmxjPU5k3iJVNkvq02cgtkkA4OqWmm0Udp5Ke4axS21jK4BsoFS3cRxb9Ny6tvsTJmFkrQ5rtx48RwKrC3WZ9gtdGnVhDmH8TTsr3ioPii6bdsYYanpWnnMS2EWGx2oSxse3Y5ocO4iqzKoaaeQiIgCIiAIi+ZkB9RKogCIiAIiIAiIgCIiAIiIAiIgCIiAIiIAiIgCIiAIiIAiIgCjuPJaWNwHvOYPXN/CpEuFjWzZ7FJTa3K/waRX0qu6/UiK9Zrlj2ZxujaIUndvqxvhRx+amb4g6mZoNDUVFaEbxwOqgnR1bA2SWM+8A4d7ag+jh5KVTwTxPc6EiVjjUxvdQtP92/Wg/ROnAhSWrzsg0sl4KOi+IEgkAkGoqK0NCKjgaEjxUI6SIAHQP3kPae4FpH7xUns4nkka6QCFja9gOD3PcRTtkCgaK7BtPcoh0hW8PmZGD/VtNfzPoaeTW+aUrzo81Ul4TJJgmXNYo67i9vgHmnxXeXGwhZTHY4gRqQX/AK5Lh6ELsqOfqZYpyq459kERFwShczEGII7FEZJTya0e053AfM7l01S2PL4Nptsgr2IiY2D8po495cD4AKK2zojkuaPT+PZh8Lky3hjW2WyTJE5zA40bHFUE8sw7TvQcgsL8DW89o2dxPHrGE/v1Vh4HwoLHCHvb9+8Vcd7QdQwcKb+J7gpG3NnNaZKCm3Nm1zV3Uplp4qFUOSzNsuz18apdNEVhfcpqwYott3yZHl9BtilqRTlXVveDTvVqYcxFHbousj0I0ew7Wu4HiOB3+YWLENxxW+J8ZLc7CQ1woTHJQGhps0Lat4EciqywXeD7HeDWP7Ic4wyN5k5R5PprwrxROVUkm8piSr1lbnFYmvuXOiIrZjBERAEREAREQBERAEREAREQBERAEREAREQBERAEREAXmWMOaWuFQQQRxB0IXpEBVV6XdLd9oBaSKHNG/iOB500I+RUmsXSJEWjro3tdvygOae6pBCkV8Ni6l5tDQY2guIPLhwPCmuqqB41OlOXDkrkMWrzLgyberSy8j2fYml59IlWkWeMg/jfTTuaK18T4Lj4duB9slzyV6utXvPvHaWg7yd/DyXGsrwHtLg0gEVDqltOYGtO5WrcF4CWM0bG0MOWkbiW7K7C1pb3EL2f9JeVHlOdRPNj47HTa2goNi+oipGuEREBgt1qEUT5HbGNc49zQSfgqYwi1s14wdbsdIXEbs9HPb+0ArMx/Pku6fmGt/We0H0JVO2d74iyVlRlf2XU0zso6nqDTmqeoliS+RufDas0za5e32/8AS+rytL44nPjj6xzRXIDQuAPapxdStBvNAvVht7J42yRODmOFQR8DwI3g7FoYbxHHbYQ9hAcKB7K6td9OB/mvtpwrZpHue6EVdq6jnNa48XNaQHHvCs5b3RkuKi3GeU0bNgvSOcydUcwY7KXAdgupqGu2OpsNNip3GU4F5Wh0fuyA6fia1tf2gVZuJsRxXdBlYG56UijAAA3AkDYweuxUxLIXuLnGpJJJO8k1J8yquolso9zX+GUvqlZjbGEfoWzy52NcNjgD5ivzWRaFwn+i2ev9lF+41b6uLgw5LDaCIi9PAi+EqO3ni0NJbCA4/iPs+A3qC7UV0LM2eNpckjRQH/adpkq4PkP5a0H6ugWzYMUyxmknbbvro4dx+qoR+K1N+ZNL3OPERNUWCx21szA9hqD5g8DwKzrVjJSWUSBERegIiIAiIgCIiAIiIAiIgCIiAIi8skDthB3aGuqAw2ywsmAEgqA4OpXQkbKjeOXIKvsUXF9lhjbUEGWUg78rmsyh3MZaKyVE+kZn9HjPCT4sd9FNTJqSRU1UE63LucPD9wieCpjzNc5zc7SA+J4pR2pGdlCKjdTmrFgYWtaCakAAniQNupUY6On1szxwkPq1ilSXSbk0e6WCVaku4RFyb9xJHZG9rtPOxg2nmfwjn8VEk28IsSkorLOsiieG8YvtM5jfG0AglpbWoy8a7e/RdrEV6Gy2WWZrM5YKgbtSBU03CtTyCTTh6hTJXY6O7wcDpSny2EN/HIweQc7+Fc/AtwR2q7ZGTN7L5XEEbWlrWtDmniCD6hRK+MRWi85I2FoJFQxkbTq5206kncNa0A8VbmHLp+y2WKHaWt7RG97jmd4VJVSGLLHLtg2rk9Np41t+ZvOxWN4YNtthkzwZ3gbJIq5qfpNGo9QtduOre/sNmcSdOzGzOfJtaq6FTeBtL1j/ADTD9iRcTr6GlFvcm0+o8eEpWxTcVnj6mxdGArVa5OstOaNpNXOk1kd3NOtebqeOxavSBYY4LS2KFuVjIWADmS9xJO8mu1XMqd6TB/8AoPr/AGcflQ/zS2tQhseaPVTvv83CTwkW1d8WSGNvBjB5NAWwscDwWtI2EA+YWRXEYb5CIi9PDhYttpZEGt0zmh/KNSPGoXNw3cTZR1kmra0DeJG0nlyXSxdYy+EOHuGp/KdCfgtHCd7BtYnmlTVp5na36eKw7lF65K7jG2ePzOSJ+vckkLGkN6s0a0kUbQN0q0g04H1C518XIJw4hobIPZdX2tNjvHRbJs743OdEA5rjmLCcpDt5aab94K9QmUuzSZY2AHsg5iebnU0A4DzWjOMbI+HOP8fXP4zt77MimG7eYpw0+y85SODtgPfXTxU4VfOd1lqqz3pajxfWvzVgqn8Kk+iUOUnscV8YCIi1yUIiIAiIgCIiAIiIAiIgCIiA1bzszpYZGMdlc5rmg8CQq0ua9ZLBaCHNIFcsjO7eOY2g7/FWqo3i7DH2lvWRD71o/XA908+B8O6aqaXllwypqapSxOHKO/ZbU2VjXscHNcKgjgo90gMrZK8JGH94fNRbDOJHWR5ZJUxE9pu9jthcBx4j5qXYve2WwPcwhzew4EagjO36rrocJo58ZXUy98HO6N3/AHcw4OafNpH8KmSgvRtJ2p28oz5Fw+a7GJcWtswLI6Pl4bmc3c+XwXlkW7Gke6eyMKFKRnxLiRtkZpR0rh2W/wATuXx86QS67rlvCckuJqaySHUD+fAfABLsuua8JiSSamr5DsH1NNjR6BWZdt2ss8YjjFAPMneSd5K7bVSwuSGMZaqXVLaKMN03HFZm0iZQ0oXHVzu8/LYt8hfUVZtvk0YxUVhEIxxfUl3mL7LFEwSZsz+rGpbSjdKbiSpHhu+hbLMyUUBIo8D3XjRw7t45ELxii4RbLM+I6O9ph4PGzwOoPIlVphDELrutLo5wWxuOWRp2scNA+nLfTaONAq0pOE9+GaldUdRp/KvPH7ouJU3hPs3uz/FmH7MgVxMkDgC0gg0II1BB2EFU7hv/AIwz/Hm/8i8u5j9T3Q/7dv8Ax/kuRQfpFwlJaSyaBuZ7W5XM0qW1JBbXaRU6c+SnCiuNMZtsbckdHTuGg2hgPvO+Q39yltUXHzFXSOxWrwuTSuPE4sNlijvB5bLUhrKFz2xbGF4GzfSutKKaQyh7Q5pq1wBBGwgioPkqhwvhOW8ZDLO5wizEuefakdvDa+p2DZ3W7Z4Gxsaxgo1oDQOAAoB5BcUyk1vx2JddXXCWIvzd8cfoZERcjEtqljiBirt7RAqQKemu9d22KuDm+3sZ7eFk6zm1FDqCohfOGHMJdCMzPw+83u4j1WOx4slYfvKPHgD5j5hSqwXiyduZh7xvB4ELOc9Pr49Pf7nHlmQ6yYjniGXNmA3PFSPHQr5br/mnGUkAH3WileW8nuW9jN33kY/RJ9afJdnDsDRZ43BrcxGpAAJ1O071QhTdO2Wn8R4X57nCTb6cmjhu4Sw9bKKO91u8V3nnyUjXiWUMBc4gAbSdAFo2K/opnljCa7qigNNtFs1Qq00VUnz/AJZKko7HRXwlfVHMXXiWtbE00zCrvy7APE18lJqLlTW5vset4WTYtuLImEhgLyOGjfPf4Ba8GM2k9uItHEEO9KBcu7MNPma15Iawnnmy8QKb9V1LThaJwIjLo3agZjUOpvptpzHksmNuusXXHCXZe/59SLM3ud2y2tkrc0bg4cvgeBWZQGw2p9kn7VRQ0e3iP9agqeh1RVaGj1XjxeViS5R3GWTSvS92WcAvqSdjRtPE9yzWG3NmYHs2HjtBG0FQi3zutNoNNczsreQrQfXxKm9gsTYYwxuwb+J3lRaXUzvtlj0L9xGTb+RsIiLSOwiIgCIiAIiICLYswl19ZYRSXeNgfT4O571DLNe8kUUsDqljwQWnQsfxHA1GoVuKO4mwk20gvjo2bjufydz5qxXb/bLgoajTNvrr5/cgV1Xy+zdYY9HPblr+HUGo56HzW/hzDT7Y8ueSIwe0/e47SG12nidy5d32HrJ2RE5czwwnhrQ+O1W/ZbM2JjWMbRrRQDkprp9HHLKulp8X1cLsebHYmQsDI2hrRsA+PM81nRFRNhLGyCIiHoUMx7gz7S3roG/fNGo/tGjd+YbuOzhSZouZRUlhktVsqpqceSp8F44NkIgtNTDWgNDmiNdRTaW13bR6LSwUc96xu3Z5n/sSH5qXY/wrZ3RvtJeIZANTSrZDsAIHvE0FR413Vzc9zTWp5ZZ2ZnAVPaDaNqBqSRxVGXVGSi98cH0FLpurnZHy5WH7fm5ZeLOkGOzgx2YiSbZUasZzJ2OdyHjwMRwrhOS8JTNOXdVmJe8ntSO3tafid2wcu3h/otoQ+2OBA/5TCaH8ztNOQ81YUUIY0Na0NaBQACgAGwADYFOoSseZ8exQlqKtNHoo3b5l/B5s1nbGxrGNDWtAAAFAANgCyoismTyEREBzb1uOOcHQNfucBr48QojHJJY5uDhtG5zfmDxVgLn3vc7bQyh0cPZdw5HiFmazReJ/Uq2mvuRyjndckZxFbmz9U9h91wI3ggg0Pmu9cdrayxsc9wAaHAnucQojbrufC6kjacDuPcV8hbJLljZmcASQ0bATtPLvKx69XZXfKco+ZrGPnsRqTTybl73w+0vAaDlr2WDaTuJ4n4Lu3Dh3qSJJD26GgGxtdPE08FluLD4gGZ9DIfJvIc+a7K1dLo5OXjX7y/b8+xJGPdhRLGUB6xj9xbl8QSfgfRS1a9usLZmFjxofMHcRzVzV0ePU4Lk6ksrBxbjtHWxsEcgZJG3KQWh2Zo9ngadx21XUisrg/rJpAS1pAo3I1oNC46k66DeolbrhmgdmaCQNQ9tajvA1b/rVa32machmd76+7Un0WRHWSpShZB9S432ftt/BH1Y2aMt92sTzuLNQaNHOmlfEqavBZAddWsPmG/yUQdhe0UrkB5ZhVaz454K1EjBsO3KfkVFTfbRKc7IPzd/Y8Tccto2MLx1tLK7g4+lPmp0q+uW3tglD3NJFCNDsrv5qc2K3MmbmjdUeoPAjcrvwmcPDcM75zg6rexsIiLZJQiIgCIiAIiIAsVotLY2lz3BrRqSTQBc6/sRR2RlXdp59lgOp5ng3mq+tdvtF4SgavO5jdGt502DvPmpoVOW74Kt2pVflW79jBDbWi1iXUME2fZrlz5tncrdaaioVS33cD7J1YkIJe0nTYCDQiu/QjzVj4YtfW2SF2/KGnvZ2D+6pL0mlJFfRtxlKEueTqIiKqaQREQBEUUxljdtjBjio+cjZtEdd7ufBvnpt5lJRWWSVVStl0wW5zOlK/GCJtmFHSOLXu/Qa3UeJ+FeIUMw5f0l3zB4acr2jM0imeM6gtJ8aHYujhPC0l4TGacu6rNV7ztkdvaD8Tu2DlYeJMJxWyEMIDHMFI3AezwFN7dBoqnTOx9a29ja8WnTRWnlun6jo3VesdpibJC7M0+YO9pG4jgtxUtdt5Wi6bU5rmnaBJHXsvbuc0/B3gd4Vv3beLLREyWJ1WOFR8weBBqCFPXZ17PkzdVpXS8x3i+GbSIimKYREQBERAcDGX9Q384/dcvGDP6qT8/8ACFzsU3oJXhjDVrK1PF2w+WzzW9g21jK+P3gc3eDQHyoPNYUbYT+IZT7Y/XBDnzklREW6TBEXiWUNFXEADeTQI3gCVlQRxBHmoLh9+S1R14lp7yC34qVWjEcDP+YCf0QXeo0UNttoBmc+KoBdmFRQg1r8VhfEboddc4yTcX2/PkQza2ZYq+ELUuu8mzxhzTr7w4HgtxbcZKcVKPDJuTj3lhmKUEtGR3EDQ94+ii8ckljm4EbRuc35gqwFBsT25ss3Y1DRlrxNST4a0WL8SprqSthtLPbuRWJLdE1s84e1rm7HAEdx1WRV5BLO9oawylo0AbmoPJeyLTHr983n26LqPxXbPQx4nyLARRW48QSucWub1lBWoFHDUDWm0aor9Wsrtj1LP+DtSTJUiIrZ0FxsR4ibZGbnSO9hv8R4NHr8M9/X2yyRF7tXHRrd7nfIcSq6sllmvC0mpq46uduY3u4bgP5lTV1580uCpqL3HyQ9TPt33dNeE5JcSTq952NG4fRoVk3VdEdmZkibTiT7TjxJXq7LtZZ4xHGKAeZO8k7yVtryyzq2XB7Rp1Xu92RLpFstYI3/AIH08Hj6tavvR3aqwSM/A+vg8D5hy62KrL1ljmG8NzDvYc3yUS6O7VltD2V9tlfFhHyc5SR81TXsRT8mpT90WGiIqxfCIuff9tfDZppIm5ntYS0bdeNN4G3wXjeNz2K6mkiN45xv9mrDZyDMR2nbRGDs73nhu28FGcH4IfbHdfaS4Qk11Jzymuuu0NrtdtO7iIvZ7YOuEkzeu7WZwLqZydTUgHadqnkPS20AD7GRTSjZRSg4dgKipxnLM3+h9DKi2ivoojlvmRYUFnbG0NY0Na0UAAoABuAWRV9/vcZ/0rv8wfRYZel38Nk85fkGKz49fuZf+g1D/t+6/kkmNcMC2wEtH3zASw8d5YeR9DTmoj0W30WTus7j2ZAXNHB7Rr5tB/VC1bb0o2qQUjbHFXeGlzvAuNPRbvR1hib7QLTKwsY0Oy5hRz3PBbUA60o4mvdRQ9SlYnD9S8qpU6acL2sdvqWciIrhhhERAFHcS39kBijPaPtEe6OA5n0W/iC8zBFVvtOOVvLTU+A+SjFx3QbS8l9cgNXHe47aV48SsrW6ibktPV6nz8kRzk/SjPh64Ou7cg+71AGzMdnkPitFpdZLRzYf1mn6gqfsYGgACgGgA3ALhYqunrGdYwdpg15t/lt81Bf8P8KlSr9Ud8+/52PHDC2O3Z5w9oc01DgCO4rIojha+ch6p57JPZPBx3dx+PepctLS6iN9akue/wBTuMsoLhYnuuWYM6vUCtW1A1NKHXQ713UUl1MboOEuGetZWCI2fBryO3I1vIDMfktw4MZlNJHZtx0pXup81IkVaPw7TxWOnP1OeiJX81jnsrq9pv6TfZPj8itmPFc4G1p5lv0optRa77uiO2JhP5G/RVf/AJ1lb/o2NL2OehrhkKtF9Tz9kuJr7rRSvlqV1biwyah84pTUM58XfRcgF1ktHNjv1mn6gqeQTB7Q5pqCAQeRVfQ0xum5XNuUXwzyCy9z2BRfURfQkx4jha2pa0Cu2gAr38UXtF4ljgBa14XgyCN0kho1vmTuA4kr3arW2JhfI4NaNpKrXEt/OtkwbGD1YNGN3ucdM1OJ2Abh3lTV19b+RXvvVUfn2Ne12qW8LSKCrnaNbuY36DaT/IKx7juVlliDGana529zuPdwC08LYcFljq6hld7R4D8I5D1Pgu6urbM+WPBHp6HHzz9TCIigLh5ljDmkHYQQe46Kq7gkNnt0YPuyGM+NYz8Vayq7GNlMVtkI0zZZB3nb+0HKxRvmPuUNasKM12ZaKLXu+1iWKOQe+1rvMVWwq5eTyshERD05lvuCzPDnSWaJxoSSY2186VVT4EuqO1WxrJWZmZHuIqRsApqCDtKuG9XUglP92/8AdKq/oqH9Nd/gv/ejVW1Lria2knJUWvL4X/ZOP939h/6Yf5kn/uoX0j4ehsv2c2eMMDusDtXGpbkp7RPEq1lA+lqGsEDuEhH6zCf4V1dCPQ8Ij0V9jvipSbX1+R2MCWSP7DA9sTA8toXBoDiWktJJpUnRSRRbo1nzXfGPwukb+2XfxKUqWv0oqanKukn7sIiLsgCIiA0r0uttoYGvJFDUEbQdm9ZLvsDYGBjK0FTU7STtJWyij8KHX1439zzCzkIiKQ9IjfeGnB+aBtWu2tHunly+Ckl1xPbCwSmrwNda9wrvoKBbSKpVpIVWSnDv27HKik8hERWzoIiIAiIgOHiW5TM0PjHbbpT8TeHePqvmFLPKxjxIC1tRlB0Ndc2m4bF3UVT/AEkPG8ZbP9znpWchERWzoIiICrMTYhda5KCoiaaMbx3ZjzPp5qT4Nwt1IE0zfvCOy0+4DvP6R9B3lduHD8DJTK2FofWtddCdpA2A8wF0VPK3y9MdinXpmp+JY8sIiKAuBERAFC+kawVbFKBsJYe52rfUHzU0Wjfd3faLPJHvcNPzDVvqAu65dMkyG+HXW4nGwBb89mMZOsbiP+13aHrmHgpOquwjeDoLW1oGkhEbgeZ294PzVoru6OJEeks660vbYIiKEtHiaIOaWnYQQe4ihVR4Vsk9jvRkRjJdUxu0NDGdrweFAHV5UVvr5RRzr6mn7FqjUOqMo4ypI+qK9Jdlz3e8/gfG/wBch9HlSpad8WDr7PLEffY5vcSND4GhXU1mLRFTPosjL2aIf0TWusE0f4ZA7we0D4sKnirvo4uK02e0SmaIsYWZTWmrw4FuWm0Uza7NVYijpz0LJY13T48nF5TCIimKQREQBERAEREAREQBERAEREAREQBERAEREAREQBERAEREAREQBfCiICG2Gzt/2vJ2RoC4aDRxbqe/U681M0RS2dvoV9PxL6sIiKIsBER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230981" y="7938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data:image/jpeg;base64,/9j/4AAQSkZJRgABAQAAAQABAAD/2wCEAAkGBhQQEBMUEBAWFRQWGBUWGBcYFBgVFxgVFRcXFRYYGRkYHCYgFxojGhQUHzEiIycpLCwsFx4xNTAqNiYrLCoBCQoKDgwOGg8PGikkHyQsKi8sLCouNCwsLCwsLCwpLCksLSwtLCw0LCwpLCwsKiwvLC0tLCwsLCwsLCwsLC0qLP/AABEIAKIBNgMBIgACEQEDEQH/xAAcAAEAAgMBAQEAAAAAAAAAAAAABgcDBAUCAQj/xABIEAABAwEFBAcFBAYHCQEAAAABAAIDEQQFBhIhMUFRYQcTInGBkaEyQrHB0RQjUnJikqKywuEkM1Njc5PwFRc1Q1SCw9LxJf/EABoBAQADAQEBAAAAAAAAAAAAAAADBAUCAQb/xAAyEQACAgEDAgQFAwMFAQAAAAAAAQIDEQQhMRJBEyIyUQVhcaHwgbHRI0KRFDNyweEV/9oADAMBAAIRAxEAPwC8UREARFq3nbRBDJIfcaTTidw8TQItzxvCyzi4nxcLMeriAdLTWvssB2V4nl/owm03rabT7T5Hgbmg5R4MFFluC7TbbV94SRrJId5FdniSB/8AFaEMLY2hrAGtGgA0HgrbcatsZZmxjPU5k3iJVNkvq02cgtkkA4OqWmm0Udp5Ke4axS21jK4BsoFS3cRxb9Ny6tvsTJmFkrQ5rtx48RwKrC3WZ9gtdGnVhDmH8TTsr3ioPii6bdsYYanpWnnMS2EWGx2oSxse3Y5ocO4iqzKoaaeQiIgCIiAIi+ZkB9RKogCIiAIiIAiIgCIiAIiIAiIgCIiAIiIAiIgCIiAIiIAiIgCjuPJaWNwHvOYPXN/CpEuFjWzZ7FJTa3K/waRX0qu6/UiK9Zrlj2ZxujaIUndvqxvhRx+amb4g6mZoNDUVFaEbxwOqgnR1bA2SWM+8A4d7ag+jh5KVTwTxPc6EiVjjUxvdQtP92/Wg/ROnAhSWrzsg0sl4KOi+IEgkAkGoqK0NCKjgaEjxUI6SIAHQP3kPae4FpH7xUns4nkka6QCFja9gOD3PcRTtkCgaK7BtPcoh0hW8PmZGD/VtNfzPoaeTW+aUrzo81Ul4TJJgmXNYo67i9vgHmnxXeXGwhZTHY4gRqQX/AK5Lh6ELsqOfqZYpyq459kERFwShczEGII7FEZJTya0e053AfM7l01S2PL4Nptsgr2IiY2D8po495cD4AKK2zojkuaPT+PZh8Lky3hjW2WyTJE5zA40bHFUE8sw7TvQcgsL8DW89o2dxPHrGE/v1Vh4HwoLHCHvb9+8Vcd7QdQwcKb+J7gpG3NnNaZKCm3Nm1zV3Uplp4qFUOSzNsuz18apdNEVhfcpqwYott3yZHl9BtilqRTlXVveDTvVqYcxFHbousj0I0ew7Wu4HiOB3+YWLENxxW+J8ZLc7CQ1woTHJQGhps0Lat4EciqywXeD7HeDWP7Ic4wyN5k5R5PprwrxROVUkm8piSr1lbnFYmvuXOiIrZjBERAEREAREQBERAEREAREQBERAEREAREQBERAEREAXmWMOaWuFQQQRxB0IXpEBVV6XdLd9oBaSKHNG/iOB500I+RUmsXSJEWjro3tdvygOae6pBCkV8Ni6l5tDQY2guIPLhwPCmuqqB41OlOXDkrkMWrzLgyberSy8j2fYml59IlWkWeMg/jfTTuaK18T4Lj4duB9slzyV6utXvPvHaWg7yd/DyXGsrwHtLg0gEVDqltOYGtO5WrcF4CWM0bG0MOWkbiW7K7C1pb3EL2f9JeVHlOdRPNj47HTa2goNi+oipGuEREBgt1qEUT5HbGNc49zQSfgqYwi1s14wdbsdIXEbs9HPb+0ArMx/Pku6fmGt/We0H0JVO2d74iyVlRlf2XU0zso6nqDTmqeoliS+RufDas0za5e32/8AS+rytL44nPjj6xzRXIDQuAPapxdStBvNAvVht7J42yRODmOFQR8DwI3g7FoYbxHHbYQ9hAcKB7K6td9OB/mvtpwrZpHue6EVdq6jnNa48XNaQHHvCs5b3RkuKi3GeU0bNgvSOcydUcwY7KXAdgupqGu2OpsNNip3GU4F5Wh0fuyA6fia1tf2gVZuJsRxXdBlYG56UijAAA3AkDYweuxUxLIXuLnGpJJJO8k1J8yquolso9zX+GUvqlZjbGEfoWzy52NcNjgD5ivzWRaFwn+i2ev9lF+41b6uLgw5LDaCIi9PAi+EqO3ni0NJbCA4/iPs+A3qC7UV0LM2eNpckjRQH/adpkq4PkP5a0H6ugWzYMUyxmknbbvro4dx+qoR+K1N+ZNL3OPERNUWCx21szA9hqD5g8DwKzrVjJSWUSBERegIiIAiIgCIiAIiIAiIgCIiAIi8skDthB3aGuqAw2ywsmAEgqA4OpXQkbKjeOXIKvsUXF9lhjbUEGWUg78rmsyh3MZaKyVE+kZn9HjPCT4sd9FNTJqSRU1UE63LucPD9wieCpjzNc5zc7SA+J4pR2pGdlCKjdTmrFgYWtaCakAAniQNupUY6On1szxwkPq1ilSXSbk0e6WCVaku4RFyb9xJHZG9rtPOxg2nmfwjn8VEk28IsSkorLOsiieG8YvtM5jfG0AglpbWoy8a7e/RdrEV6Gy2WWZrM5YKgbtSBU03CtTyCTTh6hTJXY6O7wcDpSny2EN/HIweQc7+Fc/AtwR2q7ZGTN7L5XEEbWlrWtDmniCD6hRK+MRWi85I2FoJFQxkbTq5206kncNa0A8VbmHLp+y2WKHaWt7RG97jmd4VJVSGLLHLtg2rk9Np41t+ZvOxWN4YNtthkzwZ3gbJIq5qfpNGo9QtduOre/sNmcSdOzGzOfJtaq6FTeBtL1j/ADTD9iRcTr6GlFvcm0+o8eEpWxTcVnj6mxdGArVa5OstOaNpNXOk1kd3NOtebqeOxavSBYY4LS2KFuVjIWADmS9xJO8mu1XMqd6TB/8AoPr/AGcflQ/zS2tQhseaPVTvv83CTwkW1d8WSGNvBjB5NAWwscDwWtI2EA+YWRXEYb5CIi9PDhYttpZEGt0zmh/KNSPGoXNw3cTZR1kmra0DeJG0nlyXSxdYy+EOHuGp/KdCfgtHCd7BtYnmlTVp5na36eKw7lF65K7jG2ePzOSJ+vckkLGkN6s0a0kUbQN0q0g04H1C518XIJw4hobIPZdX2tNjvHRbJs743OdEA5rjmLCcpDt5aab94K9QmUuzSZY2AHsg5iebnU0A4DzWjOMbI+HOP8fXP4zt77MimG7eYpw0+y85SODtgPfXTxU4VfOd1lqqz3pajxfWvzVgqn8Kk+iUOUnscV8YCIi1yUIiIAiIgCIiAIiIAiIgCIiA1bzszpYZGMdlc5rmg8CQq0ua9ZLBaCHNIFcsjO7eOY2g7/FWqo3i7DH2lvWRD71o/XA908+B8O6aqaXllwypqapSxOHKO/ZbU2VjXscHNcKgjgo90gMrZK8JGH94fNRbDOJHWR5ZJUxE9pu9jthcBx4j5qXYve2WwPcwhzew4EagjO36rrocJo58ZXUy98HO6N3/AHcw4OafNpH8KmSgvRtJ2p28oz5Fw+a7GJcWtswLI6Pl4bmc3c+XwXlkW7Gke6eyMKFKRnxLiRtkZpR0rh2W/wATuXx86QS67rlvCckuJqaySHUD+fAfABLsuua8JiSSamr5DsH1NNjR6BWZdt2ss8YjjFAPMneSd5K7bVSwuSGMZaqXVLaKMN03HFZm0iZQ0oXHVzu8/LYt8hfUVZtvk0YxUVhEIxxfUl3mL7LFEwSZsz+rGpbSjdKbiSpHhu+hbLMyUUBIo8D3XjRw7t45ELxii4RbLM+I6O9ph4PGzwOoPIlVphDELrutLo5wWxuOWRp2scNA+nLfTaONAq0pOE9+GaldUdRp/KvPH7ouJU3hPs3uz/FmH7MgVxMkDgC0gg0II1BB2EFU7hv/AIwz/Hm/8i8u5j9T3Q/7dv8Ax/kuRQfpFwlJaSyaBuZ7W5XM0qW1JBbXaRU6c+SnCiuNMZtsbckdHTuGg2hgPvO+Q39yltUXHzFXSOxWrwuTSuPE4sNlijvB5bLUhrKFz2xbGF4GzfSutKKaQyh7Q5pq1wBBGwgioPkqhwvhOW8ZDLO5wizEuefakdvDa+p2DZ3W7Z4Gxsaxgo1oDQOAAoB5BcUyk1vx2JddXXCWIvzd8cfoZERcjEtqljiBirt7RAqQKemu9d22KuDm+3sZ7eFk6zm1FDqCohfOGHMJdCMzPw+83u4j1WOx4slYfvKPHgD5j5hSqwXiyduZh7xvB4ELOc9Pr49Pf7nHlmQ6yYjniGXNmA3PFSPHQr5br/mnGUkAH3WileW8nuW9jN33kY/RJ9afJdnDsDRZ43BrcxGpAAJ1O071QhTdO2Wn8R4X57nCTb6cmjhu4Sw9bKKO91u8V3nnyUjXiWUMBc4gAbSdAFo2K/opnljCa7qigNNtFs1Qq00VUnz/AJZKko7HRXwlfVHMXXiWtbE00zCrvy7APE18lJqLlTW5vset4WTYtuLImEhgLyOGjfPf4Ba8GM2k9uItHEEO9KBcu7MNPma15Iawnnmy8QKb9V1LThaJwIjLo3agZjUOpvptpzHksmNuusXXHCXZe/59SLM3ud2y2tkrc0bg4cvgeBWZQGw2p9kn7VRQ0e3iP9agqeh1RVaGj1XjxeViS5R3GWTSvS92WcAvqSdjRtPE9yzWG3NmYHs2HjtBG0FQi3zutNoNNczsreQrQfXxKm9gsTYYwxuwb+J3lRaXUzvtlj0L9xGTb+RsIiLSOwiIgCIiAIiICLYswl19ZYRSXeNgfT4O571DLNe8kUUsDqljwQWnQsfxHA1GoVuKO4mwk20gvjo2bjufydz5qxXb/bLgoajTNvrr5/cgV1Xy+zdYY9HPblr+HUGo56HzW/hzDT7Y8ueSIwe0/e47SG12nidy5d32HrJ2RE5czwwnhrQ+O1W/ZbM2JjWMbRrRQDkprp9HHLKulp8X1cLsebHYmQsDI2hrRsA+PM81nRFRNhLGyCIiHoUMx7gz7S3roG/fNGo/tGjd+YbuOzhSZouZRUlhktVsqpqceSp8F44NkIgtNTDWgNDmiNdRTaW13bR6LSwUc96xu3Z5n/sSH5qXY/wrZ3RvtJeIZANTSrZDsAIHvE0FR413Vzc9zTWp5ZZ2ZnAVPaDaNqBqSRxVGXVGSi98cH0FLpurnZHy5WH7fm5ZeLOkGOzgx2YiSbZUasZzJ2OdyHjwMRwrhOS8JTNOXdVmJe8ntSO3tafid2wcu3h/otoQ+2OBA/5TCaH8ztNOQ81YUUIY0Na0NaBQACgAGwADYFOoSseZ8exQlqKtNHoo3b5l/B5s1nbGxrGNDWtAAAFAANgCyoismTyEREBzb1uOOcHQNfucBr48QojHJJY5uDhtG5zfmDxVgLn3vc7bQyh0cPZdw5HiFmazReJ/Uq2mvuRyjndckZxFbmz9U9h91wI3ggg0Pmu9cdrayxsc9wAaHAnucQojbrufC6kjacDuPcV8hbJLljZmcASQ0bATtPLvKx69XZXfKco+ZrGPnsRqTTybl73w+0vAaDlr2WDaTuJ4n4Lu3Dh3qSJJD26GgGxtdPE08FluLD4gGZ9DIfJvIc+a7K1dLo5OXjX7y/b8+xJGPdhRLGUB6xj9xbl8QSfgfRS1a9usLZmFjxofMHcRzVzV0ePU4Lk6ksrBxbjtHWxsEcgZJG3KQWh2Zo9ngadx21XUisrg/rJpAS1pAo3I1oNC46k66DeolbrhmgdmaCQNQ9tajvA1b/rVa32machmd76+7Un0WRHWSpShZB9S432ftt/BH1Y2aMt92sTzuLNQaNHOmlfEqavBZAddWsPmG/yUQdhe0UrkB5ZhVaz454K1EjBsO3KfkVFTfbRKc7IPzd/Y8Tccto2MLx1tLK7g4+lPmp0q+uW3tglD3NJFCNDsrv5qc2K3MmbmjdUeoPAjcrvwmcPDcM75zg6rexsIiLZJQiIgCIiAIiIAsVotLY2lz3BrRqSTQBc6/sRR2RlXdp59lgOp5ng3mq+tdvtF4SgavO5jdGt502DvPmpoVOW74Kt2pVflW79jBDbWi1iXUME2fZrlz5tncrdaaioVS33cD7J1YkIJe0nTYCDQiu/QjzVj4YtfW2SF2/KGnvZ2D+6pL0mlJFfRtxlKEueTqIiKqaQREQBEUUxljdtjBjio+cjZtEdd7ufBvnpt5lJRWWSVVStl0wW5zOlK/GCJtmFHSOLXu/Qa3UeJ+FeIUMw5f0l3zB4acr2jM0imeM6gtJ8aHYujhPC0l4TGacu6rNV7ztkdvaD8Tu2DlYeJMJxWyEMIDHMFI3AezwFN7dBoqnTOx9a29ja8WnTRWnlun6jo3VesdpibJC7M0+YO9pG4jgtxUtdt5Wi6bU5rmnaBJHXsvbuc0/B3gd4Vv3beLLREyWJ1WOFR8weBBqCFPXZ17PkzdVpXS8x3i+GbSIimKYREQBERAcDGX9Q384/dcvGDP6qT8/8ACFzsU3oJXhjDVrK1PF2w+WzzW9g21jK+P3gc3eDQHyoPNYUbYT+IZT7Y/XBDnzklREW6TBEXiWUNFXEADeTQI3gCVlQRxBHmoLh9+S1R14lp7yC34qVWjEcDP+YCf0QXeo0UNttoBmc+KoBdmFRQg1r8VhfEboddc4yTcX2/PkQza2ZYq+ELUuu8mzxhzTr7w4HgtxbcZKcVKPDJuTj3lhmKUEtGR3EDQ94+ii8ckljm4EbRuc35gqwFBsT25ss3Y1DRlrxNST4a0WL8SprqSthtLPbuRWJLdE1s84e1rm7HAEdx1WRV5BLO9oawylo0AbmoPJeyLTHr983n26LqPxXbPQx4nyLARRW48QSucWub1lBWoFHDUDWm0aor9Wsrtj1LP+DtSTJUiIrZ0FxsR4ibZGbnSO9hv8R4NHr8M9/X2yyRF7tXHRrd7nfIcSq6sllmvC0mpq46uduY3u4bgP5lTV1580uCpqL3HyQ9TPt33dNeE5JcSTq952NG4fRoVk3VdEdmZkibTiT7TjxJXq7LtZZ4xHGKAeZO8k7yVtryyzq2XB7Rp1Xu92RLpFstYI3/AIH08Hj6tavvR3aqwSM/A+vg8D5hy62KrL1ljmG8NzDvYc3yUS6O7VltD2V9tlfFhHyc5SR81TXsRT8mpT90WGiIqxfCIuff9tfDZppIm5ntYS0bdeNN4G3wXjeNz2K6mkiN45xv9mrDZyDMR2nbRGDs73nhu28FGcH4IfbHdfaS4Qk11Jzymuuu0NrtdtO7iIvZ7YOuEkzeu7WZwLqZydTUgHadqnkPS20AD7GRTSjZRSg4dgKipxnLM3+h9DKi2ivoojlvmRYUFnbG0NY0Na0UAAoABuAWRV9/vcZ/0rv8wfRYZel38Nk85fkGKz49fuZf+g1D/t+6/kkmNcMC2wEtH3zASw8d5YeR9DTmoj0W30WTus7j2ZAXNHB7Rr5tB/VC1bb0o2qQUjbHFXeGlzvAuNPRbvR1hib7QLTKwsY0Oy5hRz3PBbUA60o4mvdRQ9SlYnD9S8qpU6acL2sdvqWciIrhhhERAFHcS39kBijPaPtEe6OA5n0W/iC8zBFVvtOOVvLTU+A+SjFx3QbS8l9cgNXHe47aV48SsrW6ibktPV6nz8kRzk/SjPh64Ou7cg+71AGzMdnkPitFpdZLRzYf1mn6gqfsYGgACgGgA3ALhYqunrGdYwdpg15t/lt81Bf8P8KlSr9Ud8+/52PHDC2O3Z5w9oc01DgCO4rIojha+ch6p57JPZPBx3dx+PepctLS6iN9akue/wBTuMsoLhYnuuWYM6vUCtW1A1NKHXQ713UUl1MboOEuGetZWCI2fBryO3I1vIDMfktw4MZlNJHZtx0pXup81IkVaPw7TxWOnP1OeiJX81jnsrq9pv6TfZPj8itmPFc4G1p5lv0optRa77uiO2JhP5G/RVf/AJ1lb/o2NL2OehrhkKtF9Tz9kuJr7rRSvlqV1biwyah84pTUM58XfRcgF1ktHNjv1mn6gqeQTB7Q5pqCAQeRVfQ0xum5XNuUXwzyCy9z2BRfURfQkx4jha2pa0Cu2gAr38UXtF4ljgBa14XgyCN0kho1vmTuA4kr3arW2JhfI4NaNpKrXEt/OtkwbGD1YNGN3ucdM1OJ2Abh3lTV19b+RXvvVUfn2Ne12qW8LSKCrnaNbuY36DaT/IKx7juVlliDGana529zuPdwC08LYcFljq6hld7R4D8I5D1Pgu6urbM+WPBHp6HHzz9TCIigLh5ljDmkHYQQe46Kq7gkNnt0YPuyGM+NYz8Vayq7GNlMVtkI0zZZB3nb+0HKxRvmPuUNasKM12ZaKLXu+1iWKOQe+1rvMVWwq5eTyshERD05lvuCzPDnSWaJxoSSY2186VVT4EuqO1WxrJWZmZHuIqRsApqCDtKuG9XUglP92/8AdKq/oqH9Nd/gv/ejVW1Lria2knJUWvL4X/ZOP939h/6Yf5kn/uoX0j4ehsv2c2eMMDusDtXGpbkp7RPEq1lA+lqGsEDuEhH6zCf4V1dCPQ8Ij0V9jvipSbX1+R2MCWSP7DA9sTA8toXBoDiWktJJpUnRSRRbo1nzXfGPwukb+2XfxKUqWv0oqanKukn7sIiLsgCIiA0r0uttoYGvJFDUEbQdm9ZLvsDYGBjK0FTU7STtJWyij8KHX1439zzCzkIiKQ9IjfeGnB+aBtWu2tHunly+Ckl1xPbCwSmrwNda9wrvoKBbSKpVpIVWSnDv27HKik8hERWzoIiIAiIgOHiW5TM0PjHbbpT8TeHePqvmFLPKxjxIC1tRlB0Ndc2m4bF3UVT/AEkPG8ZbP9znpWchERWzoIiICrMTYhda5KCoiaaMbx3ZjzPp5qT4Nwt1IE0zfvCOy0+4DvP6R9B3lduHD8DJTK2FofWtddCdpA2A8wF0VPK3y9MdinXpmp+JY8sIiKAuBERAFC+kawVbFKBsJYe52rfUHzU0Wjfd3faLPJHvcNPzDVvqAu65dMkyG+HXW4nGwBb89mMZOsbiP+13aHrmHgpOquwjeDoLW1oGkhEbgeZ294PzVoru6OJEeks660vbYIiKEtHiaIOaWnYQQe4ihVR4Vsk9jvRkRjJdUxu0NDGdrweFAHV5UVvr5RRzr6mn7FqjUOqMo4ypI+qK9Jdlz3e8/gfG/wBch9HlSpad8WDr7PLEffY5vcSND4GhXU1mLRFTPosjL2aIf0TWusE0f4ZA7we0D4sKnirvo4uK02e0SmaIsYWZTWmrw4FuWm0Uza7NVYijpz0LJY13T48nF5TCIimKQREQBERAEREAREQBERAEREAREQBERAEREAREQBERAEREAREQBfCiICG2Gzt/2vJ2RoC4aDRxbqe/U681M0RS2dvoV9PxL6sIiKIsBER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345281" y="160338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74172"/>
            <a:ext cx="7773338" cy="13498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cap="none" dirty="0" smtClean="0"/>
              <a:t>Eradication of H pylori is demonstrated to reduce </a:t>
            </a:r>
            <a:r>
              <a:rPr lang="en-US" sz="2800" cap="none" dirty="0" smtClean="0"/>
              <a:t>the risk of </a:t>
            </a:r>
            <a:r>
              <a:rPr lang="en-US" sz="2800" cap="none" dirty="0"/>
              <a:t>r</a:t>
            </a:r>
            <a:r>
              <a:rPr lang="en-US" sz="2800" cap="none" dirty="0" smtClean="0"/>
              <a:t>ecurrent ulcers and thus recurrent ulcer hemorrhages after the initial episode</a:t>
            </a:r>
          </a:p>
          <a:p>
            <a:endParaRPr lang="en-US" sz="2800" cap="none" dirty="0" smtClean="0"/>
          </a:p>
          <a:p>
            <a:r>
              <a:rPr lang="en-US" sz="2800" b="1" cap="none" dirty="0" smtClean="0"/>
              <a:t>Duodenal ulcers are more common than gastric ulcers </a:t>
            </a:r>
            <a:r>
              <a:rPr lang="en-US" sz="2800" cap="none" dirty="0" smtClean="0"/>
              <a:t>but the incidence of bleeding is same for both</a:t>
            </a:r>
          </a:p>
          <a:p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1405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1981200"/>
            <a:ext cx="7772870" cy="441959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/>
              <a:t>Daily NSAID use causes an estimated </a:t>
            </a:r>
            <a:r>
              <a:rPr lang="en-GB" b="1" dirty="0"/>
              <a:t>40-fold increase in gastric ulcer </a:t>
            </a:r>
            <a:r>
              <a:rPr lang="en-GB" dirty="0"/>
              <a:t>and an </a:t>
            </a:r>
            <a:r>
              <a:rPr lang="en-GB" b="1" dirty="0"/>
              <a:t>8-fold increase in duodenal ulcer creation </a:t>
            </a:r>
            <a:endParaRPr lang="en-GB" b="1" dirty="0" smtClean="0"/>
          </a:p>
          <a:p>
            <a:endParaRPr lang="en-GB" dirty="0"/>
          </a:p>
          <a:p>
            <a:r>
              <a:rPr lang="en-GB" b="1" dirty="0"/>
              <a:t>Inhibits cyclooxygenase </a:t>
            </a:r>
            <a:r>
              <a:rPr lang="en-GB" dirty="0"/>
              <a:t>with </a:t>
            </a:r>
            <a:r>
              <a:rPr lang="en-GB" b="1" dirty="0"/>
              <a:t>decreased mucosal prostaglandin synthesis</a:t>
            </a:r>
            <a:r>
              <a:rPr lang="en-GB" dirty="0"/>
              <a:t> and </a:t>
            </a:r>
            <a:r>
              <a:rPr lang="en-GB" b="1" dirty="0"/>
              <a:t>impaired mucosal defences.</a:t>
            </a:r>
            <a:r>
              <a:rPr lang="en-GB" b="1" baseline="30000" dirty="0"/>
              <a:t> </a:t>
            </a:r>
            <a:endParaRPr lang="en-GB" b="1" baseline="30000" dirty="0" smtClean="0"/>
          </a:p>
          <a:p>
            <a:endParaRPr lang="en-GB" baseline="30000" dirty="0"/>
          </a:p>
          <a:p>
            <a:r>
              <a:rPr lang="en-GB" dirty="0"/>
              <a:t>Long-term use is associated with a 20% incidence in the development of mucosal ulceration.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83030"/>
            <a:ext cx="7773338" cy="1240971"/>
          </a:xfrm>
        </p:spPr>
        <p:txBody>
          <a:bodyPr/>
          <a:lstStyle/>
          <a:p>
            <a:r>
              <a:rPr lang="en-GB" dirty="0"/>
              <a:t>Mallory-Weiss tears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1807028"/>
            <a:ext cx="7772870" cy="48985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 sz="2800" cap="none" dirty="0" smtClean="0"/>
              <a:t>Account for </a:t>
            </a:r>
            <a:r>
              <a:rPr lang="en-GB" sz="2800" b="1" cap="none" dirty="0" smtClean="0"/>
              <a:t>5% to 10% </a:t>
            </a:r>
            <a:r>
              <a:rPr lang="en-GB" sz="2800" cap="none" dirty="0" smtClean="0"/>
              <a:t>of cases of  UGIB. </a:t>
            </a:r>
            <a:endParaRPr lang="en-GB" dirty="0"/>
          </a:p>
          <a:p>
            <a:endParaRPr lang="en-GB" sz="2800" cap="none" dirty="0" smtClean="0"/>
          </a:p>
          <a:p>
            <a:r>
              <a:rPr lang="en-GB" sz="2800" cap="none" dirty="0" smtClean="0"/>
              <a:t>Mucosal &amp; </a:t>
            </a:r>
            <a:r>
              <a:rPr lang="en-GB" sz="2800" cap="none" dirty="0" err="1" smtClean="0"/>
              <a:t>submucosal</a:t>
            </a:r>
            <a:r>
              <a:rPr lang="en-GB" sz="2800" cap="none" dirty="0" smtClean="0"/>
              <a:t> tears  near the </a:t>
            </a:r>
            <a:r>
              <a:rPr lang="en-GB" dirty="0" smtClean="0"/>
              <a:t>GEJ</a:t>
            </a:r>
          </a:p>
          <a:p>
            <a:endParaRPr lang="en-GB" dirty="0" smtClean="0"/>
          </a:p>
          <a:p>
            <a:r>
              <a:rPr lang="en-GB" b="1" dirty="0" smtClean="0"/>
              <a:t>A</a:t>
            </a:r>
            <a:r>
              <a:rPr lang="en-GB" sz="2800" b="1" cap="none" dirty="0" smtClean="0"/>
              <a:t>lcoholics after intense retching &amp; vomiting, a history of repeated emesis</a:t>
            </a:r>
          </a:p>
          <a:p>
            <a:endParaRPr lang="en-GB" sz="2800" cap="none" dirty="0" smtClean="0"/>
          </a:p>
          <a:p>
            <a:r>
              <a:rPr lang="en-GB" dirty="0"/>
              <a:t>F</a:t>
            </a:r>
            <a:r>
              <a:rPr lang="en-GB" sz="2800" cap="none" dirty="0" smtClean="0"/>
              <a:t>orceful abdominal wall contraction against an </a:t>
            </a:r>
            <a:r>
              <a:rPr lang="en-GB" sz="2800" cap="none" dirty="0" err="1" smtClean="0"/>
              <a:t>unrelaxed</a:t>
            </a:r>
            <a:r>
              <a:rPr lang="en-GB" sz="2800" cap="none" dirty="0" smtClean="0"/>
              <a:t> </a:t>
            </a:r>
            <a:r>
              <a:rPr lang="en-GB" sz="2800" cap="none" dirty="0" err="1" smtClean="0"/>
              <a:t>cardia</a:t>
            </a:r>
            <a:r>
              <a:rPr lang="en-GB" sz="2800" cap="none" dirty="0" smtClean="0">
                <a:latin typeface="Book Antiqua"/>
              </a:rPr>
              <a:t>→</a:t>
            </a:r>
            <a:r>
              <a:rPr lang="en-GB" sz="2800" cap="none" dirty="0" smtClean="0"/>
              <a:t> </a:t>
            </a:r>
            <a:r>
              <a:rPr lang="en-GB" sz="2800" b="1" cap="none" dirty="0" smtClean="0"/>
              <a:t>mucosal laceration </a:t>
            </a:r>
            <a:r>
              <a:rPr lang="en-GB" sz="2800" cap="none" dirty="0" smtClean="0"/>
              <a:t>of the proximal </a:t>
            </a:r>
            <a:r>
              <a:rPr lang="en-GB" sz="2800" cap="none" dirty="0" err="1" smtClean="0"/>
              <a:t>cardia</a:t>
            </a:r>
            <a:r>
              <a:rPr lang="en-GB" sz="2800" cap="none" dirty="0" smtClean="0"/>
              <a:t> from </a:t>
            </a:r>
            <a:r>
              <a:rPr lang="en-GB" sz="2800" b="1" cap="none" dirty="0" smtClean="0"/>
              <a:t>the increase in </a:t>
            </a:r>
            <a:r>
              <a:rPr lang="en-GB" sz="2800" b="1" cap="none" dirty="0" err="1" smtClean="0"/>
              <a:t>intragastric</a:t>
            </a:r>
            <a:r>
              <a:rPr lang="en-GB" sz="2800" b="1" cap="none" dirty="0" smtClean="0"/>
              <a:t> pressure.</a:t>
            </a:r>
          </a:p>
          <a:p>
            <a:endParaRPr lang="en-GB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8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83030"/>
            <a:ext cx="7773338" cy="1306285"/>
          </a:xfrm>
        </p:spPr>
        <p:txBody>
          <a:bodyPr/>
          <a:lstStyle/>
          <a:p>
            <a:r>
              <a:rPr lang="en-US" dirty="0" smtClean="0"/>
              <a:t>Acute stress gastritis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1197430"/>
            <a:ext cx="7772870" cy="566057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sz="2400" cap="none" dirty="0" smtClean="0"/>
          </a:p>
          <a:p>
            <a:r>
              <a:rPr lang="en-GB" sz="2400" b="1" dirty="0"/>
              <a:t>M</a:t>
            </a:r>
            <a:r>
              <a:rPr lang="en-GB" sz="2400" b="1" cap="none" dirty="0" smtClean="0"/>
              <a:t>ultiple superficial erosions of entire stomach, mostly the body. </a:t>
            </a:r>
          </a:p>
          <a:p>
            <a:r>
              <a:rPr lang="en-GB" sz="2400" b="1" dirty="0"/>
              <a:t>A</a:t>
            </a:r>
            <a:r>
              <a:rPr lang="en-GB" sz="2400" b="1" cap="none" dirty="0" smtClean="0"/>
              <a:t>cid/pepsin injury </a:t>
            </a:r>
            <a:r>
              <a:rPr lang="en-GB" sz="2400" cap="none" dirty="0" smtClean="0"/>
              <a:t>and mucosal </a:t>
            </a:r>
            <a:r>
              <a:rPr lang="en-GB" sz="2400" b="1" cap="none" dirty="0" smtClean="0"/>
              <a:t>ischemia </a:t>
            </a:r>
            <a:r>
              <a:rPr lang="en-GB" sz="2400" cap="none" dirty="0" smtClean="0"/>
              <a:t>in hypo perfusion states </a:t>
            </a:r>
          </a:p>
          <a:p>
            <a:r>
              <a:rPr lang="en-GB" sz="2400" dirty="0"/>
              <a:t>C</a:t>
            </a:r>
            <a:r>
              <a:rPr lang="en-GB" sz="2400" cap="none" dirty="0" smtClean="0"/>
              <a:t>ritically ill patients with significant morbidity and mortality. </a:t>
            </a:r>
          </a:p>
          <a:p>
            <a:r>
              <a:rPr lang="en-GB" sz="2400" b="1" cap="none" dirty="0" smtClean="0"/>
              <a:t>May follow multiple traum</a:t>
            </a:r>
            <a:r>
              <a:rPr lang="en-GB" sz="2400" cap="none" dirty="0" smtClean="0"/>
              <a:t>a, systemic respiratory distress syndrome, </a:t>
            </a:r>
            <a:r>
              <a:rPr lang="en-GB" sz="2400" b="1" cap="none" dirty="0" smtClean="0"/>
              <a:t>ARF &amp; sepsis</a:t>
            </a:r>
          </a:p>
          <a:p>
            <a:r>
              <a:rPr lang="en-GB" sz="2400" cap="none" dirty="0" smtClean="0"/>
              <a:t>Referred to as curling's ulcers in major burns.</a:t>
            </a:r>
          </a:p>
          <a:p>
            <a:r>
              <a:rPr lang="en-GB" sz="2400" cap="none" dirty="0" err="1" smtClean="0"/>
              <a:t>Pts</a:t>
            </a:r>
            <a:r>
              <a:rPr lang="en-GB" sz="2400" cap="none" dirty="0" smtClean="0"/>
              <a:t> at risk are given </a:t>
            </a:r>
            <a:r>
              <a:rPr lang="en-GB" sz="2400" b="1" cap="none" dirty="0" smtClean="0"/>
              <a:t>prophylactic antacids, h</a:t>
            </a:r>
            <a:r>
              <a:rPr lang="en-GB" sz="2400" b="1" cap="none" baseline="-25000" dirty="0" smtClean="0"/>
              <a:t>2</a:t>
            </a:r>
            <a:r>
              <a:rPr lang="en-GB" sz="2400" b="1" cap="none" dirty="0" smtClean="0"/>
              <a:t>-receptor antagonists, </a:t>
            </a:r>
            <a:r>
              <a:rPr lang="en-GB" sz="2400" b="1" cap="none" dirty="0" err="1" smtClean="0"/>
              <a:t>ppis</a:t>
            </a:r>
            <a:r>
              <a:rPr lang="en-GB" sz="2400" b="1" cap="none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9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0954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1219200"/>
            <a:ext cx="777287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cap="none" dirty="0" smtClean="0"/>
          </a:p>
          <a:p>
            <a:r>
              <a:rPr lang="en-US" sz="2400" cap="none" dirty="0" smtClean="0"/>
              <a:t>Esophageal inflammation due to </a:t>
            </a:r>
            <a:r>
              <a:rPr lang="en-US" sz="2400" b="1" cap="none" dirty="0" smtClean="0"/>
              <a:t>repeated exposure to acid secretion in GERD.</a:t>
            </a:r>
          </a:p>
          <a:p>
            <a:endParaRPr lang="en-US" sz="2400" cap="none" dirty="0" smtClean="0"/>
          </a:p>
          <a:p>
            <a:r>
              <a:rPr lang="en-US" sz="2400" cap="none" dirty="0" smtClean="0"/>
              <a:t>Infective agents </a:t>
            </a:r>
            <a:r>
              <a:rPr lang="en-US" sz="2400" cap="none" dirty="0" err="1" smtClean="0"/>
              <a:t>esp</a:t>
            </a:r>
            <a:r>
              <a:rPr lang="en-US" sz="2400" cap="none" dirty="0" smtClean="0"/>
              <a:t> in </a:t>
            </a:r>
            <a:r>
              <a:rPr lang="en-US" sz="2400" b="1" cap="none" dirty="0" err="1" smtClean="0"/>
              <a:t>immunocompromised</a:t>
            </a:r>
            <a:endParaRPr lang="en-US" sz="2400" b="1" cap="none" dirty="0" smtClean="0"/>
          </a:p>
          <a:p>
            <a:endParaRPr lang="en-US" sz="2400" cap="none" dirty="0" smtClean="0"/>
          </a:p>
          <a:p>
            <a:r>
              <a:rPr lang="en-US" sz="2400" cap="none" dirty="0" smtClean="0"/>
              <a:t>Others include </a:t>
            </a:r>
            <a:r>
              <a:rPr lang="en-US" sz="2400" b="1" cap="none" dirty="0" err="1" smtClean="0"/>
              <a:t>crohn’s</a:t>
            </a:r>
            <a:r>
              <a:rPr lang="en-US" sz="2400" b="1" cap="none" dirty="0" smtClean="0"/>
              <a:t> dx, radiation</a:t>
            </a:r>
            <a:r>
              <a:rPr lang="en-US" sz="2400" cap="none" dirty="0" smtClean="0"/>
              <a:t>, </a:t>
            </a:r>
          </a:p>
          <a:p>
            <a:endParaRPr lang="en-GB" sz="2400" cap="none" dirty="0" smtClean="0"/>
          </a:p>
          <a:p>
            <a:r>
              <a:rPr lang="en-GB" sz="2400" b="1" cap="none" dirty="0" smtClean="0"/>
              <a:t>Superficial mucosal ulcerations </a:t>
            </a:r>
            <a:r>
              <a:rPr lang="en-GB" sz="2400" cap="none" dirty="0" smtClean="0"/>
              <a:t>usually present with </a:t>
            </a:r>
            <a:r>
              <a:rPr lang="en-GB" sz="2400" b="1" cap="none" dirty="0" smtClean="0"/>
              <a:t>chronic </a:t>
            </a:r>
            <a:r>
              <a:rPr lang="en-GB" sz="2400" b="1" cap="none" dirty="0" err="1" smtClean="0"/>
              <a:t>anemia</a:t>
            </a:r>
            <a:r>
              <a:rPr lang="en-GB" sz="2400" b="1" cap="none" dirty="0" smtClean="0"/>
              <a:t> or occult stool blood</a:t>
            </a:r>
            <a:endParaRPr lang="en-US" sz="2400" b="1" cap="none" dirty="0" smtClean="0"/>
          </a:p>
          <a:p>
            <a:endParaRPr lang="en-US" sz="2400" b="1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244"/>
            <a:ext cx="9144000" cy="940159"/>
          </a:xfrm>
        </p:spPr>
        <p:txBody>
          <a:bodyPr>
            <a:noAutofit/>
          </a:bodyPr>
          <a:lstStyle/>
          <a:p>
            <a:r>
              <a:rPr lang="en-GB" sz="4000" dirty="0"/>
              <a:t>DIEULAFOY </a:t>
            </a:r>
            <a:r>
              <a:rPr lang="en-GB" sz="4000" dirty="0" smtClean="0"/>
              <a:t>LESIONS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887"/>
            <a:ext cx="8229600" cy="5570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b="1" dirty="0" smtClean="0"/>
              <a:t>vascular malformation </a:t>
            </a:r>
            <a:r>
              <a:rPr lang="en-GB" dirty="0" smtClean="0"/>
              <a:t>usually within </a:t>
            </a:r>
            <a:r>
              <a:rPr lang="en-GB" b="1" dirty="0" smtClean="0"/>
              <a:t>6 cm </a:t>
            </a:r>
            <a:r>
              <a:rPr lang="en-GB" dirty="0" smtClean="0"/>
              <a:t>of the GOJ along the </a:t>
            </a:r>
            <a:r>
              <a:rPr lang="en-GB" b="1" dirty="0" smtClean="0"/>
              <a:t>lesser curvature </a:t>
            </a:r>
            <a:r>
              <a:rPr lang="en-GB" dirty="0" smtClean="0"/>
              <a:t>.  </a:t>
            </a:r>
          </a:p>
          <a:p>
            <a:r>
              <a:rPr lang="en-GB" dirty="0" smtClean="0"/>
              <a:t>Can occur anywhere along the GIT &amp; accounts for </a:t>
            </a:r>
            <a:r>
              <a:rPr lang="en-GB" b="1" dirty="0" smtClean="0"/>
              <a:t>2-5% </a:t>
            </a:r>
            <a:r>
              <a:rPr lang="en-GB" dirty="0" smtClean="0"/>
              <a:t>of acute UGIB episodes.</a:t>
            </a:r>
          </a:p>
          <a:p>
            <a:r>
              <a:rPr lang="en-GB" dirty="0" smtClean="0"/>
              <a:t>Rupturing of unusually large (1-3 mm) vessels found in the gastric </a:t>
            </a:r>
            <a:r>
              <a:rPr lang="en-GB" dirty="0" err="1" smtClean="0"/>
              <a:t>submucosa</a:t>
            </a:r>
            <a:r>
              <a:rPr lang="en-GB" dirty="0" smtClean="0"/>
              <a:t>. </a:t>
            </a:r>
          </a:p>
          <a:p>
            <a:r>
              <a:rPr lang="en-GB" b="1" dirty="0" smtClean="0"/>
              <a:t>Bleeding can be massive and brisk because of the large vessel size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Mostly occurred in men </a:t>
            </a:r>
            <a:r>
              <a:rPr lang="en-GB" dirty="0" smtClean="0"/>
              <a:t>and those in their </a:t>
            </a:r>
            <a:r>
              <a:rPr lang="en-GB" b="1" dirty="0" smtClean="0"/>
              <a:t>third to tenth decade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7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1972"/>
            <a:ext cx="9144000" cy="978794"/>
          </a:xfrm>
        </p:spPr>
        <p:txBody>
          <a:bodyPr>
            <a:normAutofit/>
          </a:bodyPr>
          <a:lstStyle/>
          <a:p>
            <a:r>
              <a:rPr lang="en-GB" sz="4800" dirty="0" err="1"/>
              <a:t>Aortoenteric</a:t>
            </a:r>
            <a:r>
              <a:rPr lang="en-GB" sz="4800" dirty="0"/>
              <a:t> Fistula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33199" cy="5562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b="1" dirty="0" smtClean="0"/>
              <a:t>	</a:t>
            </a:r>
            <a:endParaRPr lang="en-GB" dirty="0" smtClean="0"/>
          </a:p>
          <a:p>
            <a:r>
              <a:rPr lang="en-GB" dirty="0" smtClean="0"/>
              <a:t>Occurs in about 1% of aortic graft typically in a previous </a:t>
            </a:r>
            <a:r>
              <a:rPr lang="en-GB" b="1" dirty="0" smtClean="0"/>
              <a:t>abdominal aortic aneurysm repair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May also occur from an </a:t>
            </a:r>
            <a:r>
              <a:rPr lang="en-GB" b="1" dirty="0" smtClean="0"/>
              <a:t>inflammatory or infectious </a:t>
            </a:r>
            <a:r>
              <a:rPr lang="en-GB" dirty="0" err="1" smtClean="0"/>
              <a:t>aortitis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Pseudoaneurysm</a:t>
            </a:r>
            <a:r>
              <a:rPr lang="en-GB" dirty="0" smtClean="0"/>
              <a:t> develops at the proximal anastomotic suture line </a:t>
            </a:r>
            <a:r>
              <a:rPr lang="en-GB" dirty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fistulization</a:t>
            </a:r>
            <a:r>
              <a:rPr lang="en-GB" dirty="0" smtClean="0"/>
              <a:t> into the overlying duodenum.</a:t>
            </a:r>
          </a:p>
          <a:p>
            <a:r>
              <a:rPr lang="en-GB" dirty="0" smtClean="0"/>
              <a:t>The interval between </a:t>
            </a:r>
            <a:r>
              <a:rPr lang="en-GB" b="1" dirty="0" smtClean="0"/>
              <a:t>surgery &amp; haemorrhage ranges from days to years (median of about 3 years). </a:t>
            </a:r>
          </a:p>
          <a:p>
            <a:r>
              <a:rPr lang="en-GB" dirty="0" smtClean="0"/>
              <a:t>A “</a:t>
            </a:r>
            <a:r>
              <a:rPr lang="en-GB" b="1" dirty="0" smtClean="0"/>
              <a:t>sentinel bleed</a:t>
            </a:r>
            <a:r>
              <a:rPr lang="en-GB" dirty="0" smtClean="0"/>
              <a:t>” often heralds the subsequent massive and often </a:t>
            </a:r>
            <a:r>
              <a:rPr lang="en-GB" b="1" dirty="0" smtClean="0"/>
              <a:t>fatal </a:t>
            </a:r>
            <a:r>
              <a:rPr lang="en-GB" b="1" dirty="0" err="1" smtClean="0"/>
              <a:t>hemorrhage</a:t>
            </a:r>
            <a:r>
              <a:rPr lang="en-GB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40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6214"/>
            <a:ext cx="9144000" cy="991673"/>
          </a:xfrm>
        </p:spPr>
        <p:txBody>
          <a:bodyPr>
            <a:normAutofit/>
          </a:bodyPr>
          <a:lstStyle/>
          <a:p>
            <a:r>
              <a:rPr lang="en-GB" sz="4800" dirty="0" smtClean="0"/>
              <a:t>Upper </a:t>
            </a:r>
            <a:r>
              <a:rPr lang="en-GB" sz="4800" dirty="0"/>
              <a:t>GI Malignancy</a:t>
            </a:r>
            <a:r>
              <a:rPr lang="en-GB" sz="4800" b="1" dirty="0"/>
              <a:t> 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41" y="1416676"/>
            <a:ext cx="7814258" cy="54413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	</a:t>
            </a:r>
            <a:endParaRPr lang="en-GB" sz="4800" b="1" dirty="0" smtClean="0"/>
          </a:p>
          <a:p>
            <a:r>
              <a:rPr lang="en-GB" sz="3000" dirty="0" smtClean="0"/>
              <a:t>Often cause </a:t>
            </a:r>
            <a:r>
              <a:rPr lang="en-GB" sz="3000" b="1" dirty="0" smtClean="0"/>
              <a:t>chronic </a:t>
            </a:r>
            <a:r>
              <a:rPr lang="en-GB" sz="3000" b="1" dirty="0" err="1" smtClean="0"/>
              <a:t>anemia</a:t>
            </a:r>
            <a:r>
              <a:rPr lang="en-GB" sz="3000" b="1" dirty="0" smtClean="0"/>
              <a:t> or occult bleeding </a:t>
            </a:r>
          </a:p>
          <a:p>
            <a:r>
              <a:rPr lang="en-GB" sz="3000" b="1" dirty="0" smtClean="0"/>
              <a:t>GI </a:t>
            </a:r>
            <a:r>
              <a:rPr lang="en-GB" sz="3000" b="1" dirty="0" err="1" smtClean="0"/>
              <a:t>stromal</a:t>
            </a:r>
            <a:r>
              <a:rPr lang="en-GB" sz="3000" b="1" dirty="0" smtClean="0"/>
              <a:t> </a:t>
            </a:r>
            <a:r>
              <a:rPr lang="en-GB" sz="3000" b="1" dirty="0" err="1" smtClean="0"/>
              <a:t>tumor</a:t>
            </a:r>
            <a:r>
              <a:rPr lang="en-GB" sz="3000" b="1" dirty="0" smtClean="0"/>
              <a:t> (GIST), </a:t>
            </a:r>
            <a:r>
              <a:rPr lang="en-GB" sz="3000" b="1" dirty="0" err="1" smtClean="0"/>
              <a:t>leiomyomas</a:t>
            </a:r>
            <a:r>
              <a:rPr lang="en-GB" sz="3000" b="1" dirty="0" smtClean="0"/>
              <a:t> and lymphomas </a:t>
            </a:r>
            <a:r>
              <a:rPr lang="en-GB" sz="3000" dirty="0" smtClean="0"/>
              <a:t>may occasionally present as </a:t>
            </a:r>
            <a:r>
              <a:rPr lang="en-GB" sz="3000" b="1" dirty="0" smtClean="0"/>
              <a:t>ulcerative lesions that bleed persistently 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35269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4852"/>
            <a:ext cx="9144000" cy="914399"/>
          </a:xfrm>
        </p:spPr>
        <p:txBody>
          <a:bodyPr>
            <a:noAutofit/>
          </a:bodyPr>
          <a:lstStyle/>
          <a:p>
            <a:r>
              <a:rPr lang="en-GB" sz="3600" dirty="0" smtClean="0"/>
              <a:t>Gastric </a:t>
            </a:r>
            <a:r>
              <a:rPr lang="en-GB" sz="3600" dirty="0" err="1"/>
              <a:t>Antral</a:t>
            </a:r>
            <a:r>
              <a:rPr lang="en-GB" sz="3600" dirty="0"/>
              <a:t> Vascular </a:t>
            </a:r>
            <a:r>
              <a:rPr lang="en-GB" sz="3600" dirty="0" err="1"/>
              <a:t>Ectasia</a:t>
            </a:r>
            <a:r>
              <a:rPr lang="en-GB" sz="3600" dirty="0"/>
              <a:t> : GAVE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645"/>
            <a:ext cx="8077200" cy="5544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 smtClean="0"/>
              <a:t>(watermelon stomach) – </a:t>
            </a:r>
          </a:p>
          <a:p>
            <a:r>
              <a:rPr lang="en-GB" b="1" dirty="0" smtClean="0"/>
              <a:t>A</a:t>
            </a:r>
            <a:r>
              <a:rPr lang="en-GB" dirty="0" smtClean="0"/>
              <a:t> collection of dilated </a:t>
            </a:r>
            <a:r>
              <a:rPr lang="en-GB" dirty="0" err="1" smtClean="0"/>
              <a:t>venules</a:t>
            </a:r>
            <a:r>
              <a:rPr lang="en-GB" dirty="0" smtClean="0"/>
              <a:t> appearing as </a:t>
            </a:r>
            <a:r>
              <a:rPr lang="en-GB" b="1" dirty="0" smtClean="0"/>
              <a:t>converging in a longitudinal, linear red streaks on the </a:t>
            </a:r>
            <a:r>
              <a:rPr lang="en-GB" b="1" dirty="0" err="1" smtClean="0"/>
              <a:t>antrum</a:t>
            </a:r>
            <a:r>
              <a:rPr lang="en-GB" b="1" dirty="0" smtClean="0"/>
              <a:t> </a:t>
            </a:r>
            <a:r>
              <a:rPr lang="en-GB" dirty="0" smtClean="0"/>
              <a:t>gives watermelon appearance. </a:t>
            </a:r>
          </a:p>
          <a:p>
            <a:endParaRPr lang="en-GB" dirty="0" smtClean="0"/>
          </a:p>
          <a:p>
            <a:r>
              <a:rPr lang="en-GB" dirty="0" smtClean="0"/>
              <a:t>Most patients present with persistent, </a:t>
            </a:r>
            <a:r>
              <a:rPr lang="en-GB" b="1" dirty="0" smtClean="0"/>
              <a:t>iron deficiency </a:t>
            </a:r>
            <a:r>
              <a:rPr lang="en-GB" b="1" dirty="0" err="1" smtClean="0"/>
              <a:t>anemia</a:t>
            </a:r>
            <a:r>
              <a:rPr lang="en-GB" b="1" dirty="0" smtClean="0"/>
              <a:t> </a:t>
            </a:r>
            <a:r>
              <a:rPr lang="en-GB" dirty="0" smtClean="0"/>
              <a:t>from occult blood loss &amp; acute severe </a:t>
            </a:r>
            <a:r>
              <a:rPr lang="en-GB" dirty="0" err="1" smtClean="0"/>
              <a:t>hemorrhage</a:t>
            </a:r>
            <a:r>
              <a:rPr lang="en-GB" dirty="0" smtClean="0"/>
              <a:t> is rare . 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0750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Ulcer-related UGIB</a:t>
            </a:r>
          </a:p>
          <a:p>
            <a:r>
              <a:rPr lang="en-GB" dirty="0"/>
              <a:t>H pylori causes gastritis &amp; </a:t>
            </a:r>
            <a:r>
              <a:rPr lang="en-GB" dirty="0" err="1" smtClean="0"/>
              <a:t>duodenitis</a:t>
            </a:r>
            <a:endParaRPr lang="en-GB" dirty="0" smtClean="0"/>
          </a:p>
          <a:p>
            <a:r>
              <a:rPr lang="en-GB" dirty="0" smtClean="0"/>
              <a:t>alters PH </a:t>
            </a:r>
          </a:p>
          <a:p>
            <a:r>
              <a:rPr lang="en-GB" dirty="0"/>
              <a:t>U</a:t>
            </a:r>
            <a:r>
              <a:rPr lang="en-GB" dirty="0" smtClean="0"/>
              <a:t>lcer </a:t>
            </a:r>
            <a:r>
              <a:rPr lang="en-GB" dirty="0"/>
              <a:t>burrows  into the </a:t>
            </a:r>
            <a:r>
              <a:rPr lang="en-GB" dirty="0" err="1"/>
              <a:t>gastroduodenal</a:t>
            </a:r>
            <a:r>
              <a:rPr lang="en-GB" dirty="0"/>
              <a:t> </a:t>
            </a:r>
            <a:r>
              <a:rPr lang="en-GB" dirty="0" smtClean="0"/>
              <a:t>mucosa</a:t>
            </a:r>
          </a:p>
          <a:p>
            <a:r>
              <a:rPr lang="en-GB" dirty="0" smtClean="0"/>
              <a:t>weakening </a:t>
            </a:r>
            <a:r>
              <a:rPr lang="en-GB" dirty="0"/>
              <a:t>&amp; necrosis of the arterial wall (</a:t>
            </a:r>
            <a:r>
              <a:rPr lang="en-GB" dirty="0" err="1"/>
              <a:t>pseudoaneurysm</a:t>
            </a:r>
            <a:r>
              <a:rPr lang="en-GB" dirty="0"/>
              <a:t>) </a:t>
            </a:r>
            <a:r>
              <a:rPr lang="en-GB" dirty="0" smtClean="0"/>
              <a:t> </a:t>
            </a:r>
          </a:p>
          <a:p>
            <a:r>
              <a:rPr lang="en-GB" dirty="0" smtClean="0"/>
              <a:t>wall </a:t>
            </a:r>
            <a:r>
              <a:rPr lang="en-GB" dirty="0"/>
              <a:t>ruptures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Bleeding occurs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9424"/>
            <a:ext cx="8305800" cy="4325112"/>
          </a:xfrm>
        </p:spPr>
        <p:txBody>
          <a:bodyPr>
            <a:normAutofit fontScale="70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/>
              <a:t>Introduction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Epidemiology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Aetiology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Mechanisms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Management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Resuscitation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History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Physical Examination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Investigations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Treatment</a:t>
            </a:r>
            <a:endParaRPr lang="en-US" sz="2300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Indications for surgery.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Complications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Prognosis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Conclusion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References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Vomiting-related UGIB</a:t>
            </a:r>
          </a:p>
          <a:p>
            <a:r>
              <a:rPr lang="en-GB" dirty="0"/>
              <a:t>Forceful vomiting, retching, coughing or straining</a:t>
            </a:r>
            <a:r>
              <a:rPr lang="en-GB" b="1" dirty="0"/>
              <a:t> </a:t>
            </a:r>
            <a:endParaRPr lang="en-GB" dirty="0" smtClean="0"/>
          </a:p>
          <a:p>
            <a:r>
              <a:rPr lang="en-GB" b="1" dirty="0" smtClean="0"/>
              <a:t>rapid </a:t>
            </a:r>
            <a:r>
              <a:rPr lang="en-GB" b="1" dirty="0"/>
              <a:t>increase in the gradient between </a:t>
            </a:r>
            <a:r>
              <a:rPr lang="en-GB" b="1" dirty="0" err="1"/>
              <a:t>intragastric</a:t>
            </a:r>
            <a:r>
              <a:rPr lang="en-GB" b="1" dirty="0"/>
              <a:t> &amp; </a:t>
            </a:r>
            <a:r>
              <a:rPr lang="en-GB" b="1" dirty="0" err="1"/>
              <a:t>intrathoracic</a:t>
            </a:r>
            <a:r>
              <a:rPr lang="en-GB" b="1" dirty="0"/>
              <a:t> </a:t>
            </a:r>
            <a:r>
              <a:rPr lang="en-GB" b="1" dirty="0" smtClean="0"/>
              <a:t>pressures</a:t>
            </a:r>
          </a:p>
          <a:p>
            <a:r>
              <a:rPr lang="en-GB" dirty="0" smtClean="0"/>
              <a:t> </a:t>
            </a:r>
            <a:r>
              <a:rPr lang="en-GB" dirty="0"/>
              <a:t>a gastric </a:t>
            </a:r>
            <a:r>
              <a:rPr lang="en-GB" b="1" dirty="0"/>
              <a:t>mucosal tear </a:t>
            </a:r>
            <a:r>
              <a:rPr lang="en-GB" dirty="0"/>
              <a:t>from the forceful </a:t>
            </a:r>
            <a:r>
              <a:rPr lang="en-GB" dirty="0" err="1"/>
              <a:t>distention</a:t>
            </a:r>
            <a:r>
              <a:rPr lang="en-GB" dirty="0"/>
              <a:t> of the </a:t>
            </a:r>
            <a:r>
              <a:rPr lang="en-GB" dirty="0" smtClean="0"/>
              <a:t>GEJ</a:t>
            </a:r>
            <a:endParaRPr lang="en-GB" baseline="30000" dirty="0"/>
          </a:p>
          <a:p>
            <a:r>
              <a:rPr lang="en-US" dirty="0" smtClean="0"/>
              <a:t>Bleeding from tear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Portal HTN Related</a:t>
            </a:r>
          </a:p>
          <a:p>
            <a:r>
              <a:rPr lang="en-GB" b="1" dirty="0" smtClean="0"/>
              <a:t>Elevated </a:t>
            </a:r>
            <a:r>
              <a:rPr lang="en-GB" b="1" dirty="0"/>
              <a:t>portal pressure </a:t>
            </a:r>
            <a:endParaRPr lang="en-GB" b="1" dirty="0" smtClean="0"/>
          </a:p>
          <a:p>
            <a:r>
              <a:rPr lang="en-GB" dirty="0" smtClean="0"/>
              <a:t>Portal Pressure transmitted </a:t>
            </a:r>
            <a:r>
              <a:rPr lang="en-GB" dirty="0"/>
              <a:t>to </a:t>
            </a:r>
            <a:r>
              <a:rPr lang="en-GB" dirty="0" smtClean="0"/>
              <a:t>point of </a:t>
            </a:r>
            <a:r>
              <a:rPr lang="en-GB" dirty="0" err="1" smtClean="0"/>
              <a:t>Portosystemic</a:t>
            </a:r>
            <a:r>
              <a:rPr lang="en-GB" dirty="0" smtClean="0"/>
              <a:t> Anastomosis </a:t>
            </a:r>
          </a:p>
          <a:p>
            <a:r>
              <a:rPr lang="en-GB" b="1" dirty="0" err="1" smtClean="0"/>
              <a:t>esophageal</a:t>
            </a:r>
            <a:r>
              <a:rPr lang="en-GB" b="1" dirty="0" smtClean="0"/>
              <a:t> </a:t>
            </a:r>
            <a:r>
              <a:rPr lang="en-GB" b="1" dirty="0"/>
              <a:t>&amp; gastric </a:t>
            </a:r>
            <a:r>
              <a:rPr lang="en-GB" b="1" dirty="0" err="1"/>
              <a:t>varices</a:t>
            </a:r>
            <a:r>
              <a:rPr lang="en-GB" b="1" dirty="0"/>
              <a:t> </a:t>
            </a:r>
            <a:r>
              <a:rPr lang="en-GB" b="1" dirty="0" smtClean="0"/>
              <a:t>with </a:t>
            </a:r>
            <a:r>
              <a:rPr lang="en-GB" b="1" dirty="0"/>
              <a:t>portal </a:t>
            </a:r>
            <a:r>
              <a:rPr lang="en-GB" b="1" dirty="0" err="1"/>
              <a:t>gastropathy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Bleeding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3944"/>
            <a:ext cx="9144000" cy="90152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MANAGEMENT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73" y="1944710"/>
            <a:ext cx="7611415" cy="491329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PRINCIPLES</a:t>
            </a:r>
          </a:p>
          <a:p>
            <a:r>
              <a:rPr lang="en-US" sz="2800" dirty="0" smtClean="0"/>
              <a:t>RESUSCITATION</a:t>
            </a:r>
          </a:p>
          <a:p>
            <a:r>
              <a:rPr lang="en-US" sz="2800" dirty="0" smtClean="0"/>
              <a:t>IDENTIFY SOURCE &amp; CAUSE OF BLEEDING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HISTORY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PHYSICAL EXAMINATION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INVESTIGATION</a:t>
            </a:r>
          </a:p>
          <a:p>
            <a:r>
              <a:rPr lang="en-US" sz="2800" dirty="0" smtClean="0"/>
              <a:t>TREATMENT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7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608"/>
            <a:ext cx="9144000" cy="965916"/>
          </a:xfrm>
        </p:spPr>
        <p:txBody>
          <a:bodyPr>
            <a:noAutofit/>
          </a:bodyPr>
          <a:lstStyle/>
          <a:p>
            <a:r>
              <a:rPr lang="en-US" dirty="0" smtClean="0"/>
              <a:t>Resuscitation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77" y="1326524"/>
            <a:ext cx="7708006" cy="5531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Elevate the limbs</a:t>
            </a:r>
          </a:p>
          <a:p>
            <a:r>
              <a:rPr lang="en-GB" dirty="0" smtClean="0"/>
              <a:t>Setup IV access on both upper limbs(wide bore IV </a:t>
            </a:r>
            <a:r>
              <a:rPr lang="en-GB" dirty="0" err="1" smtClean="0"/>
              <a:t>canulae</a:t>
            </a:r>
            <a:r>
              <a:rPr lang="en-GB" dirty="0" err="1"/>
              <a:t>,</a:t>
            </a:r>
            <a:r>
              <a:rPr lang="en-GB" dirty="0" err="1" smtClean="0"/>
              <a:t>size</a:t>
            </a:r>
            <a:r>
              <a:rPr lang="en-GB" dirty="0" smtClean="0"/>
              <a:t> 16)</a:t>
            </a:r>
          </a:p>
          <a:p>
            <a:r>
              <a:rPr lang="en-GB" dirty="0" smtClean="0"/>
              <a:t>Start IVF infusion immediately, N/S 1L within 30 </a:t>
            </a:r>
            <a:r>
              <a:rPr lang="en-GB" dirty="0" err="1" smtClean="0"/>
              <a:t>mins</a:t>
            </a:r>
            <a:r>
              <a:rPr lang="en-GB" dirty="0" smtClean="0"/>
              <a:t>( 1ml:3ml) Crystalloids </a:t>
            </a:r>
            <a:r>
              <a:rPr lang="en-GB" dirty="0"/>
              <a:t>initially and replace soonest with blood</a:t>
            </a:r>
          </a:p>
          <a:p>
            <a:r>
              <a:rPr lang="en-GB" dirty="0" smtClean="0"/>
              <a:t>Take Urgent Samples: </a:t>
            </a:r>
            <a:r>
              <a:rPr lang="en-GB" b="1" dirty="0" smtClean="0"/>
              <a:t>PCV, G&amp;M, Clotting profile, E&amp;U</a:t>
            </a:r>
          </a:p>
          <a:p>
            <a:r>
              <a:rPr lang="en-GB" b="1" dirty="0" smtClean="0"/>
              <a:t>IV Omeprazole 4omg </a:t>
            </a:r>
            <a:r>
              <a:rPr lang="en-GB" dirty="0" err="1" smtClean="0"/>
              <a:t>bd</a:t>
            </a:r>
            <a:r>
              <a:rPr lang="en-GB" dirty="0" smtClean="0"/>
              <a:t> for the next 48hrs</a:t>
            </a:r>
          </a:p>
          <a:p>
            <a:r>
              <a:rPr lang="en-GB" dirty="0" smtClean="0"/>
              <a:t>Urethral </a:t>
            </a:r>
            <a:r>
              <a:rPr lang="en-GB" dirty="0"/>
              <a:t>catheter </a:t>
            </a:r>
            <a:r>
              <a:rPr lang="en-GB" dirty="0" smtClean="0"/>
              <a:t>to monitor urine output</a:t>
            </a:r>
            <a:endParaRPr lang="en-GB" dirty="0"/>
          </a:p>
          <a:p>
            <a:r>
              <a:rPr lang="en-GB" dirty="0" smtClean="0"/>
              <a:t>NGT</a:t>
            </a:r>
            <a:r>
              <a:rPr lang="en-GB" dirty="0"/>
              <a:t>: </a:t>
            </a:r>
            <a:r>
              <a:rPr lang="en-GB" b="1" dirty="0"/>
              <a:t>Gastric lavage with normal </a:t>
            </a:r>
            <a:r>
              <a:rPr lang="en-GB" b="1" dirty="0" smtClean="0"/>
              <a:t>saline</a:t>
            </a:r>
          </a:p>
          <a:p>
            <a:r>
              <a:rPr lang="en-GB" dirty="0" smtClean="0"/>
              <a:t>Monitoring vitals</a:t>
            </a:r>
          </a:p>
          <a:p>
            <a:r>
              <a:rPr lang="en-GB" dirty="0" smtClean="0"/>
              <a:t>Considering ICU admission  is essential. </a:t>
            </a:r>
          </a:p>
          <a:p>
            <a:r>
              <a:rPr lang="en-GB" dirty="0" smtClean="0"/>
              <a:t>Empiric broad spectrum antibiotic  may be necessary to combat underlying sepsis.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Indications for transfusion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Active bleeding with </a:t>
            </a:r>
            <a:r>
              <a:rPr lang="en-US" b="1" dirty="0"/>
              <a:t>low BP and tachycardia</a:t>
            </a:r>
            <a:r>
              <a:rPr lang="en-US" dirty="0"/>
              <a:t>’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Deteriorating clinical state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Clinical judgment </a:t>
            </a:r>
            <a:r>
              <a:rPr lang="en-US" dirty="0"/>
              <a:t>supersedes lab.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245"/>
            <a:ext cx="9144000" cy="1223493"/>
          </a:xfrm>
        </p:spPr>
        <p:txBody>
          <a:bodyPr>
            <a:noAutofit/>
          </a:bodyPr>
          <a:lstStyle/>
          <a:p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4101"/>
            <a:ext cx="8153400" cy="527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800" dirty="0" smtClean="0"/>
              <a:t>HISTORY</a:t>
            </a:r>
          </a:p>
          <a:p>
            <a:r>
              <a:rPr lang="en-GB" sz="2800" dirty="0" smtClean="0"/>
              <a:t>Age of patient: Occurs in all ages but older population are particularly prone with a concurrent increase in comorbidities &amp; significant mortality. </a:t>
            </a:r>
          </a:p>
          <a:p>
            <a:r>
              <a:rPr lang="en-GB" sz="2800" dirty="0" smtClean="0"/>
              <a:t>Sex: UGIB is </a:t>
            </a:r>
            <a:r>
              <a:rPr lang="en-GB" sz="2800" b="1" dirty="0" smtClean="0"/>
              <a:t>2-fold greater in males </a:t>
            </a:r>
            <a:r>
              <a:rPr lang="en-GB" sz="2800" dirty="0" smtClean="0"/>
              <a:t>than in females in all age groups but the death rate is similar in both sexes.</a:t>
            </a:r>
          </a:p>
          <a:p>
            <a:r>
              <a:rPr lang="en-GB" sz="2800" dirty="0" err="1" smtClean="0"/>
              <a:t>Hx</a:t>
            </a:r>
            <a:r>
              <a:rPr lang="en-GB" sz="2800" dirty="0" smtClean="0"/>
              <a:t> of </a:t>
            </a:r>
            <a:r>
              <a:rPr lang="en-GB" sz="2800" dirty="0" err="1" smtClean="0"/>
              <a:t>haematemesis</a:t>
            </a:r>
            <a:r>
              <a:rPr lang="en-GB" sz="2800" dirty="0" smtClean="0"/>
              <a:t> &amp;/or </a:t>
            </a:r>
            <a:r>
              <a:rPr lang="en-GB" sz="2800" dirty="0" err="1" smtClean="0"/>
              <a:t>melaena</a:t>
            </a:r>
            <a:endParaRPr lang="en-GB" sz="2800" dirty="0" smtClean="0"/>
          </a:p>
          <a:p>
            <a:r>
              <a:rPr lang="en-GB" dirty="0" err="1" smtClean="0"/>
              <a:t>Hematochezia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321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5004"/>
            <a:ext cx="9144000" cy="1068945"/>
          </a:xfrm>
        </p:spPr>
        <p:txBody>
          <a:bodyPr>
            <a:noAutofit/>
          </a:bodyPr>
          <a:lstStyle/>
          <a:p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59476"/>
            <a:ext cx="8000999" cy="50163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800" dirty="0" smtClean="0"/>
              <a:t>HISTORY</a:t>
            </a:r>
          </a:p>
          <a:p>
            <a:r>
              <a:rPr lang="en-GB" sz="2800" dirty="0" smtClean="0"/>
              <a:t>There may be </a:t>
            </a:r>
            <a:r>
              <a:rPr lang="en-GB" sz="2800" dirty="0" err="1" smtClean="0"/>
              <a:t>Hx</a:t>
            </a:r>
            <a:r>
              <a:rPr lang="en-GB" sz="2800" dirty="0" smtClean="0"/>
              <a:t> of collapse</a:t>
            </a:r>
          </a:p>
          <a:p>
            <a:r>
              <a:rPr lang="en-GB" sz="2800" b="1" dirty="0" smtClean="0"/>
              <a:t>Dyspepsia &amp; </a:t>
            </a:r>
            <a:r>
              <a:rPr lang="en-GB" sz="2800" b="1" dirty="0" err="1" smtClean="0"/>
              <a:t>epigastric</a:t>
            </a:r>
            <a:r>
              <a:rPr lang="en-GB" sz="2800" b="1" dirty="0" smtClean="0"/>
              <a:t> </a:t>
            </a:r>
            <a:r>
              <a:rPr lang="en-GB" sz="2800" dirty="0" smtClean="0"/>
              <a:t>pain suggestive of PUD</a:t>
            </a:r>
          </a:p>
          <a:p>
            <a:r>
              <a:rPr lang="en-GB" sz="2800" dirty="0" smtClean="0"/>
              <a:t>Forceful vomiting, retching, coughing or straining</a:t>
            </a:r>
          </a:p>
          <a:p>
            <a:r>
              <a:rPr lang="en-GB" sz="2800" dirty="0" smtClean="0"/>
              <a:t>Drugs: </a:t>
            </a:r>
            <a:r>
              <a:rPr lang="en-GB" sz="2800" b="1" dirty="0" smtClean="0"/>
              <a:t>Anticoagulants, NSAIDs &amp; alcoholism </a:t>
            </a:r>
          </a:p>
          <a:p>
            <a:r>
              <a:rPr lang="en-GB" b="1" dirty="0" smtClean="0"/>
              <a:t>Yellow eyes</a:t>
            </a:r>
            <a:r>
              <a:rPr lang="en-GB" sz="2800" b="1" dirty="0" smtClean="0"/>
              <a:t> </a:t>
            </a:r>
            <a:r>
              <a:rPr lang="en-GB" sz="2800" dirty="0" smtClean="0"/>
              <a:t>&amp; </a:t>
            </a:r>
            <a:r>
              <a:rPr lang="en-GB" sz="2800" dirty="0" err="1" smtClean="0"/>
              <a:t>abd</a:t>
            </a:r>
            <a:r>
              <a:rPr lang="en-GB" sz="2800" dirty="0" smtClean="0"/>
              <a:t> pain in CLD &amp; oesophageal </a:t>
            </a:r>
            <a:r>
              <a:rPr lang="en-GB" sz="2800" dirty="0" err="1" smtClean="0"/>
              <a:t>varices</a:t>
            </a:r>
            <a:r>
              <a:rPr lang="en-GB" sz="2800" dirty="0" smtClean="0"/>
              <a:t>.</a:t>
            </a:r>
          </a:p>
          <a:p>
            <a:r>
              <a:rPr lang="en-GB" sz="2800" dirty="0" err="1" smtClean="0"/>
              <a:t>Hx</a:t>
            </a:r>
            <a:r>
              <a:rPr lang="en-GB" sz="2800" dirty="0" smtClean="0"/>
              <a:t> of burns, sepsis, trauma, operation in stress ulceration </a:t>
            </a:r>
          </a:p>
        </p:txBody>
      </p:sp>
    </p:spTree>
    <p:extLst>
      <p:ext uri="{BB962C8B-B14F-4D97-AF65-F5344CB8AC3E}">
        <p14:creationId xmlns:p14="http://schemas.microsoft.com/office/powerpoint/2010/main" val="11772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066800"/>
          </a:xfrm>
        </p:spPr>
        <p:txBody>
          <a:bodyPr>
            <a:no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465"/>
            <a:ext cx="8153399" cy="531253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EXAMINATION</a:t>
            </a:r>
          </a:p>
          <a:p>
            <a:pPr marL="109728" indent="0">
              <a:buNone/>
            </a:pPr>
            <a:r>
              <a:rPr lang="en-US" dirty="0" smtClean="0"/>
              <a:t>Gen </a:t>
            </a:r>
            <a:r>
              <a:rPr lang="en-US" dirty="0" err="1" smtClean="0"/>
              <a:t>Exm</a:t>
            </a:r>
            <a:endParaRPr lang="en-US" dirty="0" smtClean="0"/>
          </a:p>
          <a:p>
            <a:r>
              <a:rPr lang="en-GB" b="1" dirty="0" err="1" smtClean="0"/>
              <a:t>P</a:t>
            </a:r>
            <a:r>
              <a:rPr lang="en-GB" sz="2800" b="1" dirty="0" err="1" smtClean="0"/>
              <a:t>allor,sweating</a:t>
            </a:r>
            <a:r>
              <a:rPr lang="en-GB" sz="2800" dirty="0" smtClean="0"/>
              <a:t>, dehydration, </a:t>
            </a:r>
            <a:r>
              <a:rPr lang="en-GB" dirty="0" smtClean="0"/>
              <a:t>Cold clammy </a:t>
            </a:r>
            <a:r>
              <a:rPr lang="en-GB" dirty="0" err="1" smtClean="0"/>
              <a:t>ext</a:t>
            </a:r>
            <a:r>
              <a:rPr lang="en-GB" sz="2800" dirty="0" smtClean="0"/>
              <a:t> restlessness,  coma, stigmata of </a:t>
            </a:r>
            <a:r>
              <a:rPr lang="en-GB" dirty="0"/>
              <a:t>CLD , </a:t>
            </a:r>
            <a:r>
              <a:rPr lang="en-GB" b="1" dirty="0" smtClean="0"/>
              <a:t>lymphadenopathies</a:t>
            </a:r>
            <a:r>
              <a:rPr lang="en-GB" b="1" dirty="0"/>
              <a:t>, petechial haemorrhages</a:t>
            </a:r>
            <a:endParaRPr lang="en-GB" sz="2800" b="1" dirty="0" smtClean="0"/>
          </a:p>
          <a:p>
            <a:pPr marL="109728" indent="0">
              <a:buNone/>
            </a:pPr>
            <a:r>
              <a:rPr lang="en-GB" dirty="0" err="1" smtClean="0"/>
              <a:t>Syst</a:t>
            </a:r>
            <a:r>
              <a:rPr lang="en-GB" dirty="0" smtClean="0"/>
              <a:t> </a:t>
            </a:r>
            <a:r>
              <a:rPr lang="en-GB" dirty="0" err="1" smtClean="0"/>
              <a:t>Exm</a:t>
            </a:r>
            <a:endParaRPr lang="en-GB" dirty="0" smtClean="0"/>
          </a:p>
          <a:p>
            <a:r>
              <a:rPr lang="en-GB" sz="2800" b="1" dirty="0" smtClean="0"/>
              <a:t>CVS(</a:t>
            </a:r>
            <a:r>
              <a:rPr lang="en-GB" sz="2800" b="1" dirty="0" err="1" smtClean="0"/>
              <a:t>tarchycardia</a:t>
            </a:r>
            <a:r>
              <a:rPr lang="en-GB" sz="2800" b="1" dirty="0" smtClean="0"/>
              <a:t>, hypotension</a:t>
            </a:r>
            <a:r>
              <a:rPr lang="en-GB" sz="2800" dirty="0" smtClean="0"/>
              <a:t>)</a:t>
            </a:r>
          </a:p>
          <a:p>
            <a:r>
              <a:rPr lang="en-GB" b="1" dirty="0" smtClean="0"/>
              <a:t>RS(</a:t>
            </a:r>
            <a:r>
              <a:rPr lang="en-GB" b="1" dirty="0" err="1" smtClean="0"/>
              <a:t>tachypnea</a:t>
            </a:r>
            <a:r>
              <a:rPr lang="en-GB" b="1" dirty="0" smtClean="0"/>
              <a:t>)</a:t>
            </a:r>
          </a:p>
          <a:p>
            <a:r>
              <a:rPr lang="en-GB" sz="2800" dirty="0" smtClean="0"/>
              <a:t>GI(</a:t>
            </a:r>
            <a:r>
              <a:rPr lang="en-GB" dirty="0" smtClean="0"/>
              <a:t>abdominal </a:t>
            </a:r>
            <a:r>
              <a:rPr lang="en-GB" dirty="0" err="1" smtClean="0"/>
              <a:t>distention</a:t>
            </a:r>
            <a:r>
              <a:rPr lang="en-GB" sz="2800" dirty="0" smtClean="0"/>
              <a:t>, ant </a:t>
            </a:r>
            <a:r>
              <a:rPr lang="en-GB" sz="2800" dirty="0" err="1" smtClean="0"/>
              <a:t>abd</a:t>
            </a:r>
            <a:r>
              <a:rPr lang="en-GB" sz="2800" dirty="0" smtClean="0"/>
              <a:t> veins, </a:t>
            </a:r>
            <a:r>
              <a:rPr lang="en-GB" sz="2800" dirty="0" err="1" smtClean="0"/>
              <a:t>Epigastric</a:t>
            </a:r>
            <a:r>
              <a:rPr lang="en-GB" sz="2800" dirty="0" smtClean="0"/>
              <a:t> tenderness (PUD), </a:t>
            </a:r>
            <a:r>
              <a:rPr lang="en-GB" sz="2800" dirty="0" err="1" smtClean="0"/>
              <a:t>Ascitis</a:t>
            </a:r>
            <a:r>
              <a:rPr lang="en-GB" sz="2800" dirty="0" smtClean="0"/>
              <a:t>, </a:t>
            </a:r>
            <a:r>
              <a:rPr lang="en-GB" sz="2800" dirty="0" err="1" smtClean="0"/>
              <a:t>Hepato-slenomegaly</a:t>
            </a:r>
            <a:r>
              <a:rPr lang="en-GB" sz="2800" dirty="0" smtClean="0"/>
              <a:t> (CLD &amp; </a:t>
            </a:r>
            <a:r>
              <a:rPr lang="en-GB" sz="2800" dirty="0" err="1" smtClean="0"/>
              <a:t>Varices</a:t>
            </a:r>
            <a:r>
              <a:rPr lang="en-GB" sz="2800" dirty="0" smtClean="0"/>
              <a:t>), </a:t>
            </a:r>
            <a:r>
              <a:rPr lang="en-GB" sz="2800" dirty="0" err="1" smtClean="0"/>
              <a:t>epigastric</a:t>
            </a:r>
            <a:r>
              <a:rPr lang="en-GB" sz="2800" dirty="0" smtClean="0"/>
              <a:t> mass (Gastric Ca), Telangiectasia of lip &amp;mouth in Hereditary telangiectasia.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77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549"/>
            <a:ext cx="9144000" cy="978795"/>
          </a:xfrm>
        </p:spPr>
        <p:txBody>
          <a:bodyPr>
            <a:noAutofit/>
          </a:bodyPr>
          <a:lstStyle/>
          <a:p>
            <a:r>
              <a:rPr lang="en-GB" dirty="0" smtClean="0"/>
              <a:t>Investigations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9" y="1700011"/>
            <a:ext cx="7669370" cy="515798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dirty="0" smtClean="0"/>
              <a:t>Serial Haematocrit level and </a:t>
            </a:r>
          </a:p>
          <a:p>
            <a:r>
              <a:rPr lang="en-GB" b="1" dirty="0" smtClean="0"/>
              <a:t>G&amp;M</a:t>
            </a:r>
          </a:p>
          <a:p>
            <a:r>
              <a:rPr lang="en-GB" b="1" dirty="0" err="1" smtClean="0"/>
              <a:t>E,U,Cr</a:t>
            </a:r>
            <a:r>
              <a:rPr lang="en-GB" b="1" dirty="0"/>
              <a:t> </a:t>
            </a:r>
            <a:endParaRPr lang="en-GB" b="1" dirty="0" smtClean="0"/>
          </a:p>
          <a:p>
            <a:r>
              <a:rPr lang="en-GB" b="1" dirty="0" smtClean="0"/>
              <a:t>LFT</a:t>
            </a:r>
            <a:r>
              <a:rPr lang="en-GB" b="1" i="1" dirty="0" smtClean="0"/>
              <a:t> </a:t>
            </a:r>
            <a:endParaRPr lang="en-GB" sz="5400" b="1" dirty="0" smtClean="0"/>
          </a:p>
          <a:p>
            <a:r>
              <a:rPr lang="en-GB" b="1" dirty="0" smtClean="0"/>
              <a:t>PT,IN</a:t>
            </a:r>
            <a:r>
              <a:rPr lang="en-GB" dirty="0" smtClean="0"/>
              <a:t>R</a:t>
            </a:r>
          </a:p>
          <a:p>
            <a:r>
              <a:rPr lang="en-GB" dirty="0" smtClean="0"/>
              <a:t>Platelet counts,</a:t>
            </a:r>
          </a:p>
          <a:p>
            <a:r>
              <a:rPr lang="en-GB" dirty="0" smtClean="0"/>
              <a:t>Bleeding time</a:t>
            </a:r>
          </a:p>
          <a:p>
            <a:r>
              <a:rPr lang="en-GB" dirty="0" smtClean="0"/>
              <a:t>Clotting time</a:t>
            </a:r>
          </a:p>
          <a:p>
            <a:r>
              <a:rPr lang="en-GB" dirty="0" smtClean="0"/>
              <a:t>CXR</a:t>
            </a:r>
          </a:p>
        </p:txBody>
      </p:sp>
    </p:spTree>
    <p:extLst>
      <p:ext uri="{BB962C8B-B14F-4D97-AF65-F5344CB8AC3E}">
        <p14:creationId xmlns:p14="http://schemas.microsoft.com/office/powerpoint/2010/main" val="5789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2276"/>
            <a:ext cx="9144000" cy="1094704"/>
          </a:xfrm>
        </p:spPr>
        <p:txBody>
          <a:bodyPr>
            <a:noAutofit/>
          </a:bodyPr>
          <a:lstStyle/>
          <a:p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8" y="1661375"/>
            <a:ext cx="7611415" cy="51966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2400" b="1" dirty="0"/>
              <a:t>UPPER GI ENDOSCOPY</a:t>
            </a:r>
          </a:p>
          <a:p>
            <a:r>
              <a:rPr lang="en-GB" sz="2400" dirty="0" smtClean="0"/>
              <a:t>Within 24hrs in a stable patient </a:t>
            </a:r>
          </a:p>
          <a:p>
            <a:r>
              <a:rPr lang="en-GB" sz="2400" b="1" dirty="0" smtClean="0"/>
              <a:t>Shows bleeding, oozing, visible vessels, clot </a:t>
            </a:r>
          </a:p>
          <a:p>
            <a:r>
              <a:rPr lang="en-GB" sz="2400" b="1" dirty="0" err="1" smtClean="0"/>
              <a:t>Dieulafoy</a:t>
            </a:r>
            <a:r>
              <a:rPr lang="en-GB" sz="2400" b="1" dirty="0" smtClean="0"/>
              <a:t> lesions </a:t>
            </a:r>
            <a:r>
              <a:rPr lang="en-GB" sz="2400" dirty="0" smtClean="0"/>
              <a:t>lesion appears as a </a:t>
            </a:r>
            <a:r>
              <a:rPr lang="en-GB" sz="2400" b="1" dirty="0" smtClean="0"/>
              <a:t>large </a:t>
            </a:r>
            <a:r>
              <a:rPr lang="en-GB" sz="2400" b="1" dirty="0" err="1" smtClean="0"/>
              <a:t>submucosal</a:t>
            </a:r>
            <a:r>
              <a:rPr lang="en-GB" sz="2400" b="1" dirty="0" smtClean="0"/>
              <a:t> vessel </a:t>
            </a:r>
            <a:r>
              <a:rPr lang="en-GB" sz="2400" dirty="0" smtClean="0"/>
              <a:t>that have become ulcerated.</a:t>
            </a:r>
          </a:p>
          <a:p>
            <a:r>
              <a:rPr lang="en-GB" sz="2400" b="1" dirty="0" err="1" smtClean="0"/>
              <a:t>Variceal</a:t>
            </a:r>
            <a:r>
              <a:rPr lang="en-GB" sz="2400" b="1" dirty="0" smtClean="0"/>
              <a:t> haemorrhage </a:t>
            </a:r>
            <a:r>
              <a:rPr lang="en-GB" sz="2400" dirty="0" smtClean="0"/>
              <a:t>have </a:t>
            </a:r>
            <a:r>
              <a:rPr lang="en-GB" sz="2400" b="1" dirty="0" smtClean="0"/>
              <a:t>snakeskin-like appearance of stomach  </a:t>
            </a:r>
            <a:r>
              <a:rPr lang="en-GB" sz="2400" dirty="0" smtClean="0"/>
              <a:t>with cherry-red spots.</a:t>
            </a:r>
          </a:p>
          <a:p>
            <a:r>
              <a:rPr lang="en-GB" sz="2400" dirty="0" smtClean="0"/>
              <a:t>In </a:t>
            </a:r>
            <a:r>
              <a:rPr lang="en-GB" sz="2400" dirty="0" err="1" smtClean="0"/>
              <a:t>aortoenteric</a:t>
            </a:r>
            <a:r>
              <a:rPr lang="en-GB" sz="2400" dirty="0" smtClean="0"/>
              <a:t> fistula, evidence of bleeding in the distal duodenum (3rd or 4th portion) on OGD is considered diagnostic. </a:t>
            </a:r>
          </a:p>
        </p:txBody>
      </p:sp>
    </p:spTree>
    <p:extLst>
      <p:ext uri="{BB962C8B-B14F-4D97-AF65-F5344CB8AC3E}">
        <p14:creationId xmlns:p14="http://schemas.microsoft.com/office/powerpoint/2010/main" val="33045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54630"/>
            <a:ext cx="8305800" cy="413657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cap="none" dirty="0" smtClean="0"/>
              <a:t>Acute GI Bleeding is a potentially life threatening </a:t>
            </a:r>
            <a:r>
              <a:rPr lang="en-US" b="1" cap="none" dirty="0" smtClean="0"/>
              <a:t>abdominal emergency </a:t>
            </a:r>
            <a:endParaRPr lang="en-US" b="1" dirty="0"/>
          </a:p>
          <a:p>
            <a:endParaRPr lang="en-US" cap="none" dirty="0" smtClean="0"/>
          </a:p>
          <a:p>
            <a:r>
              <a:rPr lang="en-US" cap="none" dirty="0" smtClean="0"/>
              <a:t>Upper GI Bleeding (UGIB) is defined as bleeding in the GI tract from a source </a:t>
            </a:r>
            <a:r>
              <a:rPr lang="en-US" b="1" dirty="0" smtClean="0"/>
              <a:t>above</a:t>
            </a:r>
            <a:r>
              <a:rPr lang="en-US" b="1" cap="none" dirty="0" smtClean="0"/>
              <a:t> the ligament of </a:t>
            </a:r>
            <a:r>
              <a:rPr lang="en-US" b="1" cap="none" dirty="0" err="1" smtClean="0"/>
              <a:t>Treitz</a:t>
            </a:r>
            <a:r>
              <a:rPr lang="en-US" b="1" cap="none" dirty="0" smtClean="0"/>
              <a:t>.</a:t>
            </a:r>
          </a:p>
          <a:p>
            <a:endParaRPr lang="en-US" cap="none" dirty="0" err="1" smtClean="0"/>
          </a:p>
          <a:p>
            <a:r>
              <a:rPr lang="en-GB" dirty="0" smtClean="0"/>
              <a:t>A </a:t>
            </a:r>
            <a:r>
              <a:rPr lang="en-GB" dirty="0"/>
              <a:t>major cause of </a:t>
            </a:r>
            <a:r>
              <a:rPr lang="en-GB" b="1" dirty="0"/>
              <a:t>morbidity &amp; </a:t>
            </a:r>
            <a:r>
              <a:rPr lang="en-GB" b="1" dirty="0" smtClean="0"/>
              <a:t>mortality </a:t>
            </a:r>
            <a:r>
              <a:rPr lang="en-GB" dirty="0" smtClean="0"/>
              <a:t>with hospitalization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6467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9397"/>
            <a:ext cx="9144000" cy="991673"/>
          </a:xfrm>
        </p:spPr>
        <p:txBody>
          <a:bodyPr>
            <a:normAutofit/>
          </a:bodyPr>
          <a:lstStyle/>
          <a:p>
            <a:r>
              <a:rPr lang="en-GB" sz="5400" dirty="0" smtClean="0"/>
              <a:t> 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93949"/>
            <a:ext cx="8077200" cy="47523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BARIUM/CONTRAST CT</a:t>
            </a:r>
          </a:p>
          <a:p>
            <a:r>
              <a:rPr lang="en-GB" dirty="0" smtClean="0"/>
              <a:t>Barium meal may show </a:t>
            </a:r>
            <a:r>
              <a:rPr lang="en-GB" b="1" dirty="0" smtClean="0"/>
              <a:t>Ulcers</a:t>
            </a:r>
            <a:r>
              <a:rPr lang="en-GB" dirty="0" smtClean="0"/>
              <a:t> – hiatal or peptic, </a:t>
            </a:r>
            <a:r>
              <a:rPr lang="en-GB" dirty="0" err="1" smtClean="0"/>
              <a:t>varices</a:t>
            </a:r>
            <a:r>
              <a:rPr lang="en-GB" dirty="0" smtClean="0"/>
              <a:t>, reflux </a:t>
            </a:r>
            <a:r>
              <a:rPr lang="en-GB" dirty="0" err="1" smtClean="0"/>
              <a:t>oesophagitis</a:t>
            </a:r>
            <a:r>
              <a:rPr lang="en-GB" dirty="0" smtClean="0"/>
              <a:t>,, gastric tumours.</a:t>
            </a:r>
          </a:p>
          <a:p>
            <a:r>
              <a:rPr lang="en-GB" dirty="0" smtClean="0"/>
              <a:t>IV Contrast CT scan in </a:t>
            </a:r>
            <a:r>
              <a:rPr lang="en-GB" dirty="0" err="1" smtClean="0"/>
              <a:t>aortoenteric</a:t>
            </a:r>
            <a:r>
              <a:rPr lang="en-GB" dirty="0" smtClean="0"/>
              <a:t> fistula will demonstrate air around the graft (suggestive of an infection),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7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Proton pump Inhibitors</a:t>
            </a:r>
          </a:p>
          <a:p>
            <a:r>
              <a:rPr lang="en-US" dirty="0" err="1" smtClean="0"/>
              <a:t>Prokinetics</a:t>
            </a:r>
            <a:r>
              <a:rPr lang="en-US" dirty="0" smtClean="0"/>
              <a:t>(</a:t>
            </a:r>
            <a:r>
              <a:rPr lang="en-US" dirty="0" err="1" smtClean="0"/>
              <a:t>metochlopromide</a:t>
            </a:r>
            <a:r>
              <a:rPr lang="en-US" dirty="0" smtClean="0"/>
              <a:t>)</a:t>
            </a:r>
          </a:p>
          <a:p>
            <a:r>
              <a:rPr lang="en-GB" b="1" dirty="0" smtClean="0"/>
              <a:t>Vasopressin</a:t>
            </a:r>
            <a:r>
              <a:rPr lang="en-GB" dirty="0" smtClean="0"/>
              <a:t>- </a:t>
            </a:r>
            <a:r>
              <a:rPr lang="en-GB" dirty="0"/>
              <a:t>(Significant cardiac vasoconstriction</a:t>
            </a:r>
            <a:r>
              <a:rPr lang="en-GB" dirty="0">
                <a:latin typeface="Book Antiqua"/>
              </a:rPr>
              <a:t>→</a:t>
            </a:r>
            <a:r>
              <a:rPr lang="en-GB" dirty="0"/>
              <a:t> MI. Reduce side effects with </a:t>
            </a:r>
            <a:r>
              <a:rPr lang="en-GB" dirty="0" err="1"/>
              <a:t>nitroglycerin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Somatostatin</a:t>
            </a:r>
            <a:r>
              <a:rPr lang="en-GB" dirty="0" smtClean="0"/>
              <a:t> </a:t>
            </a:r>
            <a:r>
              <a:rPr lang="en-GB" dirty="0"/>
              <a:t>(natural, very short half-life, no cardiac side </a:t>
            </a:r>
            <a:r>
              <a:rPr lang="en-GB" dirty="0" smtClean="0"/>
              <a:t>effects  </a:t>
            </a:r>
          </a:p>
          <a:p>
            <a:r>
              <a:rPr lang="en-GB" dirty="0" err="1"/>
              <a:t>O</a:t>
            </a:r>
            <a:r>
              <a:rPr lang="en-GB" dirty="0" err="1" smtClean="0"/>
              <a:t>ctreotide</a:t>
            </a:r>
            <a:r>
              <a:rPr lang="en-GB" dirty="0" smtClean="0"/>
              <a:t> </a:t>
            </a:r>
            <a:r>
              <a:rPr lang="en-GB" dirty="0"/>
              <a:t>a synthetic  longer-acting analogue.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Balloon </a:t>
            </a:r>
            <a:r>
              <a:rPr lang="en-GB" b="1" dirty="0" err="1" smtClean="0"/>
              <a:t>tamponade</a:t>
            </a:r>
            <a:r>
              <a:rPr lang="en-GB" b="1" dirty="0" smtClean="0"/>
              <a:t> </a:t>
            </a:r>
            <a:endParaRPr lang="en-GB" b="1" dirty="0"/>
          </a:p>
          <a:p>
            <a:r>
              <a:rPr lang="en-GB" b="1" dirty="0" err="1" smtClean="0"/>
              <a:t>Sengstaken</a:t>
            </a:r>
            <a:r>
              <a:rPr lang="en-GB" b="1" dirty="0" smtClean="0"/>
              <a:t>-Blakemore </a:t>
            </a:r>
            <a:r>
              <a:rPr lang="en-GB" b="1" dirty="0"/>
              <a:t>tube  </a:t>
            </a:r>
            <a:r>
              <a:rPr lang="en-GB" dirty="0"/>
              <a:t>:  </a:t>
            </a:r>
            <a:r>
              <a:rPr lang="en-GB" dirty="0" err="1"/>
              <a:t>pts</a:t>
            </a:r>
            <a:r>
              <a:rPr lang="en-GB" dirty="0"/>
              <a:t> with massive </a:t>
            </a:r>
            <a:r>
              <a:rPr lang="en-GB" dirty="0" err="1" smtClean="0"/>
              <a:t>hemorrhage</a:t>
            </a:r>
            <a:r>
              <a:rPr lang="en-GB" dirty="0" smtClean="0"/>
              <a:t> ,has </a:t>
            </a:r>
            <a:r>
              <a:rPr lang="en-GB" dirty="0"/>
              <a:t>a gastric tube with </a:t>
            </a:r>
            <a:r>
              <a:rPr lang="en-GB" b="1" dirty="0" err="1"/>
              <a:t>esophageal</a:t>
            </a:r>
            <a:r>
              <a:rPr lang="en-GB" b="1" dirty="0"/>
              <a:t> and gastric balloons. </a:t>
            </a:r>
            <a:r>
              <a:rPr lang="en-GB" dirty="0"/>
              <a:t>The gastric balloon is inflated, and tension is applied to the </a:t>
            </a:r>
            <a:r>
              <a:rPr lang="en-GB" dirty="0" err="1"/>
              <a:t>gastroesophageal</a:t>
            </a:r>
            <a:r>
              <a:rPr lang="en-GB" dirty="0"/>
              <a:t> junction. If this does not control the </a:t>
            </a:r>
            <a:r>
              <a:rPr lang="en-GB" dirty="0" err="1"/>
              <a:t>hemorrhage</a:t>
            </a:r>
            <a:r>
              <a:rPr lang="en-GB" dirty="0"/>
              <a:t>, the </a:t>
            </a:r>
            <a:r>
              <a:rPr lang="en-GB" dirty="0" err="1"/>
              <a:t>esophageal</a:t>
            </a:r>
            <a:r>
              <a:rPr lang="en-GB" dirty="0"/>
              <a:t> balloon is inflated as well, compressing the venous plexus between them.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The Minnesota tube includes a proximal </a:t>
            </a:r>
            <a:r>
              <a:rPr lang="en-GB" dirty="0" err="1"/>
              <a:t>eosophageal</a:t>
            </a:r>
            <a:r>
              <a:rPr lang="en-GB" dirty="0"/>
              <a:t> lumen for aspirating swallowed </a:t>
            </a:r>
            <a:r>
              <a:rPr lang="en-GB" dirty="0" smtClean="0"/>
              <a:t>secretions.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4038600" cy="432196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3600"/>
            <a:ext cx="4038600" cy="4573760"/>
          </a:xfrm>
        </p:spPr>
      </p:pic>
    </p:spTree>
    <p:extLst>
      <p:ext uri="{BB962C8B-B14F-4D97-AF65-F5344CB8AC3E}">
        <p14:creationId xmlns:p14="http://schemas.microsoft.com/office/powerpoint/2010/main" val="3318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Endoscopy</a:t>
            </a:r>
          </a:p>
          <a:p>
            <a:r>
              <a:rPr lang="en-US" sz="2400" dirty="0" smtClean="0"/>
              <a:t> is Gold Standard for treatment</a:t>
            </a:r>
          </a:p>
          <a:p>
            <a:r>
              <a:rPr lang="en-US" sz="2400" b="1" dirty="0" smtClean="0"/>
              <a:t>Done within 24hrs of Stability</a:t>
            </a:r>
          </a:p>
          <a:p>
            <a:r>
              <a:rPr lang="en-US" sz="2400" dirty="0" smtClean="0"/>
              <a:t>A variety of Endoscopic treatments modalities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Injection method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Cautery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Mechanical therapy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57400"/>
            <a:ext cx="4495800" cy="4495800"/>
          </a:xfrm>
        </p:spPr>
      </p:pic>
    </p:spTree>
    <p:extLst>
      <p:ext uri="{BB962C8B-B14F-4D97-AF65-F5344CB8AC3E}">
        <p14:creationId xmlns:p14="http://schemas.microsoft.com/office/powerpoint/2010/main" val="15152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Injection</a:t>
            </a:r>
          </a:p>
          <a:p>
            <a:r>
              <a:rPr lang="en-US" dirty="0" err="1" smtClean="0"/>
              <a:t>Tamponade</a:t>
            </a:r>
            <a:r>
              <a:rPr lang="en-US" dirty="0" smtClean="0"/>
              <a:t> effect(N/S solution, dilute epinephrine)</a:t>
            </a:r>
          </a:p>
          <a:p>
            <a:r>
              <a:rPr lang="en-US" dirty="0" smtClean="0"/>
              <a:t>Tissue injury and thrombosis(</a:t>
            </a:r>
            <a:r>
              <a:rPr lang="en-US" dirty="0" err="1" smtClean="0"/>
              <a:t>Sclerosants</a:t>
            </a:r>
            <a:r>
              <a:rPr lang="en-US" dirty="0" smtClean="0"/>
              <a:t> like ethanol, </a:t>
            </a:r>
            <a:r>
              <a:rPr lang="en-US" dirty="0" err="1" smtClean="0"/>
              <a:t>ethanolamine,polidocanol</a:t>
            </a:r>
            <a:endParaRPr lang="en-US" dirty="0" smtClean="0"/>
          </a:p>
          <a:p>
            <a:r>
              <a:rPr lang="en-US" dirty="0" smtClean="0"/>
              <a:t>Primary tissue seal(thrombin, fibrin, cyanoacrylate glue)</a:t>
            </a:r>
          </a:p>
          <a:p>
            <a:r>
              <a:rPr lang="en-US" dirty="0" smtClean="0"/>
              <a:t>Except Dilute epinephrine, </a:t>
            </a:r>
            <a:r>
              <a:rPr lang="en-US" dirty="0" err="1" smtClean="0"/>
              <a:t>injectables</a:t>
            </a:r>
            <a:r>
              <a:rPr lang="en-US" dirty="0" smtClean="0"/>
              <a:t> are </a:t>
            </a:r>
            <a:r>
              <a:rPr lang="en-US" dirty="0" err="1" smtClean="0"/>
              <a:t>rarelyused</a:t>
            </a:r>
            <a:r>
              <a:rPr lang="en-US" dirty="0" smtClean="0"/>
              <a:t> in Non </a:t>
            </a:r>
            <a:r>
              <a:rPr lang="en-US" dirty="0" err="1" smtClean="0"/>
              <a:t>variceal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Cautery</a:t>
            </a:r>
          </a:p>
          <a:p>
            <a:r>
              <a:rPr lang="en-US" dirty="0" err="1" smtClean="0"/>
              <a:t>Electrocautery</a:t>
            </a:r>
            <a:endParaRPr lang="en-US" dirty="0" smtClean="0"/>
          </a:p>
          <a:p>
            <a:r>
              <a:rPr lang="en-US" dirty="0" smtClean="0"/>
              <a:t>Laser therapy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Mechanical</a:t>
            </a:r>
          </a:p>
          <a:p>
            <a:r>
              <a:rPr lang="en-US" dirty="0" smtClean="0"/>
              <a:t>Clips</a:t>
            </a:r>
          </a:p>
          <a:p>
            <a:r>
              <a:rPr lang="en-US" dirty="0" smtClean="0"/>
              <a:t>Rubber ligation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14400"/>
          </a:xfrm>
        </p:spPr>
        <p:txBody>
          <a:bodyPr>
            <a:noAutofit/>
          </a:bodyPr>
          <a:lstStyle/>
          <a:p>
            <a:r>
              <a:rPr lang="en-GB" dirty="0" smtClean="0"/>
              <a:t>Indication for surgery in </a:t>
            </a:r>
            <a:r>
              <a:rPr lang="en-GB" dirty="0" err="1" smtClean="0"/>
              <a:t>gi</a:t>
            </a:r>
            <a:r>
              <a:rPr lang="en-GB" dirty="0" smtClean="0"/>
              <a:t> bleeding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endParaRPr lang="en-GB" b="1" dirty="0"/>
          </a:p>
          <a:p>
            <a:r>
              <a:rPr lang="en-GB" sz="3200" b="1" dirty="0" smtClean="0"/>
              <a:t>Hemodynamic instability despite vigorous resuscitation </a:t>
            </a:r>
            <a:r>
              <a:rPr lang="en-GB" sz="3200" dirty="0" smtClean="0"/>
              <a:t>(&gt;</a:t>
            </a:r>
            <a:r>
              <a:rPr lang="en-GB" sz="3200" b="1" dirty="0" smtClean="0"/>
              <a:t>6</a:t>
            </a:r>
            <a:r>
              <a:rPr lang="en-GB" sz="3200" dirty="0" smtClean="0"/>
              <a:t> units transfusion) </a:t>
            </a:r>
          </a:p>
          <a:p>
            <a:r>
              <a:rPr lang="en-GB" sz="3200" dirty="0" smtClean="0"/>
              <a:t>8- 10-unit loss in the younger population</a:t>
            </a:r>
          </a:p>
          <a:p>
            <a:r>
              <a:rPr lang="en-GB" sz="3200" b="1" dirty="0" smtClean="0"/>
              <a:t>Failure of endoscopic techniques to arrest haemorrhage </a:t>
            </a:r>
          </a:p>
          <a:p>
            <a:r>
              <a:rPr lang="en-GB" sz="3200" dirty="0" smtClean="0"/>
              <a:t>Recurrent haemorrhage after initial stabilization (≥ 2 attempts at obtaining endoscopic haemostasis) </a:t>
            </a:r>
          </a:p>
          <a:p>
            <a:r>
              <a:rPr lang="en-GB" sz="3200" dirty="0" smtClean="0"/>
              <a:t>Shock associated with recurrent haemorrhage </a:t>
            </a:r>
          </a:p>
          <a:p>
            <a:r>
              <a:rPr lang="en-GB" sz="3200" dirty="0" smtClean="0"/>
              <a:t>Continued slow bleeding requiring &gt; 3units/ day </a:t>
            </a:r>
          </a:p>
          <a:p>
            <a:endParaRPr lang="en-GB" sz="3200" dirty="0" smtClean="0"/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9167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Anaemia</a:t>
            </a:r>
            <a:endParaRPr lang="en-US" b="1" dirty="0" smtClean="0"/>
          </a:p>
          <a:p>
            <a:r>
              <a:rPr lang="en-US" b="1" dirty="0" smtClean="0"/>
              <a:t>Shock</a:t>
            </a:r>
          </a:p>
          <a:p>
            <a:r>
              <a:rPr lang="en-US" b="1" dirty="0" smtClean="0"/>
              <a:t>Acute Renal Failure</a:t>
            </a:r>
          </a:p>
          <a:p>
            <a:r>
              <a:rPr lang="en-US" b="1" dirty="0" smtClean="0"/>
              <a:t>Syncope</a:t>
            </a:r>
          </a:p>
          <a:p>
            <a:r>
              <a:rPr lang="en-US" b="1" dirty="0" smtClean="0"/>
              <a:t>Aspiration Pneumonitis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23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762000"/>
          </a:xfrm>
        </p:spPr>
        <p:txBody>
          <a:bodyPr>
            <a:noAutofit/>
          </a:bodyPr>
          <a:lstStyle/>
          <a:p>
            <a:r>
              <a:rPr lang="en-GB" dirty="0" smtClean="0"/>
              <a:t>Prognosis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144000" cy="548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	Risk factors with increased mortality</a:t>
            </a:r>
          </a:p>
          <a:p>
            <a:r>
              <a:rPr lang="en-GB" dirty="0" smtClean="0"/>
              <a:t>Age older than 60 years.</a:t>
            </a:r>
          </a:p>
          <a:p>
            <a:r>
              <a:rPr lang="en-GB" dirty="0" smtClean="0"/>
              <a:t>Severe comorbidity/ </a:t>
            </a:r>
            <a:r>
              <a:rPr lang="en-GB" b="1" dirty="0" smtClean="0"/>
              <a:t>CVS disease, Pulmonary conditions and terminal malignancy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Pulsatile</a:t>
            </a:r>
            <a:r>
              <a:rPr lang="en-GB" dirty="0" smtClean="0"/>
              <a:t> bleeding (e.g. witnessed </a:t>
            </a:r>
            <a:r>
              <a:rPr lang="en-GB" dirty="0" err="1" smtClean="0"/>
              <a:t>haematemesis</a:t>
            </a:r>
            <a:r>
              <a:rPr lang="en-GB" dirty="0" smtClean="0"/>
              <a:t>, red blood per NG tube, fresh blood per rectum)</a:t>
            </a:r>
          </a:p>
          <a:p>
            <a:r>
              <a:rPr lang="en-GB" dirty="0" smtClean="0"/>
              <a:t>Shock on admission: mortality rate up to 30%.</a:t>
            </a:r>
          </a:p>
          <a:p>
            <a:r>
              <a:rPr lang="en-GB" b="1" dirty="0" smtClean="0"/>
              <a:t>RBC transfusion </a:t>
            </a:r>
            <a:r>
              <a:rPr lang="en-GB" b="1" dirty="0" smtClean="0">
                <a:latin typeface="Book Antiqua"/>
              </a:rPr>
              <a:t>≥</a:t>
            </a:r>
            <a:r>
              <a:rPr lang="en-GB" b="1" dirty="0" smtClean="0"/>
              <a:t> 6 units</a:t>
            </a:r>
          </a:p>
          <a:p>
            <a:r>
              <a:rPr lang="en-GB" dirty="0" smtClean="0"/>
              <a:t>Recurrent bleeding, the need for endoscopic haemostasis or surgery </a:t>
            </a:r>
          </a:p>
          <a:p>
            <a:r>
              <a:rPr lang="en-GB" dirty="0" smtClean="0"/>
              <a:t>In-patient at time of bleed.</a:t>
            </a:r>
          </a:p>
          <a:p>
            <a:r>
              <a:rPr lang="en-US" dirty="0" smtClean="0"/>
              <a:t> </a:t>
            </a:r>
            <a:r>
              <a:rPr lang="en-US" dirty="0" err="1"/>
              <a:t>Rockall</a:t>
            </a:r>
            <a:r>
              <a:rPr lang="en-US" dirty="0"/>
              <a:t> score&gt; eight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Ligament of </a:t>
            </a:r>
            <a:r>
              <a:rPr lang="en-US" dirty="0" err="1" smtClean="0"/>
              <a:t>treitz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19200"/>
            <a:ext cx="5029200" cy="5308897"/>
          </a:xfrm>
        </p:spPr>
      </p:pic>
    </p:spTree>
    <p:extLst>
      <p:ext uri="{BB962C8B-B14F-4D97-AF65-F5344CB8AC3E}">
        <p14:creationId xmlns:p14="http://schemas.microsoft.com/office/powerpoint/2010/main" val="11556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err="1" smtClean="0"/>
              <a:t>Rockall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5181599"/>
          </a:xfrm>
        </p:spPr>
      </p:pic>
    </p:spTree>
    <p:extLst>
      <p:ext uri="{BB962C8B-B14F-4D97-AF65-F5344CB8AC3E}">
        <p14:creationId xmlns:p14="http://schemas.microsoft.com/office/powerpoint/2010/main" val="18548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>
            <a:normAutofit/>
          </a:bodyPr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15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In UGIB patients, </a:t>
            </a:r>
            <a:r>
              <a:rPr lang="en-GB" b="1" dirty="0" err="1" smtClean="0"/>
              <a:t>comorbid</a:t>
            </a:r>
            <a:r>
              <a:rPr lang="en-GB" b="1" dirty="0" smtClean="0"/>
              <a:t> illness</a:t>
            </a:r>
            <a:r>
              <a:rPr lang="en-GB" dirty="0" smtClean="0"/>
              <a:t>, rather than actual bleeding is the major cause of death.</a:t>
            </a:r>
          </a:p>
          <a:p>
            <a:r>
              <a:rPr lang="en-GB" dirty="0" err="1" smtClean="0"/>
              <a:t>Rebleeding</a:t>
            </a:r>
            <a:r>
              <a:rPr lang="en-GB" dirty="0" smtClean="0"/>
              <a:t> or continued bleeding is associated with increased mortality;  differentiating patients with low probability of </a:t>
            </a:r>
            <a:r>
              <a:rPr lang="en-GB" dirty="0" err="1" smtClean="0"/>
              <a:t>rebleeding</a:t>
            </a:r>
            <a:r>
              <a:rPr lang="en-GB" dirty="0" smtClean="0"/>
              <a:t> and little </a:t>
            </a:r>
            <a:r>
              <a:rPr lang="en-GB" dirty="0" err="1" smtClean="0"/>
              <a:t>comorbidity</a:t>
            </a:r>
            <a:r>
              <a:rPr lang="en-GB" dirty="0" smtClean="0"/>
              <a:t> from those at high risk for </a:t>
            </a:r>
            <a:r>
              <a:rPr lang="en-GB" dirty="0" err="1" smtClean="0"/>
              <a:t>rebleeding</a:t>
            </a:r>
            <a:r>
              <a:rPr lang="en-GB" dirty="0" smtClean="0"/>
              <a:t> with serious </a:t>
            </a:r>
            <a:r>
              <a:rPr lang="en-GB" dirty="0" err="1" smtClean="0"/>
              <a:t>comorbidities</a:t>
            </a:r>
            <a:r>
              <a:rPr lang="en-GB" dirty="0" smtClean="0"/>
              <a:t> is therefore imperative.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0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Nicholas A.B et </a:t>
            </a:r>
            <a:r>
              <a:rPr lang="en-US" dirty="0"/>
              <a:t>al (</a:t>
            </a:r>
            <a:r>
              <a:rPr lang="en-US" dirty="0" smtClean="0"/>
              <a:t>2006)</a:t>
            </a:r>
            <a:r>
              <a:rPr lang="en-US" i="1" dirty="0" smtClean="0"/>
              <a:t>Davidson’s Principles and Practice of Medicine</a:t>
            </a:r>
            <a:r>
              <a:rPr lang="en-US" dirty="0" smtClean="0"/>
              <a:t>(20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</a:p>
          <a:p>
            <a:r>
              <a:rPr lang="en-US" dirty="0" err="1" smtClean="0"/>
              <a:t>Badoe</a:t>
            </a:r>
            <a:r>
              <a:rPr lang="en-US" dirty="0" smtClean="0"/>
              <a:t> E.A  et al (2009) </a:t>
            </a:r>
            <a:r>
              <a:rPr lang="en-US" i="1" dirty="0" smtClean="0"/>
              <a:t>Principles and Practice of Surgery including Pathology in tropics(4</a:t>
            </a:r>
            <a:r>
              <a:rPr lang="en-US" i="1" baseline="30000" dirty="0" smtClean="0"/>
              <a:t>th</a:t>
            </a:r>
            <a:r>
              <a:rPr lang="en-US" i="1" dirty="0" smtClean="0"/>
              <a:t>ed)</a:t>
            </a:r>
          </a:p>
          <a:p>
            <a:r>
              <a:rPr lang="en-US" dirty="0" smtClean="0"/>
              <a:t>emedicine.medscape.com/article/187857 (2015)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algn="ctr"/>
            <a:r>
              <a:rPr lang="en-US" b="1" dirty="0" err="1" smtClean="0"/>
              <a:t>Epidermiology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7093"/>
            <a:ext cx="8001000" cy="342410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GB" dirty="0"/>
              <a:t>UGIB accounts for about </a:t>
            </a:r>
            <a:r>
              <a:rPr lang="en-GB" b="1" dirty="0"/>
              <a:t>80</a:t>
            </a:r>
            <a:r>
              <a:rPr lang="en-GB" dirty="0"/>
              <a:t>% of significant GI haemorrhage </a:t>
            </a:r>
            <a:endParaRPr lang="en-US" dirty="0" smtClean="0"/>
          </a:p>
          <a:p>
            <a:r>
              <a:rPr lang="en-US" dirty="0" err="1" smtClean="0"/>
              <a:t>Approx</a:t>
            </a:r>
            <a:r>
              <a:rPr lang="en-US" dirty="0" smtClean="0"/>
              <a:t> 100 cases per 100,000 population per year</a:t>
            </a:r>
          </a:p>
          <a:p>
            <a:r>
              <a:rPr lang="en-US" dirty="0" smtClean="0"/>
              <a:t>Older population affected with Comorbidities</a:t>
            </a:r>
          </a:p>
          <a:p>
            <a:r>
              <a:rPr lang="en-US" dirty="0" smtClean="0"/>
              <a:t>UITH Study </a:t>
            </a:r>
          </a:p>
          <a:p>
            <a:r>
              <a:rPr lang="en-US" dirty="0" smtClean="0"/>
              <a:t>3o patients in 1year, 23males(76.7%) 7females(23.3%)</a:t>
            </a:r>
          </a:p>
          <a:p>
            <a:r>
              <a:rPr lang="en-US" dirty="0" err="1" smtClean="0"/>
              <a:t>Malaena</a:t>
            </a:r>
            <a:r>
              <a:rPr lang="en-US" dirty="0" smtClean="0"/>
              <a:t> only(16-53.3%) </a:t>
            </a:r>
            <a:r>
              <a:rPr lang="en-US" dirty="0" err="1" smtClean="0"/>
              <a:t>Malaena+Hematemesis</a:t>
            </a:r>
            <a:r>
              <a:rPr lang="en-US" dirty="0" smtClean="0"/>
              <a:t>(11-36.7%)</a:t>
            </a:r>
          </a:p>
          <a:p>
            <a:r>
              <a:rPr lang="en-US" dirty="0" err="1" smtClean="0"/>
              <a:t>Malaena+Hematemesis+Hematochezia</a:t>
            </a:r>
            <a:r>
              <a:rPr lang="en-US" dirty="0" smtClean="0"/>
              <a:t>(3-10.0%)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algn="ctr"/>
            <a:r>
              <a:rPr lang="en-US" b="1" dirty="0" err="1" smtClean="0"/>
              <a:t>Aetiology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172"/>
            <a:ext cx="8229600" cy="5159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sz="3000" cap="none" dirty="0" smtClean="0"/>
              <a:t>Non </a:t>
            </a:r>
            <a:r>
              <a:rPr lang="en-GB" sz="3000" cap="none" dirty="0" err="1" smtClean="0"/>
              <a:t>Variceal</a:t>
            </a:r>
            <a:r>
              <a:rPr lang="en-GB" sz="3000" cap="none" dirty="0" smtClean="0"/>
              <a:t> </a:t>
            </a:r>
            <a:r>
              <a:rPr lang="en-GB" sz="3000" dirty="0" smtClean="0"/>
              <a:t> </a:t>
            </a:r>
            <a:r>
              <a:rPr lang="en-GB" sz="3000" dirty="0" err="1" smtClean="0"/>
              <a:t>vs</a:t>
            </a:r>
            <a:r>
              <a:rPr lang="en-GB" sz="3000" dirty="0" smtClean="0"/>
              <a:t>  </a:t>
            </a:r>
            <a:r>
              <a:rPr lang="en-GB" sz="3000" cap="none" dirty="0" err="1" smtClean="0"/>
              <a:t>Variceal</a:t>
            </a:r>
            <a:r>
              <a:rPr lang="en-GB" sz="3000" cap="none" dirty="0" smtClean="0"/>
              <a:t> bleeds</a:t>
            </a:r>
          </a:p>
          <a:p>
            <a:endParaRPr lang="en-GB" sz="3000" cap="none" dirty="0" smtClean="0"/>
          </a:p>
          <a:p>
            <a:r>
              <a:rPr lang="en-GB" sz="3000" b="1" dirty="0" smtClean="0"/>
              <a:t>Non</a:t>
            </a:r>
            <a:r>
              <a:rPr lang="en-GB" sz="3000" b="1" cap="none" dirty="0" smtClean="0"/>
              <a:t> </a:t>
            </a:r>
            <a:r>
              <a:rPr lang="en-GB" sz="3000" b="1" dirty="0" err="1" smtClean="0"/>
              <a:t>v</a:t>
            </a:r>
            <a:r>
              <a:rPr lang="en-GB" sz="3000" b="1" cap="none" dirty="0" err="1" smtClean="0"/>
              <a:t>ariceal</a:t>
            </a:r>
            <a:r>
              <a:rPr lang="en-GB" sz="3000" b="1" cap="none" dirty="0" smtClean="0"/>
              <a:t>(80%)</a:t>
            </a:r>
            <a:r>
              <a:rPr lang="en-GB" sz="3000" b="1" dirty="0" smtClean="0"/>
              <a:t>(PUD </a:t>
            </a:r>
            <a:r>
              <a:rPr lang="en-GB" sz="3000" b="1" dirty="0"/>
              <a:t>c</a:t>
            </a:r>
            <a:r>
              <a:rPr lang="en-GB" sz="3000" b="1" dirty="0" smtClean="0"/>
              <a:t>ommonest</a:t>
            </a:r>
            <a:r>
              <a:rPr lang="en-GB" sz="3000" dirty="0" smtClean="0"/>
              <a:t>)</a:t>
            </a:r>
          </a:p>
          <a:p>
            <a:endParaRPr lang="en-GB" sz="3000" cap="none" dirty="0" smtClean="0"/>
          </a:p>
          <a:p>
            <a:r>
              <a:rPr lang="en-GB" sz="3000" dirty="0" err="1" smtClean="0"/>
              <a:t>Variceal</a:t>
            </a:r>
            <a:r>
              <a:rPr lang="en-GB" sz="3000" dirty="0" smtClean="0"/>
              <a:t>(</a:t>
            </a:r>
            <a:r>
              <a:rPr lang="en-GB" sz="3000" cap="none" dirty="0" smtClean="0"/>
              <a:t>20%) portal </a:t>
            </a:r>
            <a:r>
              <a:rPr lang="en-GB" sz="3000" cap="none" dirty="0" err="1" smtClean="0"/>
              <a:t>hypertention</a:t>
            </a:r>
            <a:r>
              <a:rPr lang="en-GB" sz="3000" cap="none" dirty="0" smtClean="0"/>
              <a:t> mostly in </a:t>
            </a:r>
            <a:r>
              <a:rPr lang="en-GB" sz="3000" b="1" cap="none" dirty="0" smtClean="0"/>
              <a:t>liver cirrhosis</a:t>
            </a:r>
            <a:r>
              <a:rPr lang="en-GB" sz="3000" cap="none" dirty="0" smtClean="0"/>
              <a:t>(</a:t>
            </a:r>
            <a:r>
              <a:rPr lang="en-GB" sz="3000" cap="none" dirty="0" err="1" smtClean="0"/>
              <a:t>gastroesophageal</a:t>
            </a:r>
            <a:r>
              <a:rPr lang="en-GB" sz="3000" dirty="0" smtClean="0"/>
              <a:t>, </a:t>
            </a:r>
            <a:r>
              <a:rPr lang="en-GB" sz="3000" cap="none" dirty="0" smtClean="0"/>
              <a:t>isolated gastric </a:t>
            </a:r>
            <a:r>
              <a:rPr lang="en-GB" sz="3000" cap="none" dirty="0" err="1" smtClean="0"/>
              <a:t>varices</a:t>
            </a:r>
            <a:r>
              <a:rPr lang="en-GB" sz="3000" cap="none" dirty="0" smtClean="0"/>
              <a:t> or </a:t>
            </a:r>
            <a:r>
              <a:rPr lang="en-GB" sz="3000" b="1" cap="none" dirty="0" smtClean="0"/>
              <a:t>Hypertensive portal </a:t>
            </a:r>
            <a:r>
              <a:rPr lang="en-GB" sz="3000" b="1" cap="none" dirty="0" err="1" smtClean="0"/>
              <a:t>gastropathy</a:t>
            </a:r>
            <a:r>
              <a:rPr lang="en-GB" sz="3000" b="1" cap="none" dirty="0" smtClean="0"/>
              <a:t>)</a:t>
            </a:r>
          </a:p>
          <a:p>
            <a:endParaRPr lang="en-GB" sz="3000" cap="none" dirty="0" smtClean="0"/>
          </a:p>
          <a:p>
            <a:r>
              <a:rPr lang="en-GB" sz="3000" cap="none" dirty="0" smtClean="0"/>
              <a:t>Non </a:t>
            </a:r>
            <a:r>
              <a:rPr lang="en-GB" sz="3000" cap="none" dirty="0" err="1"/>
              <a:t>V</a:t>
            </a:r>
            <a:r>
              <a:rPr lang="en-GB" sz="3000" cap="none" dirty="0" err="1" smtClean="0"/>
              <a:t>ariceal</a:t>
            </a:r>
            <a:r>
              <a:rPr lang="en-GB" sz="3000" cap="none" dirty="0" smtClean="0"/>
              <a:t> sources still account for </a:t>
            </a:r>
            <a:r>
              <a:rPr lang="en-GB" sz="3000" dirty="0"/>
              <a:t>UGIB in cirrhotic </a:t>
            </a:r>
            <a:r>
              <a:rPr lang="en-GB" sz="3000" dirty="0" smtClean="0"/>
              <a:t>patients</a:t>
            </a:r>
            <a:r>
              <a:rPr lang="en-GB" sz="3000" b="1" dirty="0" smtClean="0"/>
              <a:t> </a:t>
            </a:r>
            <a:r>
              <a:rPr lang="en-GB" sz="3000" b="1" dirty="0"/>
              <a:t>despite </a:t>
            </a:r>
            <a:r>
              <a:rPr lang="en-GB" sz="3000" b="1" cap="none" dirty="0" smtClean="0"/>
              <a:t>the high risk of </a:t>
            </a:r>
            <a:r>
              <a:rPr lang="en-GB" sz="3000" b="1" cap="none" dirty="0" err="1"/>
              <a:t>V</a:t>
            </a:r>
            <a:r>
              <a:rPr lang="en-GB" sz="3000" b="1" cap="none" dirty="0" err="1" smtClean="0"/>
              <a:t>ariceal</a:t>
            </a:r>
            <a:r>
              <a:rPr lang="en-GB" sz="3000" b="1" cap="none" dirty="0" smtClean="0"/>
              <a:t> bleeding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err="1"/>
              <a:t>A</a:t>
            </a:r>
            <a:r>
              <a:rPr lang="en-US" b="1" dirty="0" err="1" smtClean="0"/>
              <a:t>etiology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698172"/>
            <a:ext cx="3655106" cy="696686"/>
          </a:xfrm>
        </p:spPr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variceal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97317" y="1698172"/>
            <a:ext cx="3661353" cy="696686"/>
          </a:xfrm>
        </p:spPr>
        <p:txBody>
          <a:bodyPr/>
          <a:lstStyle/>
          <a:p>
            <a:r>
              <a:rPr lang="en-US" dirty="0" err="1" smtClean="0"/>
              <a:t>variceal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331" y="2394858"/>
            <a:ext cx="3829520" cy="339634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GB" sz="3000" b="1" cap="none" dirty="0" smtClean="0"/>
              <a:t>Peptic ulcer </a:t>
            </a:r>
            <a:r>
              <a:rPr lang="en-GB" sz="3000" cap="none" dirty="0" smtClean="0"/>
              <a:t>disease 35-50% </a:t>
            </a:r>
          </a:p>
          <a:p>
            <a:r>
              <a:rPr lang="en-GB" sz="3000" cap="none" dirty="0" smtClean="0"/>
              <a:t>Mallory-</a:t>
            </a:r>
            <a:r>
              <a:rPr lang="en-GB" sz="3000" cap="none" dirty="0" err="1" smtClean="0"/>
              <a:t>weiss</a:t>
            </a:r>
            <a:r>
              <a:rPr lang="en-GB" sz="3000" cap="none" dirty="0" smtClean="0"/>
              <a:t> tears 15-20% </a:t>
            </a:r>
          </a:p>
          <a:p>
            <a:r>
              <a:rPr lang="en-GB" sz="3000" cap="none" dirty="0" smtClean="0"/>
              <a:t>Gastritis or </a:t>
            </a:r>
            <a:r>
              <a:rPr lang="en-GB" sz="3000" cap="none" dirty="0" err="1" smtClean="0"/>
              <a:t>duodenitis</a:t>
            </a:r>
            <a:r>
              <a:rPr lang="en-GB" sz="3000" cap="none" dirty="0" smtClean="0"/>
              <a:t> 10-15%</a:t>
            </a:r>
          </a:p>
          <a:p>
            <a:r>
              <a:rPr lang="en-GB" sz="3000" cap="none" dirty="0" smtClean="0"/>
              <a:t>Esophagitis 5-10% </a:t>
            </a:r>
          </a:p>
          <a:p>
            <a:r>
              <a:rPr lang="en-GB" sz="3000" cap="none" dirty="0" smtClean="0"/>
              <a:t>AV malformations 5% </a:t>
            </a:r>
          </a:p>
          <a:p>
            <a:r>
              <a:rPr lang="en-GB" sz="3000" cap="none" dirty="0" err="1"/>
              <a:t>T</a:t>
            </a:r>
            <a:r>
              <a:rPr lang="en-GB" sz="3000" cap="none" dirty="0" err="1" smtClean="0"/>
              <a:t>umors</a:t>
            </a:r>
            <a:r>
              <a:rPr lang="en-GB" sz="3000" cap="none" dirty="0" smtClean="0"/>
              <a:t> 2%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73087"/>
            <a:ext cx="3829051" cy="34181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2800" cap="none" dirty="0" err="1" smtClean="0"/>
              <a:t>Gastroesophageal</a:t>
            </a:r>
            <a:r>
              <a:rPr lang="en-GB" sz="2800" cap="none" dirty="0" smtClean="0"/>
              <a:t> </a:t>
            </a:r>
            <a:r>
              <a:rPr lang="en-GB" sz="2800" cap="none" dirty="0" err="1" smtClean="0"/>
              <a:t>varices</a:t>
            </a:r>
            <a:r>
              <a:rPr lang="en-GB" sz="2800" cap="none" dirty="0" smtClean="0"/>
              <a:t> &gt;90% </a:t>
            </a:r>
          </a:p>
          <a:p>
            <a:r>
              <a:rPr lang="en-GB" sz="2800" cap="none" dirty="0" smtClean="0"/>
              <a:t>Hypertensive portal </a:t>
            </a:r>
            <a:r>
              <a:rPr lang="en-GB" sz="2800" cap="none" dirty="0" err="1" smtClean="0"/>
              <a:t>gastropathy</a:t>
            </a:r>
            <a:r>
              <a:rPr lang="en-GB" sz="2800" cap="none" dirty="0" smtClean="0"/>
              <a:t> &lt;5% </a:t>
            </a:r>
          </a:p>
          <a:p>
            <a:r>
              <a:rPr lang="en-GB" sz="2800" cap="none" dirty="0" smtClean="0"/>
              <a:t>Isolated gastric </a:t>
            </a:r>
            <a:r>
              <a:rPr lang="en-GB" sz="2800" cap="none" dirty="0" err="1" smtClean="0"/>
              <a:t>varices</a:t>
            </a:r>
            <a:r>
              <a:rPr lang="en-GB" sz="2800" cap="none" dirty="0" smtClean="0"/>
              <a:t> rare</a:t>
            </a:r>
            <a:endParaRPr lang="en-US" sz="2800" cap="none" dirty="0" smtClean="0"/>
          </a:p>
          <a:p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2148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332" y="141669"/>
            <a:ext cx="7773338" cy="1275008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85330" y="957944"/>
            <a:ext cx="3829520" cy="49856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i="1" dirty="0"/>
              <a:t>General causes</a:t>
            </a:r>
          </a:p>
          <a:p>
            <a:r>
              <a:rPr lang="en-GB" dirty="0"/>
              <a:t>Blood </a:t>
            </a:r>
            <a:r>
              <a:rPr lang="en-GB" dirty="0" err="1"/>
              <a:t>dyscrasia</a:t>
            </a:r>
            <a:endParaRPr lang="en-GB" dirty="0"/>
          </a:p>
          <a:p>
            <a:r>
              <a:rPr lang="en-GB" dirty="0"/>
              <a:t>Hereditary telangiectasia</a:t>
            </a:r>
          </a:p>
          <a:p>
            <a:r>
              <a:rPr lang="en-GB" dirty="0"/>
              <a:t>Leukaemia</a:t>
            </a:r>
          </a:p>
          <a:p>
            <a:r>
              <a:rPr lang="en-GB" dirty="0"/>
              <a:t>Anticoagulants</a:t>
            </a:r>
          </a:p>
          <a:p>
            <a:r>
              <a:rPr lang="en-GB" dirty="0"/>
              <a:t>Thrombocytopenia</a:t>
            </a:r>
          </a:p>
          <a:p>
            <a:pPr>
              <a:buNone/>
            </a:pPr>
            <a:r>
              <a:rPr lang="en-GB" b="1" i="1" dirty="0"/>
              <a:t>Oesophagus</a:t>
            </a:r>
          </a:p>
          <a:p>
            <a:r>
              <a:rPr lang="en-GB" dirty="0" err="1"/>
              <a:t>Varices</a:t>
            </a:r>
            <a:endParaRPr lang="en-GB" dirty="0"/>
          </a:p>
          <a:p>
            <a:r>
              <a:rPr lang="en-GB" dirty="0" err="1"/>
              <a:t>Oesophagitis</a:t>
            </a:r>
            <a:endParaRPr lang="en-GB" dirty="0"/>
          </a:p>
          <a:p>
            <a:r>
              <a:rPr lang="en-GB" dirty="0"/>
              <a:t>Mallory-</a:t>
            </a:r>
            <a:r>
              <a:rPr lang="en-GB" dirty="0" err="1"/>
              <a:t>weiss</a:t>
            </a:r>
            <a:r>
              <a:rPr lang="en-GB" dirty="0"/>
              <a:t> syndrome</a:t>
            </a:r>
          </a:p>
          <a:p>
            <a:r>
              <a:rPr lang="en-GB" dirty="0" err="1"/>
              <a:t>Boerhaave</a:t>
            </a:r>
            <a:r>
              <a:rPr lang="en-GB" dirty="0"/>
              <a:t> syndrome</a:t>
            </a:r>
          </a:p>
          <a:p>
            <a:r>
              <a:rPr lang="en-GB" dirty="0"/>
              <a:t>Para-oesophageal (rolling) hiatal hernia</a:t>
            </a:r>
          </a:p>
          <a:p>
            <a:r>
              <a:rPr lang="en-GB" dirty="0" err="1"/>
              <a:t>Tumors</a:t>
            </a:r>
            <a:r>
              <a:rPr lang="en-GB" dirty="0"/>
              <a:t>: </a:t>
            </a:r>
            <a:r>
              <a:rPr lang="en-GB" dirty="0" err="1"/>
              <a:t>Benign&amp;Malignant</a:t>
            </a:r>
            <a:endParaRPr lang="en-GB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29150" y="979714"/>
            <a:ext cx="3829050" cy="58782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100" b="1" i="1" dirty="0"/>
              <a:t>Stomach</a:t>
            </a:r>
          </a:p>
          <a:p>
            <a:r>
              <a:rPr lang="en-GB" sz="2100" dirty="0"/>
              <a:t>Gastric ulcers</a:t>
            </a:r>
          </a:p>
          <a:p>
            <a:r>
              <a:rPr lang="en-GB" sz="2100" dirty="0"/>
              <a:t>Gastritis</a:t>
            </a:r>
          </a:p>
          <a:p>
            <a:r>
              <a:rPr lang="en-GB" sz="2100" dirty="0"/>
              <a:t>Gastric erosions</a:t>
            </a:r>
          </a:p>
          <a:p>
            <a:r>
              <a:rPr lang="en-GB" sz="2100" dirty="0" err="1"/>
              <a:t>Tumors</a:t>
            </a:r>
            <a:r>
              <a:rPr lang="en-GB" sz="2100" dirty="0"/>
              <a:t>: </a:t>
            </a:r>
            <a:r>
              <a:rPr lang="en-GB" sz="2100" dirty="0" err="1"/>
              <a:t>Ca</a:t>
            </a:r>
            <a:r>
              <a:rPr lang="en-GB" sz="2100" dirty="0"/>
              <a:t>, polyps, </a:t>
            </a:r>
            <a:r>
              <a:rPr lang="en-GB" sz="2100" dirty="0" err="1"/>
              <a:t>leomyomas</a:t>
            </a:r>
            <a:r>
              <a:rPr lang="en-GB" sz="2100" dirty="0"/>
              <a:t>, lymphomas, sarcomas </a:t>
            </a:r>
          </a:p>
          <a:p>
            <a:r>
              <a:rPr lang="en-GB" sz="2100" dirty="0" err="1"/>
              <a:t>Dieulafoy</a:t>
            </a:r>
            <a:r>
              <a:rPr lang="en-GB" sz="2100" dirty="0"/>
              <a:t> lesion</a:t>
            </a:r>
          </a:p>
          <a:p>
            <a:pPr>
              <a:buNone/>
            </a:pPr>
            <a:r>
              <a:rPr lang="en-GB" sz="2100" b="1" i="1" dirty="0"/>
              <a:t>Duodenum</a:t>
            </a:r>
          </a:p>
          <a:p>
            <a:r>
              <a:rPr lang="en-GB" sz="2100" dirty="0"/>
              <a:t>Duodenal ulcers</a:t>
            </a:r>
          </a:p>
          <a:p>
            <a:r>
              <a:rPr lang="en-GB" sz="2100" dirty="0" err="1"/>
              <a:t>Ampullary</a:t>
            </a:r>
            <a:r>
              <a:rPr lang="en-GB" sz="2100" dirty="0"/>
              <a:t>/Pancreatic tumour</a:t>
            </a:r>
          </a:p>
          <a:p>
            <a:r>
              <a:rPr lang="en-GB" sz="2100" dirty="0"/>
              <a:t>Duodenal </a:t>
            </a:r>
            <a:r>
              <a:rPr lang="en-GB" sz="2100" dirty="0" smtClean="0"/>
              <a:t>tumour</a:t>
            </a:r>
            <a:endParaRPr lang="en-GB" sz="2100" dirty="0"/>
          </a:p>
          <a:p>
            <a:r>
              <a:rPr lang="en-GB" sz="2100" dirty="0"/>
              <a:t>Ruptured aortic aneurysm/</a:t>
            </a:r>
            <a:r>
              <a:rPr lang="en-GB" sz="2100" dirty="0" err="1"/>
              <a:t>Aortoenteric</a:t>
            </a:r>
            <a:r>
              <a:rPr lang="en-GB" sz="2100" dirty="0"/>
              <a:t> fistula</a:t>
            </a:r>
          </a:p>
          <a:p>
            <a:r>
              <a:rPr lang="en-GB" sz="2100" dirty="0" err="1"/>
              <a:t>Angiodysplasia</a:t>
            </a:r>
            <a:endParaRPr lang="en-GB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Peptic ulcer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75187"/>
          </a:xfrm>
        </p:spPr>
        <p:txBody>
          <a:bodyPr/>
          <a:lstStyle/>
          <a:p>
            <a:r>
              <a:rPr lang="en-US" sz="2800" b="1" dirty="0"/>
              <a:t>Most frequent </a:t>
            </a:r>
            <a:r>
              <a:rPr lang="en-US" sz="2800" dirty="0"/>
              <a:t>cause of UGIB</a:t>
            </a:r>
          </a:p>
          <a:p>
            <a:r>
              <a:rPr lang="en-US" sz="2800" dirty="0"/>
              <a:t>Consequence of acid-peptic erosion of mucosa</a:t>
            </a:r>
          </a:p>
          <a:p>
            <a:r>
              <a:rPr lang="en-GB" sz="2800" dirty="0"/>
              <a:t>Mostly occurs from erosion into branches </a:t>
            </a:r>
            <a:r>
              <a:rPr lang="en-GB" sz="2800" b="1" dirty="0"/>
              <a:t>of </a:t>
            </a:r>
            <a:r>
              <a:rPr lang="en-GB" sz="2800" b="1" dirty="0" err="1"/>
              <a:t>gastroduodenal</a:t>
            </a:r>
            <a:r>
              <a:rPr lang="en-GB" sz="2800" b="1" dirty="0"/>
              <a:t> artery or left gastric artery.</a:t>
            </a:r>
            <a:endParaRPr lang="en-US" sz="2800" b="1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7800"/>
            <a:ext cx="4114800" cy="5257800"/>
          </a:xfrm>
        </p:spPr>
      </p:pic>
    </p:spTree>
    <p:extLst>
      <p:ext uri="{BB962C8B-B14F-4D97-AF65-F5344CB8AC3E}">
        <p14:creationId xmlns:p14="http://schemas.microsoft.com/office/powerpoint/2010/main" val="4685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998</TotalTime>
  <Words>1472</Words>
  <Application>Microsoft Office PowerPoint</Application>
  <PresentationFormat>On-screen Show (4:3)</PresentationFormat>
  <Paragraphs>288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Book Antiqua</vt:lpstr>
      <vt:lpstr>Calibri</vt:lpstr>
      <vt:lpstr>Courier New</vt:lpstr>
      <vt:lpstr>Georgia</vt:lpstr>
      <vt:lpstr>Trebuchet MS</vt:lpstr>
      <vt:lpstr>Wingdings</vt:lpstr>
      <vt:lpstr>Wingdings 2</vt:lpstr>
      <vt:lpstr>Urban</vt:lpstr>
      <vt:lpstr>UPPER GI BLEEDING</vt:lpstr>
      <vt:lpstr>Outline</vt:lpstr>
      <vt:lpstr>Introduction</vt:lpstr>
      <vt:lpstr>PowerPoint Presentation</vt:lpstr>
      <vt:lpstr>Epidermiology</vt:lpstr>
      <vt:lpstr>Aetiology</vt:lpstr>
      <vt:lpstr>Aetiology</vt:lpstr>
      <vt:lpstr>cont’d</vt:lpstr>
      <vt:lpstr>Peptic ulcer disease</vt:lpstr>
      <vt:lpstr>PowerPoint Presentation</vt:lpstr>
      <vt:lpstr>PowerPoint Presentation</vt:lpstr>
      <vt:lpstr>Mallory-Weiss tears</vt:lpstr>
      <vt:lpstr>Acute stress gastritis</vt:lpstr>
      <vt:lpstr>Esophagitis</vt:lpstr>
      <vt:lpstr>DIEULAFOY LESIONS</vt:lpstr>
      <vt:lpstr>Aortoenteric Fistula </vt:lpstr>
      <vt:lpstr>Upper GI Malignancy </vt:lpstr>
      <vt:lpstr>Gastric Antral Vascular Ectasia : GAVE </vt:lpstr>
      <vt:lpstr>MECHANISMS</vt:lpstr>
      <vt:lpstr>PowerPoint Presentation</vt:lpstr>
      <vt:lpstr>PowerPoint Presentation</vt:lpstr>
      <vt:lpstr>MANAGEMENT</vt:lpstr>
      <vt:lpstr>Resuscitation</vt:lpstr>
      <vt:lpstr>Indications for transfusion</vt:lpstr>
      <vt:lpstr>PowerPoint Presentation</vt:lpstr>
      <vt:lpstr>PowerPoint Presentation</vt:lpstr>
      <vt:lpstr>PowerPoint Presentation</vt:lpstr>
      <vt:lpstr>Investigations</vt:lpstr>
      <vt:lpstr>PowerPoint Presentation</vt:lpstr>
      <vt:lpstr> </vt:lpstr>
      <vt:lpstr>Treatment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Indication for surgery in gi bleeding</vt:lpstr>
      <vt:lpstr>Complications</vt:lpstr>
      <vt:lpstr>Prognosis</vt:lpstr>
      <vt:lpstr>Rockall Score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UPPER GI BLEEDING</dc:title>
  <dc:creator>Dr Evborokhai</dc:creator>
  <cp:lastModifiedBy>CHUBIYOJO</cp:lastModifiedBy>
  <cp:revision>59</cp:revision>
  <dcterms:created xsi:type="dcterms:W3CDTF">2015-08-03T19:19:21Z</dcterms:created>
  <dcterms:modified xsi:type="dcterms:W3CDTF">2020-03-02T19:29:27Z</dcterms:modified>
</cp:coreProperties>
</file>