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66" r:id="rId7"/>
    <p:sldId id="271" r:id="rId8"/>
    <p:sldId id="258" r:id="rId9"/>
    <p:sldId id="272" r:id="rId10"/>
    <p:sldId id="265" r:id="rId11"/>
    <p:sldId id="273" r:id="rId12"/>
    <p:sldId id="274" r:id="rId13"/>
    <p:sldId id="275" r:id="rId14"/>
    <p:sldId id="276" r:id="rId15"/>
    <p:sldId id="259" r:id="rId16"/>
    <p:sldId id="264" r:id="rId17"/>
    <p:sldId id="262" r:id="rId18"/>
    <p:sldId id="263" r:id="rId19"/>
    <p:sldId id="267" r:id="rId20"/>
    <p:sldId id="278" r:id="rId21"/>
    <p:sldId id="284" r:id="rId22"/>
    <p:sldId id="283" r:id="rId23"/>
    <p:sldId id="285" r:id="rId24"/>
    <p:sldId id="289" r:id="rId25"/>
    <p:sldId id="290" r:id="rId26"/>
    <p:sldId id="286" r:id="rId27"/>
    <p:sldId id="287" r:id="rId28"/>
    <p:sldId id="288" r:id="rId29"/>
    <p:sldId id="277" r:id="rId30"/>
    <p:sldId id="282" r:id="rId31"/>
    <p:sldId id="280" r:id="rId32"/>
    <p:sldId id="279" r:id="rId33"/>
    <p:sldId id="281" r:id="rId34"/>
    <p:sldId id="29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A0370E-02A7-4F1D-A8AB-2C8D9ACBFC96}" type="datetimeFigureOut">
              <a:rPr lang="en-US" smtClean="0"/>
              <a:pPr/>
              <a:t>10/16/2017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6A9CD-B610-4E25-8687-7827E4B260F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0370E-02A7-4F1D-A8AB-2C8D9ACBFC96}" type="datetimeFigureOut">
              <a:rPr lang="en-US" smtClean="0"/>
              <a:pPr/>
              <a:t>10/16/2017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6A9CD-B610-4E25-8687-7827E4B26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tx2"/>
                </a:solidFill>
              </a:rPr>
              <a:t>WOUNDS  &amp; WOUND HEALING</a:t>
            </a:r>
            <a:endParaRPr lang="en-US" b="1" dirty="0">
              <a:solidFill>
                <a:schemeClr val="tx2"/>
              </a:solidFill>
            </a:endParaRPr>
          </a:p>
        </p:txBody>
      </p:sp>
      <p:sp>
        <p:nvSpPr>
          <p:cNvPr id="3" name="Subtitle 2"/>
          <p:cNvSpPr>
            <a:spLocks noGrp="1"/>
          </p:cNvSpPr>
          <p:nvPr>
            <p:ph type="subTitle" idx="1"/>
          </p:nvPr>
        </p:nvSpPr>
        <p:spPr/>
        <p:txBody>
          <a:bodyPr/>
          <a:lstStyle/>
          <a:p>
            <a:r>
              <a:rPr lang="en-US" b="1" i="1" dirty="0" smtClean="0"/>
              <a:t>DR SALAWU A .I (FWACS )</a:t>
            </a:r>
            <a:endParaRPr lang="en-US"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smtClean="0"/>
              <a:t>Illustration of the central role of macrophages in wound healing</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0" y="1219200"/>
            <a:ext cx="9143999"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Proliferative phase </a:t>
            </a:r>
            <a:endParaRPr lang="en-US" dirty="0"/>
          </a:p>
        </p:txBody>
      </p:sp>
      <p:sp>
        <p:nvSpPr>
          <p:cNvPr id="3" name="Content Placeholder 2"/>
          <p:cNvSpPr>
            <a:spLocks noGrp="1"/>
          </p:cNvSpPr>
          <p:nvPr>
            <p:ph idx="1"/>
          </p:nvPr>
        </p:nvSpPr>
        <p:spPr>
          <a:xfrm>
            <a:off x="0" y="762000"/>
            <a:ext cx="9144000" cy="6096000"/>
          </a:xfrm>
        </p:spPr>
        <p:txBody>
          <a:bodyPr/>
          <a:lstStyle/>
          <a:p>
            <a:r>
              <a:rPr lang="en-US" dirty="0" smtClean="0"/>
              <a:t>Consists of  3 </a:t>
            </a:r>
            <a:r>
              <a:rPr lang="en-US" dirty="0" err="1" smtClean="0"/>
              <a:t>simultanous</a:t>
            </a:r>
            <a:r>
              <a:rPr lang="en-US" dirty="0" smtClean="0"/>
              <a:t> processes </a:t>
            </a:r>
          </a:p>
          <a:p>
            <a:r>
              <a:rPr lang="en-US" dirty="0" err="1" smtClean="0"/>
              <a:t>Epithelization</a:t>
            </a:r>
            <a:r>
              <a:rPr lang="en-US" dirty="0" smtClean="0"/>
              <a:t> , Angiogenesis and </a:t>
            </a:r>
            <a:r>
              <a:rPr lang="en-US" dirty="0" err="1" smtClean="0"/>
              <a:t>Fibroplasia</a:t>
            </a:r>
            <a:endParaRPr lang="en-US" dirty="0" smtClean="0"/>
          </a:p>
          <a:p>
            <a:r>
              <a:rPr lang="en-US" dirty="0" err="1" smtClean="0"/>
              <a:t>Epithelization</a:t>
            </a:r>
            <a:r>
              <a:rPr lang="en-US" dirty="0" smtClean="0"/>
              <a:t> predominates in </a:t>
            </a:r>
            <a:r>
              <a:rPr lang="en-US" dirty="0" smtClean="0">
                <a:solidFill>
                  <a:srgbClr val="FF0000"/>
                </a:solidFill>
              </a:rPr>
              <a:t>primary wound healing</a:t>
            </a:r>
            <a:r>
              <a:rPr lang="en-US" dirty="0" smtClean="0"/>
              <a:t> while angiogenesis and </a:t>
            </a:r>
            <a:r>
              <a:rPr lang="en-US" dirty="0" err="1" smtClean="0"/>
              <a:t>fibroplasia</a:t>
            </a:r>
            <a:r>
              <a:rPr lang="en-US" dirty="0" smtClean="0"/>
              <a:t> is more prominent in </a:t>
            </a:r>
            <a:r>
              <a:rPr lang="en-US" dirty="0" smtClean="0">
                <a:solidFill>
                  <a:srgbClr val="FF0000"/>
                </a:solidFill>
              </a:rPr>
              <a:t>secondary wound healing</a:t>
            </a:r>
          </a:p>
          <a:p>
            <a:r>
              <a:rPr lang="en-US" dirty="0" err="1" smtClean="0"/>
              <a:t>Epithelization</a:t>
            </a:r>
            <a:r>
              <a:rPr lang="en-US" dirty="0" smtClean="0"/>
              <a:t>  process involves proliferation and differentiation of basal cells at the wound edges </a:t>
            </a:r>
          </a:p>
          <a:p>
            <a:r>
              <a:rPr lang="en-US" dirty="0" smtClean="0"/>
              <a:t>Migration of the </a:t>
            </a:r>
            <a:r>
              <a:rPr lang="en-US" dirty="0" err="1" smtClean="0"/>
              <a:t>syncytial</a:t>
            </a:r>
            <a:r>
              <a:rPr lang="en-US" dirty="0" smtClean="0"/>
              <a:t> layer towards the centre of the wound by amoeboid movement due to loss of contact inhibition  </a:t>
            </a: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endParaRPr lang="en-US" dirty="0"/>
          </a:p>
        </p:txBody>
      </p:sp>
      <p:sp>
        <p:nvSpPr>
          <p:cNvPr id="3" name="Content Placeholder 2"/>
          <p:cNvSpPr>
            <a:spLocks noGrp="1"/>
          </p:cNvSpPr>
          <p:nvPr>
            <p:ph idx="1"/>
          </p:nvPr>
        </p:nvSpPr>
        <p:spPr>
          <a:xfrm>
            <a:off x="0" y="914400"/>
            <a:ext cx="9144000" cy="5943600"/>
          </a:xfrm>
        </p:spPr>
        <p:txBody>
          <a:bodyPr/>
          <a:lstStyle/>
          <a:p>
            <a:r>
              <a:rPr lang="en-US" dirty="0" smtClean="0"/>
              <a:t>There is also formation of epithelial spur which are columns of cells growing downward </a:t>
            </a:r>
          </a:p>
          <a:p>
            <a:r>
              <a:rPr lang="en-US" dirty="0" smtClean="0"/>
              <a:t>Once the cells meet in the centre contact inhibition is restored </a:t>
            </a:r>
          </a:p>
          <a:p>
            <a:r>
              <a:rPr lang="en-US" dirty="0" smtClean="0"/>
              <a:t>The </a:t>
            </a:r>
            <a:r>
              <a:rPr lang="en-US" dirty="0" err="1" smtClean="0"/>
              <a:t>epithelization</a:t>
            </a:r>
            <a:r>
              <a:rPr lang="en-US" dirty="0" smtClean="0"/>
              <a:t> process is facilitated by EGF , TGF ,KGF as well as interaction between the </a:t>
            </a:r>
            <a:r>
              <a:rPr lang="en-US" dirty="0" err="1" smtClean="0"/>
              <a:t>intergrin</a:t>
            </a:r>
            <a:r>
              <a:rPr lang="en-US" dirty="0" smtClean="0"/>
              <a:t> molecules and the extracellular matrix </a:t>
            </a:r>
          </a:p>
          <a:p>
            <a:r>
              <a:rPr lang="en-US" dirty="0" smtClean="0"/>
              <a:t>The  </a:t>
            </a:r>
            <a:r>
              <a:rPr lang="en-US" dirty="0" err="1" smtClean="0"/>
              <a:t>fibroplasia</a:t>
            </a:r>
            <a:r>
              <a:rPr lang="en-US" dirty="0" smtClean="0"/>
              <a:t> involves fibroblasts which are </a:t>
            </a:r>
            <a:r>
              <a:rPr lang="en-US" dirty="0" err="1" smtClean="0"/>
              <a:t>atttracted</a:t>
            </a:r>
            <a:r>
              <a:rPr lang="en-US" dirty="0" smtClean="0"/>
              <a:t> by macrophage secreted </a:t>
            </a:r>
            <a:r>
              <a:rPr lang="en-US" dirty="0" err="1" smtClean="0"/>
              <a:t>chemoattratants</a:t>
            </a: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endParaRPr lang="en-US" dirty="0"/>
          </a:p>
        </p:txBody>
      </p:sp>
      <p:sp>
        <p:nvSpPr>
          <p:cNvPr id="3" name="Content Placeholder 2"/>
          <p:cNvSpPr>
            <a:spLocks noGrp="1"/>
          </p:cNvSpPr>
          <p:nvPr>
            <p:ph idx="1"/>
          </p:nvPr>
        </p:nvSpPr>
        <p:spPr>
          <a:xfrm>
            <a:off x="0" y="838200"/>
            <a:ext cx="9144000" cy="6019800"/>
          </a:xfrm>
        </p:spPr>
        <p:txBody>
          <a:bodyPr>
            <a:normAutofit fontScale="92500"/>
          </a:bodyPr>
          <a:lstStyle/>
          <a:p>
            <a:r>
              <a:rPr lang="en-US" dirty="0" err="1" smtClean="0"/>
              <a:t>Fibrobasts</a:t>
            </a:r>
            <a:r>
              <a:rPr lang="en-US" dirty="0" smtClean="0"/>
              <a:t> in turn secrete GAG, </a:t>
            </a:r>
            <a:r>
              <a:rPr lang="en-US" dirty="0" err="1" smtClean="0"/>
              <a:t>hyalouronic</a:t>
            </a:r>
            <a:r>
              <a:rPr lang="en-US" dirty="0" smtClean="0"/>
              <a:t> acid , </a:t>
            </a:r>
            <a:r>
              <a:rPr lang="en-US" dirty="0" err="1" smtClean="0"/>
              <a:t>laminin</a:t>
            </a:r>
            <a:r>
              <a:rPr lang="en-US" dirty="0" smtClean="0"/>
              <a:t> , </a:t>
            </a:r>
            <a:r>
              <a:rPr lang="en-US" dirty="0" err="1" smtClean="0"/>
              <a:t>fibronectin</a:t>
            </a:r>
            <a:r>
              <a:rPr lang="en-US" dirty="0" smtClean="0"/>
              <a:t> ,collagen with the subsequent formation of ground substance</a:t>
            </a:r>
          </a:p>
          <a:p>
            <a:r>
              <a:rPr lang="en-US" b="1" dirty="0" smtClean="0"/>
              <a:t>Type 3 collagen production </a:t>
            </a:r>
            <a:r>
              <a:rPr lang="en-US" b="1" dirty="0" err="1" smtClean="0"/>
              <a:t>predorminates</a:t>
            </a:r>
            <a:r>
              <a:rPr lang="en-US" b="1" dirty="0" smtClean="0"/>
              <a:t> in the early phase of wound healing </a:t>
            </a:r>
          </a:p>
          <a:p>
            <a:r>
              <a:rPr lang="en-US" dirty="0" smtClean="0"/>
              <a:t>Angiogenesis is the formation of new blood vessels </a:t>
            </a:r>
          </a:p>
          <a:p>
            <a:r>
              <a:rPr lang="en-US" dirty="0" smtClean="0"/>
              <a:t>It involves the endothelial cells degrading the basement membrane , </a:t>
            </a:r>
            <a:r>
              <a:rPr lang="en-US" dirty="0" err="1" smtClean="0"/>
              <a:t>divison</a:t>
            </a:r>
            <a:r>
              <a:rPr lang="en-US" dirty="0" smtClean="0"/>
              <a:t> of the migration endothelial cells  results in tubule or lumen formation .</a:t>
            </a:r>
          </a:p>
          <a:p>
            <a:r>
              <a:rPr lang="en-US" dirty="0" smtClean="0"/>
              <a:t>These interactions are modulated by VCAM,PCAM ,</a:t>
            </a:r>
            <a:r>
              <a:rPr lang="en-US" dirty="0" err="1" smtClean="0"/>
              <a:t>metalloprotaenases</a:t>
            </a:r>
            <a:r>
              <a:rPr lang="en-US" dirty="0" smtClean="0"/>
              <a:t> , FGF , </a:t>
            </a:r>
            <a:r>
              <a:rPr lang="en-US" dirty="0" err="1" smtClean="0"/>
              <a:t>angiogenin</a:t>
            </a:r>
            <a:r>
              <a:rPr lang="en-US" dirty="0" smtClean="0"/>
              <a:t> , NO , lactic acid and  tissue  hypoxia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Maturation/ </a:t>
            </a:r>
            <a:r>
              <a:rPr lang="en-US" dirty="0" err="1" smtClean="0"/>
              <a:t>remodelling</a:t>
            </a:r>
            <a:r>
              <a:rPr lang="en-US" dirty="0" smtClean="0"/>
              <a:t> phase </a:t>
            </a:r>
            <a:endParaRPr lang="en-US" dirty="0"/>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dirty="0" smtClean="0"/>
              <a:t>Wound contraction is mediated by activated  fibroblasts called </a:t>
            </a:r>
            <a:r>
              <a:rPr lang="en-US" dirty="0" err="1" smtClean="0"/>
              <a:t>myofibroblast</a:t>
            </a:r>
            <a:r>
              <a:rPr lang="en-US" dirty="0" smtClean="0"/>
              <a:t> present throughout the wound </a:t>
            </a:r>
          </a:p>
          <a:p>
            <a:r>
              <a:rPr lang="en-US" dirty="0" smtClean="0"/>
              <a:t>They initiate centripetal forces via interaction with the extracellular matrix </a:t>
            </a:r>
          </a:p>
          <a:p>
            <a:r>
              <a:rPr lang="en-US" dirty="0" smtClean="0"/>
              <a:t>Fibroblast population decreases , dense capillary network regresses </a:t>
            </a:r>
          </a:p>
          <a:p>
            <a:r>
              <a:rPr lang="en-US" dirty="0" smtClean="0"/>
              <a:t>Wound strength increase rapidly in 1-6weeks ,there is cross linking of the collagen </a:t>
            </a:r>
            <a:r>
              <a:rPr lang="en-US" dirty="0" err="1" smtClean="0"/>
              <a:t>fibres</a:t>
            </a:r>
            <a:r>
              <a:rPr lang="en-US" dirty="0" smtClean="0"/>
              <a:t> ,</a:t>
            </a:r>
            <a:r>
              <a:rPr lang="en-US" b="1" dirty="0" smtClean="0"/>
              <a:t>vitamin c is important in the hydroxylation </a:t>
            </a:r>
            <a:r>
              <a:rPr lang="en-US" dirty="0" smtClean="0"/>
              <a:t>of collagen monomers </a:t>
            </a:r>
          </a:p>
          <a:p>
            <a:r>
              <a:rPr lang="en-US" dirty="0" smtClean="0"/>
              <a:t>Type 1 collagen production now </a:t>
            </a:r>
            <a:r>
              <a:rPr lang="en-US" dirty="0" err="1" smtClean="0"/>
              <a:t>predorminates</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r>
              <a:rPr lang="en-US" dirty="0" smtClean="0"/>
              <a:t>Temporal distribution of cells in wound healing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1219200"/>
            <a:ext cx="91440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The content of the extracellular matrix </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0" y="990600"/>
            <a:ext cx="9144000" cy="58673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Important cytokines in wound healing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838200"/>
            <a:ext cx="9143999" cy="6019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dirty="0" smtClean="0"/>
              <a:t>Important growth factors in wound healing</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Factors affecting wound healing</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304800" y="990600"/>
            <a:ext cx="5456303" cy="5867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OUTLINE </a:t>
            </a:r>
            <a:endParaRPr lang="en-US" dirty="0"/>
          </a:p>
        </p:txBody>
      </p:sp>
      <p:sp>
        <p:nvSpPr>
          <p:cNvPr id="3" name="Content Placeholder 2"/>
          <p:cNvSpPr>
            <a:spLocks noGrp="1"/>
          </p:cNvSpPr>
          <p:nvPr>
            <p:ph idx="1"/>
          </p:nvPr>
        </p:nvSpPr>
        <p:spPr>
          <a:xfrm>
            <a:off x="0" y="914400"/>
            <a:ext cx="9144000" cy="5943600"/>
          </a:xfrm>
        </p:spPr>
        <p:txBody>
          <a:bodyPr/>
          <a:lstStyle/>
          <a:p>
            <a:r>
              <a:rPr lang="en-US" dirty="0" smtClean="0"/>
              <a:t>Introduction </a:t>
            </a:r>
          </a:p>
          <a:p>
            <a:r>
              <a:rPr lang="en-US" dirty="0" smtClean="0"/>
              <a:t>Wound healing phases </a:t>
            </a:r>
          </a:p>
          <a:p>
            <a:r>
              <a:rPr lang="en-US" dirty="0" smtClean="0"/>
              <a:t>Cytokine activities in wound healing </a:t>
            </a:r>
          </a:p>
          <a:p>
            <a:r>
              <a:rPr lang="en-US" dirty="0" smtClean="0"/>
              <a:t>Factors affecting wound healing</a:t>
            </a:r>
          </a:p>
          <a:p>
            <a:r>
              <a:rPr lang="en-US" dirty="0" err="1" smtClean="0"/>
              <a:t>Aetiology</a:t>
            </a:r>
            <a:r>
              <a:rPr lang="en-US" dirty="0" smtClean="0"/>
              <a:t> &amp; Classification of wounds </a:t>
            </a:r>
          </a:p>
          <a:p>
            <a:r>
              <a:rPr lang="en-US" dirty="0" smtClean="0"/>
              <a:t>Principles of wound management</a:t>
            </a:r>
          </a:p>
          <a:p>
            <a:r>
              <a:rPr lang="en-US" dirty="0" smtClean="0"/>
              <a:t>Fetal wound healing and special tissues </a:t>
            </a:r>
          </a:p>
          <a:p>
            <a:r>
              <a:rPr lang="en-US" dirty="0" smtClean="0"/>
              <a:t>Abnormal wound healing</a:t>
            </a:r>
          </a:p>
          <a:p>
            <a:r>
              <a:rPr lang="en-US" dirty="0" smtClean="0"/>
              <a:t>Complications of wound healing </a:t>
            </a:r>
          </a:p>
          <a:p>
            <a:r>
              <a:rPr lang="en-US" dirty="0" smtClean="0"/>
              <a:t>Conclusion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LOCAL FACTORS </a:t>
            </a:r>
            <a:endParaRPr lang="en-US" dirty="0"/>
          </a:p>
        </p:txBody>
      </p:sp>
      <p:sp>
        <p:nvSpPr>
          <p:cNvPr id="3" name="Content Placeholder 2"/>
          <p:cNvSpPr>
            <a:spLocks noGrp="1"/>
          </p:cNvSpPr>
          <p:nvPr>
            <p:ph idx="1"/>
          </p:nvPr>
        </p:nvSpPr>
        <p:spPr>
          <a:xfrm>
            <a:off x="0" y="914400"/>
            <a:ext cx="9144000" cy="5211763"/>
          </a:xfrm>
        </p:spPr>
        <p:txBody>
          <a:bodyPr/>
          <a:lstStyle/>
          <a:p>
            <a:r>
              <a:rPr lang="en-US" dirty="0" smtClean="0"/>
              <a:t>Radiation </a:t>
            </a:r>
          </a:p>
          <a:p>
            <a:r>
              <a:rPr lang="en-US" dirty="0" smtClean="0"/>
              <a:t>Foreign bodies </a:t>
            </a:r>
          </a:p>
          <a:p>
            <a:r>
              <a:rPr lang="en-US" dirty="0" smtClean="0"/>
              <a:t>Immobilization / trauma </a:t>
            </a:r>
          </a:p>
          <a:p>
            <a:r>
              <a:rPr lang="en-US" dirty="0" smtClean="0"/>
              <a:t>Local infection </a:t>
            </a:r>
          </a:p>
          <a:p>
            <a:r>
              <a:rPr lang="en-US" dirty="0" smtClean="0"/>
              <a:t>Blood supply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AETIOLOGY OF WOUNDS </a:t>
            </a:r>
            <a:endParaRPr lang="en-US" dirty="0"/>
          </a:p>
        </p:txBody>
      </p:sp>
      <p:sp>
        <p:nvSpPr>
          <p:cNvPr id="3" name="Content Placeholder 2"/>
          <p:cNvSpPr>
            <a:spLocks noGrp="1"/>
          </p:cNvSpPr>
          <p:nvPr>
            <p:ph idx="1"/>
          </p:nvPr>
        </p:nvSpPr>
        <p:spPr/>
        <p:txBody>
          <a:bodyPr/>
          <a:lstStyle/>
          <a:p>
            <a:r>
              <a:rPr lang="en-US" dirty="0" smtClean="0"/>
              <a:t>MECHANICAL AGENTS </a:t>
            </a:r>
          </a:p>
          <a:p>
            <a:r>
              <a:rPr lang="en-US" dirty="0" smtClean="0"/>
              <a:t>CHEMICAL AGENTS </a:t>
            </a:r>
          </a:p>
          <a:p>
            <a:r>
              <a:rPr lang="en-US" dirty="0" smtClean="0"/>
              <a:t>RADIANT ENERGY</a:t>
            </a:r>
          </a:p>
          <a:p>
            <a:r>
              <a:rPr lang="en-US" dirty="0" smtClean="0"/>
              <a:t>PATHOGENIC MICROORGANISMS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066800"/>
          </a:xfrm>
        </p:spPr>
        <p:txBody>
          <a:bodyPr/>
          <a:lstStyle/>
          <a:p>
            <a:r>
              <a:rPr lang="en-US" dirty="0" smtClean="0"/>
              <a:t>CLASSIFICATION OF WOUNDS </a:t>
            </a:r>
            <a:endParaRPr lang="en-US" dirty="0"/>
          </a:p>
        </p:txBody>
      </p:sp>
      <p:sp>
        <p:nvSpPr>
          <p:cNvPr id="3" name="Content Placeholder 2"/>
          <p:cNvSpPr>
            <a:spLocks noGrp="1"/>
          </p:cNvSpPr>
          <p:nvPr>
            <p:ph idx="1"/>
          </p:nvPr>
        </p:nvSpPr>
        <p:spPr>
          <a:xfrm>
            <a:off x="0" y="1066800"/>
            <a:ext cx="9144000" cy="5791200"/>
          </a:xfrm>
        </p:spPr>
        <p:txBody>
          <a:bodyPr>
            <a:normAutofit/>
          </a:bodyPr>
          <a:lstStyle/>
          <a:p>
            <a:r>
              <a:rPr lang="en-US" b="1" dirty="0" smtClean="0">
                <a:solidFill>
                  <a:srgbClr val="FF0000"/>
                </a:solidFill>
              </a:rPr>
              <a:t>A) CLOSED WOUNDS (CONTUSION </a:t>
            </a:r>
            <a:r>
              <a:rPr lang="en-US" b="1" dirty="0" smtClean="0"/>
              <a:t>)</a:t>
            </a:r>
          </a:p>
          <a:p>
            <a:r>
              <a:rPr lang="en-US" b="1" dirty="0" smtClean="0">
                <a:solidFill>
                  <a:srgbClr val="FF0000"/>
                </a:solidFill>
              </a:rPr>
              <a:t>B) OPEN WOUNDS </a:t>
            </a:r>
          </a:p>
          <a:p>
            <a:r>
              <a:rPr lang="en-US" dirty="0" smtClean="0"/>
              <a:t>1) Puncture wounds</a:t>
            </a:r>
          </a:p>
          <a:p>
            <a:r>
              <a:rPr lang="en-US" dirty="0" smtClean="0"/>
              <a:t>2) laceration wounds </a:t>
            </a:r>
          </a:p>
          <a:p>
            <a:r>
              <a:rPr lang="en-US" dirty="0" smtClean="0"/>
              <a:t>3) penetrating wounds </a:t>
            </a:r>
          </a:p>
          <a:p>
            <a:r>
              <a:rPr lang="en-US" dirty="0" smtClean="0"/>
              <a:t>4) perforating wounds</a:t>
            </a:r>
          </a:p>
          <a:p>
            <a:r>
              <a:rPr lang="en-US" dirty="0" smtClean="0"/>
              <a:t>5) Avulsion/</a:t>
            </a:r>
            <a:r>
              <a:rPr lang="en-US" dirty="0" err="1" smtClean="0"/>
              <a:t>Degloving</a:t>
            </a:r>
            <a:r>
              <a:rPr lang="en-US" dirty="0" smtClean="0"/>
              <a:t> wounds (complete or incomplete)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surgical wounds based on degree of contamination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american</a:t>
            </a:r>
            <a:r>
              <a:rPr lang="en-US" dirty="0" smtClean="0"/>
              <a:t> college of surgeons determines four classes of wound based on level of contamination </a:t>
            </a:r>
          </a:p>
          <a:p>
            <a:r>
              <a:rPr lang="en-US" dirty="0" smtClean="0"/>
              <a:t>CLASS I- CLEAN WOUNDS </a:t>
            </a:r>
          </a:p>
          <a:p>
            <a:r>
              <a:rPr lang="en-US" dirty="0" smtClean="0"/>
              <a:t>CLASS II - CONTAMINATED WOUNDS </a:t>
            </a:r>
          </a:p>
          <a:p>
            <a:r>
              <a:rPr lang="en-US" dirty="0" smtClean="0"/>
              <a:t>CLASS III - CONTAMINATED WOUNDS </a:t>
            </a:r>
          </a:p>
          <a:p>
            <a:r>
              <a:rPr lang="en-US" dirty="0" smtClean="0"/>
              <a:t>CLASS IV - DIRTY WOUNDS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dirty="0" smtClean="0"/>
              <a:t>Classification of surgical wounds based on degree of contamination</a:t>
            </a:r>
            <a:endParaRPr lang="en-US" dirty="0"/>
          </a:p>
        </p:txBody>
      </p:sp>
      <p:sp>
        <p:nvSpPr>
          <p:cNvPr id="3" name="Content Placeholder 2"/>
          <p:cNvSpPr>
            <a:spLocks noGrp="1"/>
          </p:cNvSpPr>
          <p:nvPr>
            <p:ph idx="1"/>
          </p:nvPr>
        </p:nvSpPr>
        <p:spPr>
          <a:xfrm>
            <a:off x="457200" y="1905000"/>
            <a:ext cx="8229600" cy="4648200"/>
          </a:xfrm>
        </p:spPr>
        <p:txBody>
          <a:bodyPr/>
          <a:lstStyle/>
          <a:p>
            <a:r>
              <a:rPr lang="en-US" dirty="0" smtClean="0"/>
              <a:t>Class I – clean wound  with no sign of inflammation , no breach of hollow </a:t>
            </a:r>
            <a:r>
              <a:rPr lang="en-US" dirty="0" err="1" smtClean="0"/>
              <a:t>viscus</a:t>
            </a:r>
            <a:r>
              <a:rPr lang="en-US" dirty="0" smtClean="0"/>
              <a:t>  </a:t>
            </a:r>
            <a:r>
              <a:rPr lang="en-US" dirty="0" err="1" smtClean="0"/>
              <a:t>eg</a:t>
            </a:r>
            <a:r>
              <a:rPr lang="en-US" dirty="0" smtClean="0"/>
              <a:t> simple </a:t>
            </a:r>
            <a:r>
              <a:rPr lang="en-US" dirty="0" err="1" smtClean="0"/>
              <a:t>herniotomy</a:t>
            </a:r>
            <a:r>
              <a:rPr lang="en-US" dirty="0" smtClean="0"/>
              <a:t> , skin lump excision .</a:t>
            </a:r>
          </a:p>
          <a:p>
            <a:endParaRPr lang="en-US" dirty="0" smtClean="0"/>
          </a:p>
          <a:p>
            <a:r>
              <a:rPr lang="en-US" dirty="0" smtClean="0"/>
              <a:t>Class II – surgery involving the gastrointestinal respiratory or genitourinary tracts , removal of pins or wires , </a:t>
            </a:r>
            <a:r>
              <a:rPr lang="en-US" dirty="0" err="1" smtClean="0"/>
              <a:t>gynaecologic</a:t>
            </a:r>
            <a:r>
              <a:rPr lang="en-US" dirty="0" smtClean="0"/>
              <a:t> procedures , as long as surgeries are uncomplicated .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normAutofit/>
          </a:bodyPr>
          <a:lstStyle/>
          <a:p>
            <a:r>
              <a:rPr lang="en-US" dirty="0" smtClean="0"/>
              <a:t>Classification of surgical wounds based on degree of contamination</a:t>
            </a:r>
            <a:endParaRPr lang="en-US" dirty="0"/>
          </a:p>
        </p:txBody>
      </p:sp>
      <p:sp>
        <p:nvSpPr>
          <p:cNvPr id="3" name="Content Placeholder 2"/>
          <p:cNvSpPr>
            <a:spLocks noGrp="1"/>
          </p:cNvSpPr>
          <p:nvPr>
            <p:ph idx="1"/>
          </p:nvPr>
        </p:nvSpPr>
        <p:spPr>
          <a:xfrm>
            <a:off x="457200" y="1828800"/>
            <a:ext cx="8229600" cy="4297363"/>
          </a:xfrm>
        </p:spPr>
        <p:txBody>
          <a:bodyPr/>
          <a:lstStyle/>
          <a:p>
            <a:r>
              <a:rPr lang="en-US" dirty="0" smtClean="0"/>
              <a:t>Class III – gunshot wounds , knife blade wound or large amount of spillage  from GI tract into the wound . Highly </a:t>
            </a:r>
            <a:r>
              <a:rPr lang="en-US" dirty="0" err="1" smtClean="0"/>
              <a:t>inflammed</a:t>
            </a:r>
            <a:r>
              <a:rPr lang="en-US" dirty="0" smtClean="0"/>
              <a:t> or infected tissue around surgical wound .</a:t>
            </a:r>
          </a:p>
          <a:p>
            <a:r>
              <a:rPr lang="en-US" dirty="0" smtClean="0"/>
              <a:t>Class IV – dirty infected wounds including those with foreign object lodged in the wound (bullet or debris ).farm yard wounds , wounds exposed to pus or </a:t>
            </a:r>
            <a:r>
              <a:rPr lang="en-US" dirty="0" err="1" smtClean="0"/>
              <a:t>feacal</a:t>
            </a:r>
            <a:r>
              <a:rPr lang="en-US" dirty="0" smtClean="0"/>
              <a:t> matter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WOUNDS BASED ON DURATION </a:t>
            </a:r>
            <a:endParaRPr lang="en-US" dirty="0"/>
          </a:p>
        </p:txBody>
      </p:sp>
      <p:sp>
        <p:nvSpPr>
          <p:cNvPr id="3" name="Content Placeholder 2"/>
          <p:cNvSpPr>
            <a:spLocks noGrp="1"/>
          </p:cNvSpPr>
          <p:nvPr>
            <p:ph idx="1"/>
          </p:nvPr>
        </p:nvSpPr>
        <p:spPr/>
        <p:txBody>
          <a:bodyPr/>
          <a:lstStyle/>
          <a:p>
            <a:r>
              <a:rPr lang="en-US" dirty="0" smtClean="0"/>
              <a:t>ACUTE WOUNDS  ( &lt; 6WEEKS)</a:t>
            </a:r>
          </a:p>
          <a:p>
            <a:r>
              <a:rPr lang="en-US" dirty="0" smtClean="0"/>
              <a:t>CHRONIC WOUNDS (&gt; 6WEEKS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752600"/>
          </a:xfrm>
        </p:spPr>
        <p:txBody>
          <a:bodyPr>
            <a:normAutofit fontScale="90000"/>
          </a:bodyPr>
          <a:lstStyle/>
          <a:p>
            <a:r>
              <a:rPr lang="en-US" dirty="0" smtClean="0"/>
              <a:t>CLASSIFICATION OF WOUNDS BASED ON DEGREE OF TISSUE DEVITALISATION </a:t>
            </a:r>
            <a:endParaRPr lang="en-US" dirty="0"/>
          </a:p>
        </p:txBody>
      </p:sp>
      <p:sp>
        <p:nvSpPr>
          <p:cNvPr id="3" name="Content Placeholder 2"/>
          <p:cNvSpPr>
            <a:spLocks noGrp="1"/>
          </p:cNvSpPr>
          <p:nvPr>
            <p:ph idx="1"/>
          </p:nvPr>
        </p:nvSpPr>
        <p:spPr>
          <a:xfrm>
            <a:off x="457200" y="1981200"/>
            <a:ext cx="8229600" cy="4144963"/>
          </a:xfrm>
        </p:spPr>
        <p:txBody>
          <a:bodyPr/>
          <a:lstStyle/>
          <a:p>
            <a:r>
              <a:rPr lang="en-US" dirty="0" smtClean="0"/>
              <a:t>RANK AND WAKEFIELD CLASSIFICATION </a:t>
            </a:r>
          </a:p>
          <a:p>
            <a:r>
              <a:rPr lang="en-US" dirty="0" smtClean="0"/>
              <a:t>A) TIDY WOUNDS  </a:t>
            </a:r>
          </a:p>
          <a:p>
            <a:r>
              <a:rPr lang="en-US" dirty="0" smtClean="0"/>
              <a:t>B) INDETERMINATE WOUNDS </a:t>
            </a:r>
          </a:p>
          <a:p>
            <a:r>
              <a:rPr lang="en-US" dirty="0" smtClean="0"/>
              <a:t>C) UNTIDY WOUNDS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143000"/>
          </a:xfrm>
        </p:spPr>
        <p:txBody>
          <a:bodyPr/>
          <a:lstStyle/>
          <a:p>
            <a:r>
              <a:rPr lang="en-US" dirty="0" smtClean="0"/>
              <a:t>PRINCIPLES OF WOUND CARE</a:t>
            </a:r>
            <a:endParaRPr lang="en-US" dirty="0"/>
          </a:p>
        </p:txBody>
      </p:sp>
      <p:sp>
        <p:nvSpPr>
          <p:cNvPr id="3" name="Content Placeholder 2"/>
          <p:cNvSpPr>
            <a:spLocks noGrp="1"/>
          </p:cNvSpPr>
          <p:nvPr>
            <p:ph idx="1"/>
          </p:nvPr>
        </p:nvSpPr>
        <p:spPr>
          <a:xfrm>
            <a:off x="0" y="1143000"/>
            <a:ext cx="9144000" cy="5715000"/>
          </a:xfrm>
        </p:spPr>
        <p:txBody>
          <a:bodyPr>
            <a:normAutofit/>
          </a:bodyPr>
          <a:lstStyle/>
          <a:p>
            <a:r>
              <a:rPr lang="en-US" dirty="0" smtClean="0"/>
              <a:t>TIMELY DEBRIDEMENT</a:t>
            </a:r>
          </a:p>
          <a:p>
            <a:r>
              <a:rPr lang="en-US" dirty="0" smtClean="0"/>
              <a:t>TETANUS PROPHYLAXIS / ANTIBIOTICS</a:t>
            </a:r>
          </a:p>
          <a:p>
            <a:r>
              <a:rPr lang="en-US" dirty="0" smtClean="0"/>
              <a:t>ANALGESIA</a:t>
            </a:r>
          </a:p>
          <a:p>
            <a:r>
              <a:rPr lang="en-US" dirty="0" smtClean="0"/>
              <a:t>ASEPSIS  </a:t>
            </a:r>
          </a:p>
          <a:p>
            <a:r>
              <a:rPr lang="en-US" dirty="0" smtClean="0"/>
              <a:t>GENTLE TISSUE HANDLING/ DRESSINGS</a:t>
            </a:r>
          </a:p>
          <a:p>
            <a:r>
              <a:rPr lang="en-US" dirty="0" smtClean="0"/>
              <a:t>HEMOSTASIS</a:t>
            </a:r>
          </a:p>
          <a:p>
            <a:r>
              <a:rPr lang="en-US" dirty="0" smtClean="0"/>
              <a:t>WOUND  CLOSURE (PRIMARY CLOSURE , DELAYED PRIMARY CLOSURE , SECONDARY CLOSURE ) </a:t>
            </a:r>
          </a:p>
          <a:p>
            <a:r>
              <a:rPr lang="en-US" dirty="0" smtClean="0"/>
              <a:t>IMMOBILIZATION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Fetal wound healing</a:t>
            </a:r>
            <a:endParaRPr lang="en-US" dirty="0"/>
          </a:p>
        </p:txBody>
      </p:sp>
      <p:sp>
        <p:nvSpPr>
          <p:cNvPr id="3" name="Content Placeholder 2"/>
          <p:cNvSpPr>
            <a:spLocks noGrp="1"/>
          </p:cNvSpPr>
          <p:nvPr>
            <p:ph idx="1"/>
          </p:nvPr>
        </p:nvSpPr>
        <p:spPr>
          <a:xfrm>
            <a:off x="0" y="762000"/>
            <a:ext cx="9144000" cy="6096000"/>
          </a:xfrm>
        </p:spPr>
        <p:txBody>
          <a:bodyPr/>
          <a:lstStyle/>
          <a:p>
            <a:r>
              <a:rPr lang="en-US" dirty="0" smtClean="0"/>
              <a:t>Classical in the </a:t>
            </a:r>
            <a:r>
              <a:rPr lang="en-US" b="1" dirty="0" smtClean="0"/>
              <a:t>first 3months </a:t>
            </a:r>
            <a:r>
              <a:rPr lang="en-US" dirty="0" smtClean="0"/>
              <a:t>of IUL</a:t>
            </a:r>
          </a:p>
          <a:p>
            <a:r>
              <a:rPr lang="en-US" dirty="0" smtClean="0"/>
              <a:t>There is </a:t>
            </a:r>
            <a:r>
              <a:rPr lang="en-US" b="1" dirty="0" smtClean="0"/>
              <a:t>absence of scarring</a:t>
            </a:r>
          </a:p>
          <a:p>
            <a:r>
              <a:rPr lang="en-US" b="1" dirty="0" smtClean="0"/>
              <a:t>Inflammation</a:t>
            </a:r>
            <a:r>
              <a:rPr lang="en-US" dirty="0" smtClean="0"/>
              <a:t> is </a:t>
            </a:r>
            <a:r>
              <a:rPr lang="en-US" b="1" dirty="0" smtClean="0"/>
              <a:t>reduced</a:t>
            </a:r>
          </a:p>
          <a:p>
            <a:r>
              <a:rPr lang="en-US" b="1" dirty="0" smtClean="0"/>
              <a:t>Angiogenesis</a:t>
            </a:r>
            <a:r>
              <a:rPr lang="en-US" dirty="0" smtClean="0"/>
              <a:t> is </a:t>
            </a:r>
            <a:r>
              <a:rPr lang="en-US" b="1" dirty="0" smtClean="0"/>
              <a:t>reduced</a:t>
            </a:r>
          </a:p>
          <a:p>
            <a:r>
              <a:rPr lang="en-US" dirty="0" smtClean="0"/>
              <a:t>Collagen deposition is </a:t>
            </a:r>
            <a:r>
              <a:rPr lang="en-US" b="1" dirty="0" smtClean="0"/>
              <a:t>rapid</a:t>
            </a:r>
            <a:r>
              <a:rPr lang="en-US" dirty="0" smtClean="0"/>
              <a:t> , </a:t>
            </a:r>
            <a:r>
              <a:rPr lang="en-US" b="1" dirty="0" err="1" smtClean="0"/>
              <a:t>organised</a:t>
            </a:r>
            <a:r>
              <a:rPr lang="en-US" dirty="0" smtClean="0"/>
              <a:t> and </a:t>
            </a:r>
            <a:r>
              <a:rPr lang="en-US" b="1" dirty="0" smtClean="0"/>
              <a:t>not excessive </a:t>
            </a:r>
          </a:p>
          <a:p>
            <a:r>
              <a:rPr lang="en-US" b="1" dirty="0" smtClean="0"/>
              <a:t>More type 3 </a:t>
            </a:r>
            <a:r>
              <a:rPr lang="en-US" dirty="0" smtClean="0"/>
              <a:t>collagen is present than type</a:t>
            </a:r>
            <a:r>
              <a:rPr lang="en-US" b="1" dirty="0" smtClean="0"/>
              <a:t> </a:t>
            </a:r>
            <a:r>
              <a:rPr lang="en-US" dirty="0" smtClean="0"/>
              <a:t>1</a:t>
            </a:r>
          </a:p>
          <a:p>
            <a:r>
              <a:rPr lang="en-US" b="1" dirty="0" smtClean="0"/>
              <a:t>More water </a:t>
            </a:r>
            <a:r>
              <a:rPr lang="en-US" dirty="0" smtClean="0"/>
              <a:t>and </a:t>
            </a:r>
            <a:r>
              <a:rPr lang="en-US" dirty="0" err="1" smtClean="0"/>
              <a:t>hyalouronic</a:t>
            </a:r>
            <a:r>
              <a:rPr lang="en-US" dirty="0" smtClean="0"/>
              <a:t> acid content</a:t>
            </a:r>
          </a:p>
          <a:p>
            <a:r>
              <a:rPr lang="en-US" dirty="0" smtClean="0"/>
              <a:t>There is </a:t>
            </a:r>
            <a:r>
              <a:rPr lang="en-US" b="1" dirty="0" smtClean="0"/>
              <a:t>absence of TGF B</a:t>
            </a:r>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Introduction </a:t>
            </a:r>
            <a:endParaRPr lang="en-US" dirty="0"/>
          </a:p>
        </p:txBody>
      </p:sp>
      <p:sp>
        <p:nvSpPr>
          <p:cNvPr id="3" name="Content Placeholder 2"/>
          <p:cNvSpPr>
            <a:spLocks noGrp="1"/>
          </p:cNvSpPr>
          <p:nvPr>
            <p:ph idx="1"/>
          </p:nvPr>
        </p:nvSpPr>
        <p:spPr>
          <a:xfrm>
            <a:off x="0" y="838200"/>
            <a:ext cx="9144000" cy="6019800"/>
          </a:xfrm>
        </p:spPr>
        <p:txBody>
          <a:bodyPr/>
          <a:lstStyle/>
          <a:p>
            <a:r>
              <a:rPr lang="en-US" dirty="0" smtClean="0"/>
              <a:t>Wound can be defined as a </a:t>
            </a:r>
            <a:r>
              <a:rPr lang="en-US" dirty="0" err="1" smtClean="0"/>
              <a:t>distruption</a:t>
            </a:r>
            <a:r>
              <a:rPr lang="en-US" dirty="0" smtClean="0"/>
              <a:t> in the structural and functional integrity of a tissue</a:t>
            </a:r>
          </a:p>
          <a:p>
            <a:r>
              <a:rPr lang="en-US" dirty="0" smtClean="0"/>
              <a:t>Wound healing is the process by which the living organism replaces damaged tissues with living tissues </a:t>
            </a:r>
          </a:p>
          <a:p>
            <a:r>
              <a:rPr lang="en-US" dirty="0" smtClean="0"/>
              <a:t>Wound healing can also be defined as the series of stepwise overlapping physiological events that restores the structural and functional integrity of an injured tissue .</a:t>
            </a:r>
          </a:p>
          <a:p>
            <a:r>
              <a:rPr lang="en-US" dirty="0" smtClean="0"/>
              <a:t>In lower animals it is by </a:t>
            </a:r>
            <a:r>
              <a:rPr lang="en-US" dirty="0" smtClean="0">
                <a:solidFill>
                  <a:srgbClr val="FF0000"/>
                </a:solidFill>
              </a:rPr>
              <a:t>REGENERATION</a:t>
            </a:r>
            <a:r>
              <a:rPr lang="en-US" dirty="0" smtClean="0"/>
              <a:t> while in man it is imperfect with fibrous tissue replacement.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Abnormal wound healing </a:t>
            </a:r>
            <a:endParaRPr lang="en-US" dirty="0"/>
          </a:p>
        </p:txBody>
      </p:sp>
      <p:sp>
        <p:nvSpPr>
          <p:cNvPr id="3" name="Content Placeholder 2"/>
          <p:cNvSpPr>
            <a:spLocks noGrp="1"/>
          </p:cNvSpPr>
          <p:nvPr>
            <p:ph idx="1"/>
          </p:nvPr>
        </p:nvSpPr>
        <p:spPr>
          <a:xfrm>
            <a:off x="0" y="914400"/>
            <a:ext cx="9144000" cy="5715000"/>
          </a:xfrm>
        </p:spPr>
        <p:txBody>
          <a:bodyPr>
            <a:normAutofit/>
          </a:bodyPr>
          <a:lstStyle/>
          <a:p>
            <a:r>
              <a:rPr lang="en-US" dirty="0" err="1" smtClean="0">
                <a:solidFill>
                  <a:srgbClr val="FF0000"/>
                </a:solidFill>
              </a:rPr>
              <a:t>Keloids</a:t>
            </a:r>
            <a:r>
              <a:rPr lang="en-US" dirty="0" smtClean="0">
                <a:solidFill>
                  <a:srgbClr val="FF0000"/>
                </a:solidFill>
              </a:rPr>
              <a:t> &amp;Hypertrophic scars </a:t>
            </a:r>
            <a:r>
              <a:rPr lang="en-US" dirty="0" smtClean="0"/>
              <a:t>– there is excessive deposition of collagen , collagen is </a:t>
            </a:r>
            <a:r>
              <a:rPr lang="en-US" dirty="0" err="1" smtClean="0"/>
              <a:t>haphzardly</a:t>
            </a:r>
            <a:r>
              <a:rPr lang="en-US" dirty="0" smtClean="0"/>
              <a:t> deposited , increased expression of mast cells within  the wound.</a:t>
            </a:r>
          </a:p>
          <a:p>
            <a:r>
              <a:rPr lang="en-US" dirty="0" err="1" smtClean="0"/>
              <a:t>Keloids</a:t>
            </a:r>
            <a:r>
              <a:rPr lang="en-US" dirty="0" smtClean="0"/>
              <a:t> are commoner in Blacks and  Asians</a:t>
            </a:r>
          </a:p>
          <a:p>
            <a:r>
              <a:rPr lang="en-US" dirty="0" err="1" smtClean="0"/>
              <a:t>Keloids</a:t>
            </a:r>
            <a:r>
              <a:rPr lang="en-US" dirty="0" smtClean="0"/>
              <a:t> grow beyond margin of the original wound . </a:t>
            </a:r>
          </a:p>
          <a:p>
            <a:r>
              <a:rPr lang="en-US" dirty="0" smtClean="0">
                <a:solidFill>
                  <a:srgbClr val="FF0000"/>
                </a:solidFill>
              </a:rPr>
              <a:t>Chronic non healing wounds </a:t>
            </a:r>
            <a:r>
              <a:rPr lang="en-US" dirty="0" smtClean="0"/>
              <a:t>– there is increased </a:t>
            </a:r>
            <a:r>
              <a:rPr lang="en-US" dirty="0" err="1" smtClean="0"/>
              <a:t>proteinases</a:t>
            </a:r>
            <a:r>
              <a:rPr lang="en-US" dirty="0" smtClean="0"/>
              <a:t> , increased  MMP2,8 ,9, increased IL-1, IL-6 , TNF A.( pressure ulcers etc)</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Healing in special tissues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Bones </a:t>
            </a:r>
          </a:p>
          <a:p>
            <a:r>
              <a:rPr lang="en-US" dirty="0" smtClean="0"/>
              <a:t>Cartilage </a:t>
            </a:r>
          </a:p>
          <a:p>
            <a:r>
              <a:rPr lang="en-US" dirty="0" smtClean="0"/>
              <a:t>Nerves</a:t>
            </a:r>
          </a:p>
          <a:p>
            <a:r>
              <a:rPr lang="en-US" dirty="0" smtClean="0"/>
              <a:t>Liver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Complications of wound healing </a:t>
            </a:r>
            <a:endParaRPr lang="en-US" dirty="0"/>
          </a:p>
        </p:txBody>
      </p:sp>
      <p:sp>
        <p:nvSpPr>
          <p:cNvPr id="3" name="Content Placeholder 2"/>
          <p:cNvSpPr>
            <a:spLocks noGrp="1"/>
          </p:cNvSpPr>
          <p:nvPr>
            <p:ph idx="1"/>
          </p:nvPr>
        </p:nvSpPr>
        <p:spPr>
          <a:xfrm>
            <a:off x="0" y="1143000"/>
            <a:ext cx="9144000" cy="5715000"/>
          </a:xfrm>
        </p:spPr>
        <p:txBody>
          <a:bodyPr/>
          <a:lstStyle/>
          <a:p>
            <a:r>
              <a:rPr lang="en-US" dirty="0" smtClean="0"/>
              <a:t>Infection </a:t>
            </a:r>
          </a:p>
          <a:p>
            <a:r>
              <a:rPr lang="en-US" dirty="0" err="1" smtClean="0"/>
              <a:t>Dyschromia</a:t>
            </a:r>
            <a:r>
              <a:rPr lang="en-US" dirty="0" smtClean="0"/>
              <a:t> </a:t>
            </a:r>
          </a:p>
          <a:p>
            <a:r>
              <a:rPr lang="en-US" dirty="0" smtClean="0"/>
              <a:t>Implantation cyst</a:t>
            </a:r>
          </a:p>
          <a:p>
            <a:r>
              <a:rPr lang="en-US" dirty="0" err="1" smtClean="0"/>
              <a:t>Neoplasia</a:t>
            </a:r>
            <a:r>
              <a:rPr lang="en-US" dirty="0" smtClean="0"/>
              <a:t> </a:t>
            </a:r>
          </a:p>
          <a:p>
            <a:r>
              <a:rPr lang="en-US" dirty="0" smtClean="0"/>
              <a:t>Unstable scars </a:t>
            </a:r>
          </a:p>
          <a:p>
            <a:r>
              <a:rPr lang="en-US" dirty="0" smtClean="0"/>
              <a:t>Contractures / </a:t>
            </a:r>
            <a:r>
              <a:rPr lang="en-US" dirty="0" err="1"/>
              <a:t>C</a:t>
            </a:r>
            <a:r>
              <a:rPr lang="en-US" dirty="0" err="1" smtClean="0"/>
              <a:t>icatrization</a:t>
            </a:r>
            <a:r>
              <a:rPr lang="en-US"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Wound healing in man is essentially by fibrous tissue replacement, however increase  in the understanding of the physiological and molecular mechanisms underlying it will lead to better modulation of the healing process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Bibilography</a:t>
            </a:r>
            <a:r>
              <a:rPr lang="en-US" dirty="0" smtClean="0"/>
              <a:t> </a:t>
            </a:r>
            <a:endParaRPr lang="en-US" dirty="0"/>
          </a:p>
        </p:txBody>
      </p:sp>
      <p:sp>
        <p:nvSpPr>
          <p:cNvPr id="3" name="Content Placeholder 2"/>
          <p:cNvSpPr>
            <a:spLocks noGrp="1"/>
          </p:cNvSpPr>
          <p:nvPr>
            <p:ph idx="1"/>
          </p:nvPr>
        </p:nvSpPr>
        <p:spPr/>
        <p:txBody>
          <a:bodyPr/>
          <a:lstStyle/>
          <a:p>
            <a:r>
              <a:rPr lang="en-US" dirty="0" smtClean="0"/>
              <a:t> SABISTON TEXT BOOK OF SURGERY 17</a:t>
            </a:r>
            <a:r>
              <a:rPr lang="en-US" baseline="30000" dirty="0" smtClean="0"/>
              <a:t>TH</a:t>
            </a:r>
            <a:r>
              <a:rPr lang="en-US" dirty="0" smtClean="0"/>
              <a:t> EDITION </a:t>
            </a:r>
          </a:p>
          <a:p>
            <a:r>
              <a:rPr lang="en-US" dirty="0" smtClean="0"/>
              <a:t>PRINCIPLES AND PRACTICE OF SURGERY INCLUDING PATHOLOGY IN THE TROPICS 4</a:t>
            </a:r>
            <a:r>
              <a:rPr lang="en-US" baseline="30000" dirty="0" smtClean="0"/>
              <a:t>TH</a:t>
            </a:r>
            <a:r>
              <a:rPr lang="en-US" dirty="0" smtClean="0"/>
              <a:t> EDITION .BADOE , ARCHAMPONG , ROCHA – AFODU .</a:t>
            </a:r>
          </a:p>
          <a:p>
            <a:r>
              <a:rPr lang="en-US" dirty="0" smtClean="0"/>
              <a:t>GRABB AND SMITH PLASTIC SURGERY 6</a:t>
            </a:r>
            <a:r>
              <a:rPr lang="en-US" baseline="30000" dirty="0" smtClean="0"/>
              <a:t>TH</a:t>
            </a:r>
            <a:r>
              <a:rPr lang="en-US" dirty="0" smtClean="0"/>
              <a:t> EDITION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smtClean="0"/>
              <a:t>Historical </a:t>
            </a:r>
            <a:r>
              <a:rPr lang="en-US" dirty="0" err="1" smtClean="0"/>
              <a:t>perpective</a:t>
            </a:r>
            <a:r>
              <a:rPr lang="en-US" dirty="0" smtClean="0"/>
              <a:t> </a:t>
            </a:r>
            <a:endParaRPr lang="en-US" dirty="0"/>
          </a:p>
        </p:txBody>
      </p:sp>
      <p:sp>
        <p:nvSpPr>
          <p:cNvPr id="3" name="Content Placeholder 2"/>
          <p:cNvSpPr>
            <a:spLocks noGrp="1"/>
          </p:cNvSpPr>
          <p:nvPr>
            <p:ph idx="1"/>
          </p:nvPr>
        </p:nvSpPr>
        <p:spPr>
          <a:xfrm>
            <a:off x="0" y="914400"/>
            <a:ext cx="9144000" cy="5943600"/>
          </a:xfrm>
        </p:spPr>
        <p:txBody>
          <a:bodyPr/>
          <a:lstStyle/>
          <a:p>
            <a:r>
              <a:rPr lang="en-US" dirty="0" err="1" smtClean="0"/>
              <a:t>Sumeriians</a:t>
            </a:r>
            <a:r>
              <a:rPr lang="en-US" dirty="0" smtClean="0"/>
              <a:t> 2000BC – used spiritual methods to heal  wound </a:t>
            </a:r>
          </a:p>
          <a:p>
            <a:r>
              <a:rPr lang="en-US" dirty="0" smtClean="0"/>
              <a:t>Egyptians 1650 BC – differentiated infected from non infected wound </a:t>
            </a:r>
          </a:p>
          <a:p>
            <a:r>
              <a:rPr lang="en-US" dirty="0" err="1" smtClean="0"/>
              <a:t>Ebers</a:t>
            </a:r>
            <a:r>
              <a:rPr lang="en-US" dirty="0" smtClean="0"/>
              <a:t> papyrus 1550 BC – describes use of </a:t>
            </a:r>
            <a:r>
              <a:rPr lang="en-US" dirty="0" err="1" smtClean="0"/>
              <a:t>lints</a:t>
            </a:r>
            <a:r>
              <a:rPr lang="en-US" dirty="0" smtClean="0"/>
              <a:t> , ointments etc for wound treatment .</a:t>
            </a:r>
          </a:p>
          <a:p>
            <a:r>
              <a:rPr lang="en-US" dirty="0" smtClean="0"/>
              <a:t>Greeks – described acute </a:t>
            </a:r>
            <a:r>
              <a:rPr lang="en-US" dirty="0" err="1" smtClean="0"/>
              <a:t>vs</a:t>
            </a:r>
            <a:r>
              <a:rPr lang="en-US" dirty="0" smtClean="0"/>
              <a:t> chronic wounds </a:t>
            </a:r>
          </a:p>
          <a:p>
            <a:r>
              <a:rPr lang="en-US" dirty="0" smtClean="0"/>
              <a:t>Galen 120 -201 BC – described the importance of moist environment to wound healing </a:t>
            </a:r>
          </a:p>
          <a:p>
            <a:r>
              <a:rPr lang="en-US" dirty="0" smtClean="0"/>
              <a:t>Others </a:t>
            </a:r>
            <a:r>
              <a:rPr lang="en-US" dirty="0" err="1" smtClean="0"/>
              <a:t>Ignas</a:t>
            </a:r>
            <a:r>
              <a:rPr lang="en-US" dirty="0" smtClean="0"/>
              <a:t> </a:t>
            </a:r>
            <a:r>
              <a:rPr lang="en-US" dirty="0" err="1" smtClean="0"/>
              <a:t>Simmelwiss</a:t>
            </a:r>
            <a:r>
              <a:rPr lang="en-US" dirty="0" smtClean="0"/>
              <a:t> , Louis Pasteur , Joseph Lister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Phases of wound healing</a:t>
            </a:r>
            <a:endParaRPr lang="en-US" dirty="0"/>
          </a:p>
        </p:txBody>
      </p:sp>
      <p:sp>
        <p:nvSpPr>
          <p:cNvPr id="3" name="Content Placeholder 2"/>
          <p:cNvSpPr>
            <a:spLocks noGrp="1"/>
          </p:cNvSpPr>
          <p:nvPr>
            <p:ph idx="1"/>
          </p:nvPr>
        </p:nvSpPr>
        <p:spPr>
          <a:xfrm>
            <a:off x="0" y="990600"/>
            <a:ext cx="9144000" cy="5135563"/>
          </a:xfrm>
        </p:spPr>
        <p:txBody>
          <a:bodyPr/>
          <a:lstStyle/>
          <a:p>
            <a:r>
              <a:rPr lang="en-US" dirty="0" smtClean="0"/>
              <a:t>Broadly divided  into 3 phases for </a:t>
            </a:r>
            <a:r>
              <a:rPr lang="en-US" dirty="0" err="1" smtClean="0"/>
              <a:t>convinence</a:t>
            </a:r>
            <a:r>
              <a:rPr lang="en-US" dirty="0" smtClean="0"/>
              <a:t> though they overla</a:t>
            </a:r>
            <a:r>
              <a:rPr lang="en-US" dirty="0"/>
              <a:t>p</a:t>
            </a:r>
            <a:r>
              <a:rPr lang="en-US" dirty="0" smtClean="0"/>
              <a:t> </a:t>
            </a:r>
          </a:p>
          <a:p>
            <a:r>
              <a:rPr lang="en-US" dirty="0" smtClean="0"/>
              <a:t>Inflammatory  (lasts for 3days -1week )</a:t>
            </a:r>
          </a:p>
          <a:p>
            <a:r>
              <a:rPr lang="en-US" dirty="0" smtClean="0"/>
              <a:t>Proliferative phase  ( begins by 3</a:t>
            </a:r>
            <a:r>
              <a:rPr lang="en-US" baseline="30000" dirty="0" smtClean="0"/>
              <a:t>rd</a:t>
            </a:r>
            <a:r>
              <a:rPr lang="en-US" dirty="0" smtClean="0"/>
              <a:t> day  lasts for about 2- </a:t>
            </a:r>
            <a:r>
              <a:rPr lang="en-US" dirty="0"/>
              <a:t>4</a:t>
            </a:r>
            <a:r>
              <a:rPr lang="en-US" dirty="0" smtClean="0"/>
              <a:t>weeks)</a:t>
            </a:r>
          </a:p>
          <a:p>
            <a:r>
              <a:rPr lang="en-US" dirty="0" err="1" smtClean="0"/>
              <a:t>Remodelling</a:t>
            </a:r>
            <a:r>
              <a:rPr lang="en-US" dirty="0" smtClean="0"/>
              <a:t> phase (begins 2 -4 weeks after injury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Wound healing phases </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Inflammatory phase </a:t>
            </a:r>
            <a:endParaRPr lang="en-US" dirty="0"/>
          </a:p>
        </p:txBody>
      </p:sp>
      <p:sp>
        <p:nvSpPr>
          <p:cNvPr id="3" name="Content Placeholder 2"/>
          <p:cNvSpPr>
            <a:spLocks noGrp="1"/>
          </p:cNvSpPr>
          <p:nvPr>
            <p:ph idx="1"/>
          </p:nvPr>
        </p:nvSpPr>
        <p:spPr>
          <a:xfrm>
            <a:off x="0" y="838200"/>
            <a:ext cx="9144000" cy="6019800"/>
          </a:xfrm>
        </p:spPr>
        <p:txBody>
          <a:bodyPr/>
          <a:lstStyle/>
          <a:p>
            <a:r>
              <a:rPr lang="en-US" dirty="0" smtClean="0"/>
              <a:t>It is initiated by stimulus such as physical injury , antigen antibody complexes ,infection </a:t>
            </a:r>
          </a:p>
          <a:p>
            <a:r>
              <a:rPr lang="en-US" dirty="0" smtClean="0"/>
              <a:t>Haemostatic mechanism is triggered , initial vasoconstriction of vessels is followed by platelet adhesion and aggregation </a:t>
            </a:r>
          </a:p>
          <a:p>
            <a:r>
              <a:rPr lang="en-US" dirty="0" smtClean="0"/>
              <a:t>Platelets then release </a:t>
            </a:r>
            <a:r>
              <a:rPr lang="en-US" dirty="0" err="1" smtClean="0"/>
              <a:t>vasodilatory</a:t>
            </a:r>
            <a:r>
              <a:rPr lang="en-US" dirty="0" smtClean="0"/>
              <a:t> agents to increase vascular permeability – serotonin ,histamine , </a:t>
            </a:r>
            <a:r>
              <a:rPr lang="en-US" dirty="0" err="1" smtClean="0"/>
              <a:t>bradykinin</a:t>
            </a:r>
            <a:r>
              <a:rPr lang="en-US" dirty="0" smtClean="0"/>
              <a:t> , </a:t>
            </a:r>
            <a:r>
              <a:rPr lang="en-US" dirty="0" err="1" smtClean="0"/>
              <a:t>prostagladins</a:t>
            </a:r>
            <a:r>
              <a:rPr lang="en-US" dirty="0" smtClean="0"/>
              <a:t>  </a:t>
            </a:r>
          </a:p>
          <a:p>
            <a:r>
              <a:rPr lang="en-US" dirty="0" smtClean="0"/>
              <a:t>Platelets also release growth factors like PDGF , TGF-B , IGF- 1, adhesive </a:t>
            </a:r>
            <a:r>
              <a:rPr lang="en-US" dirty="0" err="1" smtClean="0"/>
              <a:t>glycoproteins</a:t>
            </a:r>
            <a:r>
              <a:rPr lang="en-US" dirty="0" smtClean="0"/>
              <a:t> , </a:t>
            </a:r>
            <a:r>
              <a:rPr lang="en-US" dirty="0" err="1" smtClean="0"/>
              <a:t>fibronectins</a:t>
            </a:r>
            <a:r>
              <a:rPr lang="en-US" dirty="0" smtClean="0"/>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dirty="0" smtClean="0"/>
              <a:t>Diagram showing platelet plug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914401"/>
            <a:ext cx="91440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Inflammatory phase </a:t>
            </a:r>
            <a:endParaRPr lang="en-US" dirty="0"/>
          </a:p>
        </p:txBody>
      </p:sp>
      <p:sp>
        <p:nvSpPr>
          <p:cNvPr id="3" name="Content Placeholder 2"/>
          <p:cNvSpPr>
            <a:spLocks noGrp="1"/>
          </p:cNvSpPr>
          <p:nvPr>
            <p:ph idx="1"/>
          </p:nvPr>
        </p:nvSpPr>
        <p:spPr>
          <a:xfrm>
            <a:off x="0" y="914400"/>
            <a:ext cx="8915400" cy="5943600"/>
          </a:xfrm>
        </p:spPr>
        <p:txBody>
          <a:bodyPr>
            <a:normAutofit fontScale="92500"/>
          </a:bodyPr>
          <a:lstStyle/>
          <a:p>
            <a:r>
              <a:rPr lang="en-US" dirty="0" smtClean="0"/>
              <a:t>The </a:t>
            </a:r>
            <a:r>
              <a:rPr lang="en-US" dirty="0" err="1" smtClean="0"/>
              <a:t>neutrophils</a:t>
            </a:r>
            <a:r>
              <a:rPr lang="en-US" dirty="0" smtClean="0"/>
              <a:t> are mobilized by </a:t>
            </a:r>
            <a:r>
              <a:rPr lang="en-US" dirty="0" err="1" smtClean="0"/>
              <a:t>chemoattractants</a:t>
            </a:r>
            <a:r>
              <a:rPr lang="en-US" dirty="0" smtClean="0"/>
              <a:t> to the site of the wound </a:t>
            </a:r>
            <a:r>
              <a:rPr lang="en-US" dirty="0" err="1" smtClean="0"/>
              <a:t>eg</a:t>
            </a:r>
            <a:r>
              <a:rPr lang="en-US" dirty="0" smtClean="0"/>
              <a:t>   IL -1 ,proteases , </a:t>
            </a:r>
            <a:r>
              <a:rPr lang="en-US" dirty="0" err="1" smtClean="0"/>
              <a:t>hydrolases</a:t>
            </a:r>
            <a:r>
              <a:rPr lang="en-US" dirty="0" smtClean="0"/>
              <a:t> </a:t>
            </a:r>
          </a:p>
          <a:p>
            <a:r>
              <a:rPr lang="en-US" dirty="0" smtClean="0"/>
              <a:t>The </a:t>
            </a:r>
            <a:r>
              <a:rPr lang="en-US" dirty="0" err="1" smtClean="0"/>
              <a:t>neutrohils</a:t>
            </a:r>
            <a:r>
              <a:rPr lang="en-US" dirty="0" smtClean="0"/>
              <a:t> perform </a:t>
            </a:r>
            <a:r>
              <a:rPr lang="en-US" dirty="0" err="1" smtClean="0"/>
              <a:t>phagocytic</a:t>
            </a:r>
            <a:r>
              <a:rPr lang="en-US" dirty="0" smtClean="0"/>
              <a:t> function and produce more cytokines that perpetuates the wound healing process </a:t>
            </a:r>
            <a:r>
              <a:rPr lang="en-US" dirty="0" err="1" smtClean="0"/>
              <a:t>ie</a:t>
            </a:r>
            <a:r>
              <a:rPr lang="en-US" dirty="0" smtClean="0"/>
              <a:t> KGF , IL-6 ,IL-8</a:t>
            </a:r>
          </a:p>
          <a:p>
            <a:r>
              <a:rPr lang="en-US" b="1" dirty="0" smtClean="0"/>
              <a:t>The chief regulatory cell </a:t>
            </a:r>
            <a:r>
              <a:rPr lang="en-US" dirty="0" smtClean="0"/>
              <a:t>is the tissue </a:t>
            </a:r>
            <a:r>
              <a:rPr lang="en-US" dirty="0" err="1" smtClean="0">
                <a:solidFill>
                  <a:srgbClr val="FF0000"/>
                </a:solidFill>
              </a:rPr>
              <a:t>macrophaghes</a:t>
            </a:r>
            <a:r>
              <a:rPr lang="en-US" dirty="0" smtClean="0"/>
              <a:t> which produce plethora of cytokines  as shown in the tables below</a:t>
            </a:r>
          </a:p>
          <a:p>
            <a:r>
              <a:rPr lang="en-US" dirty="0" smtClean="0"/>
              <a:t>Macrophages are attracted by </a:t>
            </a:r>
            <a:r>
              <a:rPr lang="en-US" dirty="0" err="1" smtClean="0"/>
              <a:t>monocyte</a:t>
            </a:r>
            <a:r>
              <a:rPr lang="en-US" dirty="0" smtClean="0"/>
              <a:t> </a:t>
            </a:r>
            <a:r>
              <a:rPr lang="en-US" dirty="0" err="1" smtClean="0"/>
              <a:t>chemoattractant</a:t>
            </a:r>
            <a:r>
              <a:rPr lang="en-US" dirty="0" smtClean="0"/>
              <a:t> protein 1 ( MCP-1 )</a:t>
            </a:r>
          </a:p>
          <a:p>
            <a:r>
              <a:rPr lang="en-US" b="1" dirty="0" smtClean="0"/>
              <a:t>Note that Fibrin  is the primary matrix at this stage  </a:t>
            </a:r>
            <a:endParaRPr lang="en-US"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13367</TotalTime>
  <Words>1236</Words>
  <Application>Microsoft Office PowerPoint</Application>
  <PresentationFormat>On-screen Show (4:3)</PresentationFormat>
  <Paragraphs>151</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WOUNDS  &amp; WOUND HEALING</vt:lpstr>
      <vt:lpstr>OUTLINE </vt:lpstr>
      <vt:lpstr>Introduction </vt:lpstr>
      <vt:lpstr>Historical perpective </vt:lpstr>
      <vt:lpstr>Phases of wound healing</vt:lpstr>
      <vt:lpstr>Wound healing phases </vt:lpstr>
      <vt:lpstr>Inflammatory phase </vt:lpstr>
      <vt:lpstr>Diagram showing platelet plug   </vt:lpstr>
      <vt:lpstr>Inflammatory phase </vt:lpstr>
      <vt:lpstr>Illustration of the central role of macrophages in wound healing</vt:lpstr>
      <vt:lpstr>Proliferative phase </vt:lpstr>
      <vt:lpstr>PowerPoint Presentation</vt:lpstr>
      <vt:lpstr>PowerPoint Presentation</vt:lpstr>
      <vt:lpstr>Maturation/ remodelling phase </vt:lpstr>
      <vt:lpstr>Temporal distribution of cells in wound healing  </vt:lpstr>
      <vt:lpstr>The content of the extracellular matrix </vt:lpstr>
      <vt:lpstr>Important cytokines in wound healing  </vt:lpstr>
      <vt:lpstr>Important growth factors in wound healing</vt:lpstr>
      <vt:lpstr>Factors affecting wound healing</vt:lpstr>
      <vt:lpstr>LOCAL FACTORS </vt:lpstr>
      <vt:lpstr>AETIOLOGY OF WOUNDS </vt:lpstr>
      <vt:lpstr>CLASSIFICATION OF WOUNDS </vt:lpstr>
      <vt:lpstr>Classification of surgical wounds based on degree of contamination</vt:lpstr>
      <vt:lpstr>Classification of surgical wounds based on degree of contamination</vt:lpstr>
      <vt:lpstr>Classification of surgical wounds based on degree of contamination</vt:lpstr>
      <vt:lpstr>CLASSIFICATION OF WOUNDS BASED ON DURATION </vt:lpstr>
      <vt:lpstr>CLASSIFICATION OF WOUNDS BASED ON DEGREE OF TISSUE DEVITALISATION </vt:lpstr>
      <vt:lpstr>PRINCIPLES OF WOUND CARE</vt:lpstr>
      <vt:lpstr>Fetal wound healing</vt:lpstr>
      <vt:lpstr>Abnormal wound healing </vt:lpstr>
      <vt:lpstr>Healing in special tissues </vt:lpstr>
      <vt:lpstr>Complications of wound healing </vt:lpstr>
      <vt:lpstr>Conclusion </vt:lpstr>
      <vt:lpstr>Bibilography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WOUND HEALING</dc:title>
  <dc:creator>DR SALAWU</dc:creator>
  <cp:lastModifiedBy>Famade Gbenga</cp:lastModifiedBy>
  <cp:revision>93</cp:revision>
  <dcterms:created xsi:type="dcterms:W3CDTF">2016-01-12T03:13:26Z</dcterms:created>
  <dcterms:modified xsi:type="dcterms:W3CDTF">2017-10-16T15:16:45Z</dcterms:modified>
</cp:coreProperties>
</file>