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82" r:id="rId5"/>
    <p:sldId id="259" r:id="rId6"/>
    <p:sldId id="261" r:id="rId7"/>
    <p:sldId id="260" r:id="rId8"/>
    <p:sldId id="262" r:id="rId9"/>
    <p:sldId id="281" r:id="rId10"/>
    <p:sldId id="263" r:id="rId11"/>
    <p:sldId id="276" r:id="rId12"/>
    <p:sldId id="277" r:id="rId13"/>
    <p:sldId id="279" r:id="rId14"/>
    <p:sldId id="267" r:id="rId15"/>
    <p:sldId id="274" r:id="rId16"/>
    <p:sldId id="280" r:id="rId17"/>
    <p:sldId id="283" r:id="rId18"/>
    <p:sldId id="284" r:id="rId19"/>
    <p:sldId id="275" r:id="rId20"/>
    <p:sldId id="285" r:id="rId21"/>
    <p:sldId id="286" r:id="rId22"/>
    <p:sldId id="289" r:id="rId23"/>
    <p:sldId id="287" r:id="rId24"/>
    <p:sldId id="273" r:id="rId25"/>
    <p:sldId id="265"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60"/>
  </p:normalViewPr>
  <p:slideViewPr>
    <p:cSldViewPr>
      <p:cViewPr>
        <p:scale>
          <a:sx n="77" d="100"/>
          <a:sy n="77" d="100"/>
        </p:scale>
        <p:origin x="-1170"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9FC86-0D24-4510-A4CB-45CBE48B2700}"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D3CAB158-4CDB-48F5-AB27-FA678CF00C91}">
      <dgm:prSet/>
      <dgm:spPr/>
      <dgm:t>
        <a:bodyPr/>
        <a:lstStyle/>
        <a:p>
          <a:pPr rtl="0"/>
          <a:r>
            <a:rPr lang="en-US" smtClean="0"/>
            <a:t>Clinical Features</a:t>
          </a:r>
          <a:endParaRPr lang="en-US"/>
        </a:p>
      </dgm:t>
    </dgm:pt>
    <dgm:pt modelId="{F69E6CE4-4B12-4B15-B340-CD456095124F}" type="parTrans" cxnId="{B9C46862-030B-4DC4-9F8B-50EE02CBBB4B}">
      <dgm:prSet/>
      <dgm:spPr/>
      <dgm:t>
        <a:bodyPr/>
        <a:lstStyle/>
        <a:p>
          <a:endParaRPr lang="en-US"/>
        </a:p>
      </dgm:t>
    </dgm:pt>
    <dgm:pt modelId="{543711F2-3BCC-4C59-8457-CFC2BA2BF4B1}" type="sibTrans" cxnId="{B9C46862-030B-4DC4-9F8B-50EE02CBBB4B}">
      <dgm:prSet/>
      <dgm:spPr/>
      <dgm:t>
        <a:bodyPr/>
        <a:lstStyle/>
        <a:p>
          <a:endParaRPr lang="en-US"/>
        </a:p>
      </dgm:t>
    </dgm:pt>
    <dgm:pt modelId="{370E1030-E5B8-40A4-9BE7-512483184389}" type="pres">
      <dgm:prSet presAssocID="{6699FC86-0D24-4510-A4CB-45CBE48B2700}" presName="Name0" presStyleCnt="0">
        <dgm:presLayoutVars>
          <dgm:chPref val="3"/>
          <dgm:dir/>
          <dgm:animLvl val="lvl"/>
          <dgm:resizeHandles/>
        </dgm:presLayoutVars>
      </dgm:prSet>
      <dgm:spPr/>
      <dgm:t>
        <a:bodyPr/>
        <a:lstStyle/>
        <a:p>
          <a:endParaRPr lang="en-US"/>
        </a:p>
      </dgm:t>
    </dgm:pt>
    <dgm:pt modelId="{8529F593-201E-409C-8716-59409A3F8EA7}" type="pres">
      <dgm:prSet presAssocID="{D3CAB158-4CDB-48F5-AB27-FA678CF00C91}" presName="horFlow" presStyleCnt="0"/>
      <dgm:spPr/>
    </dgm:pt>
    <dgm:pt modelId="{7A09644C-61C3-4292-9FEE-347E5408EA1B}" type="pres">
      <dgm:prSet presAssocID="{D3CAB158-4CDB-48F5-AB27-FA678CF00C91}" presName="bigChev" presStyleLbl="node1" presStyleIdx="0" presStyleCnt="1"/>
      <dgm:spPr/>
      <dgm:t>
        <a:bodyPr/>
        <a:lstStyle/>
        <a:p>
          <a:endParaRPr lang="en-US"/>
        </a:p>
      </dgm:t>
    </dgm:pt>
  </dgm:ptLst>
  <dgm:cxnLst>
    <dgm:cxn modelId="{00B2D8E0-1420-44BF-AC52-9F6F8357BD56}" type="presOf" srcId="{D3CAB158-4CDB-48F5-AB27-FA678CF00C91}" destId="{7A09644C-61C3-4292-9FEE-347E5408EA1B}" srcOrd="0" destOrd="0" presId="urn:microsoft.com/office/officeart/2005/8/layout/lProcess3"/>
    <dgm:cxn modelId="{21DE7047-CC29-465B-9448-D551EF88E2D2}" type="presOf" srcId="{6699FC86-0D24-4510-A4CB-45CBE48B2700}" destId="{370E1030-E5B8-40A4-9BE7-512483184389}" srcOrd="0" destOrd="0" presId="urn:microsoft.com/office/officeart/2005/8/layout/lProcess3"/>
    <dgm:cxn modelId="{B9C46862-030B-4DC4-9F8B-50EE02CBBB4B}" srcId="{6699FC86-0D24-4510-A4CB-45CBE48B2700}" destId="{D3CAB158-4CDB-48F5-AB27-FA678CF00C91}" srcOrd="0" destOrd="0" parTransId="{F69E6CE4-4B12-4B15-B340-CD456095124F}" sibTransId="{543711F2-3BCC-4C59-8457-CFC2BA2BF4B1}"/>
    <dgm:cxn modelId="{0F600A86-4975-49DA-8D7E-C1D737DF25DF}" type="presParOf" srcId="{370E1030-E5B8-40A4-9BE7-512483184389}" destId="{8529F593-201E-409C-8716-59409A3F8EA7}" srcOrd="0" destOrd="0" presId="urn:microsoft.com/office/officeart/2005/8/layout/lProcess3"/>
    <dgm:cxn modelId="{98DF6885-FDDB-469B-8630-125958B769EB}" type="presParOf" srcId="{8529F593-201E-409C-8716-59409A3F8EA7}" destId="{7A09644C-61C3-4292-9FEE-347E5408EA1B}"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DD0274-5A3E-4717-9CBA-A64A593F88A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BBE75C2-634F-44B7-B1DA-18EC8B540641}">
      <dgm:prSet/>
      <dgm:spPr/>
      <dgm:t>
        <a:bodyPr/>
        <a:lstStyle/>
        <a:p>
          <a:pPr rtl="0"/>
          <a:r>
            <a:rPr lang="en-US" dirty="0" smtClean="0"/>
            <a:t>QUESTIONS???</a:t>
          </a:r>
          <a:endParaRPr lang="en-US" dirty="0"/>
        </a:p>
      </dgm:t>
    </dgm:pt>
    <dgm:pt modelId="{59DC2813-6C38-43AE-8A87-F5DC345A5615}" type="parTrans" cxnId="{1FBA7759-7336-4D69-9861-CE8AFA31295D}">
      <dgm:prSet/>
      <dgm:spPr/>
      <dgm:t>
        <a:bodyPr/>
        <a:lstStyle/>
        <a:p>
          <a:endParaRPr lang="en-US"/>
        </a:p>
      </dgm:t>
    </dgm:pt>
    <dgm:pt modelId="{42DD3DCE-8BE8-42DB-B5EE-362D40A2B01E}" type="sibTrans" cxnId="{1FBA7759-7336-4D69-9861-CE8AFA31295D}">
      <dgm:prSet/>
      <dgm:spPr/>
      <dgm:t>
        <a:bodyPr/>
        <a:lstStyle/>
        <a:p>
          <a:endParaRPr lang="en-US"/>
        </a:p>
      </dgm:t>
    </dgm:pt>
    <dgm:pt modelId="{64CCA550-7BE2-4261-9033-1AC390C17450}" type="pres">
      <dgm:prSet presAssocID="{51DD0274-5A3E-4717-9CBA-A64A593F88AF}" presName="Name0" presStyleCnt="0">
        <dgm:presLayoutVars>
          <dgm:dir/>
          <dgm:animLvl val="lvl"/>
          <dgm:resizeHandles val="exact"/>
        </dgm:presLayoutVars>
      </dgm:prSet>
      <dgm:spPr/>
      <dgm:t>
        <a:bodyPr/>
        <a:lstStyle/>
        <a:p>
          <a:endParaRPr lang="en-US"/>
        </a:p>
      </dgm:t>
    </dgm:pt>
    <dgm:pt modelId="{F53540DF-65C2-4B32-9F74-BDE30944818C}" type="pres">
      <dgm:prSet presAssocID="{3BBE75C2-634F-44B7-B1DA-18EC8B540641}" presName="composite" presStyleCnt="0"/>
      <dgm:spPr/>
    </dgm:pt>
    <dgm:pt modelId="{E23CC048-3772-4904-8488-E114B429B4AA}" type="pres">
      <dgm:prSet presAssocID="{3BBE75C2-634F-44B7-B1DA-18EC8B540641}" presName="parTx" presStyleLbl="alignNode1" presStyleIdx="0" presStyleCnt="1">
        <dgm:presLayoutVars>
          <dgm:chMax val="0"/>
          <dgm:chPref val="0"/>
          <dgm:bulletEnabled val="1"/>
        </dgm:presLayoutVars>
      </dgm:prSet>
      <dgm:spPr/>
      <dgm:t>
        <a:bodyPr/>
        <a:lstStyle/>
        <a:p>
          <a:endParaRPr lang="en-US"/>
        </a:p>
      </dgm:t>
    </dgm:pt>
    <dgm:pt modelId="{0A606ED8-DA44-4A39-839C-D12E552624E3}" type="pres">
      <dgm:prSet presAssocID="{3BBE75C2-634F-44B7-B1DA-18EC8B540641}" presName="desTx" presStyleLbl="alignAccFollowNode1" presStyleIdx="0" presStyleCnt="1">
        <dgm:presLayoutVars>
          <dgm:bulletEnabled val="1"/>
        </dgm:presLayoutVars>
      </dgm:prSet>
      <dgm:spPr/>
    </dgm:pt>
  </dgm:ptLst>
  <dgm:cxnLst>
    <dgm:cxn modelId="{FD36C745-20F0-49E2-B7AF-E01FFAD9491D}" type="presOf" srcId="{51DD0274-5A3E-4717-9CBA-A64A593F88AF}" destId="{64CCA550-7BE2-4261-9033-1AC390C17450}" srcOrd="0" destOrd="0" presId="urn:microsoft.com/office/officeart/2005/8/layout/hList1"/>
    <dgm:cxn modelId="{1FBA7759-7336-4D69-9861-CE8AFA31295D}" srcId="{51DD0274-5A3E-4717-9CBA-A64A593F88AF}" destId="{3BBE75C2-634F-44B7-B1DA-18EC8B540641}" srcOrd="0" destOrd="0" parTransId="{59DC2813-6C38-43AE-8A87-F5DC345A5615}" sibTransId="{42DD3DCE-8BE8-42DB-B5EE-362D40A2B01E}"/>
    <dgm:cxn modelId="{63C04B83-987D-4BB5-83FA-60607ADE6DCD}" type="presOf" srcId="{3BBE75C2-634F-44B7-B1DA-18EC8B540641}" destId="{E23CC048-3772-4904-8488-E114B429B4AA}" srcOrd="0" destOrd="0" presId="urn:microsoft.com/office/officeart/2005/8/layout/hList1"/>
    <dgm:cxn modelId="{B038F20E-048B-48EC-B76F-44AE7D53611F}" type="presParOf" srcId="{64CCA550-7BE2-4261-9033-1AC390C17450}" destId="{F53540DF-65C2-4B32-9F74-BDE30944818C}" srcOrd="0" destOrd="0" presId="urn:microsoft.com/office/officeart/2005/8/layout/hList1"/>
    <dgm:cxn modelId="{7223602A-B23A-4315-8992-6AA2EE77DE52}" type="presParOf" srcId="{F53540DF-65C2-4B32-9F74-BDE30944818C}" destId="{E23CC048-3772-4904-8488-E114B429B4AA}" srcOrd="0" destOrd="0" presId="urn:microsoft.com/office/officeart/2005/8/layout/hList1"/>
    <dgm:cxn modelId="{6B839CD5-77AA-4A42-B27F-BAC311998063}" type="presParOf" srcId="{F53540DF-65C2-4B32-9F74-BDE30944818C}" destId="{0A606ED8-DA44-4A39-839C-D12E552624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9644C-61C3-4292-9FEE-347E5408EA1B}">
      <dsp:nvSpPr>
        <dsp:cNvPr id="0" name=""/>
        <dsp:cNvSpPr/>
      </dsp:nvSpPr>
      <dsp:spPr>
        <a:xfrm>
          <a:off x="0" y="617061"/>
          <a:ext cx="8229600" cy="329184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smtClean="0"/>
            <a:t>Clinical Features</a:t>
          </a:r>
          <a:endParaRPr lang="en-US" sz="6500" kern="1200"/>
        </a:p>
      </dsp:txBody>
      <dsp:txXfrm>
        <a:off x="1645920" y="617061"/>
        <a:ext cx="4937760"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CC048-3772-4904-8488-E114B429B4AA}">
      <dsp:nvSpPr>
        <dsp:cNvPr id="0" name=""/>
        <dsp:cNvSpPr/>
      </dsp:nvSpPr>
      <dsp:spPr>
        <a:xfrm>
          <a:off x="0" y="8661"/>
          <a:ext cx="8229600" cy="1785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944" tIns="251968" rIns="440944" bIns="251968" numCol="1" spcCol="1270" anchor="ctr" anchorCtr="0">
          <a:noAutofit/>
        </a:bodyPr>
        <a:lstStyle/>
        <a:p>
          <a:pPr lvl="0" algn="ctr" defTabSz="2755900" rtl="0">
            <a:lnSpc>
              <a:spcPct val="90000"/>
            </a:lnSpc>
            <a:spcBef>
              <a:spcPct val="0"/>
            </a:spcBef>
            <a:spcAft>
              <a:spcPct val="35000"/>
            </a:spcAft>
          </a:pPr>
          <a:r>
            <a:rPr lang="en-US" sz="6200" kern="1200" dirty="0" smtClean="0"/>
            <a:t>QUESTIONS???</a:t>
          </a:r>
          <a:endParaRPr lang="en-US" sz="6200" kern="1200" dirty="0"/>
        </a:p>
      </dsp:txBody>
      <dsp:txXfrm>
        <a:off x="0" y="8661"/>
        <a:ext cx="8229600" cy="1785600"/>
      </dsp:txXfrm>
    </dsp:sp>
    <dsp:sp modelId="{0A606ED8-DA44-4A39-839C-D12E552624E3}">
      <dsp:nvSpPr>
        <dsp:cNvPr id="0" name=""/>
        <dsp:cNvSpPr/>
      </dsp:nvSpPr>
      <dsp:spPr>
        <a:xfrm>
          <a:off x="0" y="1794261"/>
          <a:ext cx="8229600" cy="27230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DDF797-89E8-48B3-AD90-4ED89236275A}"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50316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DDF797-89E8-48B3-AD90-4ED89236275A}"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884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DDF797-89E8-48B3-AD90-4ED89236275A}"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115640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DDF797-89E8-48B3-AD90-4ED89236275A}"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3101904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DDF797-89E8-48B3-AD90-4ED89236275A}" type="datetimeFigureOut">
              <a:rPr lang="en-US" smtClean="0"/>
              <a:t>2/28/2018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2963611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DDF797-89E8-48B3-AD90-4ED89236275A}"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33523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DDF797-89E8-48B3-AD90-4ED89236275A}" type="datetimeFigureOut">
              <a:rPr lang="en-US" smtClean="0"/>
              <a:t>2/28/2018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75103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DDF797-89E8-48B3-AD90-4ED89236275A}" type="datetimeFigureOut">
              <a:rPr lang="en-US" smtClean="0"/>
              <a:t>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185504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DDF797-89E8-48B3-AD90-4ED89236275A}" type="datetimeFigureOut">
              <a:rPr lang="en-US" smtClean="0"/>
              <a:t>2/28/2018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2863470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DF797-89E8-48B3-AD90-4ED89236275A}"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68969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DDF797-89E8-48B3-AD90-4ED89236275A}" type="datetimeFigureOut">
              <a:rPr lang="en-US" smtClean="0"/>
              <a:t>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A34BB-C363-43B3-AF10-C29E2CF67D07}" type="slidenum">
              <a:rPr lang="en-US" smtClean="0"/>
              <a:t>‹#›</a:t>
            </a:fld>
            <a:endParaRPr lang="en-US"/>
          </a:p>
        </p:txBody>
      </p:sp>
    </p:spTree>
    <p:extLst>
      <p:ext uri="{BB962C8B-B14F-4D97-AF65-F5344CB8AC3E}">
        <p14:creationId xmlns:p14="http://schemas.microsoft.com/office/powerpoint/2010/main" val="240234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DF797-89E8-48B3-AD90-4ED89236275A}" type="datetimeFigureOut">
              <a:rPr lang="en-US" smtClean="0"/>
              <a:t>2/28/2018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A34BB-C363-43B3-AF10-C29E2CF67D07}" type="slidenum">
              <a:rPr lang="en-US" smtClean="0"/>
              <a:t>‹#›</a:t>
            </a:fld>
            <a:endParaRPr lang="en-US"/>
          </a:p>
        </p:txBody>
      </p:sp>
    </p:spTree>
    <p:extLst>
      <p:ext uri="{BB962C8B-B14F-4D97-AF65-F5344CB8AC3E}">
        <p14:creationId xmlns:p14="http://schemas.microsoft.com/office/powerpoint/2010/main" val="382000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AUTISM</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a:t>
            </a:r>
            <a:r>
              <a:rPr lang="en-US" dirty="0" err="1" smtClean="0"/>
              <a:t>Bolaji</a:t>
            </a:r>
            <a:r>
              <a:rPr lang="en-US" dirty="0" smtClean="0"/>
              <a:t> O.B</a:t>
            </a:r>
            <a:endParaRPr lang="en-US" dirty="0"/>
          </a:p>
        </p:txBody>
      </p:sp>
    </p:spTree>
    <p:extLst>
      <p:ext uri="{BB962C8B-B14F-4D97-AF65-F5344CB8AC3E}">
        <p14:creationId xmlns:p14="http://schemas.microsoft.com/office/powerpoint/2010/main" val="10877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628520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58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TRIAD OF IMPAIRMENT CONT’D</a:t>
            </a:r>
            <a:endParaRPr lang="en-US" dirty="0"/>
          </a:p>
        </p:txBody>
      </p:sp>
      <p:sp>
        <p:nvSpPr>
          <p:cNvPr id="3" name="Content Placeholder 2"/>
          <p:cNvSpPr>
            <a:spLocks noGrp="1"/>
          </p:cNvSpPr>
          <p:nvPr>
            <p:ph sz="quarter" idx="1"/>
          </p:nvPr>
        </p:nvSpPr>
        <p:spPr>
          <a:xfrm>
            <a:off x="457200" y="1219200"/>
            <a:ext cx="8229600" cy="4906963"/>
          </a:xfrm>
        </p:spPr>
        <p:txBody>
          <a:bodyPr>
            <a:normAutofit fontScale="25000" lnSpcReduction="20000"/>
          </a:bodyPr>
          <a:lstStyle/>
          <a:p>
            <a:pPr marL="0" indent="0">
              <a:lnSpc>
                <a:spcPct val="90000"/>
              </a:lnSpc>
              <a:buNone/>
            </a:pPr>
            <a:r>
              <a:rPr lang="en-GB" sz="8000" b="1" dirty="0" smtClean="0"/>
              <a:t>		LANGUAGE AND COMMUNICATION </a:t>
            </a:r>
            <a:endParaRPr lang="en-GB" sz="8000" dirty="0" smtClean="0"/>
          </a:p>
          <a:p>
            <a:pPr>
              <a:lnSpc>
                <a:spcPct val="170000"/>
              </a:lnSpc>
            </a:pPr>
            <a:r>
              <a:rPr lang="en-GB" sz="9600" dirty="0" smtClean="0"/>
              <a:t>Language &amp; speech </a:t>
            </a:r>
            <a:r>
              <a:rPr lang="en-GB" sz="9600" dirty="0" err="1" smtClean="0"/>
              <a:t>devpt</a:t>
            </a:r>
            <a:r>
              <a:rPr lang="en-GB" sz="9600" dirty="0" smtClean="0"/>
              <a:t> may be absent, abnormal or delayed</a:t>
            </a:r>
            <a:r>
              <a:rPr lang="en-US" sz="9600" dirty="0" smtClean="0">
                <a:latin typeface="Book Antiqua" pitchFamily="18" charset="0"/>
                <a:cs typeface="Times New Roman" pitchFamily="18" charset="0"/>
              </a:rPr>
              <a:t> (Child may not babble, may be mute)</a:t>
            </a:r>
            <a:endParaRPr lang="en-GB" sz="9600" dirty="0" smtClean="0"/>
          </a:p>
          <a:p>
            <a:pPr>
              <a:lnSpc>
                <a:spcPct val="170000"/>
              </a:lnSpc>
            </a:pPr>
            <a:r>
              <a:rPr lang="en-GB" sz="9600" dirty="0" smtClean="0"/>
              <a:t>Minimal reaction to verbal input and sometimes act as though deaf</a:t>
            </a:r>
          </a:p>
          <a:p>
            <a:pPr>
              <a:lnSpc>
                <a:spcPct val="170000"/>
              </a:lnSpc>
            </a:pPr>
            <a:r>
              <a:rPr lang="en-GB" sz="9600" dirty="0" smtClean="0"/>
              <a:t>Facial expressions or gestures may be unusual or absent</a:t>
            </a:r>
          </a:p>
          <a:p>
            <a:pPr>
              <a:lnSpc>
                <a:spcPct val="170000"/>
              </a:lnSpc>
            </a:pPr>
            <a:r>
              <a:rPr lang="en-US" sz="9600" dirty="0" smtClean="0"/>
              <a:t>Echolalia (</a:t>
            </a:r>
            <a:r>
              <a:rPr lang="en-US" sz="9600" dirty="0" smtClean="0">
                <a:latin typeface="Book Antiqua" pitchFamily="18" charset="0"/>
                <a:cs typeface="Times New Roman" pitchFamily="18" charset="0"/>
              </a:rPr>
              <a:t>echo words, repeat phrases</a:t>
            </a:r>
            <a:r>
              <a:rPr lang="en-US" sz="9600" dirty="0">
                <a:latin typeface="Book Antiqua" pitchFamily="18" charset="0"/>
                <a:cs typeface="Times New Roman" pitchFamily="18" charset="0"/>
              </a:rPr>
              <a:t>, sentences or questions over and over </a:t>
            </a:r>
            <a:r>
              <a:rPr lang="en-US" sz="9600" dirty="0" smtClean="0">
                <a:latin typeface="Book Antiqua" pitchFamily="18" charset="0"/>
                <a:cs typeface="Times New Roman" pitchFamily="18" charset="0"/>
              </a:rPr>
              <a:t>again ) </a:t>
            </a:r>
            <a:r>
              <a:rPr lang="en-US" sz="9600" dirty="0" smtClean="0"/>
              <a:t>pronoun </a:t>
            </a:r>
            <a:r>
              <a:rPr lang="en-US" sz="9600" dirty="0"/>
              <a:t>reversal, nonsense </a:t>
            </a:r>
            <a:r>
              <a:rPr lang="en-US" sz="9600" dirty="0" smtClean="0"/>
              <a:t>rhyming</a:t>
            </a:r>
            <a:endParaRPr lang="en-GB" sz="9600" dirty="0" smtClean="0"/>
          </a:p>
          <a:p>
            <a:pPr>
              <a:lnSpc>
                <a:spcPct val="170000"/>
              </a:lnSpc>
            </a:pPr>
            <a:r>
              <a:rPr lang="en-GB" sz="9600" dirty="0" smtClean="0"/>
              <a:t>Those who are verbal may be fascinated by words  but do not use their </a:t>
            </a:r>
            <a:r>
              <a:rPr lang="en-GB" sz="9600" dirty="0" err="1" smtClean="0"/>
              <a:t>vocab</a:t>
            </a:r>
            <a:r>
              <a:rPr lang="en-GB" sz="9600" dirty="0" smtClean="0"/>
              <a:t> as a tool for social interaction</a:t>
            </a:r>
          </a:p>
          <a:p>
            <a:pPr>
              <a:lnSpc>
                <a:spcPct val="170000"/>
              </a:lnSpc>
            </a:pPr>
            <a:r>
              <a:rPr lang="en-GB" sz="9600" dirty="0" smtClean="0"/>
              <a:t>Difficulty in starting &amp;  taking part in conversations</a:t>
            </a:r>
          </a:p>
          <a:p>
            <a:endParaRPr lang="en-GB" sz="3200" b="1" dirty="0" smtClean="0"/>
          </a:p>
          <a:p>
            <a:endParaRPr lang="en-US" dirty="0"/>
          </a:p>
        </p:txBody>
      </p:sp>
    </p:spTree>
    <p:extLst>
      <p:ext uri="{BB962C8B-B14F-4D97-AF65-F5344CB8AC3E}">
        <p14:creationId xmlns:p14="http://schemas.microsoft.com/office/powerpoint/2010/main" val="1599760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TRIAD OF IMPAIRMENT </a:t>
            </a:r>
            <a:endParaRPr lang="en-US" dirty="0"/>
          </a:p>
        </p:txBody>
      </p:sp>
      <p:sp>
        <p:nvSpPr>
          <p:cNvPr id="3" name="Content Placeholder 2"/>
          <p:cNvSpPr>
            <a:spLocks noGrp="1"/>
          </p:cNvSpPr>
          <p:nvPr>
            <p:ph sz="quarter" idx="1"/>
          </p:nvPr>
        </p:nvSpPr>
        <p:spPr>
          <a:xfrm>
            <a:off x="457200" y="1600200"/>
            <a:ext cx="8229600" cy="5105400"/>
          </a:xfrm>
        </p:spPr>
        <p:txBody>
          <a:bodyPr>
            <a:normAutofit fontScale="25000" lnSpcReduction="20000"/>
          </a:bodyPr>
          <a:lstStyle/>
          <a:p>
            <a:pPr marL="0" indent="0">
              <a:lnSpc>
                <a:spcPct val="90000"/>
              </a:lnSpc>
              <a:buNone/>
            </a:pPr>
            <a:r>
              <a:rPr lang="en-GB" sz="9600" b="1" dirty="0" smtClean="0"/>
              <a:t>			SOCIAL INTERATION </a:t>
            </a:r>
          </a:p>
          <a:p>
            <a:pPr>
              <a:lnSpc>
                <a:spcPct val="170000"/>
              </a:lnSpc>
            </a:pPr>
            <a:r>
              <a:rPr lang="en-GB" sz="9600" dirty="0" smtClean="0"/>
              <a:t>Extreme difficulty with developing normal relationships</a:t>
            </a:r>
          </a:p>
          <a:p>
            <a:pPr>
              <a:lnSpc>
                <a:spcPct val="170000"/>
              </a:lnSpc>
            </a:pPr>
            <a:r>
              <a:rPr lang="en-US" sz="9600" dirty="0"/>
              <a:t>Lack of </a:t>
            </a:r>
            <a:r>
              <a:rPr lang="en-US" sz="9600" dirty="0" smtClean="0"/>
              <a:t>empathy</a:t>
            </a:r>
            <a:endParaRPr lang="en-GB" sz="9600" dirty="0" smtClean="0"/>
          </a:p>
          <a:p>
            <a:pPr>
              <a:lnSpc>
                <a:spcPct val="170000"/>
              </a:lnSpc>
            </a:pPr>
            <a:r>
              <a:rPr lang="en-GB" sz="9600" dirty="0" smtClean="0"/>
              <a:t>Aloofness &amp; indifference to others</a:t>
            </a:r>
          </a:p>
          <a:p>
            <a:pPr>
              <a:lnSpc>
                <a:spcPct val="170000"/>
              </a:lnSpc>
            </a:pPr>
            <a:r>
              <a:rPr lang="en-GB" sz="9600" dirty="0" smtClean="0"/>
              <a:t>Indifference or dislike to being cuddled, held or touched</a:t>
            </a:r>
          </a:p>
          <a:p>
            <a:pPr>
              <a:lnSpc>
                <a:spcPct val="170000"/>
              </a:lnSpc>
            </a:pPr>
            <a:r>
              <a:rPr lang="en-US" sz="9600" dirty="0"/>
              <a:t>Poor eye contact</a:t>
            </a:r>
          </a:p>
          <a:p>
            <a:pPr>
              <a:lnSpc>
                <a:spcPct val="170000"/>
              </a:lnSpc>
            </a:pPr>
            <a:r>
              <a:rPr lang="en-GB" sz="9600" dirty="0" smtClean="0"/>
              <a:t>Prefers to play alone</a:t>
            </a:r>
          </a:p>
          <a:p>
            <a:pPr>
              <a:lnSpc>
                <a:spcPct val="170000"/>
              </a:lnSpc>
            </a:pPr>
            <a:r>
              <a:rPr lang="en-GB" sz="9600" dirty="0" smtClean="0"/>
              <a:t>Passively accepts social contact but does not make spontaneous approaches</a:t>
            </a:r>
          </a:p>
          <a:p>
            <a:pPr>
              <a:lnSpc>
                <a:spcPct val="120000"/>
              </a:lnSpc>
            </a:pPr>
            <a:endParaRPr lang="en-US" dirty="0"/>
          </a:p>
        </p:txBody>
      </p:sp>
    </p:spTree>
    <p:extLst>
      <p:ext uri="{BB962C8B-B14F-4D97-AF65-F5344CB8AC3E}">
        <p14:creationId xmlns:p14="http://schemas.microsoft.com/office/powerpoint/2010/main" val="1908209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THE TRIAD OF IMPAIRMENT  </a:t>
            </a:r>
            <a:endParaRPr lang="en-US" sz="4000" dirty="0"/>
          </a:p>
        </p:txBody>
      </p:sp>
      <p:sp>
        <p:nvSpPr>
          <p:cNvPr id="3" name="Content Placeholder 2"/>
          <p:cNvSpPr>
            <a:spLocks noGrp="1"/>
          </p:cNvSpPr>
          <p:nvPr>
            <p:ph sz="quarter" idx="1"/>
          </p:nvPr>
        </p:nvSpPr>
        <p:spPr>
          <a:xfrm>
            <a:off x="457200" y="1143000"/>
            <a:ext cx="8229600" cy="5334000"/>
          </a:xfrm>
        </p:spPr>
        <p:txBody>
          <a:bodyPr>
            <a:normAutofit fontScale="25000" lnSpcReduction="20000"/>
          </a:bodyPr>
          <a:lstStyle/>
          <a:p>
            <a:pPr marL="0" indent="0">
              <a:buNone/>
            </a:pPr>
            <a:r>
              <a:rPr lang="en-US" sz="9600" b="1" dirty="0" smtClean="0">
                <a:latin typeface="Book Antiqua" pitchFamily="18" charset="0"/>
              </a:rPr>
              <a:t>		</a:t>
            </a:r>
            <a:r>
              <a:rPr lang="en-US" sz="9600" dirty="0" smtClean="0"/>
              <a:t>BEHAVIOR AND IMAGINATION</a:t>
            </a:r>
          </a:p>
          <a:p>
            <a:pPr>
              <a:lnSpc>
                <a:spcPct val="120000"/>
              </a:lnSpc>
            </a:pPr>
            <a:r>
              <a:rPr lang="en-US" sz="9600" dirty="0" smtClean="0"/>
              <a:t>Symbolic or imaginative play may be limited or absent  e.g. cannot play with a match box as if it is a car.</a:t>
            </a:r>
          </a:p>
          <a:p>
            <a:pPr>
              <a:lnSpc>
                <a:spcPct val="120000"/>
              </a:lnSpc>
            </a:pPr>
            <a:r>
              <a:rPr lang="en-US" sz="9600" dirty="0"/>
              <a:t>Ritualistic </a:t>
            </a:r>
            <a:r>
              <a:rPr lang="en-US" sz="9600" dirty="0" smtClean="0"/>
              <a:t>, stereotypic </a:t>
            </a:r>
            <a:r>
              <a:rPr lang="en-US" sz="9600" dirty="0"/>
              <a:t>interests &amp;</a:t>
            </a:r>
            <a:r>
              <a:rPr lang="en-US" sz="9600" dirty="0" smtClean="0"/>
              <a:t> </a:t>
            </a:r>
            <a:r>
              <a:rPr lang="en-US" sz="9600" dirty="0"/>
              <a:t>behavior </a:t>
            </a:r>
            <a:r>
              <a:rPr lang="en-US" sz="9600" dirty="0" err="1"/>
              <a:t>eg</a:t>
            </a:r>
            <a:r>
              <a:rPr lang="en-US" sz="9600" dirty="0"/>
              <a:t> repeated opening and closing </a:t>
            </a:r>
            <a:r>
              <a:rPr lang="en-US" sz="9600" dirty="0" smtClean="0"/>
              <a:t>doors</a:t>
            </a:r>
          </a:p>
          <a:p>
            <a:pPr>
              <a:lnSpc>
                <a:spcPct val="120000"/>
              </a:lnSpc>
            </a:pPr>
            <a:r>
              <a:rPr lang="en-US" sz="9600" dirty="0" smtClean="0"/>
              <a:t>Do not tolerate change in routine or environment as this may cause distress. E.g. changing his toy, school bag or position of furniture.</a:t>
            </a:r>
          </a:p>
          <a:p>
            <a:pPr>
              <a:lnSpc>
                <a:spcPct val="120000"/>
              </a:lnSpc>
            </a:pPr>
            <a:r>
              <a:rPr lang="en-US" sz="9600" dirty="0" smtClean="0"/>
              <a:t>Tantrum - like rages can accompany disruptions of routine.</a:t>
            </a:r>
          </a:p>
          <a:p>
            <a:pPr>
              <a:lnSpc>
                <a:spcPct val="120000"/>
              </a:lnSpc>
            </a:pPr>
            <a:r>
              <a:rPr lang="en-US" sz="9600" dirty="0" smtClean="0"/>
              <a:t>Inappropriate use of toys in play.</a:t>
            </a:r>
            <a:endParaRPr lang="en-GB" sz="9600" dirty="0" smtClean="0"/>
          </a:p>
          <a:p>
            <a:pPr>
              <a:lnSpc>
                <a:spcPct val="120000"/>
              </a:lnSpc>
            </a:pPr>
            <a:r>
              <a:rPr lang="en-US" sz="9600" dirty="0"/>
              <a:t>Object </a:t>
            </a:r>
            <a:r>
              <a:rPr lang="en-US" sz="9600" dirty="0" smtClean="0"/>
              <a:t>attachment </a:t>
            </a:r>
            <a:r>
              <a:rPr lang="en-US" sz="9600" dirty="0" err="1" smtClean="0"/>
              <a:t>eg</a:t>
            </a:r>
            <a:r>
              <a:rPr lang="en-US" sz="9600" dirty="0" smtClean="0"/>
              <a:t> </a:t>
            </a:r>
            <a:r>
              <a:rPr lang="en-US" sz="9600" dirty="0"/>
              <a:t>Holding on </a:t>
            </a:r>
            <a:r>
              <a:rPr lang="en-US" sz="9600" dirty="0" smtClean="0"/>
              <a:t>to a </a:t>
            </a:r>
            <a:r>
              <a:rPr lang="en-US" sz="9600" dirty="0"/>
              <a:t>teddy throughout the day</a:t>
            </a:r>
            <a:r>
              <a:rPr lang="en-US" sz="9600" dirty="0" smtClean="0"/>
              <a:t>.</a:t>
            </a:r>
            <a:endParaRPr lang="en-US" sz="9600" dirty="0"/>
          </a:p>
        </p:txBody>
      </p:sp>
    </p:spTree>
    <p:extLst>
      <p:ext uri="{BB962C8B-B14F-4D97-AF65-F5344CB8AC3E}">
        <p14:creationId xmlns:p14="http://schemas.microsoft.com/office/powerpoint/2010/main" val="2483959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examination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Pale skin, spider veins, </a:t>
            </a:r>
          </a:p>
          <a:p>
            <a:pPr>
              <a:lnSpc>
                <a:spcPct val="150000"/>
              </a:lnSpc>
            </a:pPr>
            <a:r>
              <a:rPr lang="en-US" dirty="0" smtClean="0"/>
              <a:t>Skin rashes, eczema</a:t>
            </a:r>
          </a:p>
          <a:p>
            <a:pPr>
              <a:lnSpc>
                <a:spcPct val="150000"/>
              </a:lnSpc>
            </a:pPr>
            <a:r>
              <a:rPr lang="en-US" dirty="0" smtClean="0"/>
              <a:t>Long eyelashes, dilated </a:t>
            </a:r>
            <a:r>
              <a:rPr lang="en-US" dirty="0"/>
              <a:t>pupils, Lack of eye </a:t>
            </a:r>
            <a:r>
              <a:rPr lang="en-US" dirty="0" smtClean="0"/>
              <a:t>contact, divergent gaze, poor visual tracking</a:t>
            </a:r>
          </a:p>
          <a:p>
            <a:pPr>
              <a:lnSpc>
                <a:spcPct val="150000"/>
              </a:lnSpc>
            </a:pPr>
            <a:r>
              <a:rPr lang="en-US" dirty="0"/>
              <a:t>Coated tongue, thrush</a:t>
            </a:r>
          </a:p>
          <a:p>
            <a:pPr>
              <a:lnSpc>
                <a:spcPct val="150000"/>
              </a:lnSpc>
            </a:pPr>
            <a:r>
              <a:rPr lang="en-US" dirty="0" smtClean="0"/>
              <a:t>Nails: spots, ridges</a:t>
            </a:r>
          </a:p>
        </p:txBody>
      </p:sp>
    </p:spTree>
    <p:extLst>
      <p:ext uri="{BB962C8B-B14F-4D97-AF65-F5344CB8AC3E}">
        <p14:creationId xmlns:p14="http://schemas.microsoft.com/office/powerpoint/2010/main" val="368261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o/E </a:t>
            </a:r>
            <a:r>
              <a:rPr lang="en-US" dirty="0" err="1" smtClean="0"/>
              <a:t>contd</a:t>
            </a:r>
            <a:endParaRPr lang="en-US" dirty="0"/>
          </a:p>
        </p:txBody>
      </p:sp>
      <p:sp>
        <p:nvSpPr>
          <p:cNvPr id="3" name="Content Placeholder 2"/>
          <p:cNvSpPr>
            <a:spLocks noGrp="1"/>
          </p:cNvSpPr>
          <p:nvPr>
            <p:ph idx="1"/>
          </p:nvPr>
        </p:nvSpPr>
        <p:spPr/>
        <p:txBody>
          <a:bodyPr/>
          <a:lstStyle/>
          <a:p>
            <a:pPr>
              <a:lnSpc>
                <a:spcPct val="150000"/>
              </a:lnSpc>
            </a:pPr>
            <a:r>
              <a:rPr lang="en-US" dirty="0"/>
              <a:t>Lymphadenopathy</a:t>
            </a:r>
          </a:p>
          <a:p>
            <a:pPr>
              <a:lnSpc>
                <a:spcPct val="150000"/>
              </a:lnSpc>
            </a:pPr>
            <a:r>
              <a:rPr lang="en-US" dirty="0" smtClean="0"/>
              <a:t>Seizures</a:t>
            </a:r>
          </a:p>
          <a:p>
            <a:pPr>
              <a:lnSpc>
                <a:spcPct val="150000"/>
              </a:lnSpc>
            </a:pPr>
            <a:r>
              <a:rPr lang="en-US" dirty="0" smtClean="0"/>
              <a:t>Tender splenomegaly</a:t>
            </a:r>
          </a:p>
          <a:p>
            <a:pPr>
              <a:lnSpc>
                <a:spcPct val="150000"/>
              </a:lnSpc>
            </a:pPr>
            <a:r>
              <a:rPr lang="en-US" dirty="0" smtClean="0"/>
              <a:t>Laxity of ligaments</a:t>
            </a:r>
          </a:p>
          <a:p>
            <a:pPr>
              <a:lnSpc>
                <a:spcPct val="150000"/>
              </a:lnSpc>
            </a:pPr>
            <a:r>
              <a:rPr lang="en-US" dirty="0" smtClean="0"/>
              <a:t>Could </a:t>
            </a:r>
            <a:r>
              <a:rPr lang="en-US" dirty="0"/>
              <a:t>have remarkable isolated talents</a:t>
            </a:r>
          </a:p>
          <a:p>
            <a:pPr>
              <a:lnSpc>
                <a:spcPct val="150000"/>
              </a:lnSpc>
            </a:pPr>
            <a:endParaRPr lang="en-US" dirty="0"/>
          </a:p>
        </p:txBody>
      </p:sp>
    </p:spTree>
    <p:extLst>
      <p:ext uri="{BB962C8B-B14F-4D97-AF65-F5344CB8AC3E}">
        <p14:creationId xmlns:p14="http://schemas.microsoft.com/office/powerpoint/2010/main" val="142713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228600" y="381000"/>
            <a:ext cx="8915400" cy="6248400"/>
          </a:xfrm>
          <a:prstGeom prst="rect">
            <a:avLst/>
          </a:prstGeom>
          <a:noFill/>
          <a:ln w="9525">
            <a:noFill/>
            <a:miter lim="800000"/>
            <a:headEnd/>
            <a:tailEnd/>
          </a:ln>
          <a:effectLst/>
        </p:spPr>
      </p:pic>
    </p:spTree>
    <p:extLst>
      <p:ext uri="{BB962C8B-B14F-4D97-AF65-F5344CB8AC3E}">
        <p14:creationId xmlns:p14="http://schemas.microsoft.com/office/powerpoint/2010/main" val="1195398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ADDITIONAL FEATURES</a:t>
            </a:r>
            <a:endParaRPr lang="en-US" sz="4000" dirty="0"/>
          </a:p>
        </p:txBody>
      </p:sp>
      <p:sp>
        <p:nvSpPr>
          <p:cNvPr id="3" name="Content Placeholder 2"/>
          <p:cNvSpPr>
            <a:spLocks noGrp="1"/>
          </p:cNvSpPr>
          <p:nvPr>
            <p:ph sz="quarter" idx="1"/>
          </p:nvPr>
        </p:nvSpPr>
        <p:spPr/>
        <p:txBody>
          <a:bodyPr>
            <a:normAutofit/>
          </a:bodyPr>
          <a:lstStyle/>
          <a:p>
            <a:pPr>
              <a:lnSpc>
                <a:spcPct val="90000"/>
              </a:lnSpc>
            </a:pPr>
            <a:r>
              <a:rPr lang="en-US" dirty="0" smtClean="0"/>
              <a:t>Odd</a:t>
            </a:r>
            <a:r>
              <a:rPr lang="en-US" dirty="0" smtClean="0">
                <a:latin typeface="Book Antiqua" pitchFamily="18" charset="0"/>
              </a:rPr>
              <a:t> </a:t>
            </a:r>
            <a:r>
              <a:rPr lang="en-US" dirty="0" smtClean="0"/>
              <a:t>response to sensory input – e.g. covering ears.</a:t>
            </a:r>
          </a:p>
          <a:p>
            <a:pPr>
              <a:lnSpc>
                <a:spcPct val="90000"/>
              </a:lnSpc>
            </a:pPr>
            <a:r>
              <a:rPr lang="en-US" dirty="0" smtClean="0"/>
              <a:t>Engaging in self injurious behaviors e.g. head banging, hand biting, face/head slapping.</a:t>
            </a:r>
          </a:p>
          <a:p>
            <a:pPr>
              <a:lnSpc>
                <a:spcPct val="90000"/>
              </a:lnSpc>
            </a:pPr>
            <a:r>
              <a:rPr lang="en-US" dirty="0" smtClean="0"/>
              <a:t>Stereotypical behaviors e.g. hand flapping, incessant rocking, jumping up and down, aimless wandering.</a:t>
            </a:r>
          </a:p>
          <a:p>
            <a:pPr>
              <a:lnSpc>
                <a:spcPct val="90000"/>
              </a:lnSpc>
            </a:pPr>
            <a:r>
              <a:rPr lang="en-US" dirty="0"/>
              <a:t>Visual scanning of hand and finger </a:t>
            </a:r>
            <a:r>
              <a:rPr lang="en-US" dirty="0" smtClean="0"/>
              <a:t>movements</a:t>
            </a:r>
          </a:p>
          <a:p>
            <a:pPr algn="just">
              <a:lnSpc>
                <a:spcPct val="90000"/>
              </a:lnSpc>
            </a:pPr>
            <a:endParaRPr lang="en-US" dirty="0"/>
          </a:p>
          <a:p>
            <a:pPr marL="0" indent="0" algn="just">
              <a:lnSpc>
                <a:spcPct val="90000"/>
              </a:lnSpc>
              <a:buNone/>
            </a:pPr>
            <a:endParaRPr lang="en-US" dirty="0" smtClean="0"/>
          </a:p>
          <a:p>
            <a:endParaRPr lang="en-US" dirty="0"/>
          </a:p>
        </p:txBody>
      </p:sp>
    </p:spTree>
    <p:extLst>
      <p:ext uri="{BB962C8B-B14F-4D97-AF65-F5344CB8AC3E}">
        <p14:creationId xmlns:p14="http://schemas.microsoft.com/office/powerpoint/2010/main" val="826825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t>
            </a:r>
            <a:r>
              <a:rPr lang="en-US" dirty="0" smtClean="0"/>
              <a:t>FEATURES </a:t>
            </a:r>
            <a:r>
              <a:rPr lang="en-US" dirty="0" err="1" smtClean="0"/>
              <a:t>contd</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a:t>Repetitive lining of objects such as </a:t>
            </a:r>
            <a:r>
              <a:rPr lang="en-US" dirty="0" smtClean="0"/>
              <a:t>Legos</a:t>
            </a:r>
            <a:r>
              <a:rPr lang="en-US" dirty="0"/>
              <a:t>, finger twisting or curling. </a:t>
            </a:r>
          </a:p>
          <a:p>
            <a:pPr>
              <a:lnSpc>
                <a:spcPct val="150000"/>
              </a:lnSpc>
            </a:pPr>
            <a:r>
              <a:rPr lang="en-US" dirty="0"/>
              <a:t>Sleep disturbances</a:t>
            </a:r>
          </a:p>
          <a:p>
            <a:pPr>
              <a:lnSpc>
                <a:spcPct val="150000"/>
              </a:lnSpc>
            </a:pPr>
            <a:r>
              <a:rPr lang="en-US" dirty="0"/>
              <a:t>Bizarre eating patterns – food fads</a:t>
            </a:r>
          </a:p>
          <a:p>
            <a:pPr>
              <a:lnSpc>
                <a:spcPct val="150000"/>
              </a:lnSpc>
            </a:pPr>
            <a:r>
              <a:rPr lang="en-US" dirty="0"/>
              <a:t>Some children show remarkable development skills and strength specific areas, such as puzzles, </a:t>
            </a:r>
            <a:r>
              <a:rPr lang="en-US" dirty="0" err="1"/>
              <a:t>art,or</a:t>
            </a:r>
            <a:r>
              <a:rPr lang="en-US" dirty="0"/>
              <a:t> music</a:t>
            </a:r>
          </a:p>
          <a:p>
            <a:pPr>
              <a:lnSpc>
                <a:spcPct val="150000"/>
              </a:lnSpc>
            </a:pPr>
            <a:endParaRPr lang="en-US" dirty="0"/>
          </a:p>
        </p:txBody>
      </p:sp>
    </p:spTree>
    <p:extLst>
      <p:ext uri="{BB962C8B-B14F-4D97-AF65-F5344CB8AC3E}">
        <p14:creationId xmlns:p14="http://schemas.microsoft.com/office/powerpoint/2010/main" val="250319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valuation</a:t>
            </a:r>
            <a:endParaRPr lang="en-US" dirty="0"/>
          </a:p>
        </p:txBody>
      </p:sp>
      <p:sp>
        <p:nvSpPr>
          <p:cNvPr id="3" name="Content Placeholder 2"/>
          <p:cNvSpPr>
            <a:spLocks noGrp="1"/>
          </p:cNvSpPr>
          <p:nvPr>
            <p:ph idx="1"/>
          </p:nvPr>
        </p:nvSpPr>
        <p:spPr/>
        <p:txBody>
          <a:bodyPr/>
          <a:lstStyle/>
          <a:p>
            <a:pPr>
              <a:lnSpc>
                <a:spcPct val="250000"/>
              </a:lnSpc>
            </a:pPr>
            <a:r>
              <a:rPr lang="en-US" dirty="0" smtClean="0"/>
              <a:t>CARS: Childhood </a:t>
            </a:r>
            <a:r>
              <a:rPr lang="en-US" dirty="0"/>
              <a:t>A</a:t>
            </a:r>
            <a:r>
              <a:rPr lang="en-US" dirty="0" smtClean="0"/>
              <a:t>utism </a:t>
            </a:r>
            <a:r>
              <a:rPr lang="en-US" dirty="0"/>
              <a:t>R</a:t>
            </a:r>
            <a:r>
              <a:rPr lang="en-US" dirty="0" smtClean="0"/>
              <a:t>ating </a:t>
            </a:r>
            <a:r>
              <a:rPr lang="en-US" dirty="0"/>
              <a:t>S</a:t>
            </a:r>
            <a:r>
              <a:rPr lang="en-US" dirty="0" smtClean="0"/>
              <a:t>cale</a:t>
            </a:r>
          </a:p>
          <a:p>
            <a:pPr>
              <a:lnSpc>
                <a:spcPct val="250000"/>
              </a:lnSpc>
            </a:pPr>
            <a:r>
              <a:rPr lang="en-US" dirty="0" smtClean="0"/>
              <a:t>ABC: Autism </a:t>
            </a:r>
            <a:r>
              <a:rPr lang="en-US" dirty="0" err="1"/>
              <a:t>B</a:t>
            </a:r>
            <a:r>
              <a:rPr lang="en-US" dirty="0" err="1" smtClean="0"/>
              <a:t>ehaviour</a:t>
            </a:r>
            <a:r>
              <a:rPr lang="en-US" dirty="0" smtClean="0"/>
              <a:t> Checklist</a:t>
            </a:r>
          </a:p>
        </p:txBody>
      </p:sp>
    </p:spTree>
    <p:extLst>
      <p:ext uri="{BB962C8B-B14F-4D97-AF65-F5344CB8AC3E}">
        <p14:creationId xmlns:p14="http://schemas.microsoft.com/office/powerpoint/2010/main" val="213117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utline</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a:t>
            </a:r>
          </a:p>
          <a:p>
            <a:r>
              <a:rPr lang="en-US" dirty="0" smtClean="0"/>
              <a:t>Epidemiology</a:t>
            </a:r>
          </a:p>
          <a:p>
            <a:r>
              <a:rPr lang="en-US" dirty="0" err="1" smtClean="0"/>
              <a:t>Aetiology</a:t>
            </a:r>
            <a:endParaRPr lang="en-US" dirty="0" smtClean="0"/>
          </a:p>
          <a:p>
            <a:r>
              <a:rPr lang="en-US" dirty="0" smtClean="0"/>
              <a:t>Pathophysiology</a:t>
            </a:r>
          </a:p>
          <a:p>
            <a:r>
              <a:rPr lang="en-US" dirty="0" smtClean="0"/>
              <a:t>Clinical features</a:t>
            </a:r>
          </a:p>
          <a:p>
            <a:r>
              <a:rPr lang="en-US" dirty="0" smtClean="0"/>
              <a:t>Evaluation</a:t>
            </a:r>
          </a:p>
          <a:p>
            <a:r>
              <a:rPr lang="en-US" dirty="0" smtClean="0"/>
              <a:t>Treatment</a:t>
            </a:r>
          </a:p>
          <a:p>
            <a:r>
              <a:rPr lang="en-US" dirty="0"/>
              <a:t>P</a:t>
            </a:r>
            <a:r>
              <a:rPr lang="en-US" dirty="0" smtClean="0"/>
              <a:t>rognosis</a:t>
            </a:r>
          </a:p>
          <a:p>
            <a:endParaRPr lang="en-US" dirty="0"/>
          </a:p>
        </p:txBody>
      </p:sp>
    </p:spTree>
    <p:extLst>
      <p:ext uri="{BB962C8B-B14F-4D97-AF65-F5344CB8AC3E}">
        <p14:creationId xmlns:p14="http://schemas.microsoft.com/office/powerpoint/2010/main" val="2908615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criteria</a:t>
            </a:r>
            <a:endParaRPr lang="en-US" dirty="0"/>
          </a:p>
        </p:txBody>
      </p:sp>
      <p:sp>
        <p:nvSpPr>
          <p:cNvPr id="3" name="Content Placeholder 2"/>
          <p:cNvSpPr>
            <a:spLocks noGrp="1"/>
          </p:cNvSpPr>
          <p:nvPr>
            <p:ph idx="1"/>
          </p:nvPr>
        </p:nvSpPr>
        <p:spPr/>
        <p:txBody>
          <a:bodyPr/>
          <a:lstStyle/>
          <a:p>
            <a:pPr>
              <a:lnSpc>
                <a:spcPct val="250000"/>
              </a:lnSpc>
            </a:pPr>
            <a:r>
              <a:rPr lang="en-US" dirty="0" smtClean="0"/>
              <a:t>Minimum of 6 items from the triad of impairments with at least 2 from impairment in social interaction</a:t>
            </a:r>
            <a:endParaRPr lang="en-US" dirty="0"/>
          </a:p>
        </p:txBody>
      </p:sp>
    </p:spTree>
    <p:extLst>
      <p:ext uri="{BB962C8B-B14F-4D97-AF65-F5344CB8AC3E}">
        <p14:creationId xmlns:p14="http://schemas.microsoft.com/office/powerpoint/2010/main" val="2756124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normAutofit fontScale="92500"/>
          </a:bodyPr>
          <a:lstStyle/>
          <a:p>
            <a:r>
              <a:rPr lang="en-US" dirty="0"/>
              <a:t>Early </a:t>
            </a:r>
            <a:r>
              <a:rPr lang="en-US" dirty="0" smtClean="0"/>
              <a:t>diagnosis &amp; intervention</a:t>
            </a:r>
            <a:endParaRPr lang="en-US" dirty="0"/>
          </a:p>
          <a:p>
            <a:r>
              <a:rPr lang="en-US" dirty="0" smtClean="0"/>
              <a:t>Psychological </a:t>
            </a:r>
            <a:r>
              <a:rPr lang="en-US" dirty="0"/>
              <a:t>workup – </a:t>
            </a:r>
            <a:r>
              <a:rPr lang="en-US" dirty="0" smtClean="0"/>
              <a:t>Parental </a:t>
            </a:r>
            <a:r>
              <a:rPr lang="en-US" dirty="0" smtClean="0"/>
              <a:t>counseling &amp; education</a:t>
            </a:r>
          </a:p>
          <a:p>
            <a:r>
              <a:rPr lang="en-US" dirty="0"/>
              <a:t>Multidisciplinary approach – </a:t>
            </a:r>
            <a:r>
              <a:rPr lang="en-US" dirty="0" err="1"/>
              <a:t>Paediatrician</a:t>
            </a:r>
            <a:r>
              <a:rPr lang="en-US" dirty="0"/>
              <a:t>, Psychiatrist, Social workers, </a:t>
            </a:r>
            <a:r>
              <a:rPr lang="en-US" dirty="0" smtClean="0"/>
              <a:t>Educators</a:t>
            </a:r>
            <a:endParaRPr lang="en-US" dirty="0" smtClean="0"/>
          </a:p>
          <a:p>
            <a:r>
              <a:rPr lang="en-US" dirty="0"/>
              <a:t>C</a:t>
            </a:r>
            <a:r>
              <a:rPr lang="en-US" dirty="0" smtClean="0"/>
              <a:t>ompelling evidence that early intensive </a:t>
            </a:r>
            <a:r>
              <a:rPr lang="en-US" dirty="0" err="1" smtClean="0"/>
              <a:t>behavioural</a:t>
            </a:r>
            <a:r>
              <a:rPr lang="en-US" dirty="0" smtClean="0"/>
              <a:t> therapy targeted towards speech &amp; language development is successful in improving both language capacity &amp; later social functioning</a:t>
            </a:r>
            <a:endParaRPr lang="en-US" dirty="0"/>
          </a:p>
          <a:p>
            <a:endParaRPr lang="en-US" dirty="0"/>
          </a:p>
          <a:p>
            <a:endParaRPr lang="en-US" dirty="0"/>
          </a:p>
        </p:txBody>
      </p:sp>
    </p:spTree>
    <p:extLst>
      <p:ext uri="{BB962C8B-B14F-4D97-AF65-F5344CB8AC3E}">
        <p14:creationId xmlns:p14="http://schemas.microsoft.com/office/powerpoint/2010/main" val="4282355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Mgt</a:t>
            </a:r>
            <a:r>
              <a:rPr lang="en-US" dirty="0" smtClean="0"/>
              <a:t> cont’d</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itchFamily="34" charset="0"/>
              <a:buChar char="•"/>
            </a:pPr>
            <a:r>
              <a:rPr lang="en-US" sz="3200" dirty="0" smtClean="0"/>
              <a:t>Structured </a:t>
            </a:r>
            <a:r>
              <a:rPr lang="en-US" sz="3200" dirty="0" err="1" smtClean="0"/>
              <a:t>behavioural</a:t>
            </a:r>
            <a:r>
              <a:rPr lang="en-US" sz="3200" dirty="0" smtClean="0"/>
              <a:t> programs</a:t>
            </a:r>
          </a:p>
          <a:p>
            <a:pPr lvl="1">
              <a:buFont typeface="Wingdings" pitchFamily="2" charset="2"/>
              <a:buChar char="ü"/>
            </a:pPr>
            <a:r>
              <a:rPr lang="en-US" dirty="0" smtClean="0"/>
              <a:t>Acquisition of compliance </a:t>
            </a:r>
            <a:r>
              <a:rPr lang="en-US" dirty="0" err="1" smtClean="0"/>
              <a:t>behaviour</a:t>
            </a:r>
            <a:endParaRPr lang="en-US" dirty="0" smtClean="0"/>
          </a:p>
          <a:p>
            <a:pPr lvl="1">
              <a:buFont typeface="Wingdings" pitchFamily="2" charset="2"/>
              <a:buChar char="ü"/>
            </a:pPr>
            <a:r>
              <a:rPr lang="en-US" dirty="0" smtClean="0"/>
              <a:t>Imitation activities</a:t>
            </a:r>
          </a:p>
          <a:p>
            <a:pPr lvl="1">
              <a:buFont typeface="Wingdings" pitchFamily="2" charset="2"/>
              <a:buChar char="ü"/>
            </a:pPr>
            <a:r>
              <a:rPr lang="en-US" dirty="0" smtClean="0"/>
              <a:t>Language acquisition</a:t>
            </a:r>
          </a:p>
          <a:p>
            <a:pPr lvl="1">
              <a:buFont typeface="Wingdings" pitchFamily="2" charset="2"/>
              <a:buChar char="ü"/>
            </a:pPr>
            <a:r>
              <a:rPr lang="en-US" dirty="0" smtClean="0"/>
              <a:t>Integration with pairs</a:t>
            </a:r>
          </a:p>
          <a:p>
            <a:r>
              <a:rPr lang="en-US" dirty="0" smtClean="0"/>
              <a:t>Cognitive </a:t>
            </a:r>
            <a:r>
              <a:rPr lang="en-US" dirty="0"/>
              <a:t>evaluation and </a:t>
            </a:r>
            <a:r>
              <a:rPr lang="en-US" dirty="0" smtClean="0"/>
              <a:t>alternate educational </a:t>
            </a:r>
            <a:r>
              <a:rPr lang="en-US" dirty="0"/>
              <a:t>programming early (ages 2- 4yrs)</a:t>
            </a:r>
          </a:p>
          <a:p>
            <a:r>
              <a:rPr lang="en-US" dirty="0" smtClean="0"/>
              <a:t>Ix </a:t>
            </a:r>
            <a:r>
              <a:rPr lang="en-US" dirty="0"/>
              <a:t>– EEG, Urine for phenylketonuria</a:t>
            </a:r>
          </a:p>
          <a:p>
            <a:r>
              <a:rPr lang="en-US" dirty="0"/>
              <a:t>Pharmacotherapy – AEDs, Neuroleptics</a:t>
            </a:r>
          </a:p>
          <a:p>
            <a:endParaRPr lang="en-US" dirty="0"/>
          </a:p>
        </p:txBody>
      </p:sp>
    </p:spTree>
    <p:extLst>
      <p:ext uri="{BB962C8B-B14F-4D97-AF65-F5344CB8AC3E}">
        <p14:creationId xmlns:p14="http://schemas.microsoft.com/office/powerpoint/2010/main" val="2675027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a:t>
            </a:r>
            <a:endParaRPr lang="en-US" dirty="0"/>
          </a:p>
        </p:txBody>
      </p:sp>
      <p:sp>
        <p:nvSpPr>
          <p:cNvPr id="3" name="Content Placeholder 2"/>
          <p:cNvSpPr>
            <a:spLocks noGrp="1"/>
          </p:cNvSpPr>
          <p:nvPr>
            <p:ph idx="1"/>
          </p:nvPr>
        </p:nvSpPr>
        <p:spPr/>
        <p:txBody>
          <a:bodyPr/>
          <a:lstStyle/>
          <a:p>
            <a:pPr>
              <a:lnSpc>
                <a:spcPct val="150000"/>
              </a:lnSpc>
            </a:pPr>
            <a:r>
              <a:rPr lang="en-US" sz="2800" dirty="0"/>
              <a:t>Autism is a life-long disease that ranges in severity from mild cases in which the autistic person can live independently, to severe forms in which the patient requires social support and medical supervision throughout his or her life. </a:t>
            </a:r>
          </a:p>
          <a:p>
            <a:endParaRPr lang="en-US" dirty="0"/>
          </a:p>
          <a:p>
            <a:endParaRPr lang="en-US" dirty="0"/>
          </a:p>
        </p:txBody>
      </p:sp>
    </p:spTree>
    <p:extLst>
      <p:ext uri="{BB962C8B-B14F-4D97-AF65-F5344CB8AC3E}">
        <p14:creationId xmlns:p14="http://schemas.microsoft.com/office/powerpoint/2010/main" val="3373417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 cont’d</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400" dirty="0" smtClean="0"/>
              <a:t>Early diagnosis and appropriate intervention leads to great positive outcomes.</a:t>
            </a:r>
          </a:p>
          <a:p>
            <a:pPr algn="just">
              <a:lnSpc>
                <a:spcPct val="150000"/>
              </a:lnSpc>
            </a:pPr>
            <a:r>
              <a:rPr lang="en-US" sz="2400" dirty="0" smtClean="0"/>
              <a:t>Research has shown that the earlier the intervention the better the </a:t>
            </a:r>
            <a:r>
              <a:rPr lang="en-US" sz="2400" dirty="0" smtClean="0"/>
              <a:t>prognosis</a:t>
            </a:r>
            <a:endParaRPr lang="en-US" sz="2400" dirty="0" smtClean="0"/>
          </a:p>
          <a:p>
            <a:pPr algn="just">
              <a:lnSpc>
                <a:spcPct val="150000"/>
              </a:lnSpc>
            </a:pPr>
            <a:r>
              <a:rPr lang="en-US" sz="2400" dirty="0" smtClean="0"/>
              <a:t>Children do not simply outgrow ASD</a:t>
            </a:r>
          </a:p>
          <a:p>
            <a:endParaRPr lang="en-US" sz="2400" dirty="0"/>
          </a:p>
        </p:txBody>
      </p:sp>
    </p:spTree>
    <p:extLst>
      <p:ext uri="{BB962C8B-B14F-4D97-AF65-F5344CB8AC3E}">
        <p14:creationId xmlns:p14="http://schemas.microsoft.com/office/powerpoint/2010/main" val="2498814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a:t>
            </a:r>
            <a:endParaRPr lang="en-US" dirty="0"/>
          </a:p>
        </p:txBody>
      </p:sp>
      <p:sp>
        <p:nvSpPr>
          <p:cNvPr id="3" name="Content Placeholder 2"/>
          <p:cNvSpPr>
            <a:spLocks noGrp="1"/>
          </p:cNvSpPr>
          <p:nvPr>
            <p:ph idx="1"/>
          </p:nvPr>
        </p:nvSpPr>
        <p:spPr/>
        <p:txBody>
          <a:bodyPr/>
          <a:lstStyle/>
          <a:p>
            <a:r>
              <a:rPr lang="en-US" dirty="0" smtClean="0"/>
              <a:t>Does not affect life expectancy but autistic children are usually dependent on family for everyday lives</a:t>
            </a:r>
          </a:p>
          <a:p>
            <a:r>
              <a:rPr lang="en-US" dirty="0" smtClean="0"/>
              <a:t>Few self-sufficient, employed, albeit isolated lives</a:t>
            </a:r>
          </a:p>
          <a:p>
            <a:r>
              <a:rPr lang="en-US" dirty="0" smtClean="0"/>
              <a:t>Prognosis better with higher IQ, </a:t>
            </a:r>
            <a:r>
              <a:rPr lang="en-US" dirty="0" smtClean="0"/>
              <a:t>functional speech </a:t>
            </a:r>
            <a:r>
              <a:rPr lang="en-US" dirty="0" smtClean="0"/>
              <a:t>and less </a:t>
            </a:r>
            <a:r>
              <a:rPr lang="en-US" dirty="0" err="1" smtClean="0"/>
              <a:t>bizzare</a:t>
            </a:r>
            <a:r>
              <a:rPr lang="en-US" dirty="0" smtClean="0"/>
              <a:t> </a:t>
            </a:r>
            <a:r>
              <a:rPr lang="en-US" dirty="0" err="1" smtClean="0"/>
              <a:t>behaviour</a:t>
            </a:r>
            <a:endParaRPr lang="en-US" dirty="0"/>
          </a:p>
        </p:txBody>
      </p:sp>
    </p:spTree>
    <p:extLst>
      <p:ext uri="{BB962C8B-B14F-4D97-AF65-F5344CB8AC3E}">
        <p14:creationId xmlns:p14="http://schemas.microsoft.com/office/powerpoint/2010/main" val="242398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50365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03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0" indent="0">
              <a:buNone/>
            </a:pPr>
            <a:r>
              <a:rPr lang="en-US" dirty="0" smtClean="0"/>
              <a:t>Is  part of a spectrum of </a:t>
            </a:r>
            <a:r>
              <a:rPr lang="en-US" b="1" dirty="0" smtClean="0"/>
              <a:t>Pervasive Developmental </a:t>
            </a:r>
            <a:r>
              <a:rPr lang="en-US" b="1" dirty="0"/>
              <a:t>D</a:t>
            </a:r>
            <a:r>
              <a:rPr lang="en-US" b="1" dirty="0" smtClean="0"/>
              <a:t>isorders </a:t>
            </a:r>
            <a:r>
              <a:rPr lang="en-US" dirty="0" smtClean="0"/>
              <a:t>(Autistic spectrum disorders)</a:t>
            </a:r>
          </a:p>
          <a:p>
            <a:pPr marL="0" indent="0">
              <a:buNone/>
            </a:pPr>
            <a:r>
              <a:rPr lang="en-US" u="sng" dirty="0" smtClean="0"/>
              <a:t>Autism</a:t>
            </a:r>
            <a:r>
              <a:rPr lang="en-US" dirty="0" smtClean="0"/>
              <a:t> : </a:t>
            </a:r>
            <a:r>
              <a:rPr lang="en-US" dirty="0"/>
              <a:t>C</a:t>
            </a:r>
            <a:r>
              <a:rPr lang="en-US" dirty="0" smtClean="0"/>
              <a:t>hronic PDD with a triad </a:t>
            </a:r>
            <a:r>
              <a:rPr lang="en-US" dirty="0"/>
              <a:t>of </a:t>
            </a:r>
            <a:r>
              <a:rPr lang="en-US" dirty="0" smtClean="0"/>
              <a:t>quantitative </a:t>
            </a:r>
            <a:r>
              <a:rPr lang="en-US" dirty="0"/>
              <a:t>impairment in </a:t>
            </a:r>
            <a:endParaRPr lang="en-US" dirty="0" smtClean="0"/>
          </a:p>
          <a:p>
            <a:pPr lvl="1">
              <a:lnSpc>
                <a:spcPct val="150000"/>
              </a:lnSpc>
              <a:buFont typeface="Wingdings" pitchFamily="2" charset="2"/>
              <a:buChar char="ü"/>
            </a:pPr>
            <a:r>
              <a:rPr lang="en-US" dirty="0" smtClean="0"/>
              <a:t>communication (verbal &amp; nonverbal)</a:t>
            </a:r>
          </a:p>
          <a:p>
            <a:pPr lvl="1">
              <a:lnSpc>
                <a:spcPct val="150000"/>
              </a:lnSpc>
              <a:buFont typeface="Wingdings" pitchFamily="2" charset="2"/>
              <a:buChar char="ü"/>
            </a:pPr>
            <a:r>
              <a:rPr lang="en-US" dirty="0" smtClean="0"/>
              <a:t>reciprocal social interactions</a:t>
            </a:r>
          </a:p>
          <a:p>
            <a:pPr lvl="1">
              <a:lnSpc>
                <a:spcPct val="150000"/>
              </a:lnSpc>
              <a:buFont typeface="Wingdings" pitchFamily="2" charset="2"/>
              <a:buChar char="ü"/>
            </a:pPr>
            <a:r>
              <a:rPr lang="en-US" dirty="0" smtClean="0"/>
              <a:t>imaginative </a:t>
            </a:r>
            <a:r>
              <a:rPr lang="en-US" dirty="0" err="1" smtClean="0"/>
              <a:t>devpt</a:t>
            </a:r>
            <a:r>
              <a:rPr lang="en-US" dirty="0" smtClean="0"/>
              <a:t> &amp; age appropriate </a:t>
            </a:r>
            <a:r>
              <a:rPr lang="en-US" dirty="0" err="1" smtClean="0"/>
              <a:t>behaviour</a:t>
            </a:r>
            <a:r>
              <a:rPr lang="en-US" dirty="0" smtClean="0"/>
              <a:t> </a:t>
            </a:r>
            <a:endParaRPr lang="en-US" dirty="0"/>
          </a:p>
        </p:txBody>
      </p:sp>
    </p:spTree>
    <p:extLst>
      <p:ext uri="{BB962C8B-B14F-4D97-AF65-F5344CB8AC3E}">
        <p14:creationId xmlns:p14="http://schemas.microsoft.com/office/powerpoint/2010/main" val="3121406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28600"/>
          </a:xfrm>
        </p:spPr>
        <p:txBody>
          <a:bodyPr>
            <a:normAutofit fontScale="90000"/>
          </a:bodyPr>
          <a:lstStyle/>
          <a:p>
            <a:r>
              <a:rPr lang="en-GB" b="1" i="1" dirty="0" smtClean="0"/>
              <a:t>Triad of Impairments</a:t>
            </a:r>
            <a:r>
              <a:rPr lang="en-US" b="1" i="1" dirty="0" smtClean="0"/>
              <a:t/>
            </a:r>
            <a:br>
              <a:rPr lang="en-US" b="1" i="1" dirty="0" smtClean="0"/>
            </a:br>
            <a:endParaRPr lang="en-US" dirty="0"/>
          </a:p>
        </p:txBody>
      </p:sp>
      <p:grpSp>
        <p:nvGrpSpPr>
          <p:cNvPr id="4" name="Content Placeholder 3"/>
          <p:cNvGrpSpPr>
            <a:grpSpLocks noGrp="1"/>
          </p:cNvGrpSpPr>
          <p:nvPr/>
        </p:nvGrpSpPr>
        <p:grpSpPr bwMode="auto">
          <a:xfrm>
            <a:off x="457200" y="838473"/>
            <a:ext cx="8229600" cy="6018524"/>
            <a:chOff x="387" y="662"/>
            <a:chExt cx="6190" cy="4363"/>
          </a:xfrm>
        </p:grpSpPr>
        <p:grpSp>
          <p:nvGrpSpPr>
            <p:cNvPr id="5" name="Group 4"/>
            <p:cNvGrpSpPr>
              <a:grpSpLocks/>
            </p:cNvGrpSpPr>
            <p:nvPr/>
          </p:nvGrpSpPr>
          <p:grpSpPr bwMode="auto">
            <a:xfrm>
              <a:off x="387" y="2429"/>
              <a:ext cx="3361" cy="2596"/>
              <a:chOff x="387" y="2429"/>
              <a:chExt cx="3361" cy="2596"/>
            </a:xfrm>
          </p:grpSpPr>
          <p:sp>
            <p:nvSpPr>
              <p:cNvPr id="26" name="Oval 5"/>
              <p:cNvSpPr>
                <a:spLocks noChangeArrowheads="1"/>
              </p:cNvSpPr>
              <p:nvPr/>
            </p:nvSpPr>
            <p:spPr bwMode="auto">
              <a:xfrm>
                <a:off x="387" y="2429"/>
                <a:ext cx="3361" cy="2596"/>
              </a:xfrm>
              <a:prstGeom prst="ellipse">
                <a:avLst/>
              </a:prstGeom>
              <a:solidFill>
                <a:srgbClr val="9DEC90"/>
              </a:solidFill>
              <a:ln w="18433">
                <a:solidFill>
                  <a:srgbClr val="000000"/>
                </a:solidFill>
                <a:round/>
                <a:headEnd/>
                <a:tailEnd/>
              </a:ln>
              <a:effectLst/>
            </p:spPr>
            <p:txBody>
              <a:bodyPr wrap="none" anchor="ctr"/>
              <a:lstStyle/>
              <a:p>
                <a:pPr algn="ctr">
                  <a:spcBef>
                    <a:spcPct val="50000"/>
                  </a:spcBef>
                </a:pPr>
                <a:endParaRPr lang="en-GB" sz="2400" dirty="0" smtClean="0">
                  <a:latin typeface="Arial Black" pitchFamily="34" charset="0"/>
                </a:endParaRPr>
              </a:p>
              <a:p>
                <a:pPr algn="ctr">
                  <a:spcBef>
                    <a:spcPct val="50000"/>
                  </a:spcBef>
                </a:pPr>
                <a:r>
                  <a:rPr lang="en-GB" sz="2400" dirty="0" smtClean="0">
                    <a:latin typeface="Arial Black" pitchFamily="34" charset="0"/>
                  </a:rPr>
                  <a:t>	Rigidity of Thought,</a:t>
                </a:r>
              </a:p>
              <a:p>
                <a:pPr algn="ctr">
                  <a:spcBef>
                    <a:spcPct val="50000"/>
                  </a:spcBef>
                </a:pPr>
                <a:r>
                  <a:rPr lang="en-GB" sz="2400" dirty="0" smtClean="0">
                    <a:latin typeface="Arial Black" pitchFamily="34" charset="0"/>
                  </a:rPr>
                  <a:t> Behaviour and Play</a:t>
                </a:r>
              </a:p>
              <a:p>
                <a:pPr algn="ctr">
                  <a:spcBef>
                    <a:spcPct val="50000"/>
                  </a:spcBef>
                </a:pPr>
                <a:r>
                  <a:rPr lang="en-GB" sz="2400" dirty="0" smtClean="0">
                    <a:latin typeface="Arial Black" pitchFamily="34" charset="0"/>
                  </a:rPr>
                  <a:t>(Social Understanding)</a:t>
                </a:r>
                <a:endParaRPr lang="en-US" sz="2400" dirty="0" smtClean="0">
                  <a:latin typeface="Arial Black" pitchFamily="34" charset="0"/>
                </a:endParaRPr>
              </a:p>
              <a:p>
                <a:pPr algn="ctr">
                  <a:defRPr/>
                </a:pPr>
                <a:endParaRPr lang="en-US" sz="2400" dirty="0">
                  <a:solidFill>
                    <a:srgbClr val="000000"/>
                  </a:solidFill>
                  <a:latin typeface="Tahoma" pitchFamily="34" charset="0"/>
                </a:endParaRPr>
              </a:p>
            </p:txBody>
          </p:sp>
          <p:sp>
            <p:nvSpPr>
              <p:cNvPr id="27" name="Freeform 6"/>
              <p:cNvSpPr>
                <a:spLocks/>
              </p:cNvSpPr>
              <p:nvPr/>
            </p:nvSpPr>
            <p:spPr bwMode="auto">
              <a:xfrm>
                <a:off x="583" y="3257"/>
                <a:ext cx="1999" cy="1079"/>
              </a:xfrm>
              <a:custGeom>
                <a:avLst/>
                <a:gdLst>
                  <a:gd name="T0" fmla="*/ 0 w 1999"/>
                  <a:gd name="T1" fmla="*/ 1078 h 1079"/>
                  <a:gd name="T2" fmla="*/ 1998 w 1999"/>
                  <a:gd name="T3" fmla="*/ 1078 h 1079"/>
                  <a:gd name="T4" fmla="*/ 1998 w 1999"/>
                  <a:gd name="T5" fmla="*/ 0 h 1079"/>
                  <a:gd name="T6" fmla="*/ 0 w 1999"/>
                  <a:gd name="T7" fmla="*/ 0 h 1079"/>
                  <a:gd name="T8" fmla="*/ 0 w 1999"/>
                  <a:gd name="T9" fmla="*/ 1078 h 1079"/>
                  <a:gd name="T10" fmla="*/ 0 w 1999"/>
                  <a:gd name="T11" fmla="*/ 1078 h 10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99" h="1079">
                    <a:moveTo>
                      <a:pt x="0" y="1078"/>
                    </a:moveTo>
                    <a:lnTo>
                      <a:pt x="1998" y="1078"/>
                    </a:lnTo>
                    <a:lnTo>
                      <a:pt x="1998" y="0"/>
                    </a:lnTo>
                    <a:lnTo>
                      <a:pt x="0" y="0"/>
                    </a:lnTo>
                    <a:lnTo>
                      <a:pt x="0" y="10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grpSp>
        <p:grpSp>
          <p:nvGrpSpPr>
            <p:cNvPr id="6" name="Group 7"/>
            <p:cNvGrpSpPr>
              <a:grpSpLocks/>
            </p:cNvGrpSpPr>
            <p:nvPr/>
          </p:nvGrpSpPr>
          <p:grpSpPr bwMode="auto">
            <a:xfrm>
              <a:off x="1552" y="662"/>
              <a:ext cx="3361" cy="2762"/>
              <a:chOff x="1552" y="662"/>
              <a:chExt cx="3361" cy="2762"/>
            </a:xfrm>
          </p:grpSpPr>
          <p:sp>
            <p:nvSpPr>
              <p:cNvPr id="23" name="Oval 8"/>
              <p:cNvSpPr>
                <a:spLocks noChangeArrowheads="1"/>
              </p:cNvSpPr>
              <p:nvPr/>
            </p:nvSpPr>
            <p:spPr bwMode="auto">
              <a:xfrm>
                <a:off x="1552" y="662"/>
                <a:ext cx="3361" cy="2762"/>
              </a:xfrm>
              <a:prstGeom prst="ellipse">
                <a:avLst/>
              </a:prstGeom>
              <a:solidFill>
                <a:schemeClr val="accent1">
                  <a:lumMod val="60000"/>
                  <a:lumOff val="40000"/>
                </a:schemeClr>
              </a:solidFill>
              <a:ln w="18433">
                <a:solidFill>
                  <a:srgbClr val="000000"/>
                </a:solidFill>
                <a:round/>
                <a:headEnd/>
                <a:tailEnd/>
              </a:ln>
            </p:spPr>
            <p:txBody>
              <a:bodyPr wrap="none" anchor="ctr"/>
              <a:lstStyle/>
              <a:p>
                <a:pPr algn="ctr"/>
                <a:endParaRPr lang="en-US" sz="2400">
                  <a:solidFill>
                    <a:srgbClr val="000000"/>
                  </a:solidFill>
                  <a:latin typeface="Tahoma" pitchFamily="34" charset="0"/>
                </a:endParaRPr>
              </a:p>
            </p:txBody>
          </p:sp>
          <p:sp>
            <p:nvSpPr>
              <p:cNvPr id="24" name="Freeform 9"/>
              <p:cNvSpPr>
                <a:spLocks/>
              </p:cNvSpPr>
              <p:nvPr/>
            </p:nvSpPr>
            <p:spPr bwMode="auto">
              <a:xfrm>
                <a:off x="2137" y="1619"/>
                <a:ext cx="1998" cy="1080"/>
              </a:xfrm>
              <a:custGeom>
                <a:avLst/>
                <a:gdLst>
                  <a:gd name="T0" fmla="*/ 0 w 1998"/>
                  <a:gd name="T1" fmla="*/ 1079 h 1080"/>
                  <a:gd name="T2" fmla="*/ 1997 w 1998"/>
                  <a:gd name="T3" fmla="*/ 1079 h 1080"/>
                  <a:gd name="T4" fmla="*/ 1997 w 1998"/>
                  <a:gd name="T5" fmla="*/ 0 h 1080"/>
                  <a:gd name="T6" fmla="*/ 0 w 1998"/>
                  <a:gd name="T7" fmla="*/ 0 h 1080"/>
                  <a:gd name="T8" fmla="*/ 0 w 1998"/>
                  <a:gd name="T9" fmla="*/ 1079 h 1080"/>
                  <a:gd name="T10" fmla="*/ 0 w 1998"/>
                  <a:gd name="T11" fmla="*/ 1079 h 10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98" h="1080">
                    <a:moveTo>
                      <a:pt x="0" y="1079"/>
                    </a:moveTo>
                    <a:lnTo>
                      <a:pt x="1997" y="1079"/>
                    </a:lnTo>
                    <a:lnTo>
                      <a:pt x="1997" y="0"/>
                    </a:lnTo>
                    <a:lnTo>
                      <a:pt x="0" y="0"/>
                    </a:lnTo>
                    <a:lnTo>
                      <a:pt x="0" y="10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sp>
            <p:nvSpPr>
              <p:cNvPr id="25" name="Text Box 10"/>
              <p:cNvSpPr txBox="1">
                <a:spLocks noChangeArrowheads="1"/>
              </p:cNvSpPr>
              <p:nvPr/>
            </p:nvSpPr>
            <p:spPr bwMode="auto">
              <a:xfrm>
                <a:off x="2300" y="1760"/>
                <a:ext cx="1747" cy="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74663" eaLnBrk="0" hangingPunct="0">
                  <a:defRPr>
                    <a:solidFill>
                      <a:schemeClr val="tx1"/>
                    </a:solidFill>
                    <a:latin typeface="Arial" pitchFamily="34" charset="0"/>
                  </a:defRPr>
                </a:lvl1pPr>
                <a:lvl2pPr marL="742950" indent="-285750" defTabSz="474663" eaLnBrk="0" hangingPunct="0">
                  <a:defRPr>
                    <a:solidFill>
                      <a:schemeClr val="tx1"/>
                    </a:solidFill>
                    <a:latin typeface="Arial" pitchFamily="34" charset="0"/>
                  </a:defRPr>
                </a:lvl2pPr>
                <a:lvl3pPr marL="1143000" indent="-228600" defTabSz="474663" eaLnBrk="0" hangingPunct="0">
                  <a:defRPr>
                    <a:solidFill>
                      <a:schemeClr val="tx1"/>
                    </a:solidFill>
                    <a:latin typeface="Arial" pitchFamily="34" charset="0"/>
                  </a:defRPr>
                </a:lvl3pPr>
                <a:lvl4pPr marL="1600200" indent="-228600" defTabSz="474663" eaLnBrk="0" hangingPunct="0">
                  <a:defRPr>
                    <a:solidFill>
                      <a:schemeClr val="tx1"/>
                    </a:solidFill>
                    <a:latin typeface="Arial" pitchFamily="34" charset="0"/>
                  </a:defRPr>
                </a:lvl4pPr>
                <a:lvl5pPr marL="2057400" indent="-228600" defTabSz="474663" eaLnBrk="0" hangingPunct="0">
                  <a:defRPr>
                    <a:solidFill>
                      <a:schemeClr val="tx1"/>
                    </a:solidFill>
                    <a:latin typeface="Arial" pitchFamily="34" charset="0"/>
                  </a:defRPr>
                </a:lvl5pPr>
                <a:lvl6pPr marL="2514600" indent="-228600" defTabSz="474663" eaLnBrk="0" fontAlgn="base" hangingPunct="0">
                  <a:spcBef>
                    <a:spcPct val="0"/>
                  </a:spcBef>
                  <a:spcAft>
                    <a:spcPct val="0"/>
                  </a:spcAft>
                  <a:defRPr>
                    <a:solidFill>
                      <a:schemeClr val="tx1"/>
                    </a:solidFill>
                    <a:latin typeface="Arial" pitchFamily="34" charset="0"/>
                  </a:defRPr>
                </a:lvl6pPr>
                <a:lvl7pPr marL="2971800" indent="-228600" defTabSz="474663" eaLnBrk="0" fontAlgn="base" hangingPunct="0">
                  <a:spcBef>
                    <a:spcPct val="0"/>
                  </a:spcBef>
                  <a:spcAft>
                    <a:spcPct val="0"/>
                  </a:spcAft>
                  <a:defRPr>
                    <a:solidFill>
                      <a:schemeClr val="tx1"/>
                    </a:solidFill>
                    <a:latin typeface="Arial" pitchFamily="34" charset="0"/>
                  </a:defRPr>
                </a:lvl7pPr>
                <a:lvl8pPr marL="3429000" indent="-228600" defTabSz="474663" eaLnBrk="0" fontAlgn="base" hangingPunct="0">
                  <a:spcBef>
                    <a:spcPct val="0"/>
                  </a:spcBef>
                  <a:spcAft>
                    <a:spcPct val="0"/>
                  </a:spcAft>
                  <a:defRPr>
                    <a:solidFill>
                      <a:schemeClr val="tx1"/>
                    </a:solidFill>
                    <a:latin typeface="Arial" pitchFamily="34" charset="0"/>
                  </a:defRPr>
                </a:lvl8pPr>
                <a:lvl9pPr marL="3886200" indent="-228600" defTabSz="474663" eaLnBrk="0" fontAlgn="base" hangingPunct="0">
                  <a:spcBef>
                    <a:spcPct val="0"/>
                  </a:spcBef>
                  <a:spcAft>
                    <a:spcPct val="0"/>
                  </a:spcAft>
                  <a:defRPr>
                    <a:solidFill>
                      <a:schemeClr val="tx1"/>
                    </a:solidFill>
                    <a:latin typeface="Arial" pitchFamily="34" charset="0"/>
                  </a:defRPr>
                </a:lvl9pPr>
              </a:lstStyle>
              <a:p>
                <a:pPr algn="ctr" eaLnBrk="1" hangingPunct="1">
                  <a:buClr>
                    <a:srgbClr val="000000"/>
                  </a:buClr>
                  <a:buSzPct val="90000"/>
                  <a:buFont typeface="Monotype Sorts"/>
                  <a:buNone/>
                </a:pPr>
                <a:endParaRPr lang="en-US" sz="2400">
                  <a:solidFill>
                    <a:srgbClr val="000000"/>
                  </a:solidFill>
                  <a:latin typeface="Times New Roman" pitchFamily="18" charset="0"/>
                </a:endParaRPr>
              </a:p>
            </p:txBody>
          </p:sp>
        </p:grpSp>
        <p:grpSp>
          <p:nvGrpSpPr>
            <p:cNvPr id="7" name="Group 11"/>
            <p:cNvGrpSpPr>
              <a:grpSpLocks/>
            </p:cNvGrpSpPr>
            <p:nvPr/>
          </p:nvGrpSpPr>
          <p:grpSpPr bwMode="auto">
            <a:xfrm>
              <a:off x="3216" y="2153"/>
              <a:ext cx="3361" cy="2707"/>
              <a:chOff x="3216" y="2153"/>
              <a:chExt cx="3361" cy="2707"/>
            </a:xfrm>
          </p:grpSpPr>
          <p:sp>
            <p:nvSpPr>
              <p:cNvPr id="20" name="Oval 12"/>
              <p:cNvSpPr>
                <a:spLocks noChangeArrowheads="1"/>
              </p:cNvSpPr>
              <p:nvPr/>
            </p:nvSpPr>
            <p:spPr bwMode="auto">
              <a:xfrm>
                <a:off x="3216" y="2153"/>
                <a:ext cx="3361" cy="2707"/>
              </a:xfrm>
              <a:prstGeom prst="ellipse">
                <a:avLst/>
              </a:prstGeom>
              <a:solidFill>
                <a:schemeClr val="accent5">
                  <a:lumMod val="60000"/>
                  <a:lumOff val="40000"/>
                </a:schemeClr>
              </a:solidFill>
              <a:ln w="18433">
                <a:solidFill>
                  <a:srgbClr val="000000"/>
                </a:solidFill>
                <a:round/>
                <a:headEnd/>
                <a:tailEnd/>
              </a:ln>
              <a:effectLst/>
            </p:spPr>
            <p:txBody>
              <a:bodyPr wrap="none" anchor="ctr"/>
              <a:lstStyle/>
              <a:p>
                <a:pPr algn="ctr">
                  <a:defRPr/>
                </a:pPr>
                <a:endParaRPr lang="en-GB" sz="2400" dirty="0" smtClean="0">
                  <a:latin typeface="Arial Black" pitchFamily="34" charset="0"/>
                </a:endParaRPr>
              </a:p>
              <a:p>
                <a:pPr algn="ctr">
                  <a:defRPr/>
                </a:pPr>
                <a:endParaRPr lang="en-GB" sz="2400" dirty="0" smtClean="0">
                  <a:latin typeface="Arial Black" pitchFamily="34" charset="0"/>
                </a:endParaRPr>
              </a:p>
              <a:p>
                <a:pPr algn="ctr">
                  <a:defRPr/>
                </a:pPr>
                <a:r>
                  <a:rPr lang="en-GB" sz="2400" dirty="0" smtClean="0">
                    <a:latin typeface="Arial Black" pitchFamily="34" charset="0"/>
                  </a:rPr>
                  <a:t>Communication</a:t>
                </a:r>
                <a:endParaRPr lang="en-US" sz="2400" dirty="0" smtClean="0">
                  <a:latin typeface="Arial Black" pitchFamily="34" charset="0"/>
                </a:endParaRPr>
              </a:p>
              <a:p>
                <a:pPr algn="ctr">
                  <a:defRPr/>
                </a:pPr>
                <a:endParaRPr lang="en-US" sz="2400" dirty="0" smtClean="0">
                  <a:latin typeface="Arial Black" pitchFamily="34" charset="0"/>
                </a:endParaRPr>
              </a:p>
              <a:p>
                <a:pPr algn="ctr">
                  <a:defRPr/>
                </a:pPr>
                <a:endParaRPr lang="en-US" sz="2400" dirty="0">
                  <a:solidFill>
                    <a:srgbClr val="000000"/>
                  </a:solidFill>
                  <a:latin typeface="Tahoma" pitchFamily="34" charset="0"/>
                </a:endParaRPr>
              </a:p>
            </p:txBody>
          </p:sp>
          <p:sp>
            <p:nvSpPr>
              <p:cNvPr id="21" name="Freeform 13"/>
              <p:cNvSpPr>
                <a:spLocks/>
              </p:cNvSpPr>
              <p:nvPr/>
            </p:nvSpPr>
            <p:spPr bwMode="auto">
              <a:xfrm>
                <a:off x="3829" y="3424"/>
                <a:ext cx="1999" cy="842"/>
              </a:xfrm>
              <a:custGeom>
                <a:avLst/>
                <a:gdLst>
                  <a:gd name="T0" fmla="*/ 0 w 1999"/>
                  <a:gd name="T1" fmla="*/ 1077 h 1078"/>
                  <a:gd name="T2" fmla="*/ 1998 w 1999"/>
                  <a:gd name="T3" fmla="*/ 1077 h 1078"/>
                  <a:gd name="T4" fmla="*/ 1998 w 1999"/>
                  <a:gd name="T5" fmla="*/ 0 h 1078"/>
                  <a:gd name="T6" fmla="*/ 0 w 1999"/>
                  <a:gd name="T7" fmla="*/ 0 h 1078"/>
                  <a:gd name="T8" fmla="*/ 0 w 1999"/>
                  <a:gd name="T9" fmla="*/ 1077 h 1078"/>
                  <a:gd name="T10" fmla="*/ 0 w 1999"/>
                  <a:gd name="T11" fmla="*/ 1077 h 10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99" h="1078">
                    <a:moveTo>
                      <a:pt x="0" y="1077"/>
                    </a:moveTo>
                    <a:lnTo>
                      <a:pt x="1998" y="1077"/>
                    </a:lnTo>
                    <a:lnTo>
                      <a:pt x="1998" y="0"/>
                    </a:lnTo>
                    <a:lnTo>
                      <a:pt x="0" y="0"/>
                    </a:lnTo>
                    <a:lnTo>
                      <a:pt x="0" y="10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sp>
            <p:nvSpPr>
              <p:cNvPr id="22" name="Text Box 14"/>
              <p:cNvSpPr txBox="1">
                <a:spLocks noChangeArrowheads="1"/>
              </p:cNvSpPr>
              <p:nvPr/>
            </p:nvSpPr>
            <p:spPr bwMode="auto">
              <a:xfrm>
                <a:off x="3993" y="3328"/>
                <a:ext cx="1747" cy="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74663" eaLnBrk="0" hangingPunct="0">
                  <a:defRPr>
                    <a:solidFill>
                      <a:schemeClr val="tx1"/>
                    </a:solidFill>
                    <a:latin typeface="Arial" pitchFamily="34" charset="0"/>
                  </a:defRPr>
                </a:lvl1pPr>
                <a:lvl2pPr marL="742950" indent="-285750" defTabSz="474663" eaLnBrk="0" hangingPunct="0">
                  <a:defRPr>
                    <a:solidFill>
                      <a:schemeClr val="tx1"/>
                    </a:solidFill>
                    <a:latin typeface="Arial" pitchFamily="34" charset="0"/>
                  </a:defRPr>
                </a:lvl2pPr>
                <a:lvl3pPr marL="1143000" indent="-228600" defTabSz="474663" eaLnBrk="0" hangingPunct="0">
                  <a:defRPr>
                    <a:solidFill>
                      <a:schemeClr val="tx1"/>
                    </a:solidFill>
                    <a:latin typeface="Arial" pitchFamily="34" charset="0"/>
                  </a:defRPr>
                </a:lvl3pPr>
                <a:lvl4pPr marL="1600200" indent="-228600" defTabSz="474663" eaLnBrk="0" hangingPunct="0">
                  <a:defRPr>
                    <a:solidFill>
                      <a:schemeClr val="tx1"/>
                    </a:solidFill>
                    <a:latin typeface="Arial" pitchFamily="34" charset="0"/>
                  </a:defRPr>
                </a:lvl4pPr>
                <a:lvl5pPr marL="2057400" indent="-228600" defTabSz="474663" eaLnBrk="0" hangingPunct="0">
                  <a:defRPr>
                    <a:solidFill>
                      <a:schemeClr val="tx1"/>
                    </a:solidFill>
                    <a:latin typeface="Arial" pitchFamily="34" charset="0"/>
                  </a:defRPr>
                </a:lvl5pPr>
                <a:lvl6pPr marL="2514600" indent="-228600" defTabSz="474663" eaLnBrk="0" fontAlgn="base" hangingPunct="0">
                  <a:spcBef>
                    <a:spcPct val="0"/>
                  </a:spcBef>
                  <a:spcAft>
                    <a:spcPct val="0"/>
                  </a:spcAft>
                  <a:defRPr>
                    <a:solidFill>
                      <a:schemeClr val="tx1"/>
                    </a:solidFill>
                    <a:latin typeface="Arial" pitchFamily="34" charset="0"/>
                  </a:defRPr>
                </a:lvl6pPr>
                <a:lvl7pPr marL="2971800" indent="-228600" defTabSz="474663" eaLnBrk="0" fontAlgn="base" hangingPunct="0">
                  <a:spcBef>
                    <a:spcPct val="0"/>
                  </a:spcBef>
                  <a:spcAft>
                    <a:spcPct val="0"/>
                  </a:spcAft>
                  <a:defRPr>
                    <a:solidFill>
                      <a:schemeClr val="tx1"/>
                    </a:solidFill>
                    <a:latin typeface="Arial" pitchFamily="34" charset="0"/>
                  </a:defRPr>
                </a:lvl7pPr>
                <a:lvl8pPr marL="3429000" indent="-228600" defTabSz="474663" eaLnBrk="0" fontAlgn="base" hangingPunct="0">
                  <a:spcBef>
                    <a:spcPct val="0"/>
                  </a:spcBef>
                  <a:spcAft>
                    <a:spcPct val="0"/>
                  </a:spcAft>
                  <a:defRPr>
                    <a:solidFill>
                      <a:schemeClr val="tx1"/>
                    </a:solidFill>
                    <a:latin typeface="Arial" pitchFamily="34" charset="0"/>
                  </a:defRPr>
                </a:lvl8pPr>
                <a:lvl9pPr marL="3886200" indent="-228600" defTabSz="474663" eaLnBrk="0" fontAlgn="base" hangingPunct="0">
                  <a:spcBef>
                    <a:spcPct val="0"/>
                  </a:spcBef>
                  <a:spcAft>
                    <a:spcPct val="0"/>
                  </a:spcAft>
                  <a:defRPr>
                    <a:solidFill>
                      <a:schemeClr val="tx1"/>
                    </a:solidFill>
                    <a:latin typeface="Arial" pitchFamily="34" charset="0"/>
                  </a:defRPr>
                </a:lvl9pPr>
              </a:lstStyle>
              <a:p>
                <a:pPr algn="ctr" eaLnBrk="1" hangingPunct="1">
                  <a:buClr>
                    <a:srgbClr val="000000"/>
                  </a:buClr>
                  <a:buSzPct val="90000"/>
                  <a:buFont typeface="Monotype Sorts"/>
                  <a:buNone/>
                </a:pPr>
                <a:endParaRPr lang="en-US" sz="2400">
                  <a:solidFill>
                    <a:srgbClr val="000000"/>
                  </a:solidFill>
                  <a:latin typeface="Times New Roman" pitchFamily="18" charset="0"/>
                </a:endParaRPr>
              </a:p>
            </p:txBody>
          </p:sp>
        </p:grpSp>
        <p:grpSp>
          <p:nvGrpSpPr>
            <p:cNvPr id="8" name="Group 15"/>
            <p:cNvGrpSpPr>
              <a:grpSpLocks/>
            </p:cNvGrpSpPr>
            <p:nvPr/>
          </p:nvGrpSpPr>
          <p:grpSpPr bwMode="auto">
            <a:xfrm>
              <a:off x="1701" y="2589"/>
              <a:ext cx="1322" cy="588"/>
              <a:chOff x="1701" y="2589"/>
              <a:chExt cx="1322" cy="588"/>
            </a:xfrm>
          </p:grpSpPr>
          <p:sp>
            <p:nvSpPr>
              <p:cNvPr id="18" name="Freeform 17"/>
              <p:cNvSpPr>
                <a:spLocks/>
              </p:cNvSpPr>
              <p:nvPr/>
            </p:nvSpPr>
            <p:spPr bwMode="auto">
              <a:xfrm>
                <a:off x="1701" y="2589"/>
                <a:ext cx="1322" cy="588"/>
              </a:xfrm>
              <a:custGeom>
                <a:avLst/>
                <a:gdLst>
                  <a:gd name="T0" fmla="*/ 0 w 1322"/>
                  <a:gd name="T1" fmla="*/ 587 h 588"/>
                  <a:gd name="T2" fmla="*/ 1321 w 1322"/>
                  <a:gd name="T3" fmla="*/ 587 h 588"/>
                  <a:gd name="T4" fmla="*/ 1321 w 1322"/>
                  <a:gd name="T5" fmla="*/ 0 h 588"/>
                  <a:gd name="T6" fmla="*/ 0 w 1322"/>
                  <a:gd name="T7" fmla="*/ 0 h 588"/>
                  <a:gd name="T8" fmla="*/ 0 w 1322"/>
                  <a:gd name="T9" fmla="*/ 587 h 588"/>
                  <a:gd name="T10" fmla="*/ 0 w 1322"/>
                  <a:gd name="T11" fmla="*/ 587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22" h="588">
                    <a:moveTo>
                      <a:pt x="0" y="587"/>
                    </a:moveTo>
                    <a:lnTo>
                      <a:pt x="1321" y="587"/>
                    </a:lnTo>
                    <a:lnTo>
                      <a:pt x="1321" y="0"/>
                    </a:lnTo>
                    <a:lnTo>
                      <a:pt x="0" y="0"/>
                    </a:lnTo>
                    <a:lnTo>
                      <a:pt x="0" y="5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sp>
            <p:nvSpPr>
              <p:cNvPr id="19" name="Text Box 18"/>
              <p:cNvSpPr txBox="1">
                <a:spLocks noChangeArrowheads="1"/>
              </p:cNvSpPr>
              <p:nvPr/>
            </p:nvSpPr>
            <p:spPr bwMode="auto">
              <a:xfrm>
                <a:off x="1809" y="2666"/>
                <a:ext cx="115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74663" eaLnBrk="0" hangingPunct="0">
                  <a:defRPr>
                    <a:solidFill>
                      <a:schemeClr val="tx1"/>
                    </a:solidFill>
                    <a:latin typeface="Arial" pitchFamily="34" charset="0"/>
                  </a:defRPr>
                </a:lvl1pPr>
                <a:lvl2pPr marL="742950" indent="-285750" defTabSz="474663" eaLnBrk="0" hangingPunct="0">
                  <a:defRPr>
                    <a:solidFill>
                      <a:schemeClr val="tx1"/>
                    </a:solidFill>
                    <a:latin typeface="Arial" pitchFamily="34" charset="0"/>
                  </a:defRPr>
                </a:lvl2pPr>
                <a:lvl3pPr marL="1143000" indent="-228600" defTabSz="474663" eaLnBrk="0" hangingPunct="0">
                  <a:defRPr>
                    <a:solidFill>
                      <a:schemeClr val="tx1"/>
                    </a:solidFill>
                    <a:latin typeface="Arial" pitchFamily="34" charset="0"/>
                  </a:defRPr>
                </a:lvl3pPr>
                <a:lvl4pPr marL="1600200" indent="-228600" defTabSz="474663" eaLnBrk="0" hangingPunct="0">
                  <a:defRPr>
                    <a:solidFill>
                      <a:schemeClr val="tx1"/>
                    </a:solidFill>
                    <a:latin typeface="Arial" pitchFamily="34" charset="0"/>
                  </a:defRPr>
                </a:lvl4pPr>
                <a:lvl5pPr marL="2057400" indent="-228600" defTabSz="474663" eaLnBrk="0" hangingPunct="0">
                  <a:defRPr>
                    <a:solidFill>
                      <a:schemeClr val="tx1"/>
                    </a:solidFill>
                    <a:latin typeface="Arial" pitchFamily="34" charset="0"/>
                  </a:defRPr>
                </a:lvl5pPr>
                <a:lvl6pPr marL="2514600" indent="-228600" defTabSz="474663" eaLnBrk="0" fontAlgn="base" hangingPunct="0">
                  <a:spcBef>
                    <a:spcPct val="0"/>
                  </a:spcBef>
                  <a:spcAft>
                    <a:spcPct val="0"/>
                  </a:spcAft>
                  <a:defRPr>
                    <a:solidFill>
                      <a:schemeClr val="tx1"/>
                    </a:solidFill>
                    <a:latin typeface="Arial" pitchFamily="34" charset="0"/>
                  </a:defRPr>
                </a:lvl6pPr>
                <a:lvl7pPr marL="2971800" indent="-228600" defTabSz="474663" eaLnBrk="0" fontAlgn="base" hangingPunct="0">
                  <a:spcBef>
                    <a:spcPct val="0"/>
                  </a:spcBef>
                  <a:spcAft>
                    <a:spcPct val="0"/>
                  </a:spcAft>
                  <a:defRPr>
                    <a:solidFill>
                      <a:schemeClr val="tx1"/>
                    </a:solidFill>
                    <a:latin typeface="Arial" pitchFamily="34" charset="0"/>
                  </a:defRPr>
                </a:lvl7pPr>
                <a:lvl8pPr marL="3429000" indent="-228600" defTabSz="474663" eaLnBrk="0" fontAlgn="base" hangingPunct="0">
                  <a:spcBef>
                    <a:spcPct val="0"/>
                  </a:spcBef>
                  <a:spcAft>
                    <a:spcPct val="0"/>
                  </a:spcAft>
                  <a:defRPr>
                    <a:solidFill>
                      <a:schemeClr val="tx1"/>
                    </a:solidFill>
                    <a:latin typeface="Arial" pitchFamily="34" charset="0"/>
                  </a:defRPr>
                </a:lvl8pPr>
                <a:lvl9pPr marL="3886200" indent="-228600" defTabSz="474663" eaLnBrk="0" fontAlgn="base" hangingPunct="0">
                  <a:spcBef>
                    <a:spcPct val="0"/>
                  </a:spcBef>
                  <a:spcAft>
                    <a:spcPct val="0"/>
                  </a:spcAft>
                  <a:defRPr>
                    <a:solidFill>
                      <a:schemeClr val="tx1"/>
                    </a:solidFill>
                    <a:latin typeface="Arial" pitchFamily="34" charset="0"/>
                  </a:defRPr>
                </a:lvl9pPr>
              </a:lstStyle>
              <a:p>
                <a:pPr algn="ctr" eaLnBrk="1" hangingPunct="1">
                  <a:buClr>
                    <a:srgbClr val="000000"/>
                  </a:buClr>
                  <a:buSzPct val="90000"/>
                  <a:buFont typeface="Monotype Sorts"/>
                  <a:buNone/>
                </a:pPr>
                <a:endParaRPr lang="en-US" sz="2400">
                  <a:solidFill>
                    <a:srgbClr val="000000"/>
                  </a:solidFill>
                  <a:latin typeface="Times New Roman" pitchFamily="18" charset="0"/>
                </a:endParaRPr>
              </a:p>
            </p:txBody>
          </p:sp>
        </p:grpSp>
        <p:grpSp>
          <p:nvGrpSpPr>
            <p:cNvPr id="9" name="Group 19"/>
            <p:cNvGrpSpPr>
              <a:grpSpLocks/>
            </p:cNvGrpSpPr>
            <p:nvPr/>
          </p:nvGrpSpPr>
          <p:grpSpPr bwMode="auto">
            <a:xfrm>
              <a:off x="3500" y="2625"/>
              <a:ext cx="1113" cy="486"/>
              <a:chOff x="3500" y="2625"/>
              <a:chExt cx="1113" cy="486"/>
            </a:xfrm>
          </p:grpSpPr>
          <p:sp>
            <p:nvSpPr>
              <p:cNvPr id="16" name="Freeform 21"/>
              <p:cNvSpPr>
                <a:spLocks/>
              </p:cNvSpPr>
              <p:nvPr/>
            </p:nvSpPr>
            <p:spPr bwMode="auto">
              <a:xfrm>
                <a:off x="3500" y="2625"/>
                <a:ext cx="1113" cy="486"/>
              </a:xfrm>
              <a:custGeom>
                <a:avLst/>
                <a:gdLst>
                  <a:gd name="T0" fmla="*/ 0 w 1113"/>
                  <a:gd name="T1" fmla="*/ 485 h 486"/>
                  <a:gd name="T2" fmla="*/ 1112 w 1113"/>
                  <a:gd name="T3" fmla="*/ 485 h 486"/>
                  <a:gd name="T4" fmla="*/ 1112 w 1113"/>
                  <a:gd name="T5" fmla="*/ 0 h 486"/>
                  <a:gd name="T6" fmla="*/ 0 w 1113"/>
                  <a:gd name="T7" fmla="*/ 0 h 486"/>
                  <a:gd name="T8" fmla="*/ 0 w 1113"/>
                  <a:gd name="T9" fmla="*/ 485 h 486"/>
                  <a:gd name="T10" fmla="*/ 0 w 1113"/>
                  <a:gd name="T11" fmla="*/ 485 h 48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3" h="486">
                    <a:moveTo>
                      <a:pt x="0" y="485"/>
                    </a:moveTo>
                    <a:lnTo>
                      <a:pt x="1112" y="485"/>
                    </a:lnTo>
                    <a:lnTo>
                      <a:pt x="1112" y="0"/>
                    </a:lnTo>
                    <a:lnTo>
                      <a:pt x="0" y="0"/>
                    </a:lnTo>
                    <a:lnTo>
                      <a:pt x="0" y="4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sp>
            <p:nvSpPr>
              <p:cNvPr id="17" name="Text Box 22"/>
              <p:cNvSpPr txBox="1">
                <a:spLocks noChangeArrowheads="1"/>
              </p:cNvSpPr>
              <p:nvPr/>
            </p:nvSpPr>
            <p:spPr bwMode="auto">
              <a:xfrm>
                <a:off x="3592" y="2688"/>
                <a:ext cx="97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74663" eaLnBrk="0" hangingPunct="0">
                  <a:defRPr>
                    <a:solidFill>
                      <a:schemeClr val="tx1"/>
                    </a:solidFill>
                    <a:latin typeface="Arial" pitchFamily="34" charset="0"/>
                  </a:defRPr>
                </a:lvl1pPr>
                <a:lvl2pPr marL="742950" indent="-285750" defTabSz="474663" eaLnBrk="0" hangingPunct="0">
                  <a:defRPr>
                    <a:solidFill>
                      <a:schemeClr val="tx1"/>
                    </a:solidFill>
                    <a:latin typeface="Arial" pitchFamily="34" charset="0"/>
                  </a:defRPr>
                </a:lvl2pPr>
                <a:lvl3pPr marL="1143000" indent="-228600" defTabSz="474663" eaLnBrk="0" hangingPunct="0">
                  <a:defRPr>
                    <a:solidFill>
                      <a:schemeClr val="tx1"/>
                    </a:solidFill>
                    <a:latin typeface="Arial" pitchFamily="34" charset="0"/>
                  </a:defRPr>
                </a:lvl3pPr>
                <a:lvl4pPr marL="1600200" indent="-228600" defTabSz="474663" eaLnBrk="0" hangingPunct="0">
                  <a:defRPr>
                    <a:solidFill>
                      <a:schemeClr val="tx1"/>
                    </a:solidFill>
                    <a:latin typeface="Arial" pitchFamily="34" charset="0"/>
                  </a:defRPr>
                </a:lvl4pPr>
                <a:lvl5pPr marL="2057400" indent="-228600" defTabSz="474663" eaLnBrk="0" hangingPunct="0">
                  <a:defRPr>
                    <a:solidFill>
                      <a:schemeClr val="tx1"/>
                    </a:solidFill>
                    <a:latin typeface="Arial" pitchFamily="34" charset="0"/>
                  </a:defRPr>
                </a:lvl5pPr>
                <a:lvl6pPr marL="2514600" indent="-228600" defTabSz="474663" eaLnBrk="0" fontAlgn="base" hangingPunct="0">
                  <a:spcBef>
                    <a:spcPct val="0"/>
                  </a:spcBef>
                  <a:spcAft>
                    <a:spcPct val="0"/>
                  </a:spcAft>
                  <a:defRPr>
                    <a:solidFill>
                      <a:schemeClr val="tx1"/>
                    </a:solidFill>
                    <a:latin typeface="Arial" pitchFamily="34" charset="0"/>
                  </a:defRPr>
                </a:lvl6pPr>
                <a:lvl7pPr marL="2971800" indent="-228600" defTabSz="474663" eaLnBrk="0" fontAlgn="base" hangingPunct="0">
                  <a:spcBef>
                    <a:spcPct val="0"/>
                  </a:spcBef>
                  <a:spcAft>
                    <a:spcPct val="0"/>
                  </a:spcAft>
                  <a:defRPr>
                    <a:solidFill>
                      <a:schemeClr val="tx1"/>
                    </a:solidFill>
                    <a:latin typeface="Arial" pitchFamily="34" charset="0"/>
                  </a:defRPr>
                </a:lvl7pPr>
                <a:lvl8pPr marL="3429000" indent="-228600" defTabSz="474663" eaLnBrk="0" fontAlgn="base" hangingPunct="0">
                  <a:spcBef>
                    <a:spcPct val="0"/>
                  </a:spcBef>
                  <a:spcAft>
                    <a:spcPct val="0"/>
                  </a:spcAft>
                  <a:defRPr>
                    <a:solidFill>
                      <a:schemeClr val="tx1"/>
                    </a:solidFill>
                    <a:latin typeface="Arial" pitchFamily="34" charset="0"/>
                  </a:defRPr>
                </a:lvl8pPr>
                <a:lvl9pPr marL="3886200" indent="-228600" defTabSz="474663" eaLnBrk="0" fontAlgn="base" hangingPunct="0">
                  <a:spcBef>
                    <a:spcPct val="0"/>
                  </a:spcBef>
                  <a:spcAft>
                    <a:spcPct val="0"/>
                  </a:spcAft>
                  <a:defRPr>
                    <a:solidFill>
                      <a:schemeClr val="tx1"/>
                    </a:solidFill>
                    <a:latin typeface="Arial" pitchFamily="34" charset="0"/>
                  </a:defRPr>
                </a:lvl9pPr>
              </a:lstStyle>
              <a:p>
                <a:pPr algn="ctr" eaLnBrk="1" hangingPunct="1">
                  <a:buClr>
                    <a:srgbClr val="000000"/>
                  </a:buClr>
                  <a:buSzPct val="90000"/>
                  <a:buFont typeface="Monotype Sorts"/>
                  <a:buNone/>
                </a:pPr>
                <a:endParaRPr lang="en-US" sz="2400">
                  <a:solidFill>
                    <a:srgbClr val="000000"/>
                  </a:solidFill>
                  <a:latin typeface="Times New Roman" pitchFamily="18" charset="0"/>
                </a:endParaRPr>
              </a:p>
            </p:txBody>
          </p:sp>
        </p:grpSp>
        <p:grpSp>
          <p:nvGrpSpPr>
            <p:cNvPr id="10" name="Group 23"/>
            <p:cNvGrpSpPr>
              <a:grpSpLocks/>
            </p:cNvGrpSpPr>
            <p:nvPr/>
          </p:nvGrpSpPr>
          <p:grpSpPr bwMode="auto">
            <a:xfrm>
              <a:off x="2805" y="3147"/>
              <a:ext cx="1021" cy="980"/>
              <a:chOff x="2805" y="3147"/>
              <a:chExt cx="1021" cy="980"/>
            </a:xfrm>
          </p:grpSpPr>
          <p:sp>
            <p:nvSpPr>
              <p:cNvPr id="14" name="Freeform 25"/>
              <p:cNvSpPr>
                <a:spLocks/>
              </p:cNvSpPr>
              <p:nvPr/>
            </p:nvSpPr>
            <p:spPr bwMode="auto">
              <a:xfrm>
                <a:off x="3310" y="3147"/>
                <a:ext cx="516" cy="608"/>
              </a:xfrm>
              <a:custGeom>
                <a:avLst/>
                <a:gdLst>
                  <a:gd name="T0" fmla="*/ 0 w 904"/>
                  <a:gd name="T1" fmla="*/ 737 h 738"/>
                  <a:gd name="T2" fmla="*/ 903 w 904"/>
                  <a:gd name="T3" fmla="*/ 737 h 738"/>
                  <a:gd name="T4" fmla="*/ 903 w 904"/>
                  <a:gd name="T5" fmla="*/ 0 h 738"/>
                  <a:gd name="T6" fmla="*/ 0 w 904"/>
                  <a:gd name="T7" fmla="*/ 0 h 738"/>
                  <a:gd name="T8" fmla="*/ 0 w 904"/>
                  <a:gd name="T9" fmla="*/ 737 h 738"/>
                  <a:gd name="T10" fmla="*/ 0 w 904"/>
                  <a:gd name="T11" fmla="*/ 737 h 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4" h="738">
                    <a:moveTo>
                      <a:pt x="0" y="737"/>
                    </a:moveTo>
                    <a:lnTo>
                      <a:pt x="903" y="737"/>
                    </a:lnTo>
                    <a:lnTo>
                      <a:pt x="903" y="0"/>
                    </a:lnTo>
                    <a:lnTo>
                      <a:pt x="0" y="0"/>
                    </a:lnTo>
                    <a:lnTo>
                      <a:pt x="0" y="7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sp>
            <p:nvSpPr>
              <p:cNvPr id="15" name="Text Box 26"/>
              <p:cNvSpPr txBox="1">
                <a:spLocks noChangeArrowheads="1"/>
              </p:cNvSpPr>
              <p:nvPr/>
            </p:nvSpPr>
            <p:spPr bwMode="auto">
              <a:xfrm>
                <a:off x="2805" y="3558"/>
                <a:ext cx="79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74663" eaLnBrk="0" hangingPunct="0">
                  <a:defRPr>
                    <a:solidFill>
                      <a:schemeClr val="tx1"/>
                    </a:solidFill>
                    <a:latin typeface="Arial" pitchFamily="34" charset="0"/>
                  </a:defRPr>
                </a:lvl1pPr>
                <a:lvl2pPr marL="742950" indent="-285750" defTabSz="474663" eaLnBrk="0" hangingPunct="0">
                  <a:defRPr>
                    <a:solidFill>
                      <a:schemeClr val="tx1"/>
                    </a:solidFill>
                    <a:latin typeface="Arial" pitchFamily="34" charset="0"/>
                  </a:defRPr>
                </a:lvl2pPr>
                <a:lvl3pPr marL="1143000" indent="-228600" defTabSz="474663" eaLnBrk="0" hangingPunct="0">
                  <a:defRPr>
                    <a:solidFill>
                      <a:schemeClr val="tx1"/>
                    </a:solidFill>
                    <a:latin typeface="Arial" pitchFamily="34" charset="0"/>
                  </a:defRPr>
                </a:lvl3pPr>
                <a:lvl4pPr marL="1600200" indent="-228600" defTabSz="474663" eaLnBrk="0" hangingPunct="0">
                  <a:defRPr>
                    <a:solidFill>
                      <a:schemeClr val="tx1"/>
                    </a:solidFill>
                    <a:latin typeface="Arial" pitchFamily="34" charset="0"/>
                  </a:defRPr>
                </a:lvl4pPr>
                <a:lvl5pPr marL="2057400" indent="-228600" defTabSz="474663" eaLnBrk="0" hangingPunct="0">
                  <a:defRPr>
                    <a:solidFill>
                      <a:schemeClr val="tx1"/>
                    </a:solidFill>
                    <a:latin typeface="Arial" pitchFamily="34" charset="0"/>
                  </a:defRPr>
                </a:lvl5pPr>
                <a:lvl6pPr marL="2514600" indent="-228600" defTabSz="474663" eaLnBrk="0" fontAlgn="base" hangingPunct="0">
                  <a:spcBef>
                    <a:spcPct val="0"/>
                  </a:spcBef>
                  <a:spcAft>
                    <a:spcPct val="0"/>
                  </a:spcAft>
                  <a:defRPr>
                    <a:solidFill>
                      <a:schemeClr val="tx1"/>
                    </a:solidFill>
                    <a:latin typeface="Arial" pitchFamily="34" charset="0"/>
                  </a:defRPr>
                </a:lvl6pPr>
                <a:lvl7pPr marL="2971800" indent="-228600" defTabSz="474663" eaLnBrk="0" fontAlgn="base" hangingPunct="0">
                  <a:spcBef>
                    <a:spcPct val="0"/>
                  </a:spcBef>
                  <a:spcAft>
                    <a:spcPct val="0"/>
                  </a:spcAft>
                  <a:defRPr>
                    <a:solidFill>
                      <a:schemeClr val="tx1"/>
                    </a:solidFill>
                    <a:latin typeface="Arial" pitchFamily="34" charset="0"/>
                  </a:defRPr>
                </a:lvl7pPr>
                <a:lvl8pPr marL="3429000" indent="-228600" defTabSz="474663" eaLnBrk="0" fontAlgn="base" hangingPunct="0">
                  <a:spcBef>
                    <a:spcPct val="0"/>
                  </a:spcBef>
                  <a:spcAft>
                    <a:spcPct val="0"/>
                  </a:spcAft>
                  <a:defRPr>
                    <a:solidFill>
                      <a:schemeClr val="tx1"/>
                    </a:solidFill>
                    <a:latin typeface="Arial" pitchFamily="34" charset="0"/>
                  </a:defRPr>
                </a:lvl8pPr>
                <a:lvl9pPr marL="3886200" indent="-228600" defTabSz="474663" eaLnBrk="0" fontAlgn="base" hangingPunct="0">
                  <a:spcBef>
                    <a:spcPct val="0"/>
                  </a:spcBef>
                  <a:spcAft>
                    <a:spcPct val="0"/>
                  </a:spcAft>
                  <a:defRPr>
                    <a:solidFill>
                      <a:schemeClr val="tx1"/>
                    </a:solidFill>
                    <a:latin typeface="Arial" pitchFamily="34" charset="0"/>
                  </a:defRPr>
                </a:lvl9pPr>
              </a:lstStyle>
              <a:p>
                <a:pPr algn="ctr" eaLnBrk="1" hangingPunct="1">
                  <a:buClr>
                    <a:srgbClr val="000000"/>
                  </a:buClr>
                  <a:buSzPct val="90000"/>
                  <a:buFont typeface="Monotype Sorts"/>
                  <a:buNone/>
                </a:pPr>
                <a:endParaRPr lang="en-US" sz="2400">
                  <a:solidFill>
                    <a:srgbClr val="000000"/>
                  </a:solidFill>
                  <a:latin typeface="Times New Roman" pitchFamily="18" charset="0"/>
                </a:endParaRPr>
              </a:p>
            </p:txBody>
          </p:sp>
        </p:grpSp>
        <p:grpSp>
          <p:nvGrpSpPr>
            <p:cNvPr id="11" name="Group 27"/>
            <p:cNvGrpSpPr>
              <a:grpSpLocks/>
            </p:cNvGrpSpPr>
            <p:nvPr/>
          </p:nvGrpSpPr>
          <p:grpSpPr bwMode="auto">
            <a:xfrm>
              <a:off x="2806" y="2926"/>
              <a:ext cx="1249" cy="774"/>
              <a:chOff x="2806" y="2926"/>
              <a:chExt cx="1249" cy="774"/>
            </a:xfrm>
          </p:grpSpPr>
          <p:sp>
            <p:nvSpPr>
              <p:cNvPr id="12" name="Freeform 29"/>
              <p:cNvSpPr>
                <a:spLocks/>
              </p:cNvSpPr>
              <p:nvPr/>
            </p:nvSpPr>
            <p:spPr bwMode="auto">
              <a:xfrm>
                <a:off x="3310" y="2926"/>
                <a:ext cx="745" cy="774"/>
              </a:xfrm>
              <a:custGeom>
                <a:avLst/>
                <a:gdLst>
                  <a:gd name="T0" fmla="*/ 0 w 904"/>
                  <a:gd name="T1" fmla="*/ 547 h 548"/>
                  <a:gd name="T2" fmla="*/ 903 w 904"/>
                  <a:gd name="T3" fmla="*/ 547 h 548"/>
                  <a:gd name="T4" fmla="*/ 903 w 904"/>
                  <a:gd name="T5" fmla="*/ 0 h 548"/>
                  <a:gd name="T6" fmla="*/ 0 w 904"/>
                  <a:gd name="T7" fmla="*/ 0 h 548"/>
                  <a:gd name="T8" fmla="*/ 0 w 904"/>
                  <a:gd name="T9" fmla="*/ 547 h 548"/>
                  <a:gd name="T10" fmla="*/ 0 w 904"/>
                  <a:gd name="T11" fmla="*/ 547 h 5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4" h="548">
                    <a:moveTo>
                      <a:pt x="0" y="547"/>
                    </a:moveTo>
                    <a:lnTo>
                      <a:pt x="903" y="547"/>
                    </a:lnTo>
                    <a:lnTo>
                      <a:pt x="903" y="0"/>
                    </a:lnTo>
                    <a:lnTo>
                      <a:pt x="0" y="0"/>
                    </a:lnTo>
                    <a:lnTo>
                      <a:pt x="0" y="54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none" w="med" len="med"/>
                    <a:tailEnd type="none" w="med" len="med"/>
                  </a14:hiddenLine>
                </a:ext>
              </a:extLst>
            </p:spPr>
            <p:txBody>
              <a:bodyPr/>
              <a:lstStyle/>
              <a:p>
                <a:endParaRPr lang="en-US"/>
              </a:p>
            </p:txBody>
          </p:sp>
          <p:sp>
            <p:nvSpPr>
              <p:cNvPr id="13" name="Text Box 30"/>
              <p:cNvSpPr txBox="1">
                <a:spLocks noChangeArrowheads="1"/>
              </p:cNvSpPr>
              <p:nvPr/>
            </p:nvSpPr>
            <p:spPr bwMode="auto">
              <a:xfrm>
                <a:off x="2806" y="2941"/>
                <a:ext cx="789"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defTabSz="474663" eaLnBrk="0" hangingPunct="0">
                  <a:defRPr>
                    <a:solidFill>
                      <a:schemeClr val="tx1"/>
                    </a:solidFill>
                    <a:latin typeface="Arial" pitchFamily="34" charset="0"/>
                  </a:defRPr>
                </a:lvl1pPr>
                <a:lvl2pPr marL="742950" indent="-285750" defTabSz="474663" eaLnBrk="0" hangingPunct="0">
                  <a:defRPr>
                    <a:solidFill>
                      <a:schemeClr val="tx1"/>
                    </a:solidFill>
                    <a:latin typeface="Arial" pitchFamily="34" charset="0"/>
                  </a:defRPr>
                </a:lvl2pPr>
                <a:lvl3pPr marL="1143000" indent="-228600" defTabSz="474663" eaLnBrk="0" hangingPunct="0">
                  <a:defRPr>
                    <a:solidFill>
                      <a:schemeClr val="tx1"/>
                    </a:solidFill>
                    <a:latin typeface="Arial" pitchFamily="34" charset="0"/>
                  </a:defRPr>
                </a:lvl3pPr>
                <a:lvl4pPr marL="1600200" indent="-228600" defTabSz="474663" eaLnBrk="0" hangingPunct="0">
                  <a:defRPr>
                    <a:solidFill>
                      <a:schemeClr val="tx1"/>
                    </a:solidFill>
                    <a:latin typeface="Arial" pitchFamily="34" charset="0"/>
                  </a:defRPr>
                </a:lvl4pPr>
                <a:lvl5pPr marL="2057400" indent="-228600" defTabSz="474663" eaLnBrk="0" hangingPunct="0">
                  <a:defRPr>
                    <a:solidFill>
                      <a:schemeClr val="tx1"/>
                    </a:solidFill>
                    <a:latin typeface="Arial" pitchFamily="34" charset="0"/>
                  </a:defRPr>
                </a:lvl5pPr>
                <a:lvl6pPr marL="2514600" indent="-228600" defTabSz="474663" eaLnBrk="0" fontAlgn="base" hangingPunct="0">
                  <a:spcBef>
                    <a:spcPct val="0"/>
                  </a:spcBef>
                  <a:spcAft>
                    <a:spcPct val="0"/>
                  </a:spcAft>
                  <a:defRPr>
                    <a:solidFill>
                      <a:schemeClr val="tx1"/>
                    </a:solidFill>
                    <a:latin typeface="Arial" pitchFamily="34" charset="0"/>
                  </a:defRPr>
                </a:lvl6pPr>
                <a:lvl7pPr marL="2971800" indent="-228600" defTabSz="474663" eaLnBrk="0" fontAlgn="base" hangingPunct="0">
                  <a:spcBef>
                    <a:spcPct val="0"/>
                  </a:spcBef>
                  <a:spcAft>
                    <a:spcPct val="0"/>
                  </a:spcAft>
                  <a:defRPr>
                    <a:solidFill>
                      <a:schemeClr val="tx1"/>
                    </a:solidFill>
                    <a:latin typeface="Arial" pitchFamily="34" charset="0"/>
                  </a:defRPr>
                </a:lvl7pPr>
                <a:lvl8pPr marL="3429000" indent="-228600" defTabSz="474663" eaLnBrk="0" fontAlgn="base" hangingPunct="0">
                  <a:spcBef>
                    <a:spcPct val="0"/>
                  </a:spcBef>
                  <a:spcAft>
                    <a:spcPct val="0"/>
                  </a:spcAft>
                  <a:defRPr>
                    <a:solidFill>
                      <a:schemeClr val="tx1"/>
                    </a:solidFill>
                    <a:latin typeface="Arial" pitchFamily="34" charset="0"/>
                  </a:defRPr>
                </a:lvl8pPr>
                <a:lvl9pPr marL="3886200" indent="-228600" defTabSz="474663" eaLnBrk="0" fontAlgn="base" hangingPunct="0">
                  <a:spcBef>
                    <a:spcPct val="0"/>
                  </a:spcBef>
                  <a:spcAft>
                    <a:spcPct val="0"/>
                  </a:spcAft>
                  <a:defRPr>
                    <a:solidFill>
                      <a:schemeClr val="tx1"/>
                    </a:solidFill>
                    <a:latin typeface="Arial" pitchFamily="34" charset="0"/>
                  </a:defRPr>
                </a:lvl9pPr>
              </a:lstStyle>
              <a:p>
                <a:pPr algn="ctr" eaLnBrk="1" hangingPunct="1">
                  <a:buClr>
                    <a:srgbClr val="000000"/>
                  </a:buClr>
                  <a:buSzPct val="90000"/>
                  <a:buFont typeface="Monotype Sorts"/>
                  <a:buNone/>
                </a:pPr>
                <a:endParaRPr lang="en-US" sz="2000">
                  <a:solidFill>
                    <a:srgbClr val="000000"/>
                  </a:solidFill>
                  <a:latin typeface="Times New Roman" pitchFamily="18" charset="0"/>
                </a:endParaRPr>
              </a:p>
            </p:txBody>
          </p:sp>
        </p:grpSp>
      </p:grpSp>
      <p:sp>
        <p:nvSpPr>
          <p:cNvPr id="28" name="Rectangle 27"/>
          <p:cNvSpPr/>
          <p:nvPr/>
        </p:nvSpPr>
        <p:spPr>
          <a:xfrm>
            <a:off x="2590800" y="2438400"/>
            <a:ext cx="2209800" cy="707886"/>
          </a:xfrm>
          <a:prstGeom prst="rect">
            <a:avLst/>
          </a:prstGeom>
        </p:spPr>
        <p:txBody>
          <a:bodyPr wrap="square">
            <a:spAutoFit/>
          </a:bodyPr>
          <a:lstStyle/>
          <a:p>
            <a:pPr algn="ctr">
              <a:spcBef>
                <a:spcPct val="50000"/>
              </a:spcBef>
            </a:pPr>
            <a:r>
              <a:rPr lang="en-GB" sz="2000" dirty="0" smtClean="0">
                <a:latin typeface="Arial Black" pitchFamily="34" charset="0"/>
              </a:rPr>
              <a:t>Social Relationships</a:t>
            </a:r>
            <a:endParaRPr lang="en-US" sz="2000" dirty="0">
              <a:latin typeface="Arial Black" pitchFamily="34" charset="0"/>
            </a:endParaRPr>
          </a:p>
        </p:txBody>
      </p:sp>
      <p:sp>
        <p:nvSpPr>
          <p:cNvPr id="29" name="Rectangle 28"/>
          <p:cNvSpPr/>
          <p:nvPr/>
        </p:nvSpPr>
        <p:spPr>
          <a:xfrm>
            <a:off x="3064600" y="3244334"/>
            <a:ext cx="184730" cy="369332"/>
          </a:xfrm>
          <a:prstGeom prst="rect">
            <a:avLst/>
          </a:prstGeom>
        </p:spPr>
        <p:txBody>
          <a:bodyPr wrap="none">
            <a:spAutoFit/>
          </a:bodyPr>
          <a:lstStyle/>
          <a:p>
            <a:pPr algn="ctr">
              <a:spcBef>
                <a:spcPct val="50000"/>
              </a:spcBef>
            </a:pPr>
            <a:endParaRPr lang="en-US" dirty="0">
              <a:latin typeface="Arial Black" pitchFamily="34" charset="0"/>
            </a:endParaRPr>
          </a:p>
        </p:txBody>
      </p:sp>
    </p:spTree>
    <p:extLst>
      <p:ext uri="{BB962C8B-B14F-4D97-AF65-F5344CB8AC3E}">
        <p14:creationId xmlns:p14="http://schemas.microsoft.com/office/powerpoint/2010/main" val="315295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disorders in the </a:t>
            </a:r>
            <a:r>
              <a:rPr lang="en-US" dirty="0" smtClean="0"/>
              <a:t>PDD</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smtClean="0"/>
              <a:t>Asperger disorder</a:t>
            </a:r>
          </a:p>
          <a:p>
            <a:pPr>
              <a:lnSpc>
                <a:spcPct val="150000"/>
              </a:lnSpc>
            </a:pPr>
            <a:r>
              <a:rPr lang="en-US" dirty="0" err="1" smtClean="0"/>
              <a:t>Rett</a:t>
            </a:r>
            <a:r>
              <a:rPr lang="en-US" dirty="0" smtClean="0"/>
              <a:t> disorder</a:t>
            </a:r>
          </a:p>
          <a:p>
            <a:pPr>
              <a:lnSpc>
                <a:spcPct val="150000"/>
              </a:lnSpc>
            </a:pPr>
            <a:r>
              <a:rPr lang="en-US" dirty="0" smtClean="0"/>
              <a:t>Childhood disintegration disorder aka Heller’s syndrome</a:t>
            </a:r>
          </a:p>
          <a:p>
            <a:pPr>
              <a:lnSpc>
                <a:spcPct val="150000"/>
              </a:lnSpc>
            </a:pPr>
            <a:r>
              <a:rPr lang="en-US" dirty="0" smtClean="0"/>
              <a:t>Pervasive developmental disorder aka Atypical autism</a:t>
            </a:r>
            <a:endParaRPr lang="en-US" dirty="0"/>
          </a:p>
        </p:txBody>
      </p:sp>
    </p:spTree>
    <p:extLst>
      <p:ext uri="{BB962C8B-B14F-4D97-AF65-F5344CB8AC3E}">
        <p14:creationId xmlns:p14="http://schemas.microsoft.com/office/powerpoint/2010/main" val="3416857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pidemiology</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Incidence </a:t>
            </a:r>
            <a:r>
              <a:rPr lang="en-US" dirty="0" smtClean="0"/>
              <a:t>10-20/10,000 (western world)</a:t>
            </a:r>
          </a:p>
          <a:p>
            <a:pPr>
              <a:lnSpc>
                <a:spcPct val="150000"/>
              </a:lnSpc>
            </a:pPr>
            <a:r>
              <a:rPr lang="en-US" dirty="0" smtClean="0"/>
              <a:t>No known statistics on the prevalence in Nigeria</a:t>
            </a:r>
            <a:endParaRPr lang="en-US" dirty="0"/>
          </a:p>
          <a:p>
            <a:pPr>
              <a:lnSpc>
                <a:spcPct val="150000"/>
              </a:lnSpc>
            </a:pPr>
            <a:r>
              <a:rPr lang="en-US" dirty="0" smtClean="0"/>
              <a:t>M:F </a:t>
            </a:r>
            <a:r>
              <a:rPr lang="en-US" dirty="0"/>
              <a:t>is 3-4:1</a:t>
            </a:r>
          </a:p>
          <a:p>
            <a:pPr>
              <a:lnSpc>
                <a:spcPct val="150000"/>
              </a:lnSpc>
            </a:pPr>
            <a:r>
              <a:rPr lang="en-US" dirty="0" smtClean="0"/>
              <a:t>60-90% concordance rate in twins</a:t>
            </a:r>
          </a:p>
          <a:p>
            <a:pPr>
              <a:lnSpc>
                <a:spcPct val="150000"/>
              </a:lnSpc>
            </a:pPr>
            <a:r>
              <a:rPr lang="en-US" dirty="0" smtClean="0"/>
              <a:t>↑ incidence of MR and speech disorders in relations</a:t>
            </a:r>
          </a:p>
          <a:p>
            <a:endParaRPr lang="en-US" dirty="0"/>
          </a:p>
        </p:txBody>
      </p:sp>
    </p:spTree>
    <p:extLst>
      <p:ext uri="{BB962C8B-B14F-4D97-AF65-F5344CB8AC3E}">
        <p14:creationId xmlns:p14="http://schemas.microsoft.com/office/powerpoint/2010/main" val="287972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Aetiology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Unknown</a:t>
            </a:r>
          </a:p>
          <a:p>
            <a:r>
              <a:rPr lang="en-US" dirty="0" smtClean="0"/>
              <a:t>Proposed association with </a:t>
            </a:r>
            <a:r>
              <a:rPr lang="en-US" dirty="0" err="1" smtClean="0"/>
              <a:t>thimerosal</a:t>
            </a:r>
            <a:r>
              <a:rPr lang="en-US" dirty="0" smtClean="0"/>
              <a:t> containing vaccine / MMR: refuted</a:t>
            </a:r>
          </a:p>
          <a:p>
            <a:r>
              <a:rPr lang="en-US" dirty="0" smtClean="0"/>
              <a:t>Sometimes linked to :</a:t>
            </a:r>
          </a:p>
          <a:p>
            <a:pPr lvl="1">
              <a:buFont typeface="Wingdings" pitchFamily="2" charset="2"/>
              <a:buChar char="ü"/>
            </a:pPr>
            <a:r>
              <a:rPr lang="en-US" dirty="0" smtClean="0"/>
              <a:t>↑ maternal age</a:t>
            </a:r>
          </a:p>
          <a:p>
            <a:pPr lvl="1">
              <a:buFont typeface="Wingdings" pitchFamily="2" charset="2"/>
              <a:buChar char="ü"/>
            </a:pPr>
            <a:r>
              <a:rPr lang="en-US" dirty="0" err="1" smtClean="0"/>
              <a:t>Hyperbilirubinaemia</a:t>
            </a:r>
            <a:r>
              <a:rPr lang="en-US" dirty="0" smtClean="0"/>
              <a:t> in the neonatal period</a:t>
            </a:r>
          </a:p>
          <a:p>
            <a:pPr lvl="1">
              <a:buFont typeface="Wingdings" pitchFamily="2" charset="2"/>
              <a:buChar char="ü"/>
            </a:pPr>
            <a:r>
              <a:rPr lang="en-US" dirty="0" smtClean="0"/>
              <a:t>APH in the mother</a:t>
            </a:r>
          </a:p>
          <a:p>
            <a:pPr lvl="1">
              <a:buFont typeface="Wingdings" pitchFamily="2" charset="2"/>
              <a:buChar char="ü"/>
            </a:pPr>
            <a:r>
              <a:rPr lang="en-US" dirty="0" smtClean="0"/>
              <a:t>Post term and preterm births</a:t>
            </a:r>
          </a:p>
          <a:p>
            <a:pPr lvl="1">
              <a:buFont typeface="Wingdings" pitchFamily="2" charset="2"/>
              <a:buChar char="ü"/>
            </a:pPr>
            <a:r>
              <a:rPr lang="en-US" dirty="0" smtClean="0"/>
              <a:t>↑</a:t>
            </a:r>
            <a:r>
              <a:rPr lang="en-US" dirty="0" err="1" smtClean="0"/>
              <a:t>sed</a:t>
            </a:r>
            <a:r>
              <a:rPr lang="en-US" dirty="0" smtClean="0"/>
              <a:t> </a:t>
            </a:r>
            <a:r>
              <a:rPr lang="en-US" dirty="0" err="1" smtClean="0"/>
              <a:t>associatio</a:t>
            </a:r>
            <a:r>
              <a:rPr lang="en-US" dirty="0" smtClean="0"/>
              <a:t> with Fragile X syndrome, tuberous sclerosis, phenylketonuria, deletion of </a:t>
            </a:r>
            <a:r>
              <a:rPr lang="en-US" dirty="0" err="1" smtClean="0"/>
              <a:t>Xsome</a:t>
            </a:r>
            <a:r>
              <a:rPr lang="en-US" dirty="0" smtClean="0"/>
              <a:t> 15</a:t>
            </a:r>
          </a:p>
          <a:p>
            <a:endParaRPr lang="en-US" dirty="0"/>
          </a:p>
        </p:txBody>
      </p:sp>
    </p:spTree>
    <p:extLst>
      <p:ext uri="{BB962C8B-B14F-4D97-AF65-F5344CB8AC3E}">
        <p14:creationId xmlns:p14="http://schemas.microsoft.com/office/powerpoint/2010/main" val="3403001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athophysiology</a:t>
            </a:r>
            <a:endParaRPr lang="en-US" dirty="0"/>
          </a:p>
        </p:txBody>
      </p:sp>
      <p:sp>
        <p:nvSpPr>
          <p:cNvPr id="3" name="Content Placeholder 2"/>
          <p:cNvSpPr>
            <a:spLocks noGrp="1"/>
          </p:cNvSpPr>
          <p:nvPr>
            <p:ph idx="1"/>
          </p:nvPr>
        </p:nvSpPr>
        <p:spPr/>
        <p:txBody>
          <a:bodyPr/>
          <a:lstStyle/>
          <a:p>
            <a:pPr>
              <a:lnSpc>
                <a:spcPct val="150000"/>
              </a:lnSpc>
            </a:pPr>
            <a:r>
              <a:rPr lang="en-US" dirty="0" smtClean="0"/>
              <a:t>Specific structural abnormality is uncertain </a:t>
            </a:r>
          </a:p>
          <a:p>
            <a:pPr>
              <a:lnSpc>
                <a:spcPct val="150000"/>
              </a:lnSpc>
            </a:pPr>
            <a:r>
              <a:rPr lang="en-US" dirty="0"/>
              <a:t>Anatomical changes in anterior cingulate </a:t>
            </a:r>
            <a:r>
              <a:rPr lang="en-US" dirty="0" err="1"/>
              <a:t>gyrus</a:t>
            </a:r>
            <a:endParaRPr lang="en-US" dirty="0"/>
          </a:p>
          <a:p>
            <a:pPr>
              <a:lnSpc>
                <a:spcPct val="150000"/>
              </a:lnSpc>
            </a:pPr>
            <a:r>
              <a:rPr lang="en-US" dirty="0" smtClean="0"/>
              <a:t>Abnormal neurochemical findings with ↑ </a:t>
            </a:r>
            <a:r>
              <a:rPr lang="en-US" dirty="0" err="1" smtClean="0"/>
              <a:t>catecholamines</a:t>
            </a:r>
            <a:r>
              <a:rPr lang="en-US" dirty="0" smtClean="0"/>
              <a:t>, dopamine</a:t>
            </a:r>
          </a:p>
        </p:txBody>
      </p:sp>
    </p:spTree>
    <p:extLst>
      <p:ext uri="{BB962C8B-B14F-4D97-AF65-F5344CB8AC3E}">
        <p14:creationId xmlns:p14="http://schemas.microsoft.com/office/powerpoint/2010/main" val="295600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CONT’D</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      </a:t>
            </a:r>
            <a:r>
              <a:rPr lang="en-US" u="sng" dirty="0" err="1" smtClean="0"/>
              <a:t>Neuroanatomic</a:t>
            </a:r>
            <a:r>
              <a:rPr lang="en-US" u="sng" dirty="0" smtClean="0"/>
              <a:t> &amp; neuroimaging findings</a:t>
            </a:r>
          </a:p>
          <a:p>
            <a:r>
              <a:rPr lang="en-US" dirty="0" err="1" smtClean="0"/>
              <a:t>Neuroanatomic</a:t>
            </a:r>
            <a:r>
              <a:rPr lang="en-US" dirty="0" smtClean="0"/>
              <a:t> and neuroimaging findings, though not diagnostic, have consistently revealed </a:t>
            </a:r>
            <a:r>
              <a:rPr lang="en-US" dirty="0"/>
              <a:t>↑</a:t>
            </a:r>
            <a:r>
              <a:rPr lang="en-US" dirty="0" smtClean="0"/>
              <a:t>cerebral volume affecting both grey </a:t>
            </a:r>
            <a:r>
              <a:rPr lang="en-US" dirty="0"/>
              <a:t>&amp;</a:t>
            </a:r>
            <a:r>
              <a:rPr lang="en-US" dirty="0" smtClean="0"/>
              <a:t> white matter</a:t>
            </a:r>
            <a:r>
              <a:rPr lang="en-US" dirty="0"/>
              <a:t> </a:t>
            </a:r>
            <a:r>
              <a:rPr lang="en-US" dirty="0" smtClean="0"/>
              <a:t>+ enlarged ventricles</a:t>
            </a:r>
          </a:p>
          <a:p>
            <a:r>
              <a:rPr lang="en-US" dirty="0" smtClean="0"/>
              <a:t>Neuroimaging findings also include abnormalities in brain chemistry, serotonin synthesis, &amp; brain electrophysiology.</a:t>
            </a:r>
          </a:p>
          <a:p>
            <a:endParaRPr lang="en-US" dirty="0" smtClean="0"/>
          </a:p>
          <a:p>
            <a:endParaRPr lang="en-US" dirty="0"/>
          </a:p>
        </p:txBody>
      </p:sp>
    </p:spTree>
    <p:extLst>
      <p:ext uri="{BB962C8B-B14F-4D97-AF65-F5344CB8AC3E}">
        <p14:creationId xmlns:p14="http://schemas.microsoft.com/office/powerpoint/2010/main" val="3653472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624</Words>
  <Application>Microsoft Office PowerPoint</Application>
  <PresentationFormat>On-screen Show (4:3)</PresentationFormat>
  <Paragraphs>133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AUTISM</vt:lpstr>
      <vt:lpstr>Outline</vt:lpstr>
      <vt:lpstr>Introduction</vt:lpstr>
      <vt:lpstr>Triad of Impairments </vt:lpstr>
      <vt:lpstr>Other disorders in the PDD</vt:lpstr>
      <vt:lpstr>Epidemiology</vt:lpstr>
      <vt:lpstr>Aetiology</vt:lpstr>
      <vt:lpstr>Pathophysiology</vt:lpstr>
      <vt:lpstr>Pathophysiology CONT’D</vt:lpstr>
      <vt:lpstr>PowerPoint Presentation</vt:lpstr>
      <vt:lpstr>THE TRIAD OF IMPAIRMENT CONT’D</vt:lpstr>
      <vt:lpstr>THE TRIAD OF IMPAIRMENT </vt:lpstr>
      <vt:lpstr>THE TRIAD OF IMPAIRMENT  </vt:lpstr>
      <vt:lpstr>Physical examination</vt:lpstr>
      <vt:lpstr>o/E contd</vt:lpstr>
      <vt:lpstr>PowerPoint Presentation</vt:lpstr>
      <vt:lpstr>ADDITIONAL FEATURES</vt:lpstr>
      <vt:lpstr>ADDITIONAL FEATURES contd</vt:lpstr>
      <vt:lpstr>Evaluation</vt:lpstr>
      <vt:lpstr>Diagnostic criteria</vt:lpstr>
      <vt:lpstr>Management</vt:lpstr>
      <vt:lpstr>Mgt cont’d</vt:lpstr>
      <vt:lpstr>Prognosis</vt:lpstr>
      <vt:lpstr>Prognosis cont’d</vt:lpstr>
      <vt:lpstr>Prognosis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AUTISM</dc:title>
  <dc:creator>DR O.B BOLAJI</dc:creator>
  <cp:lastModifiedBy>DR O.B BOLAJI</cp:lastModifiedBy>
  <cp:revision>34</cp:revision>
  <dcterms:created xsi:type="dcterms:W3CDTF">2017-01-12T11:04:17Z</dcterms:created>
  <dcterms:modified xsi:type="dcterms:W3CDTF">2018-02-28T16:43:27Z</dcterms:modified>
</cp:coreProperties>
</file>