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2" r:id="rId13"/>
    <p:sldId id="273" r:id="rId14"/>
    <p:sldId id="269" r:id="rId15"/>
    <p:sldId id="270" r:id="rId16"/>
    <p:sldId id="271" r:id="rId17"/>
    <p:sldId id="268" r:id="rId18"/>
    <p:sldId id="274" r:id="rId19"/>
    <p:sldId id="275" r:id="rId20"/>
    <p:sldId id="284" r:id="rId21"/>
    <p:sldId id="283" r:id="rId22"/>
    <p:sldId id="276" r:id="rId23"/>
    <p:sldId id="277" r:id="rId24"/>
    <p:sldId id="278" r:id="rId25"/>
    <p:sldId id="280" r:id="rId26"/>
    <p:sldId id="279" r:id="rId27"/>
    <p:sldId id="266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1F20-5091-4574-9F62-24DEDCEB586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A92C-5593-4096-80E1-7BB325C1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CUTANOUS ULCERS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 SALAWU A.I </a:t>
            </a:r>
            <a:r>
              <a:rPr lang="en-US" dirty="0" smtClean="0"/>
              <a:t>(</a:t>
            </a:r>
            <a:r>
              <a:rPr lang="en-US" i="1" dirty="0" smtClean="0"/>
              <a:t>F.W.A.C.S 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Clinicopathological</a:t>
            </a:r>
            <a:r>
              <a:rPr lang="en-US" dirty="0" smtClean="0"/>
              <a:t> classification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ROLLED EDGE OR ELEVATED EDGES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Malignant ulcer -  basal cell ca or </a:t>
            </a:r>
            <a:r>
              <a:rPr lang="en-US" dirty="0" err="1" smtClean="0"/>
              <a:t>squamous</a:t>
            </a:r>
            <a:r>
              <a:rPr lang="en-US" dirty="0" smtClean="0"/>
              <a:t>  cell ca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19400"/>
            <a:ext cx="3886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Venous ulcers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They are the commonest cause of chronic leg ulcers in the western world </a:t>
            </a:r>
          </a:p>
          <a:p>
            <a:r>
              <a:rPr lang="en-US" dirty="0" smtClean="0"/>
              <a:t>The second commonest cause of leg ulceration in west </a:t>
            </a:r>
            <a:r>
              <a:rPr lang="en-US" dirty="0" err="1" smtClean="0"/>
              <a:t>africa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result from chronic venous </a:t>
            </a:r>
            <a:r>
              <a:rPr lang="en-US" dirty="0" err="1" smtClean="0"/>
              <a:t>venous</a:t>
            </a:r>
            <a:r>
              <a:rPr lang="en-US" dirty="0" smtClean="0"/>
              <a:t> insufficiency leading to varicose veins</a:t>
            </a:r>
          </a:p>
          <a:p>
            <a:r>
              <a:rPr lang="en-US" dirty="0" smtClean="0"/>
              <a:t>There may be previous history suggestive of DVT</a:t>
            </a:r>
          </a:p>
          <a:p>
            <a:r>
              <a:rPr lang="en-US" dirty="0" err="1" smtClean="0"/>
              <a:t>Lipodermatosclerosis</a:t>
            </a:r>
            <a:r>
              <a:rPr lang="en-US" dirty="0" smtClean="0"/>
              <a:t> reduces oxygen tension locally leading to poor wound healing </a:t>
            </a:r>
          </a:p>
          <a:p>
            <a:r>
              <a:rPr lang="en-US" dirty="0" smtClean="0"/>
              <a:t>Specific treatment includes use of pressure garments , Unna boot , venous stripping , </a:t>
            </a:r>
            <a:r>
              <a:rPr lang="en-US" dirty="0" err="1" smtClean="0"/>
              <a:t>sclerotherapy</a:t>
            </a:r>
            <a:r>
              <a:rPr lang="en-US" dirty="0" smtClean="0"/>
              <a:t> , ligation of perforators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Tropical ulcers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r>
              <a:rPr lang="en-US" dirty="0" smtClean="0"/>
              <a:t>It is an acute ulcerative lesion </a:t>
            </a:r>
          </a:p>
          <a:p>
            <a:r>
              <a:rPr lang="en-US" dirty="0" smtClean="0"/>
              <a:t>Caused by synergistic infection of </a:t>
            </a:r>
            <a:r>
              <a:rPr lang="en-US" dirty="0" err="1" smtClean="0"/>
              <a:t>anearobic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 smtClean="0">
                <a:solidFill>
                  <a:srgbClr val="FF0000"/>
                </a:solidFill>
              </a:rPr>
              <a:t>acteroides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fusiformis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aerobic </a:t>
            </a:r>
            <a:r>
              <a:rPr lang="en-US" dirty="0" err="1" smtClean="0">
                <a:solidFill>
                  <a:srgbClr val="FF0000"/>
                </a:solidFill>
              </a:rPr>
              <a:t>Borrelia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vincenti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Occurs in the tropics and subtropic</a:t>
            </a:r>
            <a:r>
              <a:rPr lang="en-US" dirty="0"/>
              <a:t>s</a:t>
            </a:r>
            <a:endParaRPr lang="en-US" dirty="0" smtClean="0"/>
          </a:p>
          <a:p>
            <a:r>
              <a:rPr lang="en-US" dirty="0" smtClean="0"/>
              <a:t>It is usually found in individuals with poor personal hygiene ,malnutrition  and walking barefooted</a:t>
            </a:r>
          </a:p>
          <a:p>
            <a:r>
              <a:rPr lang="en-US" dirty="0" smtClean="0"/>
              <a:t>Commonly located on the lower limb in the dorsum of the foot , </a:t>
            </a:r>
            <a:r>
              <a:rPr lang="en-US" dirty="0" err="1" smtClean="0"/>
              <a:t>pretibial</a:t>
            </a:r>
            <a:r>
              <a:rPr lang="en-US" dirty="0" smtClean="0"/>
              <a:t> area </a:t>
            </a:r>
          </a:p>
          <a:p>
            <a:r>
              <a:rPr lang="en-US" dirty="0" smtClean="0"/>
              <a:t>It is thought to result from skin prick from thick foliage or insect bites , organism may also be introduced by flies 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Tropical ulcers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usually starts as a painful blister </a:t>
            </a:r>
          </a:p>
          <a:p>
            <a:r>
              <a:rPr lang="en-US" dirty="0" smtClean="0"/>
              <a:t>The blister ruptures to release a </a:t>
            </a:r>
            <a:r>
              <a:rPr lang="en-US" dirty="0" err="1" smtClean="0"/>
              <a:t>serosanginous</a:t>
            </a:r>
            <a:r>
              <a:rPr lang="en-US" dirty="0" smtClean="0"/>
              <a:t> discharge </a:t>
            </a:r>
          </a:p>
          <a:p>
            <a:r>
              <a:rPr lang="en-US" dirty="0" smtClean="0"/>
              <a:t>It may progress to diffuse inflammation and left untreated results in a yellowish brown , grey patch of foul smelling </a:t>
            </a:r>
            <a:r>
              <a:rPr lang="en-US" dirty="0" err="1" smtClean="0"/>
              <a:t>eschar</a:t>
            </a:r>
            <a:r>
              <a:rPr lang="en-US" dirty="0" smtClean="0"/>
              <a:t> involving the skin and </a:t>
            </a:r>
            <a:r>
              <a:rPr lang="en-US" dirty="0" err="1" smtClean="0"/>
              <a:t>subcutanous</a:t>
            </a:r>
            <a:r>
              <a:rPr lang="en-US" dirty="0" smtClean="0"/>
              <a:t> tissues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err="1" smtClean="0"/>
              <a:t>Buruli</a:t>
            </a:r>
            <a:r>
              <a:rPr lang="en-US" dirty="0" smtClean="0"/>
              <a:t> (</a:t>
            </a:r>
            <a:r>
              <a:rPr lang="en-US" dirty="0" err="1" smtClean="0"/>
              <a:t>Bairnsdale</a:t>
            </a:r>
            <a:r>
              <a:rPr lang="en-US" dirty="0" smtClean="0"/>
              <a:t>) ulcer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described in </a:t>
            </a:r>
            <a:r>
              <a:rPr lang="en-US" dirty="0" err="1" smtClean="0"/>
              <a:t>Buruli</a:t>
            </a:r>
            <a:r>
              <a:rPr lang="en-US" dirty="0" smtClean="0"/>
              <a:t> district , a </a:t>
            </a:r>
            <a:r>
              <a:rPr lang="en-US" dirty="0" err="1" smtClean="0"/>
              <a:t>riverine</a:t>
            </a:r>
            <a:r>
              <a:rPr lang="en-US" dirty="0" smtClean="0"/>
              <a:t> district of </a:t>
            </a:r>
            <a:r>
              <a:rPr lang="en-US" dirty="0" err="1" smtClean="0"/>
              <a:t>Mengo</a:t>
            </a:r>
            <a:r>
              <a:rPr lang="en-US" dirty="0" smtClean="0"/>
              <a:t> Uganda</a:t>
            </a:r>
          </a:p>
          <a:p>
            <a:r>
              <a:rPr lang="en-US" dirty="0" smtClean="0"/>
              <a:t>It is prevalent in several countries in Africa , Central </a:t>
            </a:r>
            <a:r>
              <a:rPr lang="en-US" dirty="0"/>
              <a:t>A</a:t>
            </a:r>
            <a:r>
              <a:rPr lang="en-US" dirty="0" smtClean="0"/>
              <a:t>merica ,South </a:t>
            </a:r>
            <a:r>
              <a:rPr lang="en-US" dirty="0"/>
              <a:t>A</a:t>
            </a:r>
            <a:r>
              <a:rPr lang="en-US" dirty="0" smtClean="0"/>
              <a:t>merica and Australia</a:t>
            </a:r>
          </a:p>
          <a:p>
            <a:r>
              <a:rPr lang="en-US" dirty="0" smtClean="0"/>
              <a:t>Causative organism is acid alcohol fast bacterium </a:t>
            </a:r>
            <a:r>
              <a:rPr lang="en-US" dirty="0" smtClean="0">
                <a:solidFill>
                  <a:srgbClr val="FF0000"/>
                </a:solidFill>
              </a:rPr>
              <a:t>mycobacterium </a:t>
            </a:r>
            <a:r>
              <a:rPr lang="en-US" dirty="0" err="1" smtClean="0">
                <a:solidFill>
                  <a:srgbClr val="FF0000"/>
                </a:solidFill>
              </a:rPr>
              <a:t>ulcerans</a:t>
            </a:r>
            <a:r>
              <a:rPr lang="en-US" dirty="0" smtClean="0"/>
              <a:t> which grows at 30 -32 </a:t>
            </a:r>
            <a:r>
              <a:rPr lang="en-US" dirty="0" err="1" smtClean="0"/>
              <a:t>celsius</a:t>
            </a:r>
            <a:r>
              <a:rPr lang="en-US" dirty="0" smtClean="0"/>
              <a:t> with low oxygen tension &lt; 2.5KPa and PH 5.4-7.4 .cultured in </a:t>
            </a:r>
            <a:r>
              <a:rPr lang="en-US" dirty="0" err="1" smtClean="0"/>
              <a:t>Lowestein</a:t>
            </a:r>
            <a:r>
              <a:rPr lang="en-US" dirty="0" smtClean="0"/>
              <a:t> </a:t>
            </a:r>
            <a:r>
              <a:rPr lang="en-US" dirty="0" err="1" smtClean="0"/>
              <a:t>Jenstein</a:t>
            </a:r>
            <a:r>
              <a:rPr lang="en-US" dirty="0" smtClean="0"/>
              <a:t> medium after 6-8weeks</a:t>
            </a:r>
          </a:p>
          <a:p>
            <a:r>
              <a:rPr lang="en-US" dirty="0" smtClean="0"/>
              <a:t>Transmission is thought to be by direct inoculation or by </a:t>
            </a:r>
            <a:r>
              <a:rPr lang="en-US" dirty="0" err="1" smtClean="0"/>
              <a:t>acquatic</a:t>
            </a:r>
            <a:r>
              <a:rPr lang="en-US" dirty="0" smtClean="0"/>
              <a:t> insects  </a:t>
            </a:r>
            <a:r>
              <a:rPr lang="en-US" dirty="0" err="1" smtClean="0">
                <a:solidFill>
                  <a:srgbClr val="FF0000"/>
                </a:solidFill>
              </a:rPr>
              <a:t>Nicorius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Diplonychus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err="1" smtClean="0"/>
              <a:t>Buruli</a:t>
            </a:r>
            <a:r>
              <a:rPr lang="en-US" dirty="0" smtClean="0"/>
              <a:t> (</a:t>
            </a:r>
            <a:r>
              <a:rPr lang="en-US" dirty="0" err="1" smtClean="0"/>
              <a:t>Bairnsdale</a:t>
            </a:r>
            <a:r>
              <a:rPr lang="en-US" dirty="0" smtClean="0"/>
              <a:t>) ulcer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organism produces a toxin called </a:t>
            </a:r>
            <a:r>
              <a:rPr lang="en-US" b="1" dirty="0" err="1" smtClean="0"/>
              <a:t>mycolactone</a:t>
            </a:r>
            <a:r>
              <a:rPr lang="en-US" b="1" dirty="0" smtClean="0"/>
              <a:t> a </a:t>
            </a:r>
            <a:r>
              <a:rPr lang="en-US" b="1" dirty="0" err="1" smtClean="0"/>
              <a:t>macrolide</a:t>
            </a:r>
            <a:r>
              <a:rPr lang="en-US" b="1" dirty="0" smtClean="0"/>
              <a:t> </a:t>
            </a:r>
            <a:r>
              <a:rPr lang="en-US" b="1" dirty="0" err="1" smtClean="0"/>
              <a:t>polyketide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Which is </a:t>
            </a:r>
            <a:r>
              <a:rPr lang="en-US" dirty="0" err="1" smtClean="0"/>
              <a:t>cytotoxic</a:t>
            </a:r>
            <a:r>
              <a:rPr lang="en-US" dirty="0" smtClean="0"/>
              <a:t> and immunosuppressive to fat and immune cells hence most of the </a:t>
            </a:r>
            <a:r>
              <a:rPr lang="en-US" dirty="0" err="1" smtClean="0"/>
              <a:t>the</a:t>
            </a:r>
            <a:r>
              <a:rPr lang="en-US" dirty="0" smtClean="0"/>
              <a:t> tissue damage occurs on the skin and </a:t>
            </a:r>
            <a:r>
              <a:rPr lang="en-US" dirty="0" err="1" smtClean="0"/>
              <a:t>subcutanous</a:t>
            </a:r>
            <a:r>
              <a:rPr lang="en-US" dirty="0" smtClean="0"/>
              <a:t> tissue</a:t>
            </a:r>
          </a:p>
          <a:p>
            <a:r>
              <a:rPr lang="en-US" dirty="0" smtClean="0"/>
              <a:t>There is little or no immune response and it is initially painless </a:t>
            </a:r>
          </a:p>
          <a:p>
            <a:r>
              <a:rPr lang="en-US" dirty="0" smtClean="0"/>
              <a:t>The disease progresses through phases of papule , nodule , plaque , </a:t>
            </a:r>
            <a:r>
              <a:rPr lang="en-US" dirty="0" err="1" smtClean="0"/>
              <a:t>oedematous</a:t>
            </a:r>
            <a:r>
              <a:rPr lang="en-US" dirty="0" smtClean="0"/>
              <a:t> phases and finally ulceration phase if allowed to progress </a:t>
            </a:r>
          </a:p>
          <a:p>
            <a:r>
              <a:rPr lang="en-US" dirty="0" smtClean="0"/>
              <a:t>Specific treatment is with </a:t>
            </a:r>
            <a:r>
              <a:rPr lang="en-US" dirty="0" err="1" smtClean="0"/>
              <a:t>rifampicin</a:t>
            </a:r>
            <a:r>
              <a:rPr lang="en-US" dirty="0" smtClean="0"/>
              <a:t> ,</a:t>
            </a:r>
            <a:r>
              <a:rPr lang="en-US" dirty="0" err="1" smtClean="0"/>
              <a:t>clofazimin</a:t>
            </a:r>
            <a:r>
              <a:rPr lang="en-US" dirty="0" smtClean="0"/>
              <a:t> ,</a:t>
            </a:r>
            <a:r>
              <a:rPr lang="en-US" dirty="0" err="1" smtClean="0"/>
              <a:t>septrin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Tuberculosis of the skin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It may be associated with </a:t>
            </a:r>
            <a:r>
              <a:rPr lang="en-US" b="1" dirty="0" err="1" smtClean="0"/>
              <a:t>tuberculose</a:t>
            </a:r>
            <a:r>
              <a:rPr lang="en-US" b="1" dirty="0" smtClean="0"/>
              <a:t> adenitis of the groin </a:t>
            </a:r>
          </a:p>
          <a:p>
            <a:r>
              <a:rPr lang="en-US" dirty="0" smtClean="0"/>
              <a:t>Clinically it appears as a dirty undermined ulcer with surrounding sinuses </a:t>
            </a:r>
          </a:p>
          <a:p>
            <a:r>
              <a:rPr lang="en-US" b="1" dirty="0" smtClean="0"/>
              <a:t>Skin lesion of lupus </a:t>
            </a:r>
            <a:r>
              <a:rPr lang="en-US" b="1" dirty="0" err="1" smtClean="0"/>
              <a:t>vulgaris</a:t>
            </a:r>
            <a:r>
              <a:rPr lang="en-US" b="1" dirty="0" smtClean="0"/>
              <a:t> </a:t>
            </a:r>
            <a:r>
              <a:rPr lang="en-US" dirty="0" smtClean="0"/>
              <a:t>are made prominent by magnification </a:t>
            </a:r>
          </a:p>
          <a:p>
            <a:r>
              <a:rPr lang="en-US" dirty="0" smtClean="0"/>
              <a:t>Specific treatment is with </a:t>
            </a:r>
            <a:r>
              <a:rPr lang="en-US" dirty="0" err="1"/>
              <a:t>R</a:t>
            </a:r>
            <a:r>
              <a:rPr lang="en-US" dirty="0" err="1" smtClean="0"/>
              <a:t>ifampicin</a:t>
            </a:r>
            <a:r>
              <a:rPr lang="en-US" dirty="0" smtClean="0"/>
              <a:t> , </a:t>
            </a:r>
            <a:r>
              <a:rPr lang="en-US" dirty="0" err="1" smtClean="0"/>
              <a:t>Isoniacid</a:t>
            </a:r>
            <a:r>
              <a:rPr lang="en-US" dirty="0" smtClean="0"/>
              <a:t> , </a:t>
            </a:r>
            <a:r>
              <a:rPr lang="en-US" dirty="0" err="1" smtClean="0"/>
              <a:t>Ethambutol</a:t>
            </a:r>
            <a:r>
              <a:rPr lang="en-US" dirty="0" smtClean="0"/>
              <a:t> , Streptomycin , 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Arterial ulcers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/>
          <a:lstStyle/>
          <a:p>
            <a:r>
              <a:rPr lang="en-US" dirty="0" smtClean="0"/>
              <a:t>Found in patients with preexisting chronic arterial disease </a:t>
            </a:r>
          </a:p>
          <a:p>
            <a:r>
              <a:rPr lang="en-US" dirty="0" smtClean="0"/>
              <a:t>It may be atherosclerosis or </a:t>
            </a:r>
            <a:r>
              <a:rPr lang="en-US" dirty="0" err="1" smtClean="0"/>
              <a:t>Buergers</a:t>
            </a:r>
            <a:r>
              <a:rPr lang="en-US" dirty="0" smtClean="0"/>
              <a:t> disease</a:t>
            </a:r>
          </a:p>
          <a:p>
            <a:r>
              <a:rPr lang="en-US" dirty="0" smtClean="0"/>
              <a:t>There is usually history of </a:t>
            </a:r>
            <a:r>
              <a:rPr lang="en-US" dirty="0" smtClean="0">
                <a:solidFill>
                  <a:srgbClr val="FF0000"/>
                </a:solidFill>
              </a:rPr>
              <a:t>intermittent </a:t>
            </a:r>
            <a:r>
              <a:rPr lang="en-US" dirty="0" err="1" smtClean="0">
                <a:solidFill>
                  <a:srgbClr val="FF0000"/>
                </a:solidFill>
              </a:rPr>
              <a:t>claudication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the lower limbs (pain on walking a predictable distance )</a:t>
            </a:r>
          </a:p>
          <a:p>
            <a:r>
              <a:rPr lang="en-US" dirty="0" smtClean="0"/>
              <a:t>This may progress to  rest pain , </a:t>
            </a:r>
            <a:r>
              <a:rPr lang="en-US" dirty="0" err="1" smtClean="0"/>
              <a:t>acropathy</a:t>
            </a:r>
            <a:r>
              <a:rPr lang="en-US" dirty="0" smtClean="0"/>
              <a:t> , </a:t>
            </a:r>
            <a:r>
              <a:rPr lang="en-US" dirty="0" err="1" smtClean="0"/>
              <a:t>trophic</a:t>
            </a:r>
            <a:r>
              <a:rPr lang="en-US" dirty="0" smtClean="0"/>
              <a:t> changes and eventually leg ulcers</a:t>
            </a:r>
          </a:p>
          <a:p>
            <a:r>
              <a:rPr lang="en-US" dirty="0" smtClean="0"/>
              <a:t>Specific treatment includes </a:t>
            </a:r>
            <a:r>
              <a:rPr lang="en-US" dirty="0" err="1" smtClean="0"/>
              <a:t>transluminal</a:t>
            </a:r>
            <a:r>
              <a:rPr lang="en-US" dirty="0" smtClean="0"/>
              <a:t> angioplasty , </a:t>
            </a:r>
            <a:r>
              <a:rPr lang="en-US" dirty="0" err="1" smtClean="0"/>
              <a:t>endarterectomy</a:t>
            </a:r>
            <a:r>
              <a:rPr lang="en-US" dirty="0" smtClean="0"/>
              <a:t> , Bypass surgery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of management of </a:t>
            </a:r>
            <a:r>
              <a:rPr lang="en-US" dirty="0" err="1" smtClean="0"/>
              <a:t>cutanous</a:t>
            </a:r>
            <a:r>
              <a:rPr lang="en-US" dirty="0" smtClean="0"/>
              <a:t> ulcers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HISTORY</a:t>
            </a:r>
          </a:p>
          <a:p>
            <a:r>
              <a:rPr lang="en-US" i="1" dirty="0" smtClean="0"/>
              <a:t>Mode of onset</a:t>
            </a:r>
          </a:p>
          <a:p>
            <a:r>
              <a:rPr lang="en-US" i="1" dirty="0" smtClean="0"/>
              <a:t>Duration </a:t>
            </a:r>
          </a:p>
          <a:p>
            <a:r>
              <a:rPr lang="en-US" i="1" dirty="0" smtClean="0"/>
              <a:t>Presence or absence of pain </a:t>
            </a:r>
          </a:p>
          <a:p>
            <a:r>
              <a:rPr lang="en-US" i="1" dirty="0" smtClean="0"/>
              <a:t>Progress of ulcer </a:t>
            </a:r>
          </a:p>
          <a:p>
            <a:r>
              <a:rPr lang="en-US" i="1" dirty="0" smtClean="0"/>
              <a:t>Presence of painful regional lymph node </a:t>
            </a:r>
          </a:p>
          <a:p>
            <a:r>
              <a:rPr lang="en-US" i="1" dirty="0" smtClean="0"/>
              <a:t>Presence of specific </a:t>
            </a:r>
            <a:r>
              <a:rPr lang="en-US" i="1" dirty="0" err="1" smtClean="0"/>
              <a:t>symptons</a:t>
            </a:r>
            <a:r>
              <a:rPr lang="en-US" i="1" dirty="0" smtClean="0"/>
              <a:t> </a:t>
            </a:r>
            <a:r>
              <a:rPr lang="en-US" dirty="0" smtClean="0"/>
              <a:t>: loss of sensation(neuropathy) , intermittent </a:t>
            </a:r>
            <a:r>
              <a:rPr lang="en-US" dirty="0" err="1" smtClean="0"/>
              <a:t>claudication</a:t>
            </a:r>
            <a:r>
              <a:rPr lang="en-US" dirty="0" smtClean="0"/>
              <a:t> (arterial ) , </a:t>
            </a:r>
            <a:r>
              <a:rPr lang="en-US" dirty="0" err="1" smtClean="0"/>
              <a:t>distented</a:t>
            </a:r>
            <a:r>
              <a:rPr lang="en-US" dirty="0" smtClean="0"/>
              <a:t> leg veins (venous ), night sweats associated with chronic cough( TB) , progressive weight loss ass. with </a:t>
            </a:r>
            <a:r>
              <a:rPr lang="en-US" dirty="0" err="1" smtClean="0"/>
              <a:t>polydisia</a:t>
            </a:r>
            <a:r>
              <a:rPr lang="en-US" dirty="0" smtClean="0"/>
              <a:t> (DM)   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Physical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 1)</a:t>
            </a:r>
            <a:r>
              <a:rPr lang="en-US" b="1" dirty="0" smtClean="0"/>
              <a:t>General physical examination </a:t>
            </a:r>
          </a:p>
          <a:p>
            <a:r>
              <a:rPr lang="en-US" b="1" dirty="0" smtClean="0"/>
              <a:t> 2)Ulcer </a:t>
            </a:r>
          </a:p>
          <a:p>
            <a:r>
              <a:rPr lang="en-US" dirty="0" smtClean="0"/>
              <a:t>Number </a:t>
            </a:r>
          </a:p>
          <a:p>
            <a:r>
              <a:rPr lang="en-US" dirty="0" smtClean="0"/>
              <a:t>Anatomical site </a:t>
            </a:r>
          </a:p>
          <a:p>
            <a:r>
              <a:rPr lang="en-US" dirty="0" smtClean="0"/>
              <a:t>Size </a:t>
            </a:r>
          </a:p>
          <a:p>
            <a:r>
              <a:rPr lang="en-US" dirty="0" smtClean="0"/>
              <a:t>Shape </a:t>
            </a:r>
          </a:p>
          <a:p>
            <a:r>
              <a:rPr lang="en-US" dirty="0" smtClean="0"/>
              <a:t>Edge </a:t>
            </a:r>
          </a:p>
          <a:p>
            <a:r>
              <a:rPr lang="en-US" dirty="0" smtClean="0"/>
              <a:t>Floor </a:t>
            </a:r>
          </a:p>
          <a:p>
            <a:r>
              <a:rPr lang="en-US" dirty="0" smtClean="0"/>
              <a:t>Discharge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Classification </a:t>
            </a:r>
          </a:p>
          <a:p>
            <a:r>
              <a:rPr lang="en-US" dirty="0" smtClean="0"/>
              <a:t>Principles of management</a:t>
            </a:r>
          </a:p>
          <a:p>
            <a:r>
              <a:rPr lang="en-US" dirty="0" smtClean="0"/>
              <a:t>Complications of </a:t>
            </a:r>
            <a:r>
              <a:rPr lang="en-US" dirty="0" err="1" smtClean="0"/>
              <a:t>cutanous</a:t>
            </a:r>
            <a:r>
              <a:rPr lang="en-US" dirty="0" smtClean="0"/>
              <a:t> ulcers </a:t>
            </a:r>
          </a:p>
          <a:p>
            <a:r>
              <a:rPr lang="en-US" dirty="0" smtClean="0"/>
              <a:t>conclusion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417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Comparism</a:t>
            </a:r>
            <a:r>
              <a:rPr lang="en-US" dirty="0" smtClean="0"/>
              <a:t> of unhealthy granulation tissue </a:t>
            </a:r>
            <a:r>
              <a:rPr lang="en-US" dirty="0" err="1" smtClean="0"/>
              <a:t>vs</a:t>
            </a:r>
            <a:r>
              <a:rPr lang="en-US" dirty="0" smtClean="0"/>
              <a:t> healthy granulation tissue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4497388" cy="803275"/>
          </a:xfrm>
        </p:spPr>
        <p:txBody>
          <a:bodyPr/>
          <a:lstStyle/>
          <a:p>
            <a:r>
              <a:rPr lang="en-US" dirty="0" smtClean="0"/>
              <a:t>Unhealthy granulation tissue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2174874"/>
            <a:ext cx="4497388" cy="4683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Pale granulation tissue</a:t>
            </a:r>
          </a:p>
          <a:p>
            <a:r>
              <a:rPr lang="en-US" dirty="0" smtClean="0"/>
              <a:t>Cobblestoned or rough looking floor </a:t>
            </a:r>
          </a:p>
          <a:p>
            <a:r>
              <a:rPr lang="en-US" dirty="0" smtClean="0"/>
              <a:t>Extensive slough </a:t>
            </a:r>
          </a:p>
          <a:p>
            <a:r>
              <a:rPr lang="en-US" dirty="0" smtClean="0"/>
              <a:t>Extensive </a:t>
            </a:r>
            <a:r>
              <a:rPr lang="en-US" dirty="0" err="1" smtClean="0"/>
              <a:t>eschar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Excessive discharge usually purulent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498975" cy="803275"/>
          </a:xfrm>
        </p:spPr>
        <p:txBody>
          <a:bodyPr/>
          <a:lstStyle/>
          <a:p>
            <a:r>
              <a:rPr lang="en-US" dirty="0" smtClean="0"/>
              <a:t>Healthy granulation tissue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498975" cy="4683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Red granulation tissue </a:t>
            </a:r>
          </a:p>
          <a:p>
            <a:r>
              <a:rPr lang="en-US" dirty="0" smtClean="0"/>
              <a:t>Smooth velvety appearance</a:t>
            </a:r>
          </a:p>
          <a:p>
            <a:r>
              <a:rPr lang="en-US" dirty="0" smtClean="0"/>
              <a:t>No slough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eschar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Minimal serous fluid collection </a:t>
            </a:r>
          </a:p>
          <a:p>
            <a:r>
              <a:rPr lang="en-US" dirty="0" smtClean="0"/>
              <a:t>Sloppy healing edges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Comparism</a:t>
            </a:r>
            <a:r>
              <a:rPr lang="en-US" dirty="0" smtClean="0"/>
              <a:t> of unhealthy granulation tissue </a:t>
            </a:r>
            <a:r>
              <a:rPr lang="en-US" dirty="0" err="1" smtClean="0"/>
              <a:t>vs</a:t>
            </a:r>
            <a:r>
              <a:rPr lang="en-US" dirty="0" smtClean="0"/>
              <a:t> healthy granulation tissue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4497388" cy="650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Ulcer with unhealthy granulation tissue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Ulcer with healthy granulation tissue</a:t>
            </a:r>
            <a:endParaRPr lang="en-US" dirty="0"/>
          </a:p>
        </p:txBody>
      </p:sp>
      <p:pic>
        <p:nvPicPr>
          <p:cNvPr id="1026" name="Picture 2" descr="C:\Users\DR SALAWU\Desktop\clinical photos\My album 1\IMG-20150119-WA0015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74874"/>
            <a:ext cx="4343400" cy="4683125"/>
          </a:xfrm>
          <a:prstGeom prst="rect">
            <a:avLst/>
          </a:prstGeom>
          <a:noFill/>
        </p:spPr>
      </p:pic>
      <p:pic>
        <p:nvPicPr>
          <p:cNvPr id="1027" name="Picture 3" descr="C:\Users\DR SALAWU\Desktop\clinical photos\My album 1\IMG_20140811_112423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174874"/>
            <a:ext cx="4419600" cy="468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circulation </a:t>
            </a:r>
          </a:p>
          <a:p>
            <a:r>
              <a:rPr lang="en-US" dirty="0" smtClean="0"/>
              <a:t>Arterial pulses </a:t>
            </a:r>
          </a:p>
          <a:p>
            <a:r>
              <a:rPr lang="en-US" dirty="0" smtClean="0"/>
              <a:t>State of </a:t>
            </a:r>
            <a:r>
              <a:rPr lang="en-US" dirty="0" err="1" smtClean="0"/>
              <a:t>innervation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Regional lymph nodes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Investigations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1) urinalysis </a:t>
            </a:r>
          </a:p>
          <a:p>
            <a:r>
              <a:rPr lang="en-US" b="1" dirty="0" smtClean="0"/>
              <a:t>2) Blood </a:t>
            </a:r>
            <a:endParaRPr lang="en-US" b="1" dirty="0"/>
          </a:p>
          <a:p>
            <a:r>
              <a:rPr lang="en-US" dirty="0" err="1" smtClean="0"/>
              <a:t>Heamoglobin</a:t>
            </a:r>
            <a:r>
              <a:rPr lang="en-US" dirty="0" smtClean="0"/>
              <a:t> concentration</a:t>
            </a:r>
          </a:p>
          <a:p>
            <a:r>
              <a:rPr lang="en-US" dirty="0" smtClean="0"/>
              <a:t>Full blood count </a:t>
            </a:r>
          </a:p>
          <a:p>
            <a:r>
              <a:rPr lang="en-US" dirty="0" smtClean="0"/>
              <a:t>Electrolyte urea and </a:t>
            </a:r>
            <a:r>
              <a:rPr lang="en-US" dirty="0" err="1" smtClean="0"/>
              <a:t>creatinine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Heamoglobin</a:t>
            </a:r>
            <a:r>
              <a:rPr lang="en-US" dirty="0" smtClean="0"/>
              <a:t> genotype </a:t>
            </a:r>
          </a:p>
          <a:p>
            <a:r>
              <a:rPr lang="en-US" b="1" dirty="0" smtClean="0"/>
              <a:t>3) Radiology</a:t>
            </a:r>
          </a:p>
          <a:p>
            <a:r>
              <a:rPr lang="en-US" dirty="0" smtClean="0"/>
              <a:t>Plain films of adjacent bones</a:t>
            </a:r>
          </a:p>
          <a:p>
            <a:r>
              <a:rPr lang="en-US" dirty="0" smtClean="0"/>
              <a:t>Duplex </a:t>
            </a:r>
            <a:r>
              <a:rPr lang="en-US" dirty="0" err="1" smtClean="0"/>
              <a:t>doppler</a:t>
            </a:r>
            <a:r>
              <a:rPr lang="en-US" dirty="0" smtClean="0"/>
              <a:t> studies </a:t>
            </a:r>
          </a:p>
          <a:p>
            <a:r>
              <a:rPr lang="en-US" dirty="0" err="1" smtClean="0"/>
              <a:t>Arteriography</a:t>
            </a:r>
            <a:endParaRPr lang="en-US" dirty="0" smtClean="0"/>
          </a:p>
          <a:p>
            <a:r>
              <a:rPr lang="en-US" b="1" dirty="0" smtClean="0"/>
              <a:t>4 )Microscopy culture and sensitivity </a:t>
            </a:r>
          </a:p>
          <a:p>
            <a:r>
              <a:rPr lang="en-US" b="1" dirty="0" smtClean="0"/>
              <a:t>5) Biopsy of ulcer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1) Acute phase </a:t>
            </a:r>
          </a:p>
          <a:p>
            <a:r>
              <a:rPr lang="en-US" dirty="0" smtClean="0"/>
              <a:t>Admit patient </a:t>
            </a:r>
          </a:p>
          <a:p>
            <a:r>
              <a:rPr lang="en-US" dirty="0" smtClean="0"/>
              <a:t>Elevate the limbs or body </a:t>
            </a:r>
            <a:r>
              <a:rPr lang="en-US" dirty="0"/>
              <a:t>p</a:t>
            </a:r>
            <a:r>
              <a:rPr lang="en-US" dirty="0" smtClean="0"/>
              <a:t>art  </a:t>
            </a:r>
          </a:p>
          <a:p>
            <a:r>
              <a:rPr lang="en-US" dirty="0" err="1" smtClean="0"/>
              <a:t>Antitetanus</a:t>
            </a:r>
            <a:r>
              <a:rPr lang="en-US" dirty="0" smtClean="0"/>
              <a:t> prophylaxis </a:t>
            </a:r>
          </a:p>
          <a:p>
            <a:r>
              <a:rPr lang="en-US" dirty="0" smtClean="0"/>
              <a:t>Analgesics </a:t>
            </a:r>
          </a:p>
          <a:p>
            <a:r>
              <a:rPr lang="en-US" dirty="0" smtClean="0"/>
              <a:t>Antibiotics or specific antimicrobials or chemotherapeutic agents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DEBRIDEMENT</a:t>
            </a:r>
          </a:p>
          <a:p>
            <a:r>
              <a:rPr lang="en-US" dirty="0" smtClean="0"/>
              <a:t>Wound care / dressings</a:t>
            </a:r>
          </a:p>
          <a:p>
            <a:r>
              <a:rPr lang="en-US" b="1" dirty="0" smtClean="0"/>
              <a:t>2) Chronic phase </a:t>
            </a:r>
          </a:p>
          <a:p>
            <a:r>
              <a:rPr lang="en-US" dirty="0" smtClean="0"/>
              <a:t>Skin graft </a:t>
            </a:r>
          </a:p>
          <a:p>
            <a:r>
              <a:rPr lang="en-US" dirty="0" smtClean="0"/>
              <a:t>Local flaps </a:t>
            </a:r>
          </a:p>
          <a:p>
            <a:r>
              <a:rPr lang="en-US" dirty="0" smtClean="0"/>
              <a:t>Distant or free flaps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 of debridement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utolytic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iologic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hemical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urgical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nzymatic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Wound dressing agents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Honey </a:t>
            </a:r>
          </a:p>
          <a:p>
            <a:r>
              <a:rPr lang="en-US" dirty="0" smtClean="0"/>
              <a:t>Films </a:t>
            </a:r>
          </a:p>
          <a:p>
            <a:r>
              <a:rPr lang="en-US" dirty="0" smtClean="0"/>
              <a:t>Foams </a:t>
            </a:r>
          </a:p>
          <a:p>
            <a:r>
              <a:rPr lang="en-US" dirty="0" err="1" smtClean="0"/>
              <a:t>Hydrogels</a:t>
            </a:r>
            <a:endParaRPr lang="en-US" dirty="0" smtClean="0"/>
          </a:p>
          <a:p>
            <a:r>
              <a:rPr lang="en-US" dirty="0" err="1" smtClean="0"/>
              <a:t>Hydocolloids</a:t>
            </a:r>
            <a:endParaRPr lang="en-US" dirty="0" smtClean="0"/>
          </a:p>
          <a:p>
            <a:r>
              <a:rPr lang="en-US" dirty="0" smtClean="0"/>
              <a:t>Alginates 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Complications of </a:t>
            </a:r>
            <a:r>
              <a:rPr lang="en-US" dirty="0" err="1" smtClean="0"/>
              <a:t>cutanous</a:t>
            </a:r>
            <a:r>
              <a:rPr lang="en-US" dirty="0" smtClean="0"/>
              <a:t> ulcers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066801"/>
            <a:ext cx="4040188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LOCAL / REGIONAL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842868"/>
            <a:ext cx="4040188" cy="4786532"/>
          </a:xfrm>
        </p:spPr>
        <p:txBody>
          <a:bodyPr>
            <a:normAutofit fontScale="92500"/>
          </a:bodyPr>
          <a:lstStyle/>
          <a:p>
            <a:r>
              <a:rPr lang="en-US" sz="2800" dirty="0" err="1" smtClean="0"/>
              <a:t>Osteomyelitis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Septic arthritis </a:t>
            </a:r>
          </a:p>
          <a:p>
            <a:r>
              <a:rPr lang="en-US" sz="2800" dirty="0" err="1" smtClean="0"/>
              <a:t>Lympheodema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Contractures </a:t>
            </a:r>
          </a:p>
          <a:p>
            <a:r>
              <a:rPr lang="en-US" sz="2800" dirty="0" err="1" smtClean="0"/>
              <a:t>Marjolins</a:t>
            </a:r>
            <a:r>
              <a:rPr lang="en-US" sz="2800" dirty="0" smtClean="0"/>
              <a:t> ulcer</a:t>
            </a:r>
          </a:p>
          <a:p>
            <a:r>
              <a:rPr lang="en-US" sz="2800" dirty="0" err="1" smtClean="0"/>
              <a:t>Lymphangitis</a:t>
            </a:r>
            <a:r>
              <a:rPr lang="en-US" sz="2800" dirty="0" smtClean="0"/>
              <a:t> /lymphadenitis </a:t>
            </a:r>
          </a:p>
          <a:p>
            <a:r>
              <a:rPr lang="en-US" sz="2800" dirty="0" smtClean="0"/>
              <a:t>Gangrene of digits</a:t>
            </a:r>
          </a:p>
          <a:p>
            <a:r>
              <a:rPr lang="en-US" sz="2800" dirty="0" smtClean="0"/>
              <a:t>Disuse muscular atrophy</a:t>
            </a:r>
          </a:p>
          <a:p>
            <a:r>
              <a:rPr lang="en-US" sz="2800" dirty="0" err="1" smtClean="0"/>
              <a:t>Equinus</a:t>
            </a:r>
            <a:r>
              <a:rPr lang="en-US" sz="2800" dirty="0" smtClean="0"/>
              <a:t> deformity </a:t>
            </a:r>
            <a:endParaRPr lang="en-US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645025" y="1066801"/>
            <a:ext cx="4041775" cy="533399"/>
          </a:xfrm>
        </p:spPr>
        <p:txBody>
          <a:bodyPr/>
          <a:lstStyle/>
          <a:p>
            <a:r>
              <a:rPr lang="en-US" dirty="0" smtClean="0"/>
              <a:t>SYSTEMIC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Tetanus </a:t>
            </a:r>
          </a:p>
          <a:p>
            <a:r>
              <a:rPr lang="en-US" sz="2800" dirty="0" smtClean="0"/>
              <a:t>Sepsis 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Cutanous</a:t>
            </a:r>
            <a:r>
              <a:rPr lang="en-US" dirty="0" smtClean="0"/>
              <a:t> ulcers remain a common debilitating clinical condition in our environment , however health education , appropriate care by the specialist is capable of reducing the disease burden in the community 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Bibiliography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Badoe</a:t>
            </a:r>
            <a:r>
              <a:rPr lang="en-US" dirty="0" smtClean="0"/>
              <a:t> ,</a:t>
            </a:r>
            <a:r>
              <a:rPr lang="en-US" dirty="0" err="1" smtClean="0"/>
              <a:t>Archampong</a:t>
            </a:r>
            <a:r>
              <a:rPr lang="en-US" dirty="0" smtClean="0"/>
              <a:t> , Rocha – </a:t>
            </a:r>
            <a:r>
              <a:rPr lang="en-US" dirty="0" err="1" smtClean="0"/>
              <a:t>Afodu</a:t>
            </a:r>
            <a:r>
              <a:rPr lang="en-US" dirty="0" smtClean="0"/>
              <a:t>, principles and practice of surgery in the tropics including pathology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Keynotes on plastic surgery by Adrian M. Richards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An ulcer is the loss  in the continuity of the  surface of an epithelium</a:t>
            </a:r>
          </a:p>
          <a:p>
            <a:r>
              <a:rPr lang="en-US" dirty="0" smtClean="0"/>
              <a:t>The immediate cause is the necrosis or death of cells </a:t>
            </a:r>
          </a:p>
          <a:p>
            <a:r>
              <a:rPr lang="en-US" dirty="0" smtClean="0"/>
              <a:t>The underlying tissues may or may not be involved</a:t>
            </a:r>
          </a:p>
          <a:p>
            <a:r>
              <a:rPr lang="en-US" dirty="0" smtClean="0"/>
              <a:t>Ulcers constitute a major source health problem globally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be </a:t>
            </a:r>
            <a:r>
              <a:rPr lang="en-US" dirty="0" err="1" smtClean="0"/>
              <a:t>aetiopathological</a:t>
            </a:r>
            <a:r>
              <a:rPr lang="en-US" dirty="0" smtClean="0"/>
              <a:t> or </a:t>
            </a:r>
            <a:r>
              <a:rPr lang="en-US" dirty="0" err="1" smtClean="0"/>
              <a:t>clinicopathological</a:t>
            </a:r>
            <a:endParaRPr lang="en-US" dirty="0" smtClean="0"/>
          </a:p>
          <a:p>
            <a:r>
              <a:rPr lang="en-US" dirty="0" smtClean="0"/>
              <a:t>The causes of </a:t>
            </a:r>
            <a:r>
              <a:rPr lang="en-US" dirty="0" err="1" smtClean="0"/>
              <a:t>cutanous</a:t>
            </a:r>
            <a:r>
              <a:rPr lang="en-US" dirty="0" smtClean="0"/>
              <a:t> ulcers are numerous hence  these classification schemes helps to simplify management protocols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Aetiopathological</a:t>
            </a:r>
            <a:r>
              <a:rPr lang="en-US" dirty="0" smtClean="0"/>
              <a:t> classificatio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. Specific ulcers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 tropical ulcers 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tuberculous</a:t>
            </a:r>
            <a:r>
              <a:rPr lang="en-US" dirty="0" smtClean="0"/>
              <a:t> ulcers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buruli</a:t>
            </a:r>
            <a:r>
              <a:rPr lang="en-US" dirty="0" smtClean="0"/>
              <a:t> ulcers</a:t>
            </a:r>
          </a:p>
          <a:p>
            <a:r>
              <a:rPr lang="en-US" dirty="0" smtClean="0"/>
              <a:t>4) syphilitic ulcers</a:t>
            </a:r>
          </a:p>
          <a:p>
            <a:r>
              <a:rPr lang="en-US" dirty="0" smtClean="0"/>
              <a:t>5) yaws ulcer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Aetiopathological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 .Non specific ulcers</a:t>
            </a:r>
          </a:p>
          <a:p>
            <a:r>
              <a:rPr lang="en-US" dirty="0" smtClean="0"/>
              <a:t>1) Trauma 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pyogenic</a:t>
            </a:r>
            <a:r>
              <a:rPr lang="en-US" dirty="0" smtClean="0"/>
              <a:t> /infections – </a:t>
            </a:r>
            <a:r>
              <a:rPr lang="en-US" dirty="0" err="1" smtClean="0"/>
              <a:t>strept</a:t>
            </a:r>
            <a:r>
              <a:rPr lang="en-US" dirty="0" smtClean="0"/>
              <a:t> </a:t>
            </a:r>
            <a:r>
              <a:rPr lang="en-US" dirty="0" err="1" smtClean="0"/>
              <a:t>spp</a:t>
            </a:r>
            <a:r>
              <a:rPr lang="en-US" dirty="0" smtClean="0"/>
              <a:t> , staph </a:t>
            </a:r>
            <a:r>
              <a:rPr lang="en-US" dirty="0" err="1" smtClean="0"/>
              <a:t>spp</a:t>
            </a:r>
            <a:r>
              <a:rPr lang="en-US" dirty="0" smtClean="0"/>
              <a:t> , </a:t>
            </a:r>
            <a:r>
              <a:rPr lang="en-US" dirty="0" smtClean="0">
                <a:solidFill>
                  <a:srgbClr val="FF0000"/>
                </a:solidFill>
              </a:rPr>
              <a:t>tropical ulcers </a:t>
            </a:r>
            <a:r>
              <a:rPr lang="en-US" dirty="0" smtClean="0"/>
              <a:t>, </a:t>
            </a:r>
          </a:p>
          <a:p>
            <a:r>
              <a:rPr lang="en-US" dirty="0" smtClean="0"/>
              <a:t>3) vascular – venous , arterial , </a:t>
            </a:r>
            <a:r>
              <a:rPr lang="en-US" dirty="0" err="1" smtClean="0"/>
              <a:t>decubitus</a:t>
            </a:r>
            <a:r>
              <a:rPr lang="en-US" dirty="0" smtClean="0"/>
              <a:t> /pressure ulcers </a:t>
            </a:r>
          </a:p>
          <a:p>
            <a:r>
              <a:rPr lang="en-US" dirty="0" smtClean="0"/>
              <a:t>4) </a:t>
            </a:r>
            <a:r>
              <a:rPr lang="en-US" dirty="0" err="1" smtClean="0"/>
              <a:t>Neurotrophic</a:t>
            </a:r>
            <a:r>
              <a:rPr lang="en-US" dirty="0" smtClean="0"/>
              <a:t> – diabetic neuropathy , leprosy , peripheral neuropathy ,cord lesions , </a:t>
            </a:r>
            <a:r>
              <a:rPr lang="en-US" dirty="0" err="1" smtClean="0"/>
              <a:t>syringomyelia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5) metabolic or systemic ulcers  - diabetic ulcers , </a:t>
            </a:r>
            <a:r>
              <a:rPr lang="en-US" dirty="0" err="1" smtClean="0"/>
              <a:t>Hemoglobinopathies</a:t>
            </a:r>
            <a:r>
              <a:rPr lang="en-US" dirty="0" smtClean="0"/>
              <a:t> , Hereditary </a:t>
            </a:r>
            <a:r>
              <a:rPr lang="en-US" dirty="0" err="1" smtClean="0"/>
              <a:t>spherocytosis</a:t>
            </a:r>
            <a:r>
              <a:rPr lang="en-US" dirty="0" smtClean="0"/>
              <a:t> , ulcerative colitis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Aetiopathological</a:t>
            </a:r>
            <a:r>
              <a:rPr lang="en-US" dirty="0" smtClean="0"/>
              <a:t> classification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. malignant  ulcers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1) </a:t>
            </a:r>
            <a:r>
              <a:rPr lang="en-US" dirty="0" err="1" smtClean="0"/>
              <a:t>squamous</a:t>
            </a:r>
            <a:r>
              <a:rPr lang="en-US" dirty="0" smtClean="0"/>
              <a:t> cell ca</a:t>
            </a:r>
          </a:p>
          <a:p>
            <a:r>
              <a:rPr lang="en-US" dirty="0" smtClean="0"/>
              <a:t>2) basal cell ca (rodent ulcers )</a:t>
            </a:r>
          </a:p>
          <a:p>
            <a:r>
              <a:rPr lang="en-US" dirty="0" smtClean="0"/>
              <a:t>3) malignant melanoma</a:t>
            </a:r>
          </a:p>
          <a:p>
            <a:r>
              <a:rPr lang="en-US" dirty="0" smtClean="0"/>
              <a:t>4) </a:t>
            </a:r>
            <a:r>
              <a:rPr lang="en-US" dirty="0" err="1" smtClean="0"/>
              <a:t>kaposi</a:t>
            </a:r>
            <a:r>
              <a:rPr lang="en-US" dirty="0" smtClean="0"/>
              <a:t> sarcoma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Clinicopathological</a:t>
            </a:r>
            <a:r>
              <a:rPr lang="en-US" dirty="0" smtClean="0"/>
              <a:t> classification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SLOPING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Traumatic </a:t>
            </a:r>
          </a:p>
          <a:p>
            <a:r>
              <a:rPr lang="en-US" dirty="0" smtClean="0"/>
              <a:t>Infections /infestations </a:t>
            </a:r>
          </a:p>
          <a:p>
            <a:r>
              <a:rPr lang="en-US" dirty="0" err="1" smtClean="0"/>
              <a:t>neurotropic</a:t>
            </a:r>
            <a:endParaRPr lang="en-US" dirty="0"/>
          </a:p>
          <a:p>
            <a:r>
              <a:rPr lang="en-US" dirty="0" smtClean="0"/>
              <a:t>Metabolic </a:t>
            </a:r>
          </a:p>
          <a:p>
            <a:r>
              <a:rPr lang="en-US" dirty="0" err="1" smtClean="0"/>
              <a:t>Heamoglobinopathic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396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Clinicopathological</a:t>
            </a:r>
            <a:r>
              <a:rPr lang="en-US" dirty="0" smtClean="0"/>
              <a:t> classification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UNDERMINED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TUBERCULOSIS  ULCER</a:t>
            </a:r>
          </a:p>
          <a:p>
            <a:r>
              <a:rPr lang="en-US" dirty="0" smtClean="0"/>
              <a:t>BURULI ULCER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390128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15239</TotalTime>
  <Words>1069</Words>
  <Application>Microsoft Office PowerPoint</Application>
  <PresentationFormat>On-screen Show (4:3)</PresentationFormat>
  <Paragraphs>193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CUTANOUS ULCERS</vt:lpstr>
      <vt:lpstr>Outline </vt:lpstr>
      <vt:lpstr>Introduction </vt:lpstr>
      <vt:lpstr>classification</vt:lpstr>
      <vt:lpstr>Aetiopathological classification</vt:lpstr>
      <vt:lpstr>Aetiopathological classification</vt:lpstr>
      <vt:lpstr>Aetiopathological classification cont’d</vt:lpstr>
      <vt:lpstr>Clinicopathological classification </vt:lpstr>
      <vt:lpstr>Clinicopathological classification </vt:lpstr>
      <vt:lpstr>Clinicopathological classification </vt:lpstr>
      <vt:lpstr>Venous ulcers </vt:lpstr>
      <vt:lpstr>Tropical ulcers </vt:lpstr>
      <vt:lpstr>Tropical ulcers </vt:lpstr>
      <vt:lpstr>Buruli (Bairnsdale) ulcer</vt:lpstr>
      <vt:lpstr>Buruli (Bairnsdale) ulcer</vt:lpstr>
      <vt:lpstr>Tuberculosis of the skin</vt:lpstr>
      <vt:lpstr>Arterial ulcers </vt:lpstr>
      <vt:lpstr>Principles of management of cutanous ulcers</vt:lpstr>
      <vt:lpstr>Physical examination</vt:lpstr>
      <vt:lpstr>Comparism of unhealthy granulation tissue vs healthy granulation tissue </vt:lpstr>
      <vt:lpstr>Comparism of unhealthy granulation tissue vs healthy granulation tissue </vt:lpstr>
      <vt:lpstr>Physical examination</vt:lpstr>
      <vt:lpstr>Investigations </vt:lpstr>
      <vt:lpstr>Treatment</vt:lpstr>
      <vt:lpstr>Types of debridement </vt:lpstr>
      <vt:lpstr>Wound dressing agents </vt:lpstr>
      <vt:lpstr>Complications of cutanous ulcers </vt:lpstr>
      <vt:lpstr>Conclusion </vt:lpstr>
      <vt:lpstr>Bibiliography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CUTANOUS ULCERS</dc:title>
  <dc:creator>DR SALAWU</dc:creator>
  <cp:lastModifiedBy>Famade Gbenga</cp:lastModifiedBy>
  <cp:revision>55</cp:revision>
  <dcterms:created xsi:type="dcterms:W3CDTF">2016-01-25T07:37:32Z</dcterms:created>
  <dcterms:modified xsi:type="dcterms:W3CDTF">2017-10-16T15:56:56Z</dcterms:modified>
</cp:coreProperties>
</file>