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5"/>
  </p:notesMasterIdLst>
  <p:sldIdLst>
    <p:sldId id="256" r:id="rId2"/>
    <p:sldId id="257" r:id="rId3"/>
    <p:sldId id="258" r:id="rId4"/>
    <p:sldId id="294" r:id="rId5"/>
    <p:sldId id="333" r:id="rId6"/>
    <p:sldId id="295" r:id="rId7"/>
    <p:sldId id="319" r:id="rId8"/>
    <p:sldId id="320" r:id="rId9"/>
    <p:sldId id="321" r:id="rId10"/>
    <p:sldId id="322" r:id="rId11"/>
    <p:sldId id="323" r:id="rId12"/>
    <p:sldId id="324" r:id="rId13"/>
    <p:sldId id="296" r:id="rId14"/>
    <p:sldId id="297" r:id="rId15"/>
    <p:sldId id="298" r:id="rId16"/>
    <p:sldId id="299" r:id="rId17"/>
    <p:sldId id="266" r:id="rId18"/>
    <p:sldId id="267" r:id="rId19"/>
    <p:sldId id="300" r:id="rId20"/>
    <p:sldId id="327" r:id="rId21"/>
    <p:sldId id="328" r:id="rId22"/>
    <p:sldId id="329" r:id="rId23"/>
    <p:sldId id="334" r:id="rId24"/>
    <p:sldId id="325" r:id="rId25"/>
    <p:sldId id="326" r:id="rId26"/>
    <p:sldId id="268" r:id="rId27"/>
    <p:sldId id="269" r:id="rId28"/>
    <p:sldId id="270" r:id="rId29"/>
    <p:sldId id="271" r:id="rId30"/>
    <p:sldId id="273" r:id="rId31"/>
    <p:sldId id="274" r:id="rId32"/>
    <p:sldId id="275" r:id="rId33"/>
    <p:sldId id="276" r:id="rId34"/>
    <p:sldId id="277" r:id="rId35"/>
    <p:sldId id="278" r:id="rId36"/>
    <p:sldId id="301" r:id="rId37"/>
    <p:sldId id="302" r:id="rId38"/>
    <p:sldId id="303" r:id="rId39"/>
    <p:sldId id="304" r:id="rId40"/>
    <p:sldId id="306" r:id="rId41"/>
    <p:sldId id="307" r:id="rId42"/>
    <p:sldId id="283" r:id="rId43"/>
    <p:sldId id="308" r:id="rId44"/>
    <p:sldId id="309" r:id="rId45"/>
    <p:sldId id="317" r:id="rId46"/>
    <p:sldId id="316" r:id="rId47"/>
    <p:sldId id="318" r:id="rId48"/>
    <p:sldId id="311" r:id="rId49"/>
    <p:sldId id="332" r:id="rId50"/>
    <p:sldId id="312" r:id="rId51"/>
    <p:sldId id="313" r:id="rId52"/>
    <p:sldId id="314" r:id="rId53"/>
    <p:sldId id="29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99AD9-A15A-4B82-A8C3-91F8CFF82F9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4C8C9-B2EA-400A-9B3A-BDBA2351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1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febrile seizure occurs in 15%</a:t>
            </a:r>
            <a:r>
              <a:rPr lang="en-US" baseline="0" dirty="0" smtClean="0"/>
              <a:t> of patients. The younger the patient the greater the likelihood of recurrence.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4C8C9-B2EA-400A-9B3A-BDBA235193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Acute repetitive seizures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4C8C9-B2EA-400A-9B3A-BDBA235193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5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9F4-4591-48C3-8DBB-27815FE645DD}" type="datetimeFigureOut">
              <a:rPr lang="en-GB" smtClean="0"/>
              <a:pPr/>
              <a:t>07/10/2017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036F326-9118-4E8F-B2FC-3624799CC13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9F4-4591-48C3-8DBB-27815FE645DD}" type="datetimeFigureOut">
              <a:rPr lang="en-GB" smtClean="0"/>
              <a:pPr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F326-9118-4E8F-B2FC-3624799CC1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9F4-4591-48C3-8DBB-27815FE645DD}" type="datetimeFigureOut">
              <a:rPr lang="en-GB" smtClean="0"/>
              <a:pPr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F326-9118-4E8F-B2FC-3624799CC1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9F4-4591-48C3-8DBB-27815FE645DD}" type="datetimeFigureOut">
              <a:rPr lang="en-GB" smtClean="0"/>
              <a:pPr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F326-9118-4E8F-B2FC-3624799CC13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9F4-4591-48C3-8DBB-27815FE645DD}" type="datetimeFigureOut">
              <a:rPr lang="en-GB" smtClean="0"/>
              <a:pPr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036F326-9118-4E8F-B2FC-3624799CC1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9F4-4591-48C3-8DBB-27815FE645DD}" type="datetimeFigureOut">
              <a:rPr lang="en-GB" smtClean="0"/>
              <a:pPr/>
              <a:t>07/10/2017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F326-9118-4E8F-B2FC-3624799CC13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9F4-4591-48C3-8DBB-27815FE645DD}" type="datetimeFigureOut">
              <a:rPr lang="en-GB" smtClean="0"/>
              <a:pPr/>
              <a:t>07/10/2017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F326-9118-4E8F-B2FC-3624799CC13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9F4-4591-48C3-8DBB-27815FE645DD}" type="datetimeFigureOut">
              <a:rPr lang="en-GB" smtClean="0"/>
              <a:pPr/>
              <a:t>07/10/2017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F326-9118-4E8F-B2FC-3624799CC1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9F4-4591-48C3-8DBB-27815FE645DD}" type="datetimeFigureOut">
              <a:rPr lang="en-GB" smtClean="0"/>
              <a:pPr/>
              <a:t>07/10/2017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F326-9118-4E8F-B2FC-3624799CC1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9F4-4591-48C3-8DBB-27815FE645DD}" type="datetimeFigureOut">
              <a:rPr lang="en-GB" smtClean="0"/>
              <a:pPr/>
              <a:t>07/10/2017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F326-9118-4E8F-B2FC-3624799CC13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9F4-4591-48C3-8DBB-27815FE645DD}" type="datetimeFigureOut">
              <a:rPr lang="en-GB" smtClean="0"/>
              <a:pPr/>
              <a:t>07/10/2017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036F326-9118-4E8F-B2FC-3624799CC13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9059F4-4591-48C3-8DBB-27815FE645DD}" type="datetimeFigureOut">
              <a:rPr lang="en-GB" smtClean="0"/>
              <a:pPr/>
              <a:t>07/10/2017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036F326-9118-4E8F-B2FC-3624799CC13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AM ADEBIYI, FMCP</a:t>
            </a:r>
          </a:p>
          <a:p>
            <a:r>
              <a:rPr lang="en-GB" dirty="0"/>
              <a:t>DEPARTMENT OF INTERNAL MEDICINE</a:t>
            </a:r>
          </a:p>
          <a:p>
            <a:r>
              <a:rPr lang="en-GB" dirty="0"/>
              <a:t>FETHI/ABUAD</a:t>
            </a:r>
          </a:p>
          <a:p>
            <a:r>
              <a:rPr lang="en-GB" dirty="0"/>
              <a:t>IDO-EKITI, EKITI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Epilepsy and related Seizure disorders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Drugs and Seizure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800" dirty="0"/>
              <a:t>Drugs known to cause seizures:	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Isoniazid, insulin, anticholinergics, antihistamines, antidepressants, </a:t>
            </a:r>
            <a:r>
              <a:rPr lang="en-US" altLang="en-US" sz="2800" dirty="0" err="1"/>
              <a:t>chlorambucil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cycloserine</a:t>
            </a:r>
            <a:r>
              <a:rPr lang="en-US" altLang="en-US" sz="2800" dirty="0"/>
              <a:t>, narcotic </a:t>
            </a:r>
            <a:r>
              <a:rPr lang="en-US" altLang="en-US" sz="2800" dirty="0" smtClean="0"/>
              <a:t>drugs, </a:t>
            </a:r>
            <a:r>
              <a:rPr lang="en-US" altLang="en-US" sz="2800" dirty="0"/>
              <a:t>o</a:t>
            </a:r>
            <a:r>
              <a:rPr lang="en-US" altLang="en-US" sz="2800" dirty="0" smtClean="0"/>
              <a:t>rganophosphates, </a:t>
            </a:r>
            <a:r>
              <a:rPr lang="en-US" altLang="en-US" sz="2800" dirty="0"/>
              <a:t>w</a:t>
            </a:r>
            <a:r>
              <a:rPr lang="en-US" altLang="en-US" sz="2800" dirty="0" smtClean="0"/>
              <a:t>ithdrawal </a:t>
            </a:r>
            <a:r>
              <a:rPr lang="en-US" altLang="en-US" sz="2800" dirty="0"/>
              <a:t>of anticonvulsants 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037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Seizures in </a:t>
            </a:r>
            <a:r>
              <a:rPr lang="en-US" altLang="en-US" sz="3600" dirty="0" smtClean="0"/>
              <a:t>Pregnancy</a:t>
            </a:r>
            <a:endParaRPr lang="en-US" altLang="en-US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 smtClean="0"/>
              <a:t>May be due to: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 smtClean="0"/>
              <a:t>Eclampsia</a:t>
            </a:r>
            <a:endParaRPr lang="en-US" altLang="en-US" sz="28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Pregnancy in a known epileptic </a:t>
            </a:r>
            <a:r>
              <a:rPr lang="en-US" altLang="en-US" sz="2800" dirty="0" smtClean="0"/>
              <a:t>patient*</a:t>
            </a:r>
            <a:endParaRPr lang="en-US" altLang="en-US" sz="28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Antiphospholipid antibody syndrome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Systemic lupus </a:t>
            </a:r>
            <a:r>
              <a:rPr lang="en-US" altLang="en-US" sz="2800" dirty="0" err="1"/>
              <a:t>erythemathosus</a:t>
            </a:r>
            <a:endParaRPr lang="en-US" altLang="en-US" sz="28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Tumors/AVMs that enlarge during </a:t>
            </a:r>
            <a:r>
              <a:rPr lang="en-US" altLang="en-US" sz="2800" dirty="0" smtClean="0"/>
              <a:t>pregnancy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 smtClean="0"/>
              <a:t>Stroke/intracranial </a:t>
            </a:r>
            <a:r>
              <a:rPr lang="en-US" altLang="en-US" sz="2800" dirty="0" err="1" smtClean="0"/>
              <a:t>haemorrhage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Risk to mother and </a:t>
            </a:r>
            <a:r>
              <a:rPr lang="en-US" altLang="en-US" sz="2800" dirty="0" err="1" smtClean="0"/>
              <a:t>foetus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Preconception counseling and </a:t>
            </a:r>
            <a:r>
              <a:rPr lang="en-US" altLang="en-US" sz="2800" dirty="0" smtClean="0"/>
              <a:t>monitoring very important.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38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Reflex </a:t>
            </a:r>
            <a:r>
              <a:rPr lang="en-US" altLang="en-US" sz="3600" dirty="0" smtClean="0"/>
              <a:t>Seizures</a:t>
            </a:r>
            <a:r>
              <a:rPr lang="en-US" altLang="en-US" sz="3600" dirty="0"/>
              <a:t>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Seizures provoked by certain events or </a:t>
            </a:r>
            <a:r>
              <a:rPr lang="en-US" altLang="en-US" sz="2800" dirty="0" smtClean="0"/>
              <a:t>activities:</a:t>
            </a:r>
            <a:endParaRPr lang="en-US" altLang="en-US" sz="28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Hot-water epilepsy in Southern India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Primary Reading Epilepsy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Photosensitivity (environmental flicker)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 err="1"/>
              <a:t>Musicogenic</a:t>
            </a:r>
            <a:r>
              <a:rPr lang="en-US" altLang="en-US" sz="2800" dirty="0"/>
              <a:t> Seizures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Seizures induced by thinking (mental arithmetic)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Startle epilepsy (</a:t>
            </a:r>
            <a:r>
              <a:rPr lang="en-US" altLang="en-US" sz="2800" dirty="0" err="1"/>
              <a:t>perirolandic</a:t>
            </a:r>
            <a:r>
              <a:rPr lang="en-US" altLang="en-US" sz="2800" dirty="0"/>
              <a:t> lesion)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Eating epilepsy</a:t>
            </a:r>
          </a:p>
          <a:p>
            <a:pPr lvl="1" eaLnBrk="1" hangingPunct="1"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41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epileptic seizures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dirty="0" smtClean="0"/>
              <a:t>Concept</a:t>
            </a:r>
            <a:r>
              <a:rPr lang="en-US" altLang="en-US" b="1" dirty="0"/>
              <a:t>: </a:t>
            </a:r>
          </a:p>
          <a:p>
            <a:pPr lvl="1"/>
            <a:r>
              <a:rPr lang="en-US" altLang="en-US" dirty="0"/>
              <a:t>Generalized Seizures originate from neural networks in both hemispheres</a:t>
            </a:r>
          </a:p>
          <a:p>
            <a:pPr lvl="1"/>
            <a:r>
              <a:rPr lang="en-US" altLang="en-US" dirty="0"/>
              <a:t>Focal Seizures originate within networks limited to one hemisphere</a:t>
            </a:r>
          </a:p>
          <a:p>
            <a:r>
              <a:rPr lang="en-US" altLang="en-US" b="1" dirty="0" smtClean="0"/>
              <a:t>Seizures classified as: </a:t>
            </a:r>
            <a:endParaRPr lang="en-US" altLang="en-US" b="1" dirty="0"/>
          </a:p>
          <a:p>
            <a:pPr lvl="1"/>
            <a:r>
              <a:rPr lang="en-US" altLang="en-US" dirty="0"/>
              <a:t>Generalized seizures</a:t>
            </a:r>
          </a:p>
          <a:p>
            <a:pPr lvl="1"/>
            <a:r>
              <a:rPr lang="en-US" altLang="en-US" dirty="0"/>
              <a:t>Focal/partial seizures</a:t>
            </a:r>
          </a:p>
          <a:p>
            <a:pPr lvl="1"/>
            <a:r>
              <a:rPr lang="en-US" altLang="en-US" dirty="0"/>
              <a:t>Unknown origin /unclassifiable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70F433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0"/>
            <a:ext cx="350837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8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seizures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Generalized seizures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Focal seizures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4277444"/>
          </a:xfrm>
        </p:spPr>
        <p:txBody>
          <a:bodyPr>
            <a:noAutofit/>
          </a:bodyPr>
          <a:lstStyle/>
          <a:p>
            <a:pPr>
              <a:lnSpc>
                <a:spcPts val="3400"/>
              </a:lnSpc>
            </a:pPr>
            <a:r>
              <a:rPr lang="en-US" altLang="en-US" sz="2000" dirty="0"/>
              <a:t>Tonic-</a:t>
            </a:r>
            <a:r>
              <a:rPr lang="en-US" altLang="en-US" sz="2000" dirty="0" err="1"/>
              <a:t>clonic</a:t>
            </a:r>
            <a:r>
              <a:rPr lang="en-US" altLang="en-US" sz="2000" dirty="0"/>
              <a:t>  </a:t>
            </a:r>
          </a:p>
          <a:p>
            <a:pPr>
              <a:lnSpc>
                <a:spcPts val="3400"/>
              </a:lnSpc>
            </a:pPr>
            <a:r>
              <a:rPr lang="en-US" altLang="en-US" sz="2000" dirty="0"/>
              <a:t>Absence </a:t>
            </a:r>
            <a:r>
              <a:rPr lang="en-US" altLang="en-US" sz="2000" i="1" dirty="0"/>
              <a:t>(typical; atypical; absence with special features - myoclonic absence, eyelid myoclonus)</a:t>
            </a:r>
          </a:p>
          <a:p>
            <a:pPr>
              <a:lnSpc>
                <a:spcPts val="3400"/>
              </a:lnSpc>
            </a:pPr>
            <a:r>
              <a:rPr lang="en-US" altLang="en-US" sz="2000" dirty="0"/>
              <a:t>Myoclonic </a:t>
            </a:r>
            <a:r>
              <a:rPr lang="en-US" altLang="en-US" sz="2000" i="1" dirty="0"/>
              <a:t>(myoclonic; myoclonic atonic; myoclonic tonic)</a:t>
            </a:r>
          </a:p>
          <a:p>
            <a:pPr>
              <a:lnSpc>
                <a:spcPts val="3400"/>
              </a:lnSpc>
            </a:pPr>
            <a:r>
              <a:rPr lang="en-US" altLang="en-US" sz="2000" dirty="0" err="1"/>
              <a:t>Clonic</a:t>
            </a:r>
            <a:endParaRPr lang="en-US" altLang="en-US" sz="2000" dirty="0"/>
          </a:p>
          <a:p>
            <a:pPr>
              <a:lnSpc>
                <a:spcPts val="3400"/>
              </a:lnSpc>
            </a:pPr>
            <a:r>
              <a:rPr lang="en-US" altLang="en-US" sz="2000" dirty="0"/>
              <a:t>Tonic</a:t>
            </a:r>
          </a:p>
          <a:p>
            <a:pPr>
              <a:lnSpc>
                <a:spcPts val="3400"/>
              </a:lnSpc>
            </a:pPr>
            <a:r>
              <a:rPr lang="en-US" altLang="en-US" sz="2000" dirty="0"/>
              <a:t>Atonic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4421460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altLang="en-US" sz="2000" dirty="0"/>
              <a:t>Simple  partial</a:t>
            </a:r>
          </a:p>
          <a:p>
            <a:pPr lvl="1">
              <a:lnSpc>
                <a:spcPts val="2600"/>
              </a:lnSpc>
            </a:pPr>
            <a:r>
              <a:rPr lang="en-US" altLang="en-US" sz="2000" dirty="0"/>
              <a:t>Motor</a:t>
            </a:r>
          </a:p>
          <a:p>
            <a:pPr lvl="1">
              <a:lnSpc>
                <a:spcPts val="2600"/>
              </a:lnSpc>
            </a:pPr>
            <a:r>
              <a:rPr lang="en-US" altLang="en-US" sz="2000" dirty="0"/>
              <a:t>Somatosensory</a:t>
            </a:r>
          </a:p>
          <a:p>
            <a:pPr lvl="1">
              <a:lnSpc>
                <a:spcPts val="2600"/>
              </a:lnSpc>
            </a:pPr>
            <a:r>
              <a:rPr lang="en-US" altLang="en-US" sz="2000" dirty="0"/>
              <a:t>Psychic</a:t>
            </a:r>
          </a:p>
          <a:p>
            <a:pPr lvl="1">
              <a:lnSpc>
                <a:spcPts val="2600"/>
              </a:lnSpc>
            </a:pPr>
            <a:r>
              <a:rPr lang="en-US" altLang="en-US" sz="2000" dirty="0"/>
              <a:t>Autonomic</a:t>
            </a:r>
          </a:p>
          <a:p>
            <a:pPr>
              <a:lnSpc>
                <a:spcPts val="3200"/>
              </a:lnSpc>
            </a:pPr>
            <a:r>
              <a:rPr lang="en-US" altLang="en-US" sz="2000" dirty="0"/>
              <a:t>Complex partial</a:t>
            </a:r>
          </a:p>
          <a:p>
            <a:pPr lvl="1">
              <a:lnSpc>
                <a:spcPts val="2600"/>
              </a:lnSpc>
            </a:pPr>
            <a:r>
              <a:rPr lang="en-US" altLang="en-US" sz="2000" dirty="0"/>
              <a:t>With automatisms</a:t>
            </a:r>
          </a:p>
          <a:p>
            <a:pPr lvl="1">
              <a:lnSpc>
                <a:spcPts val="2600"/>
              </a:lnSpc>
            </a:pPr>
            <a:r>
              <a:rPr lang="en-US" altLang="en-US" sz="2000" dirty="0"/>
              <a:t>Without automatisms</a:t>
            </a:r>
          </a:p>
          <a:p>
            <a:pPr>
              <a:lnSpc>
                <a:spcPts val="3200"/>
              </a:lnSpc>
            </a:pPr>
            <a:r>
              <a:rPr lang="en-US" altLang="en-US" sz="2000" dirty="0"/>
              <a:t>Secondary generalized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336964"/>
            <a:ext cx="7772400" cy="454030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85176"/>
            <a:ext cx="7377113" cy="503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211960" y="6335609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ILAE 2010 Revised terminology</a:t>
            </a:r>
          </a:p>
        </p:txBody>
      </p:sp>
    </p:spTree>
    <p:extLst>
      <p:ext uri="{BB962C8B-B14F-4D97-AF65-F5344CB8AC3E}">
        <p14:creationId xmlns:p14="http://schemas.microsoft.com/office/powerpoint/2010/main" val="1107420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CLASSIFICATION OF EPILEPSIES AND EPILEPTIC SYNDROMES 1989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dirty="0">
                <a:cs typeface="Times New Roman" pitchFamily="18" charset="0"/>
              </a:rPr>
              <a:t>1</a:t>
            </a:r>
            <a:r>
              <a:rPr lang="en-US" sz="3600" dirty="0" smtClean="0">
                <a:cs typeface="Times New Roman" pitchFamily="18" charset="0"/>
              </a:rPr>
              <a:t>. </a:t>
            </a:r>
            <a:r>
              <a:rPr lang="en-US" sz="2800" b="1" dirty="0" smtClean="0">
                <a:cs typeface="Times New Roman" pitchFamily="18" charset="0"/>
              </a:rPr>
              <a:t>Localization-related </a:t>
            </a:r>
            <a:r>
              <a:rPr lang="en-US" sz="2800" b="1" dirty="0">
                <a:cs typeface="Times New Roman" pitchFamily="18" charset="0"/>
              </a:rPr>
              <a:t>(</a:t>
            </a:r>
            <a:r>
              <a:rPr lang="en-US" sz="2800" b="1" dirty="0" smtClean="0">
                <a:cs typeface="Times New Roman" pitchFamily="18" charset="0"/>
              </a:rPr>
              <a:t>focal/local/partial</a:t>
            </a:r>
            <a:r>
              <a:rPr lang="en-US" sz="2800" b="1" dirty="0">
                <a:cs typeface="Times New Roman" pitchFamily="18" charset="0"/>
              </a:rPr>
              <a:t>) epilepsies and syndromes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  </a:t>
            </a:r>
            <a:r>
              <a:rPr lang="en-US" sz="2800" b="1" dirty="0" smtClean="0">
                <a:cs typeface="Times New Roman" pitchFamily="18" charset="0"/>
              </a:rPr>
              <a:t>Idiopathic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eg</a:t>
            </a:r>
            <a:r>
              <a:rPr lang="en-US" sz="2800" dirty="0">
                <a:cs typeface="Times New Roman" pitchFamily="18" charset="0"/>
              </a:rPr>
              <a:t> benign childhood epilepsy with </a:t>
            </a:r>
            <a:r>
              <a:rPr lang="en-US" sz="2800" dirty="0" err="1" smtClean="0">
                <a:cs typeface="Times New Roman" pitchFamily="18" charset="0"/>
              </a:rPr>
              <a:t>centrotemporal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spikes, primary reading epilepsy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b="1" dirty="0" smtClean="0">
                <a:cs typeface="Times New Roman" pitchFamily="18" charset="0"/>
              </a:rPr>
              <a:t>Symptomatic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eg</a:t>
            </a:r>
            <a:r>
              <a:rPr lang="en-US" sz="2800" dirty="0">
                <a:cs typeface="Times New Roman" pitchFamily="18" charset="0"/>
              </a:rPr>
              <a:t> Chronic progressive </a:t>
            </a:r>
            <a:r>
              <a:rPr lang="en-US" sz="2800" dirty="0" err="1">
                <a:cs typeface="Times New Roman" pitchFamily="18" charset="0"/>
              </a:rPr>
              <a:t>epilepsia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partialis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continua </a:t>
            </a:r>
            <a:r>
              <a:rPr lang="en-US" sz="2800" dirty="0">
                <a:cs typeface="Times New Roman" pitchFamily="18" charset="0"/>
              </a:rPr>
              <a:t>(Rasmussen’s) focal seizures, hemiparesis ; </a:t>
            </a:r>
            <a:r>
              <a:rPr lang="en-US" sz="2800" dirty="0" smtClean="0">
                <a:cs typeface="Times New Roman" pitchFamily="18" charset="0"/>
              </a:rPr>
              <a:t>TLE</a:t>
            </a:r>
            <a:r>
              <a:rPr lang="en-US" sz="2800" dirty="0">
                <a:cs typeface="Times New Roman" pitchFamily="18" charset="0"/>
              </a:rPr>
              <a:t>, FLE, </a:t>
            </a:r>
            <a:r>
              <a:rPr lang="en-US" sz="2800" dirty="0" smtClean="0">
                <a:cs typeface="Times New Roman" pitchFamily="18" charset="0"/>
              </a:rPr>
              <a:t>PLE,OLE*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b="1" dirty="0" smtClean="0">
                <a:cs typeface="Times New Roman" pitchFamily="18" charset="0"/>
              </a:rPr>
              <a:t>Cryptogenic</a:t>
            </a:r>
            <a:endParaRPr lang="en-US" sz="2800" b="1" dirty="0">
              <a:cs typeface="Times New Roman" pitchFamily="18" charset="0"/>
            </a:endParaRP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CLASSIFICATION OF EPILEPSIES AND EPILEPTIC SYNDROMES 1989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000" dirty="0">
                <a:cs typeface="Times New Roman" pitchFamily="18" charset="0"/>
              </a:rPr>
              <a:t>2. </a:t>
            </a:r>
            <a:r>
              <a:rPr lang="en-US" sz="3000" b="1" dirty="0">
                <a:cs typeface="Times New Roman" pitchFamily="18" charset="0"/>
              </a:rPr>
              <a:t>Generalized epilepsies and syndromes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cs typeface="Times New Roman" pitchFamily="18" charset="0"/>
              </a:rPr>
              <a:t> </a:t>
            </a:r>
            <a:r>
              <a:rPr lang="en-US" sz="3000" b="1" dirty="0" smtClean="0">
                <a:cs typeface="Times New Roman" pitchFamily="18" charset="0"/>
              </a:rPr>
              <a:t>Idiopathic</a:t>
            </a:r>
            <a:r>
              <a:rPr lang="en-US" sz="3000" dirty="0" smtClean="0">
                <a:cs typeface="Times New Roman" pitchFamily="18" charset="0"/>
              </a:rPr>
              <a:t>  </a:t>
            </a:r>
            <a:r>
              <a:rPr lang="en-US" sz="3000" dirty="0" err="1">
                <a:cs typeface="Times New Roman" pitchFamily="18" charset="0"/>
              </a:rPr>
              <a:t>eg</a:t>
            </a:r>
            <a:r>
              <a:rPr lang="en-US" sz="3000" dirty="0">
                <a:cs typeface="Times New Roman" pitchFamily="18" charset="0"/>
              </a:rPr>
              <a:t> benign neonatal convulsions, juvenile   </a:t>
            </a:r>
            <a:r>
              <a:rPr lang="en-US" sz="3000" dirty="0" smtClean="0">
                <a:cs typeface="Times New Roman" pitchFamily="18" charset="0"/>
              </a:rPr>
              <a:t>absence </a:t>
            </a:r>
            <a:r>
              <a:rPr lang="en-US" sz="3000" dirty="0">
                <a:cs typeface="Times New Roman" pitchFamily="18" charset="0"/>
              </a:rPr>
              <a:t>epilepsy, juvenile myoclonic epilepsy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cs typeface="Times New Roman" pitchFamily="18" charset="0"/>
              </a:rPr>
              <a:t> </a:t>
            </a:r>
            <a:r>
              <a:rPr lang="en-US" sz="3000" b="1" dirty="0" smtClean="0">
                <a:cs typeface="Times New Roman" pitchFamily="18" charset="0"/>
              </a:rPr>
              <a:t>Cryptogenic </a:t>
            </a:r>
            <a:r>
              <a:rPr lang="en-US" sz="3000" b="1" dirty="0">
                <a:cs typeface="Times New Roman" pitchFamily="18" charset="0"/>
              </a:rPr>
              <a:t>or symptomatic </a:t>
            </a:r>
            <a:r>
              <a:rPr lang="en-US" sz="3000" dirty="0" err="1">
                <a:cs typeface="Times New Roman" pitchFamily="18" charset="0"/>
              </a:rPr>
              <a:t>eg</a:t>
            </a:r>
            <a:r>
              <a:rPr lang="en-US" sz="3000" dirty="0">
                <a:cs typeface="Times New Roman" pitchFamily="18" charset="0"/>
              </a:rPr>
              <a:t> West syndrome, Lennox </a:t>
            </a:r>
            <a:r>
              <a:rPr lang="en-US" sz="3000" dirty="0" err="1">
                <a:cs typeface="Times New Roman" pitchFamily="18" charset="0"/>
              </a:rPr>
              <a:t>Gastaut</a:t>
            </a:r>
            <a:r>
              <a:rPr lang="en-US" sz="3000" dirty="0">
                <a:cs typeface="Times New Roman" pitchFamily="18" charset="0"/>
              </a:rPr>
              <a:t> </a:t>
            </a:r>
            <a:r>
              <a:rPr lang="en-US" sz="3000" dirty="0" smtClean="0">
                <a:cs typeface="Times New Roman" pitchFamily="18" charset="0"/>
              </a:rPr>
              <a:t>syndrome.</a:t>
            </a:r>
            <a:endParaRPr lang="en-US" sz="3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cs typeface="Times New Roman" pitchFamily="18" charset="0"/>
              </a:rPr>
              <a:t>  </a:t>
            </a:r>
            <a:r>
              <a:rPr lang="en-US" sz="3000" b="1" dirty="0" smtClean="0">
                <a:cs typeface="Times New Roman" pitchFamily="18" charset="0"/>
              </a:rPr>
              <a:t>Symptomatic</a:t>
            </a:r>
            <a:r>
              <a:rPr lang="en-US" sz="3000" dirty="0" smtClean="0">
                <a:cs typeface="Times New Roman" pitchFamily="18" charset="0"/>
              </a:rPr>
              <a:t> </a:t>
            </a:r>
            <a:r>
              <a:rPr lang="en-US" sz="3000" dirty="0" err="1">
                <a:cs typeface="Times New Roman" pitchFamily="18" charset="0"/>
              </a:rPr>
              <a:t>eg</a:t>
            </a:r>
            <a:r>
              <a:rPr lang="en-US" sz="3000" dirty="0">
                <a:cs typeface="Times New Roman" pitchFamily="18" charset="0"/>
              </a:rPr>
              <a:t> epileptic seizures complicating other  </a:t>
            </a:r>
            <a:r>
              <a:rPr lang="en-US" sz="3000" dirty="0" smtClean="0">
                <a:cs typeface="Times New Roman" pitchFamily="18" charset="0"/>
              </a:rPr>
              <a:t>disease states.</a:t>
            </a:r>
            <a:endParaRPr lang="en-US" sz="3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3000" dirty="0">
                <a:cs typeface="Times New Roman" pitchFamily="18" charset="0"/>
              </a:rPr>
              <a:t>3</a:t>
            </a:r>
            <a:r>
              <a:rPr lang="en-US" sz="3000" dirty="0" smtClean="0">
                <a:cs typeface="Times New Roman" pitchFamily="18" charset="0"/>
              </a:rPr>
              <a:t>. </a:t>
            </a:r>
            <a:r>
              <a:rPr lang="en-US" sz="3000" b="1" dirty="0" smtClean="0">
                <a:cs typeface="Times New Roman" pitchFamily="18" charset="0"/>
              </a:rPr>
              <a:t>Epilepsies </a:t>
            </a:r>
            <a:r>
              <a:rPr lang="en-US" sz="3000" b="1" dirty="0">
                <a:cs typeface="Times New Roman" pitchFamily="18" charset="0"/>
              </a:rPr>
              <a:t>and syndromes undetermined as to whether they are focal or generalized </a:t>
            </a:r>
            <a:r>
              <a:rPr lang="en-US" sz="3000" dirty="0" err="1">
                <a:cs typeface="Times New Roman" pitchFamily="18" charset="0"/>
              </a:rPr>
              <a:t>e.g</a:t>
            </a:r>
            <a:r>
              <a:rPr lang="en-US" sz="3000" dirty="0">
                <a:cs typeface="Times New Roman" pitchFamily="18" charset="0"/>
              </a:rPr>
              <a:t> neonatal seizure, acquired epileptic aphasia</a:t>
            </a:r>
          </a:p>
          <a:p>
            <a:pPr>
              <a:lnSpc>
                <a:spcPct val="90000"/>
              </a:lnSpc>
              <a:buNone/>
            </a:pPr>
            <a:r>
              <a:rPr lang="en-US" sz="3000" dirty="0">
                <a:cs typeface="Times New Roman" pitchFamily="18" charset="0"/>
              </a:rPr>
              <a:t>4</a:t>
            </a:r>
            <a:r>
              <a:rPr lang="en-US" sz="3000" dirty="0" smtClean="0">
                <a:cs typeface="Times New Roman" pitchFamily="18" charset="0"/>
              </a:rPr>
              <a:t>. </a:t>
            </a:r>
            <a:r>
              <a:rPr lang="en-US" sz="3000" b="1" dirty="0" smtClean="0">
                <a:cs typeface="Times New Roman" pitchFamily="18" charset="0"/>
              </a:rPr>
              <a:t>Special </a:t>
            </a:r>
            <a:r>
              <a:rPr lang="en-US" sz="3000" b="1" dirty="0">
                <a:cs typeface="Times New Roman" pitchFamily="18" charset="0"/>
              </a:rPr>
              <a:t>syndromes </a:t>
            </a:r>
            <a:r>
              <a:rPr lang="en-US" sz="3000" dirty="0" err="1">
                <a:cs typeface="Times New Roman" pitchFamily="18" charset="0"/>
              </a:rPr>
              <a:t>e.g</a:t>
            </a:r>
            <a:r>
              <a:rPr lang="en-US" sz="3000" dirty="0">
                <a:cs typeface="Times New Roman" pitchFamily="18" charset="0"/>
              </a:rPr>
              <a:t> febrile convulsions, isolated seizures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Aetiology</a:t>
            </a:r>
            <a:r>
              <a:rPr lang="en-US" dirty="0"/>
              <a:t> of epilepsy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dirty="0"/>
              <a:t>Genetic</a:t>
            </a:r>
          </a:p>
          <a:p>
            <a:pPr lvl="1"/>
            <a:r>
              <a:rPr lang="en-US" altLang="en-US" dirty="0"/>
              <a:t>Directly resulting from a known or presumed genetic  defect(s) in which seizures are core symptom</a:t>
            </a:r>
          </a:p>
          <a:p>
            <a:r>
              <a:rPr lang="en-US" altLang="en-US" b="1" dirty="0"/>
              <a:t>Structural / metabolic</a:t>
            </a:r>
          </a:p>
          <a:p>
            <a:pPr lvl="1"/>
            <a:r>
              <a:rPr lang="en-US" altLang="en-US" dirty="0"/>
              <a:t>Epilepsy due to a distinct disease associated with substantially increased risk of epilepsy</a:t>
            </a:r>
          </a:p>
          <a:p>
            <a:pPr lvl="1"/>
            <a:r>
              <a:rPr lang="en-US" altLang="en-US" dirty="0"/>
              <a:t>Structural lesions may be </a:t>
            </a:r>
            <a:r>
              <a:rPr lang="en-US" altLang="en-US" b="1" i="1" u="sng" dirty="0">
                <a:solidFill>
                  <a:srgbClr val="FF0000"/>
                </a:solidFill>
              </a:rPr>
              <a:t>inherited</a:t>
            </a:r>
            <a:r>
              <a:rPr lang="en-US" altLang="en-US" dirty="0"/>
              <a:t> (e.g. tuberous sclerosis)or </a:t>
            </a:r>
            <a:r>
              <a:rPr lang="en-US" altLang="en-US" b="1" i="1" u="sng" dirty="0">
                <a:solidFill>
                  <a:srgbClr val="FF0000"/>
                </a:solidFill>
              </a:rPr>
              <a:t>acquired</a:t>
            </a:r>
            <a:r>
              <a:rPr lang="en-US" altLang="en-US" dirty="0"/>
              <a:t> (e.g. stroke, trauma, infection)</a:t>
            </a:r>
          </a:p>
          <a:p>
            <a:r>
              <a:rPr lang="en-US" altLang="en-US" b="1" dirty="0"/>
              <a:t>Unknown cause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6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indent="-283464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/>
              <a:t>Definitions</a:t>
            </a:r>
          </a:p>
          <a:p>
            <a:pPr marL="365760" indent="-283464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/>
              <a:t>History </a:t>
            </a:r>
          </a:p>
          <a:p>
            <a:pPr marL="365760" indent="-283464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/>
              <a:t>Epidemiology</a:t>
            </a:r>
          </a:p>
          <a:p>
            <a:pPr marL="365760" indent="-283464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/>
              <a:t>Classification</a:t>
            </a:r>
          </a:p>
          <a:p>
            <a:pPr marL="365760" indent="-283464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/>
              <a:t>Clinical Features</a:t>
            </a:r>
          </a:p>
          <a:p>
            <a:pPr marL="365760" indent="-283464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/>
              <a:t>Etiology</a:t>
            </a:r>
          </a:p>
          <a:p>
            <a:pPr marL="365760" indent="-283464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/>
              <a:t>Differential diagnosis</a:t>
            </a:r>
          </a:p>
          <a:p>
            <a:pPr marL="365760" indent="-283464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/>
              <a:t>Management</a:t>
            </a:r>
          </a:p>
          <a:p>
            <a:pPr marL="365760" indent="-283464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/>
              <a:t>Prognosis </a:t>
            </a:r>
          </a:p>
          <a:p>
            <a:pPr marL="365760" indent="-283464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/>
              <a:t>Conclusion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Aetiology</a:t>
            </a:r>
            <a:r>
              <a:rPr lang="en-US" altLang="en-US" sz="3600" dirty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Idiopathic		55-60%		(65.5%)*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Vascular		   20%		           (10.9%)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Infections		10-20%		(  2.5%)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Congenital			      		(  8.0%)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Trauma		  4-12%		(  5.5%)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Neoplasm		  3-10%		(  4.1%)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Degenerative				           (  3.5%)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Others		               1-2%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41325" y="6324600"/>
            <a:ext cx="436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Osuntokun’s series and *Western studies</a:t>
            </a:r>
          </a:p>
        </p:txBody>
      </p:sp>
    </p:spTree>
    <p:extLst>
      <p:ext uri="{BB962C8B-B14F-4D97-AF65-F5344CB8AC3E}">
        <p14:creationId xmlns:p14="http://schemas.microsoft.com/office/powerpoint/2010/main" val="4036227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Aetiology by age-group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600" b="1" dirty="0"/>
              <a:t>&lt; 3 years of age</a:t>
            </a:r>
          </a:p>
          <a:p>
            <a:pPr eaLnBrk="1" hangingPunct="1"/>
            <a:r>
              <a:rPr lang="en-US" altLang="en-US" sz="2600" dirty="0"/>
              <a:t>Perinatal injury</a:t>
            </a:r>
          </a:p>
          <a:p>
            <a:pPr eaLnBrk="1" hangingPunct="1"/>
            <a:r>
              <a:rPr lang="en-US" altLang="en-US" sz="2600" dirty="0"/>
              <a:t>Metabolic defects</a:t>
            </a:r>
          </a:p>
          <a:p>
            <a:pPr eaLnBrk="1" hangingPunct="1"/>
            <a:r>
              <a:rPr lang="en-US" altLang="en-US" sz="2600" dirty="0"/>
              <a:t>Congenital malformations</a:t>
            </a:r>
          </a:p>
          <a:p>
            <a:pPr eaLnBrk="1" hangingPunct="1"/>
            <a:r>
              <a:rPr lang="en-US" altLang="en-US" sz="2600" dirty="0"/>
              <a:t>CNS infections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		</a:t>
            </a:r>
            <a:r>
              <a:rPr lang="en-US" altLang="en-US" sz="2600" b="1" dirty="0"/>
              <a:t>3-20 years</a:t>
            </a:r>
          </a:p>
          <a:p>
            <a:pPr eaLnBrk="1" hangingPunct="1"/>
            <a:r>
              <a:rPr lang="en-US" altLang="en-US" sz="2600" dirty="0"/>
              <a:t>Genetic predisposition</a:t>
            </a:r>
          </a:p>
          <a:p>
            <a:pPr eaLnBrk="1" hangingPunct="1"/>
            <a:r>
              <a:rPr lang="en-US" altLang="en-US" sz="2600" dirty="0"/>
              <a:t>Infections</a:t>
            </a:r>
          </a:p>
          <a:p>
            <a:pPr eaLnBrk="1" hangingPunct="1"/>
            <a:r>
              <a:rPr lang="en-US" altLang="en-US" sz="2600" dirty="0"/>
              <a:t>Trauma</a:t>
            </a:r>
          </a:p>
          <a:p>
            <a:pPr eaLnBrk="1" hangingPunct="1"/>
            <a:r>
              <a:rPr lang="en-US" altLang="en-US" sz="2600" dirty="0"/>
              <a:t>Congenital malformations</a:t>
            </a:r>
          </a:p>
          <a:p>
            <a:pPr eaLnBrk="1" hangingPunct="1"/>
            <a:r>
              <a:rPr lang="en-US" altLang="en-US" sz="2600" dirty="0"/>
              <a:t>Metabolic defects</a:t>
            </a:r>
          </a:p>
        </p:txBody>
      </p:sp>
    </p:spTree>
    <p:extLst>
      <p:ext uri="{BB962C8B-B14F-4D97-AF65-F5344CB8AC3E}">
        <p14:creationId xmlns:p14="http://schemas.microsoft.com/office/powerpoint/2010/main" val="208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Aetiology by age-group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 dirty="0"/>
              <a:t>20 – 60 </a:t>
            </a:r>
            <a:r>
              <a:rPr lang="en-US" altLang="en-US" sz="2600" dirty="0" smtClean="0"/>
              <a:t>years</a:t>
            </a:r>
            <a:endParaRPr lang="en-US" altLang="en-US" sz="26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Brain tumors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Trauma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Vascular disease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Infections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600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600" dirty="0" smtClean="0"/>
              <a:t>Elderly </a:t>
            </a:r>
            <a:r>
              <a:rPr lang="en-US" altLang="en-US" sz="2600" dirty="0"/>
              <a:t>(&gt; 60 years)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Cerebrovascular disease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Brain Tumor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Degenerative diseases – 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Non-</a:t>
            </a:r>
            <a:r>
              <a:rPr lang="en-US" altLang="en-US" sz="2600" dirty="0" err="1"/>
              <a:t>ketotic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hyperglycaemia</a:t>
            </a:r>
            <a:endParaRPr lang="en-US" altLang="en-US" sz="26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Post-cardiac arrest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Drugs</a:t>
            </a:r>
          </a:p>
        </p:txBody>
      </p:sp>
    </p:spTree>
    <p:extLst>
      <p:ext uri="{BB962C8B-B14F-4D97-AF65-F5344CB8AC3E}">
        <p14:creationId xmlns:p14="http://schemas.microsoft.com/office/powerpoint/2010/main" val="85337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Epilepsy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i="1" dirty="0">
                <a:ea typeface="Times New Roman" panose="02020603050405020304" pitchFamily="18" charset="0"/>
                <a:cs typeface="Arial" panose="020B0604020202020204" pitchFamily="34" charset="0"/>
              </a:rPr>
              <a:t>Sudden changes from light to dark/dark to light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i="1" dirty="0" smtClean="0">
                <a:cs typeface="Times New Roman" panose="02020603050405020304" pitchFamily="18" charset="0"/>
              </a:rPr>
              <a:t>Hormonal </a:t>
            </a:r>
            <a:r>
              <a:rPr lang="en-US" altLang="en-US" sz="3200" i="1" dirty="0">
                <a:cs typeface="Times New Roman" panose="02020603050405020304" pitchFamily="18" charset="0"/>
              </a:rPr>
              <a:t>activity (particularly in women)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i="1" dirty="0" smtClean="0">
                <a:cs typeface="Times New Roman" panose="02020603050405020304" pitchFamily="18" charset="0"/>
              </a:rPr>
              <a:t>Changing </a:t>
            </a:r>
            <a:r>
              <a:rPr lang="en-US" altLang="en-US" sz="3200" i="1" dirty="0">
                <a:cs typeface="Times New Roman" panose="02020603050405020304" pitchFamily="18" charset="0"/>
              </a:rPr>
              <a:t>or stopping </a:t>
            </a:r>
            <a:r>
              <a:rPr lang="en-US" altLang="en-US" sz="3200" i="1" dirty="0" smtClean="0">
                <a:cs typeface="Times New Roman" panose="02020603050405020304" pitchFamily="18" charset="0"/>
              </a:rPr>
              <a:t>anti-</a:t>
            </a:r>
            <a:r>
              <a:rPr lang="en-US" altLang="en-US" sz="3200" i="1" dirty="0" err="1" smtClean="0">
                <a:cs typeface="Times New Roman" panose="02020603050405020304" pitchFamily="18" charset="0"/>
              </a:rPr>
              <a:t>convulsant</a:t>
            </a:r>
            <a:r>
              <a:rPr lang="en-US" altLang="en-US" sz="3200" i="1" dirty="0" smtClean="0"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cs typeface="Times New Roman" panose="02020603050405020304" pitchFamily="18" charset="0"/>
              </a:rPr>
              <a:t>medications abruptly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i="1" dirty="0" smtClean="0">
                <a:cs typeface="Times New Roman" panose="02020603050405020304" pitchFamily="18" charset="0"/>
              </a:rPr>
              <a:t>Flashing </a:t>
            </a:r>
            <a:r>
              <a:rPr lang="en-US" altLang="en-US" sz="3200" i="1" dirty="0">
                <a:cs typeface="Times New Roman" panose="02020603050405020304" pitchFamily="18" charset="0"/>
              </a:rPr>
              <a:t>lights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i="1" dirty="0" smtClean="0">
                <a:cs typeface="Times New Roman" panose="02020603050405020304" pitchFamily="18" charset="0"/>
              </a:rPr>
              <a:t>Loud </a:t>
            </a:r>
            <a:r>
              <a:rPr lang="en-US" altLang="en-US" sz="3200" i="1" dirty="0">
                <a:cs typeface="Times New Roman" panose="02020603050405020304" pitchFamily="18" charset="0"/>
              </a:rPr>
              <a:t>noises</a:t>
            </a:r>
            <a:r>
              <a:rPr lang="en-US" altLang="en-US" sz="3200" dirty="0">
                <a:cs typeface="Times New Roman" panose="02020603050405020304" pitchFamily="18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i="1" dirty="0" smtClean="0">
                <a:cs typeface="Times New Roman" panose="02020603050405020304" pitchFamily="18" charset="0"/>
              </a:rPr>
              <a:t>Stress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en-US" sz="3200" i="1" dirty="0">
                <a:cs typeface="Times New Roman" panose="02020603050405020304" pitchFamily="18" charset="0"/>
              </a:rPr>
              <a:t>Fever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en-US" sz="3200" i="1" dirty="0">
                <a:cs typeface="Times New Roman" panose="02020603050405020304" pitchFamily="18" charset="0"/>
              </a:rPr>
              <a:t>Lack of sleep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i="1" dirty="0" smtClean="0">
                <a:cs typeface="Times New Roman" panose="02020603050405020304" pitchFamily="18" charset="0"/>
              </a:rPr>
              <a:t>Low </a:t>
            </a:r>
            <a:r>
              <a:rPr lang="en-US" altLang="en-US" sz="3200" i="1" dirty="0">
                <a:cs typeface="Times New Roman" panose="02020603050405020304" pitchFamily="18" charset="0"/>
              </a:rPr>
              <a:t>sugar levels</a:t>
            </a:r>
            <a:r>
              <a:rPr lang="en-US" altLang="en-US" sz="3200" dirty="0">
                <a:cs typeface="Times New Roman" panose="02020603050405020304" pitchFamily="18" charset="0"/>
              </a:rPr>
              <a:t> </a:t>
            </a:r>
            <a:endParaRPr lang="en-US" alt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3660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Epidemiology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Prevalence: 5.3 – 43 per 1000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	Higher in developing countries (4-6X)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	Higher in rural communities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			37/1000 in </a:t>
            </a:r>
            <a:r>
              <a:rPr lang="en-US" altLang="en-US" sz="2800" dirty="0" err="1"/>
              <a:t>Aiyete</a:t>
            </a:r>
            <a:endParaRPr lang="en-US" altLang="en-US" sz="2800" dirty="0"/>
          </a:p>
          <a:p>
            <a:pPr eaLnBrk="1" hangingPunct="1">
              <a:buFontTx/>
              <a:buNone/>
            </a:pPr>
            <a:r>
              <a:rPr lang="en-US" altLang="en-US" sz="2800" dirty="0"/>
              <a:t>				  5/1000 in Lagos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	Higher in infancy and in the </a:t>
            </a:r>
            <a:r>
              <a:rPr lang="en-US" altLang="en-US" sz="2800" dirty="0" smtClean="0"/>
              <a:t>elderly</a:t>
            </a:r>
            <a:endParaRPr lang="en-US" altLang="en-US" sz="2800" dirty="0"/>
          </a:p>
          <a:p>
            <a:pPr eaLnBrk="1" hangingPunct="1">
              <a:buFontTx/>
              <a:buNone/>
            </a:pPr>
            <a:r>
              <a:rPr lang="en-US" altLang="en-US" sz="2800" dirty="0"/>
              <a:t>Incidence: 20-70/100,000/year</a:t>
            </a:r>
          </a:p>
        </p:txBody>
      </p:sp>
    </p:spTree>
    <p:extLst>
      <p:ext uri="{BB962C8B-B14F-4D97-AF65-F5344CB8AC3E}">
        <p14:creationId xmlns:p14="http://schemas.microsoft.com/office/powerpoint/2010/main" val="87356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Epidemiology (Nigeria)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	</a:t>
            </a:r>
            <a:r>
              <a:rPr lang="en-US" altLang="en-US" sz="2800" dirty="0"/>
              <a:t>Largely a disease of children and young adults – 85% of patients under 30 years of age</a:t>
            </a:r>
          </a:p>
          <a:p>
            <a:r>
              <a:rPr lang="en-US" altLang="en-US" sz="2800" dirty="0"/>
              <a:t>	Male preponderance (3:2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r>
              <a:rPr lang="en-US" altLang="en-US" sz="2800" dirty="0"/>
              <a:t>	Idiopathic epilepsy commonest</a:t>
            </a:r>
          </a:p>
          <a:p>
            <a:r>
              <a:rPr lang="en-US" altLang="en-US" sz="2800" dirty="0"/>
              <a:t>	Symptomatic epilepsy common in the elderly</a:t>
            </a:r>
          </a:p>
          <a:p>
            <a:r>
              <a:rPr lang="en-US" altLang="en-US" sz="2800" dirty="0"/>
              <a:t>	Epilepsy still a </a:t>
            </a:r>
            <a:r>
              <a:rPr lang="en-US" altLang="en-US" sz="2800" dirty="0" err="1"/>
              <a:t>stigmatised</a:t>
            </a:r>
            <a:r>
              <a:rPr lang="en-US" altLang="en-US" sz="2800" dirty="0"/>
              <a:t> disease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  <a:p>
            <a:pPr eaLnBrk="1" hangingPunct="1"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9705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CLINICAL FEATURES OF EPILEPTIC SEIZURES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>
                <a:cs typeface="Times New Roman" pitchFamily="18" charset="0"/>
              </a:rPr>
              <a:t>A.   SIMPLE PARTIAL SEIZURES</a:t>
            </a:r>
            <a:endParaRPr lang="en-US" dirty="0"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¨</a:t>
            </a:r>
            <a:r>
              <a:rPr lang="en-US" dirty="0">
                <a:cs typeface="Times New Roman" pitchFamily="18" charset="0"/>
              </a:rPr>
              <a:t>  No alteration in consciousness </a:t>
            </a:r>
          </a:p>
          <a:p>
            <a:pPr algn="just"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¨</a:t>
            </a:r>
            <a:r>
              <a:rPr lang="en-US" dirty="0">
                <a:cs typeface="Times New Roman" pitchFamily="18" charset="0"/>
              </a:rPr>
              <a:t>  No amnesia</a:t>
            </a:r>
          </a:p>
          <a:p>
            <a:pPr algn="just"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¨</a:t>
            </a:r>
            <a:r>
              <a:rPr lang="en-US" dirty="0">
                <a:cs typeface="Times New Roman" pitchFamily="18" charset="0"/>
              </a:rPr>
              <a:t>  Focal symptoms and signs</a:t>
            </a:r>
          </a:p>
          <a:p>
            <a:pPr algn="just"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¨</a:t>
            </a:r>
            <a:r>
              <a:rPr lang="en-US" dirty="0">
                <a:cs typeface="Times New Roman" pitchFamily="18" charset="0"/>
              </a:rPr>
              <a:t>  Sudden onset and cessation</a:t>
            </a:r>
          </a:p>
          <a:p>
            <a:pPr algn="just"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¨</a:t>
            </a:r>
            <a:r>
              <a:rPr lang="en-US" dirty="0">
                <a:cs typeface="Times New Roman" pitchFamily="18" charset="0"/>
              </a:rPr>
              <a:t>  Due to focal cortical pathology</a:t>
            </a:r>
          </a:p>
          <a:p>
            <a:pPr>
              <a:buNone/>
            </a:pPr>
            <a:r>
              <a:rPr lang="en-US" dirty="0">
                <a:cs typeface="Times New Roman" pitchFamily="18" charset="0"/>
              </a:rPr>
              <a:t>The focal symptoms / signs reflect the anatomical origin </a:t>
            </a:r>
            <a:r>
              <a:rPr lang="en-US" dirty="0" smtClean="0">
                <a:cs typeface="Times New Roman" pitchFamily="18" charset="0"/>
              </a:rPr>
              <a:t>of seizure</a:t>
            </a:r>
            <a:r>
              <a:rPr lang="en-GB" dirty="0" smtClean="0"/>
              <a:t> 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Simple partial seizures: focal symptoms and signs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sz="9600" b="1" dirty="0">
                <a:cs typeface="Times New Roman" pitchFamily="18" charset="0"/>
              </a:rPr>
              <a:t>Motor manifestation</a:t>
            </a:r>
            <a:r>
              <a:rPr lang="en-US" sz="9600" dirty="0">
                <a:cs typeface="Times New Roman" pitchFamily="18" charset="0"/>
              </a:rPr>
              <a:t>: Jacksonian march, </a:t>
            </a:r>
            <a:r>
              <a:rPr lang="en-US" sz="9600" dirty="0" err="1">
                <a:cs typeface="Times New Roman" pitchFamily="18" charset="0"/>
              </a:rPr>
              <a:t>todd’s</a:t>
            </a:r>
            <a:r>
              <a:rPr lang="en-US" sz="9600" dirty="0">
                <a:cs typeface="Times New Roman" pitchFamily="18" charset="0"/>
              </a:rPr>
              <a:t> paresis</a:t>
            </a:r>
          </a:p>
          <a:p>
            <a:pPr>
              <a:lnSpc>
                <a:spcPct val="90000"/>
              </a:lnSpc>
            </a:pPr>
            <a:r>
              <a:rPr lang="en-US" sz="9600" b="1" dirty="0">
                <a:cs typeface="Times New Roman" pitchFamily="18" charset="0"/>
              </a:rPr>
              <a:t>Somatosensory or special sensory</a:t>
            </a:r>
            <a:r>
              <a:rPr lang="en-US" sz="9600" dirty="0">
                <a:cs typeface="Times New Roman" pitchFamily="18" charset="0"/>
              </a:rPr>
              <a:t>: tingling or electric shock </a:t>
            </a:r>
            <a:r>
              <a:rPr lang="en-US" sz="9600" dirty="0" smtClean="0">
                <a:cs typeface="Times New Roman" pitchFamily="18" charset="0"/>
              </a:rPr>
              <a:t>feeling; </a:t>
            </a:r>
            <a:r>
              <a:rPr lang="en-US" sz="9600" dirty="0">
                <a:cs typeface="Times New Roman" pitchFamily="18" charset="0"/>
              </a:rPr>
              <a:t>simple or complex visual hallucinations; simple or complex auditory hallucinations , olfactory or gustatory hallucination in form of unpleasant odor or taste.</a:t>
            </a:r>
          </a:p>
          <a:p>
            <a:pPr>
              <a:lnSpc>
                <a:spcPct val="90000"/>
              </a:lnSpc>
            </a:pPr>
            <a:r>
              <a:rPr lang="en-US" sz="9600" b="1" dirty="0">
                <a:cs typeface="Times New Roman" pitchFamily="18" charset="0"/>
              </a:rPr>
              <a:t>Autonomic symptoms</a:t>
            </a:r>
            <a:r>
              <a:rPr lang="en-US" sz="9600" dirty="0">
                <a:cs typeface="Times New Roman" pitchFamily="18" charset="0"/>
              </a:rPr>
              <a:t>: epigastric sensation, flushing, sweating, pallor.</a:t>
            </a:r>
            <a:r>
              <a:rPr lang="en-US" sz="9600" b="1" dirty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Focal symptoms and signs in simple partial seizures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cs typeface="Times New Roman" pitchFamily="18" charset="0"/>
              </a:rPr>
              <a:t>Psychic manifestations</a:t>
            </a:r>
          </a:p>
          <a:p>
            <a:pPr marL="609600" indent="-609600">
              <a:buNone/>
            </a:pPr>
            <a:r>
              <a:rPr lang="en-US" sz="2800" dirty="0">
                <a:cs typeface="Times New Roman" pitchFamily="18" charset="0"/>
              </a:rPr>
              <a:t>a.     dysphasic symptoms: speech arrest</a:t>
            </a:r>
          </a:p>
          <a:p>
            <a:pPr marL="609600" indent="-609600">
              <a:buNone/>
            </a:pPr>
            <a:r>
              <a:rPr lang="en-US" sz="2800" dirty="0">
                <a:cs typeface="Times New Roman" pitchFamily="18" charset="0"/>
              </a:rPr>
              <a:t>b.    </a:t>
            </a:r>
            <a:r>
              <a:rPr lang="en-US" sz="2800" dirty="0" err="1">
                <a:cs typeface="Times New Roman" pitchFamily="18" charset="0"/>
              </a:rPr>
              <a:t>dysmnestic</a:t>
            </a:r>
            <a:r>
              <a:rPr lang="en-US" sz="2800" dirty="0">
                <a:cs typeface="Times New Roman" pitchFamily="18" charset="0"/>
              </a:rPr>
              <a:t> symptoms: flashback, déjà vu or </a:t>
            </a:r>
            <a:r>
              <a:rPr lang="en-US" sz="2800" dirty="0" err="1">
                <a:cs typeface="Times New Roman" pitchFamily="18" charset="0"/>
              </a:rPr>
              <a:t>jamais</a:t>
            </a:r>
            <a:r>
              <a:rPr lang="en-US" sz="2800" dirty="0">
                <a:cs typeface="Times New Roman" pitchFamily="18" charset="0"/>
              </a:rPr>
              <a:t> vu, panoramic experience</a:t>
            </a:r>
          </a:p>
          <a:p>
            <a:pPr marL="609600" indent="-609600">
              <a:buNone/>
            </a:pPr>
            <a:r>
              <a:rPr lang="en-US" sz="2800" dirty="0">
                <a:cs typeface="Times New Roman" pitchFamily="18" charset="0"/>
              </a:rPr>
              <a:t>c.    cognitive symptoms: dreamy states, sensation of 	unreality, detachment or depersonalization.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AutoNum type="alphaLcPeriod" startAt="4"/>
            </a:pPr>
            <a:r>
              <a:rPr lang="en-US" sz="2800" dirty="0">
                <a:cs typeface="Times New Roman" pitchFamily="18" charset="0"/>
              </a:rPr>
              <a:t>affective symptoms: fear, depression, anger, Elation, 	serenity, erotic thoughts, sexual arousal or orgasm.</a:t>
            </a:r>
          </a:p>
          <a:p>
            <a:pPr marL="609600" indent="-609600">
              <a:buClr>
                <a:schemeClr val="tx1"/>
              </a:buClr>
              <a:buFont typeface="Wingdings" pitchFamily="2" charset="2"/>
              <a:buAutoNum type="alphaLcPeriod" startAt="4"/>
            </a:pPr>
            <a:r>
              <a:rPr lang="en-GB" sz="2800" dirty="0"/>
              <a:t>Illusion </a:t>
            </a:r>
            <a:r>
              <a:rPr lang="en-GB" sz="2800" dirty="0" err="1"/>
              <a:t>eg</a:t>
            </a:r>
            <a:r>
              <a:rPr lang="en-GB" sz="2800" dirty="0"/>
              <a:t> </a:t>
            </a:r>
            <a:r>
              <a:rPr lang="en-GB" sz="2800" dirty="0" err="1"/>
              <a:t>macropsia</a:t>
            </a:r>
            <a:endParaRPr lang="en-GB" sz="2800" dirty="0"/>
          </a:p>
          <a:p>
            <a:pPr marL="609600" indent="-609600">
              <a:buClr>
                <a:schemeClr val="tx1"/>
              </a:buClr>
              <a:buFont typeface="Wingdings" pitchFamily="2" charset="2"/>
              <a:buAutoNum type="alphaLcPeriod" startAt="4"/>
            </a:pPr>
            <a:r>
              <a:rPr lang="en-GB" sz="2800" dirty="0"/>
              <a:t>Structural hallucination</a:t>
            </a:r>
            <a:r>
              <a:rPr lang="en-GB" dirty="0"/>
              <a:t>s</a:t>
            </a:r>
            <a:endParaRPr lang="en-US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COMPLEX PARTIAL SEIZURES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>
              <a:buNone/>
              <a:defRPr/>
            </a:pPr>
            <a:r>
              <a:rPr lang="en-US" b="1" dirty="0">
                <a:cs typeface="Times New Roman" pitchFamily="18" charset="0"/>
              </a:rPr>
              <a:t>Clinical features</a:t>
            </a:r>
            <a:endParaRPr lang="en-US" dirty="0">
              <a:cs typeface="Times New Roman" pitchFamily="18" charset="0"/>
            </a:endParaRPr>
          </a:p>
          <a:p>
            <a:pPr marL="365760" indent="-283464">
              <a:buNone/>
              <a:defRPr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      Psychomotor triad :motor changes, automatism,     </a:t>
            </a:r>
          </a:p>
          <a:p>
            <a:pPr marL="365760" indent="-283464">
              <a:buNone/>
              <a:defRPr/>
            </a:pPr>
            <a:r>
              <a:rPr lang="en-US" dirty="0">
                <a:cs typeface="Times New Roman" pitchFamily="18" charset="0"/>
              </a:rPr>
              <a:t>        psychic changes</a:t>
            </a:r>
          </a:p>
          <a:p>
            <a:pPr marL="365760" indent="-283464">
              <a:buClr>
                <a:schemeClr val="tx1"/>
              </a:buClr>
              <a:buSzPct val="120000"/>
              <a:buFontTx/>
              <a:buChar char="•"/>
              <a:defRPr/>
            </a:pPr>
            <a:r>
              <a:rPr lang="en-US" b="1" dirty="0">
                <a:cs typeface="Times New Roman" pitchFamily="18" charset="0"/>
              </a:rPr>
              <a:t>    Aura </a:t>
            </a:r>
            <a:r>
              <a:rPr lang="en-US" dirty="0">
                <a:cs typeface="Times New Roman" pitchFamily="18" charset="0"/>
              </a:rPr>
              <a:t>(focal symptoms and signs as in simple 		partial seizures)</a:t>
            </a:r>
          </a:p>
          <a:p>
            <a:pPr marL="365760" indent="-283464">
              <a:buNone/>
              <a:defRPr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     </a:t>
            </a:r>
            <a:r>
              <a:rPr lang="en-US" b="1" dirty="0">
                <a:cs typeface="Times New Roman" pitchFamily="18" charset="0"/>
              </a:rPr>
              <a:t> Absence </a:t>
            </a:r>
            <a:r>
              <a:rPr lang="en-US" dirty="0">
                <a:cs typeface="Times New Roman" pitchFamily="18" charset="0"/>
              </a:rPr>
              <a:t>(altered consciousness)</a:t>
            </a:r>
          </a:p>
          <a:p>
            <a:pPr marL="365760" indent="-283464">
              <a:buNone/>
              <a:defRPr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      </a:t>
            </a:r>
            <a:r>
              <a:rPr lang="en-US" b="1" dirty="0">
                <a:cs typeface="Times New Roman" pitchFamily="18" charset="0"/>
              </a:rPr>
              <a:t>Automatism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eg</a:t>
            </a:r>
            <a:r>
              <a:rPr lang="en-US" dirty="0">
                <a:cs typeface="Times New Roman" pitchFamily="18" charset="0"/>
              </a:rPr>
              <a:t> mimicry ( </a:t>
            </a:r>
            <a:r>
              <a:rPr lang="en-US" dirty="0" err="1">
                <a:cs typeface="Times New Roman" pitchFamily="18" charset="0"/>
              </a:rPr>
              <a:t>gelastic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dacrystic</a:t>
            </a:r>
            <a:r>
              <a:rPr lang="en-US" dirty="0" smtClean="0">
                <a:cs typeface="Times New Roman" pitchFamily="18" charset="0"/>
              </a:rPr>
              <a:t>) </a:t>
            </a:r>
            <a:endParaRPr lang="en-US" dirty="0">
              <a:cs typeface="Times New Roman" pitchFamily="18" charset="0"/>
            </a:endParaRPr>
          </a:p>
          <a:p>
            <a:pPr marL="365760" indent="-283464">
              <a:buNone/>
              <a:defRPr/>
            </a:pPr>
            <a:r>
              <a:rPr lang="en-US" dirty="0">
                <a:cs typeface="Times New Roman" pitchFamily="18" charset="0"/>
              </a:rPr>
              <a:t>        ambulatory, verbal, </a:t>
            </a:r>
            <a:r>
              <a:rPr lang="en-US" dirty="0" err="1" smtClean="0">
                <a:cs typeface="Times New Roman" pitchFamily="18" charset="0"/>
              </a:rPr>
              <a:t>oro</a:t>
            </a:r>
            <a:r>
              <a:rPr lang="en-US" dirty="0" smtClean="0">
                <a:cs typeface="Times New Roman" pitchFamily="18" charset="0"/>
              </a:rPr>
              <a:t>-alimentary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marL="365760" indent="-283464">
              <a:buNone/>
              <a:defRPr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      </a:t>
            </a:r>
            <a:r>
              <a:rPr lang="en-US" b="1" dirty="0">
                <a:cs typeface="Times New Roman" pitchFamily="18" charset="0"/>
              </a:rPr>
              <a:t>sudden onset and gradual recovery</a:t>
            </a:r>
          </a:p>
          <a:p>
            <a:pPr marL="365760" indent="-283464">
              <a:buNone/>
              <a:defRPr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      Complex partial seizures arise from temporal   	         </a:t>
            </a:r>
          </a:p>
          <a:p>
            <a:pPr marL="365760" indent="-283464">
              <a:buNone/>
              <a:defRPr/>
            </a:pPr>
            <a:r>
              <a:rPr lang="en-US" dirty="0">
                <a:cs typeface="Times New Roman" pitchFamily="18" charset="0"/>
              </a:rPr>
              <a:t>        lobe (60%), or frontal lobe (30%).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indent="-283464">
              <a:defRPr/>
            </a:pPr>
            <a:r>
              <a:rPr lang="en-US" sz="2800" b="1" dirty="0">
                <a:cs typeface="Times New Roman" pitchFamily="18" charset="0"/>
              </a:rPr>
              <a:t>Seizure</a:t>
            </a:r>
            <a:r>
              <a:rPr lang="en-US" sz="2800" dirty="0">
                <a:cs typeface="Times New Roman" pitchFamily="18" charset="0"/>
              </a:rPr>
              <a:t> : </a:t>
            </a:r>
            <a:r>
              <a:rPr lang="en-US" altLang="en-US" sz="2800" dirty="0" smtClean="0"/>
              <a:t>a transient occurrence of signs and/or symptoms due to abnormal excessive or synchronous neuronal activity in the brain.</a:t>
            </a:r>
            <a:r>
              <a:rPr lang="en-US" sz="2800" dirty="0">
                <a:cs typeface="Times New Roman" pitchFamily="18" charset="0"/>
              </a:rPr>
              <a:t> (ILAE/IBE Joint 2005 definition).</a:t>
            </a:r>
            <a:r>
              <a:rPr lang="en-US" altLang="en-US" sz="2800" dirty="0" smtClean="0"/>
              <a:t> Symptoms/signs may be sensory, motor, </a:t>
            </a:r>
            <a:r>
              <a:rPr lang="en-US" altLang="en-US" sz="2800" dirty="0" err="1" smtClean="0"/>
              <a:t>behavioural</a:t>
            </a:r>
            <a:r>
              <a:rPr lang="en-US" altLang="en-US" sz="2800" dirty="0" smtClean="0"/>
              <a:t>, autonomic </a:t>
            </a:r>
            <a:r>
              <a:rPr lang="en-US" altLang="en-US" sz="2800" dirty="0" err="1" smtClean="0"/>
              <a:t>e.t.c</a:t>
            </a:r>
            <a:endParaRPr lang="en-US" altLang="en-US" sz="2800" dirty="0"/>
          </a:p>
          <a:p>
            <a:pPr marL="365760" indent="-283464">
              <a:defRPr/>
            </a:pPr>
            <a:r>
              <a:rPr lang="en-US" sz="2800" b="1" dirty="0">
                <a:cs typeface="Times New Roman" pitchFamily="18" charset="0"/>
              </a:rPr>
              <a:t>Epilepsy</a:t>
            </a:r>
            <a:r>
              <a:rPr lang="en-US" sz="2800" dirty="0">
                <a:cs typeface="Times New Roman" pitchFamily="18" charset="0"/>
              </a:rPr>
              <a:t>: a disorder of the brain characterized by an enduring predisposition to generate epileptic </a:t>
            </a:r>
            <a:r>
              <a:rPr lang="en-US" sz="2800" dirty="0" smtClean="0">
                <a:cs typeface="Times New Roman" pitchFamily="18" charset="0"/>
              </a:rPr>
              <a:t>seizures and by the </a:t>
            </a:r>
            <a:r>
              <a:rPr lang="en-US" sz="2800" dirty="0" err="1" smtClean="0">
                <a:cs typeface="Times New Roman" pitchFamily="18" charset="0"/>
              </a:rPr>
              <a:t>neurobiologic</a:t>
            </a:r>
            <a:r>
              <a:rPr lang="en-US" sz="2800" dirty="0" smtClean="0">
                <a:cs typeface="Times New Roman" pitchFamily="18" charset="0"/>
              </a:rPr>
              <a:t> , cognitive, psychological and social consequences of this condition (ILAE/IBE Joint 2005 definition).</a:t>
            </a: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Generalised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tonic-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clonic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seizures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/>
              <a:t>Prodromal</a:t>
            </a:r>
            <a:r>
              <a:rPr lang="en-US" dirty="0"/>
              <a:t> period of vague, ill defined feeling and sometimes increasing </a:t>
            </a:r>
            <a:r>
              <a:rPr lang="en-US" dirty="0" err="1"/>
              <a:t>myoclonic</a:t>
            </a:r>
            <a:r>
              <a:rPr lang="en-US" dirty="0"/>
              <a:t> jerking.</a:t>
            </a:r>
          </a:p>
          <a:p>
            <a:pPr>
              <a:buNone/>
            </a:pPr>
            <a:r>
              <a:rPr lang="en-US" dirty="0"/>
              <a:t>An </a:t>
            </a:r>
            <a:r>
              <a:rPr lang="en-US" b="1" dirty="0"/>
              <a:t>aura</a:t>
            </a:r>
            <a:r>
              <a:rPr lang="en-US" dirty="0"/>
              <a:t> preceding the seizure indicates </a:t>
            </a:r>
            <a:r>
              <a:rPr lang="en-US" dirty="0" smtClean="0"/>
              <a:t>focal </a:t>
            </a:r>
            <a:r>
              <a:rPr lang="en-US" dirty="0"/>
              <a:t>onset*</a:t>
            </a:r>
          </a:p>
          <a:p>
            <a:pPr>
              <a:buNone/>
            </a:pPr>
            <a:r>
              <a:rPr lang="en-US" dirty="0"/>
              <a:t>Fall (with injury)</a:t>
            </a:r>
          </a:p>
          <a:p>
            <a:pPr>
              <a:buNone/>
            </a:pPr>
            <a:r>
              <a:rPr lang="en-US" b="1" dirty="0"/>
              <a:t>Tonic </a:t>
            </a:r>
            <a:r>
              <a:rPr lang="en-US" dirty="0"/>
              <a:t>phase 10 -30 sec </a:t>
            </a:r>
          </a:p>
          <a:p>
            <a:pPr>
              <a:buNone/>
            </a:pPr>
            <a:r>
              <a:rPr lang="en-US" b="1" dirty="0" err="1"/>
              <a:t>Clonic</a:t>
            </a:r>
            <a:r>
              <a:rPr lang="en-US" dirty="0"/>
              <a:t> phase 30 – 50 sec (jerking, amplitude increasing and frequency slowing Cyanosis, apnea, foaming, tongue biting,  urinary incontinence, autonomic features</a:t>
            </a:r>
          </a:p>
          <a:p>
            <a:pPr>
              <a:buNone/>
            </a:pPr>
            <a:r>
              <a:rPr lang="en-US" b="1" dirty="0"/>
              <a:t> Post-</a:t>
            </a:r>
            <a:r>
              <a:rPr lang="en-US" b="1" dirty="0" err="1"/>
              <a:t>ictal</a:t>
            </a:r>
            <a:r>
              <a:rPr lang="en-US" dirty="0"/>
              <a:t>  (1 to 10 minutes) confusion and drowsiness, </a:t>
            </a:r>
            <a:r>
              <a:rPr lang="en-US" dirty="0" err="1"/>
              <a:t>sleep,headache</a:t>
            </a:r>
            <a:r>
              <a:rPr lang="en-US" dirty="0"/>
              <a:t>, muscle pain</a:t>
            </a:r>
          </a:p>
          <a:p>
            <a:pPr>
              <a:buNone/>
            </a:pPr>
            <a:r>
              <a:rPr lang="en-US" dirty="0"/>
              <a:t>  </a:t>
            </a:r>
            <a:r>
              <a:rPr lang="en-US" b="1" dirty="0"/>
              <a:t>Sudden onset and gradual recovery</a:t>
            </a:r>
            <a:endParaRPr lang="en-GB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ABSENCE SEIZURES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Times New Roman" pitchFamily="18" charset="0"/>
              </a:rPr>
              <a:t>Typical absence seizures</a:t>
            </a:r>
          </a:p>
          <a:p>
            <a:pPr>
              <a:buNone/>
            </a:pPr>
            <a:r>
              <a:rPr lang="en-US" dirty="0">
                <a:cs typeface="Times New Roman" pitchFamily="18" charset="0"/>
              </a:rPr>
              <a:t>       </a:t>
            </a:r>
            <a:r>
              <a:rPr lang="en-US" b="1" dirty="0">
                <a:cs typeface="Times New Roman" pitchFamily="18" charset="0"/>
              </a:rPr>
              <a:t>Sudden onset and cessation </a:t>
            </a:r>
          </a:p>
          <a:p>
            <a:pPr>
              <a:buNone/>
            </a:pPr>
            <a:r>
              <a:rPr lang="en-US" dirty="0">
                <a:cs typeface="Times New Roman" pitchFamily="18" charset="0"/>
              </a:rPr>
              <a:t>       Absence (blank stares)</a:t>
            </a:r>
          </a:p>
          <a:p>
            <a:pPr>
              <a:buNone/>
            </a:pPr>
            <a:r>
              <a:rPr lang="en-US" dirty="0">
                <a:cs typeface="Times New Roman" pitchFamily="18" charset="0"/>
              </a:rPr>
              <a:t>       </a:t>
            </a:r>
            <a:r>
              <a:rPr lang="en-US" b="1" dirty="0">
                <a:cs typeface="Times New Roman" pitchFamily="18" charset="0"/>
              </a:rPr>
              <a:t>Consciousness lost (with total amnesia)</a:t>
            </a:r>
          </a:p>
          <a:p>
            <a:pPr>
              <a:buNone/>
            </a:pPr>
            <a:r>
              <a:rPr lang="en-US" dirty="0">
                <a:cs typeface="Times New Roman" pitchFamily="18" charset="0"/>
              </a:rPr>
              <a:t>       Other signs-usually slight: minor tone changes,    	blinking , eye rolling,</a:t>
            </a:r>
          </a:p>
          <a:p>
            <a:pPr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Duration is less than 10sec in &gt;80%</a:t>
            </a:r>
          </a:p>
          <a:p>
            <a:pPr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 Precipitated by drowsiness, relaxation, hyperventilation, </a:t>
            </a:r>
            <a:r>
              <a:rPr lang="en-US" dirty="0" err="1">
                <a:cs typeface="Times New Roman" pitchFamily="18" charset="0"/>
              </a:rPr>
              <a:t>photic</a:t>
            </a:r>
            <a:r>
              <a:rPr lang="en-US" dirty="0">
                <a:cs typeface="Times New Roman" pitchFamily="18" charset="0"/>
              </a:rPr>
              <a:t> stimulation</a:t>
            </a:r>
          </a:p>
          <a:p>
            <a:pPr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 Typical 3-Hz spike.</a:t>
            </a:r>
            <a:endParaRPr lang="en-GB" dirty="0">
              <a:cs typeface="Times New Roman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ATYPICAL ABSENCE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>
                <a:cs typeface="Times New Roman" pitchFamily="18" charset="0"/>
              </a:rPr>
              <a:t>Onset and cessation often gradual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dirty="0">
                <a:cs typeface="Times New Roman" pitchFamily="18" charset="0"/>
              </a:rPr>
              <a:t>Seizures  may be </a:t>
            </a:r>
            <a:r>
              <a:rPr lang="en-US" b="1" dirty="0">
                <a:cs typeface="Times New Roman" pitchFamily="18" charset="0"/>
              </a:rPr>
              <a:t>prolonged 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 Absence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</a:t>
            </a:r>
            <a:r>
              <a:rPr lang="en-US" b="1" dirty="0">
                <a:cs typeface="Times New Roman" pitchFamily="18" charset="0"/>
              </a:rPr>
              <a:t>Consciousness </a:t>
            </a:r>
            <a:r>
              <a:rPr lang="en-US" dirty="0">
                <a:cs typeface="Times New Roman" pitchFamily="18" charset="0"/>
              </a:rPr>
              <a:t>may only be partially impaired and   there may be partial responsiveness.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Focal signs more prominent: tone changes, motor  	spasm, </a:t>
            </a:r>
            <a:r>
              <a:rPr lang="en-US" dirty="0" err="1">
                <a:cs typeface="Times New Roman" pitchFamily="18" charset="0"/>
              </a:rPr>
              <a:t>clonic</a:t>
            </a:r>
            <a:r>
              <a:rPr lang="en-US" dirty="0">
                <a:cs typeface="Times New Roman" pitchFamily="18" charset="0"/>
              </a:rPr>
              <a:t> jerking, automatism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dirty="0">
                <a:cs typeface="Times New Roman" pitchFamily="18" charset="0"/>
              </a:rPr>
              <a:t>Occur among patients with diffuse brain damage usually with mental retardation, </a:t>
            </a:r>
            <a:r>
              <a:rPr lang="en-US" b="1" dirty="0">
                <a:cs typeface="Times New Roman" pitchFamily="18" charset="0"/>
              </a:rPr>
              <a:t>other seizure types </a:t>
            </a:r>
            <a:r>
              <a:rPr lang="en-US" dirty="0">
                <a:cs typeface="Times New Roman" pitchFamily="18" charset="0"/>
              </a:rPr>
              <a:t>or neurological deficit</a:t>
            </a:r>
            <a:r>
              <a:rPr lang="en-GB" dirty="0"/>
              <a:t> .</a:t>
            </a:r>
            <a:endParaRPr lang="en-US" dirty="0"/>
          </a:p>
          <a:p>
            <a:pPr>
              <a:lnSpc>
                <a:spcPct val="90000"/>
              </a:lnSpc>
              <a:buClr>
                <a:schemeClr val="tx1"/>
              </a:buClr>
              <a:buSzPct val="175000"/>
              <a:buFontTx/>
              <a:buChar char="•"/>
            </a:pPr>
            <a:r>
              <a:rPr lang="en-US" dirty="0"/>
              <a:t> Usually </a:t>
            </a:r>
            <a:r>
              <a:rPr lang="en-US" b="1" dirty="0"/>
              <a:t>&lt; 3-Hz spike</a:t>
            </a:r>
            <a:r>
              <a:rPr lang="en-US" dirty="0"/>
              <a:t>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MYOCLONIC SEIZURES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>
                <a:cs typeface="Times New Roman" pitchFamily="18" charset="0"/>
              </a:rPr>
              <a:t> </a:t>
            </a:r>
            <a:r>
              <a:rPr lang="en-US" dirty="0">
                <a:cs typeface="Times New Roman" pitchFamily="18" charset="0"/>
              </a:rPr>
              <a:t>Rapid onset and cessation</a:t>
            </a:r>
          </a:p>
          <a:p>
            <a:pPr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 Brief jerk, singly or in series. May be induced by stimulus.</a:t>
            </a:r>
          </a:p>
          <a:p>
            <a:pPr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Intensity varies from slight tremor to massive jerk.</a:t>
            </a:r>
          </a:p>
          <a:p>
            <a:pPr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Distribution varies from single muscle to generalized  jerking.</a:t>
            </a:r>
          </a:p>
          <a:p>
            <a:pPr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Consciousness usually not altered</a:t>
            </a:r>
          </a:p>
          <a:p>
            <a:pPr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Associated features depend on the clinical context of the </a:t>
            </a:r>
            <a:r>
              <a:rPr lang="en-US" dirty="0" err="1">
                <a:cs typeface="Times New Roman" pitchFamily="18" charset="0"/>
              </a:rPr>
              <a:t>myoclonus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Occur as part of the syndrome of idiopathic generalized epilepsy or reflection of diffuse cerebral damage, retardation, other seizure types or neurological deficit.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TONIC SEIZURES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   </a:t>
            </a:r>
            <a:r>
              <a:rPr lang="en-US" b="1" dirty="0">
                <a:cs typeface="Times New Roman" pitchFamily="18" charset="0"/>
              </a:rPr>
              <a:t>Fall with injury</a:t>
            </a:r>
          </a:p>
          <a:p>
            <a:pPr algn="just">
              <a:lnSpc>
                <a:spcPct val="90000"/>
              </a:lnSpc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   Can be brief, prolonged with fluctuating motor signs</a:t>
            </a:r>
          </a:p>
          <a:p>
            <a:pPr algn="just">
              <a:lnSpc>
                <a:spcPct val="90000"/>
              </a:lnSpc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   </a:t>
            </a:r>
            <a:r>
              <a:rPr lang="en-US" b="1" dirty="0">
                <a:cs typeface="Times New Roman" pitchFamily="18" charset="0"/>
              </a:rPr>
              <a:t>Sudden onset and cessation</a:t>
            </a:r>
          </a:p>
          <a:p>
            <a:pPr algn="just">
              <a:lnSpc>
                <a:spcPct val="90000"/>
              </a:lnSpc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cs typeface="Times New Roman" pitchFamily="18" charset="0"/>
              </a:rPr>
              <a:t>    Post- </a:t>
            </a:r>
            <a:r>
              <a:rPr lang="en-US" dirty="0" err="1">
                <a:cs typeface="Times New Roman" pitchFamily="18" charset="0"/>
              </a:rPr>
              <a:t>ictal</a:t>
            </a:r>
            <a:r>
              <a:rPr lang="en-US" dirty="0">
                <a:cs typeface="Times New Roman" pitchFamily="18" charset="0"/>
              </a:rPr>
              <a:t> phase short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· 	  </a:t>
            </a:r>
            <a:r>
              <a:rPr lang="en-US" dirty="0">
                <a:cs typeface="Times New Roman" pitchFamily="18" charset="0"/>
              </a:rPr>
              <a:t>Usually occurs in patients with diffuse cerebral        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Times New Roman" pitchFamily="18" charset="0"/>
              </a:rPr>
              <a:t>     damage associated with mental retardation, other 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Times New Roman" pitchFamily="18" charset="0"/>
              </a:rPr>
              <a:t>     seizure types </a:t>
            </a:r>
            <a:r>
              <a:rPr lang="en-US" dirty="0" smtClean="0">
                <a:cs typeface="Times New Roman" pitchFamily="18" charset="0"/>
              </a:rPr>
              <a:t>or </a:t>
            </a:r>
            <a:r>
              <a:rPr lang="en-US" dirty="0">
                <a:cs typeface="Times New Roman" pitchFamily="18" charset="0"/>
              </a:rPr>
              <a:t>neurological handicap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ATONIC SEIZURES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err="1">
                <a:cs typeface="Times New Roman" pitchFamily="18" charset="0"/>
              </a:rPr>
              <a:t>Atonia</a:t>
            </a:r>
            <a:r>
              <a:rPr lang="en-US" dirty="0">
                <a:cs typeface="Times New Roman" pitchFamily="18" charset="0"/>
              </a:rPr>
              <a:t> with fall (astatic or drop </a:t>
            </a:r>
            <a:r>
              <a:rPr lang="en-US" dirty="0" smtClean="0">
                <a:cs typeface="Times New Roman" pitchFamily="18" charset="0"/>
              </a:rPr>
              <a:t>attack)</a:t>
            </a:r>
            <a:endParaRPr lang="en-US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Atonia</a:t>
            </a:r>
            <a:r>
              <a:rPr lang="en-US" dirty="0">
                <a:cs typeface="Times New Roman" pitchFamily="18" charset="0"/>
              </a:rPr>
              <a:t> may be more limited e.g. head </a:t>
            </a:r>
            <a:r>
              <a:rPr lang="en-US" dirty="0" smtClean="0">
                <a:cs typeface="Times New Roman" pitchFamily="18" charset="0"/>
              </a:rPr>
              <a:t>nodding</a:t>
            </a:r>
            <a:endParaRPr lang="en-US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  Attack may progress in a stepwise fashion with increasing </a:t>
            </a:r>
            <a:r>
              <a:rPr lang="en-US" dirty="0" err="1">
                <a:cs typeface="Times New Roman" pitchFamily="18" charset="0"/>
              </a:rPr>
              <a:t>atonia</a:t>
            </a:r>
            <a:endParaRPr lang="en-US" dirty="0">
              <a:cs typeface="Times New Roman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Pathogenesis: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Seizure initiation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Seizure propagation</a:t>
            </a:r>
          </a:p>
          <a:p>
            <a:pPr>
              <a:lnSpc>
                <a:spcPct val="150000"/>
              </a:lnSpc>
            </a:pPr>
            <a:r>
              <a:rPr lang="en-US" altLang="en-US" dirty="0" err="1"/>
              <a:t>Epileptogenesis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Genetics of epilepsy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Mechanism of action of AEDs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5158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Seizure initiation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b="1" dirty="0"/>
              <a:t>The tendency of a neuron to discharge repetitively to a stimulus that normally causes a single action </a:t>
            </a:r>
            <a:r>
              <a:rPr lang="en-US" altLang="en-US" b="1" dirty="0" smtClean="0"/>
              <a:t>potential.</a:t>
            </a:r>
            <a:endParaRPr lang="en-US" altLang="en-US" b="1" dirty="0"/>
          </a:p>
          <a:p>
            <a:pPr lvl="1"/>
            <a:r>
              <a:rPr lang="en-US" altLang="en-US" dirty="0"/>
              <a:t>influx of extracellular  calcium (Ca</a:t>
            </a:r>
            <a:r>
              <a:rPr lang="en-US" altLang="en-US" baseline="30000" dirty="0"/>
              <a:t>2+</a:t>
            </a:r>
            <a:r>
              <a:rPr lang="en-US" altLang="en-US" dirty="0"/>
              <a:t>) causing prolonged membrane </a:t>
            </a:r>
            <a:r>
              <a:rPr lang="en-US" altLang="en-US" dirty="0" smtClean="0"/>
              <a:t>depolarization.  </a:t>
            </a:r>
            <a:endParaRPr lang="en-US" altLang="en-US" dirty="0"/>
          </a:p>
          <a:p>
            <a:pPr lvl="1"/>
            <a:r>
              <a:rPr lang="en-US" altLang="en-US" dirty="0"/>
              <a:t>leads to opening of voltage-dependent sodium (Na</a:t>
            </a:r>
            <a:r>
              <a:rPr lang="en-US" altLang="en-US" baseline="30000" dirty="0"/>
              <a:t>+</a:t>
            </a:r>
            <a:r>
              <a:rPr lang="en-US" altLang="en-US" dirty="0"/>
              <a:t>) channels, influx of Na</a:t>
            </a:r>
            <a:r>
              <a:rPr lang="en-US" altLang="en-US" baseline="30000" dirty="0"/>
              <a:t>+</a:t>
            </a:r>
            <a:r>
              <a:rPr lang="en-US" altLang="en-US" dirty="0" smtClean="0"/>
              <a:t>, </a:t>
            </a:r>
            <a:r>
              <a:rPr lang="en-US" altLang="en-US" dirty="0"/>
              <a:t>and generation of repetitive action </a:t>
            </a:r>
            <a:r>
              <a:rPr lang="en-US" altLang="en-US" dirty="0" smtClean="0"/>
              <a:t>potentials.</a:t>
            </a:r>
            <a:endParaRPr lang="en-US" altLang="en-US" dirty="0"/>
          </a:p>
          <a:p>
            <a:pPr lvl="1"/>
            <a:r>
              <a:rPr lang="en-US" altLang="en-US" dirty="0"/>
              <a:t>Followed by hyperpolarizing </a:t>
            </a:r>
            <a:r>
              <a:rPr lang="en-US" altLang="en-US" dirty="0" err="1"/>
              <a:t>afterpotential</a:t>
            </a:r>
            <a:r>
              <a:rPr lang="en-US" altLang="en-US" dirty="0"/>
              <a:t> (mediated by GABA  receptors or potassium (K</a:t>
            </a:r>
            <a:r>
              <a:rPr lang="en-US" altLang="en-US" baseline="30000" dirty="0"/>
              <a:t>+</a:t>
            </a:r>
            <a:r>
              <a:rPr lang="en-US" altLang="en-US" dirty="0"/>
              <a:t>) </a:t>
            </a:r>
            <a:r>
              <a:rPr lang="en-US" altLang="en-US" dirty="0" smtClean="0"/>
              <a:t>channels. </a:t>
            </a:r>
            <a:endParaRPr lang="en-US" altLang="en-US" baseline="30000" dirty="0"/>
          </a:p>
          <a:p>
            <a:r>
              <a:rPr lang="en-US" altLang="en-US" sz="2400" b="1" dirty="0" smtClean="0"/>
              <a:t>Hyper-synchronization</a:t>
            </a:r>
            <a:r>
              <a:rPr lang="en-US" altLang="en-US" sz="2400" dirty="0" smtClean="0"/>
              <a:t>: the </a:t>
            </a:r>
            <a:r>
              <a:rPr lang="en-US" altLang="en-US" sz="2400" dirty="0"/>
              <a:t>property of a population of neurons to discharge together independently.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56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Seizure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400" b="1" dirty="0"/>
              <a:t>Spread of activity is usually prevented by hyper-polarization and surrounding inhibition (by inhibitory neurons).</a:t>
            </a:r>
          </a:p>
          <a:p>
            <a:r>
              <a:rPr lang="en-US" altLang="en-US" sz="2400" dirty="0"/>
              <a:t>However, high level activation (repetitive discharges) leads to recruitment of surrounding neurons via several mechanisms:</a:t>
            </a:r>
          </a:p>
          <a:p>
            <a:pPr lvl="1"/>
            <a:r>
              <a:rPr lang="en-US" altLang="en-US" sz="2000" b="1" dirty="0"/>
              <a:t>Increased extracellular K</a:t>
            </a:r>
            <a:r>
              <a:rPr lang="en-US" altLang="en-US" sz="2000" b="1" baseline="30000" dirty="0"/>
              <a:t>+</a:t>
            </a:r>
            <a:r>
              <a:rPr lang="en-US" altLang="en-US" sz="2000" b="1" dirty="0"/>
              <a:t> </a:t>
            </a:r>
            <a:r>
              <a:rPr lang="en-US" altLang="en-US" sz="2000" dirty="0"/>
              <a:t>(blunts hyperpolarization and depolarizes </a:t>
            </a:r>
            <a:r>
              <a:rPr lang="en-US" altLang="en-US" sz="2000" dirty="0" err="1"/>
              <a:t>neighbouring</a:t>
            </a:r>
            <a:r>
              <a:rPr lang="en-US" altLang="en-US" sz="2000" dirty="0"/>
              <a:t> neurons)</a:t>
            </a:r>
          </a:p>
          <a:p>
            <a:pPr lvl="1"/>
            <a:r>
              <a:rPr lang="en-US" altLang="en-US" sz="2000" b="1" dirty="0"/>
              <a:t>Accumulation of Ca</a:t>
            </a:r>
            <a:r>
              <a:rPr lang="en-US" altLang="en-US" sz="2000" b="1" baseline="30000" dirty="0"/>
              <a:t>2+ </a:t>
            </a:r>
            <a:r>
              <a:rPr lang="en-US" altLang="en-US" sz="2000" dirty="0"/>
              <a:t>in presynaptic terminals (resulting in enhanced neurotransmitter release)</a:t>
            </a:r>
          </a:p>
          <a:p>
            <a:pPr lvl="1"/>
            <a:r>
              <a:rPr lang="en-US" altLang="en-US" sz="2000" b="1" dirty="0"/>
              <a:t>Activation of NMDA excitatory amino acid receptors</a:t>
            </a:r>
            <a:r>
              <a:rPr lang="en-US" altLang="en-US" sz="2000" dirty="0"/>
              <a:t>, causing Ca</a:t>
            </a:r>
            <a:r>
              <a:rPr lang="en-US" altLang="en-US" sz="2000" baseline="30000" dirty="0"/>
              <a:t>2+ </a:t>
            </a:r>
            <a:r>
              <a:rPr lang="en-US" altLang="en-US" sz="2000" dirty="0"/>
              <a:t>influx  and neuronal activation</a:t>
            </a:r>
          </a:p>
          <a:p>
            <a:pPr lvl="1"/>
            <a:r>
              <a:rPr lang="en-US" altLang="en-US" sz="2000" b="1" dirty="0"/>
              <a:t>Recruitment of  neurons with loss of surrounding inhibition </a:t>
            </a:r>
            <a:r>
              <a:rPr lang="en-US" altLang="en-US" sz="2000" dirty="0"/>
              <a:t>and propagation of seizure activity into contiguous areas via local cortical connections, and distally via long </a:t>
            </a:r>
            <a:r>
              <a:rPr lang="en-US" altLang="en-US" sz="2000" dirty="0" err="1"/>
              <a:t>commisural</a:t>
            </a:r>
            <a:r>
              <a:rPr lang="en-US" altLang="en-US" sz="2000" dirty="0"/>
              <a:t> pathways (e.g. corpus callosum)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8152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of action of AED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smtClean="0"/>
              <a:t>Mechanisms</a:t>
            </a:r>
            <a:endParaRPr lang="en-US" altLang="en-US" sz="2400" dirty="0"/>
          </a:p>
          <a:p>
            <a:pPr lvl="1"/>
            <a:r>
              <a:rPr lang="en-US" altLang="en-US" dirty="0"/>
              <a:t>Inhibition of </a:t>
            </a:r>
            <a:r>
              <a:rPr lang="en-US" altLang="en-US" b="1" dirty="0"/>
              <a:t>Na</a:t>
            </a:r>
            <a:r>
              <a:rPr lang="en-US" altLang="en-US" baseline="30000" dirty="0"/>
              <a:t>+</a:t>
            </a:r>
            <a:r>
              <a:rPr lang="en-US" altLang="en-US" dirty="0"/>
              <a:t>-dependent action potential (</a:t>
            </a:r>
            <a:r>
              <a:rPr lang="en-US" altLang="en-US" b="1" dirty="0"/>
              <a:t>phenytoin</a:t>
            </a:r>
            <a:r>
              <a:rPr lang="en-US" altLang="en-US" dirty="0"/>
              <a:t>, </a:t>
            </a:r>
            <a:r>
              <a:rPr lang="en-US" altLang="en-US" b="1" dirty="0"/>
              <a:t>carbamazepine</a:t>
            </a:r>
            <a:r>
              <a:rPr lang="en-US" altLang="en-US" dirty="0"/>
              <a:t>, lamotrigine, </a:t>
            </a:r>
            <a:r>
              <a:rPr lang="en-US" altLang="en-US" dirty="0" err="1"/>
              <a:t>topiramate</a:t>
            </a:r>
            <a:r>
              <a:rPr lang="en-US" altLang="en-US" dirty="0"/>
              <a:t>, </a:t>
            </a:r>
            <a:r>
              <a:rPr lang="en-US" altLang="en-US" dirty="0" err="1"/>
              <a:t>zonisamide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Inhibition of voltage-gated </a:t>
            </a:r>
            <a:r>
              <a:rPr lang="en-US" altLang="en-US" b="1" dirty="0"/>
              <a:t>Ca</a:t>
            </a:r>
            <a:r>
              <a:rPr lang="en-US" altLang="en-US" b="1" baseline="30000" dirty="0"/>
              <a:t>2+ </a:t>
            </a:r>
            <a:r>
              <a:rPr lang="en-US" altLang="en-US" b="1" dirty="0"/>
              <a:t>channels (phenytoin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Decreased </a:t>
            </a:r>
            <a:r>
              <a:rPr lang="en-US" altLang="en-US" b="1" dirty="0"/>
              <a:t>glutamate release (lamotrigine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Potentiation of </a:t>
            </a:r>
            <a:r>
              <a:rPr lang="en-US" altLang="en-US" b="1" dirty="0"/>
              <a:t>GABA</a:t>
            </a:r>
            <a:r>
              <a:rPr lang="en-US" altLang="en-US" dirty="0"/>
              <a:t> receptor function (benzodiazepines and </a:t>
            </a:r>
            <a:r>
              <a:rPr lang="en-US" altLang="en-US" b="1" dirty="0"/>
              <a:t>barbiturates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Increased availability of </a:t>
            </a:r>
            <a:r>
              <a:rPr lang="en-US" altLang="en-US" b="1" dirty="0"/>
              <a:t>GABA</a:t>
            </a:r>
            <a:r>
              <a:rPr lang="en-US" altLang="en-US" dirty="0"/>
              <a:t> (</a:t>
            </a:r>
            <a:r>
              <a:rPr lang="en-US" altLang="en-US" dirty="0" err="1"/>
              <a:t>valproic</a:t>
            </a:r>
            <a:r>
              <a:rPr lang="en-US" altLang="en-US" dirty="0"/>
              <a:t> acid, </a:t>
            </a:r>
            <a:r>
              <a:rPr lang="en-US" altLang="en-US" b="1" dirty="0"/>
              <a:t>gabapentin</a:t>
            </a:r>
            <a:r>
              <a:rPr lang="en-US" altLang="en-US" dirty="0"/>
              <a:t>, </a:t>
            </a:r>
            <a:r>
              <a:rPr lang="en-US" altLang="en-US" dirty="0" err="1"/>
              <a:t>tiagabine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/>
              <a:t>Inhibition of T-type Ca</a:t>
            </a:r>
            <a:r>
              <a:rPr lang="en-US" altLang="en-US" b="1" baseline="30000" dirty="0"/>
              <a:t>2+ </a:t>
            </a:r>
            <a:r>
              <a:rPr lang="en-US" altLang="en-US" dirty="0"/>
              <a:t>channels in thalamic neurons (</a:t>
            </a:r>
            <a:r>
              <a:rPr lang="en-US" altLang="en-US" dirty="0" err="1"/>
              <a:t>ethosuximide</a:t>
            </a:r>
            <a:r>
              <a:rPr lang="en-US" altLang="en-US" dirty="0"/>
              <a:t> and </a:t>
            </a:r>
            <a:r>
              <a:rPr lang="en-US" altLang="en-US" b="1" dirty="0" err="1"/>
              <a:t>valproic</a:t>
            </a:r>
            <a:r>
              <a:rPr lang="en-US" altLang="en-US" dirty="0"/>
              <a:t> acid)</a:t>
            </a:r>
          </a:p>
        </p:txBody>
      </p:sp>
    </p:spTree>
    <p:extLst>
      <p:ext uri="{BB962C8B-B14F-4D97-AF65-F5344CB8AC3E}">
        <p14:creationId xmlns:p14="http://schemas.microsoft.com/office/powerpoint/2010/main" val="289972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2014 operational definition of epilepsy (ILAE/IBE):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2 or more </a:t>
            </a:r>
            <a:r>
              <a:rPr lang="en-US" sz="3000" dirty="0" smtClean="0"/>
              <a:t>unprovoked seizures </a:t>
            </a:r>
            <a:r>
              <a:rPr lang="en-US" sz="3000" dirty="0"/>
              <a:t>≥ 24 hours apart.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1 unprovoked </a:t>
            </a:r>
            <a:r>
              <a:rPr lang="en-US" sz="3000" dirty="0" smtClean="0"/>
              <a:t>seizure </a:t>
            </a:r>
            <a:r>
              <a:rPr lang="en-US" sz="3000" dirty="0"/>
              <a:t>with at least 60% chance of </a:t>
            </a:r>
            <a:r>
              <a:rPr lang="en-US" sz="3000" dirty="0" smtClean="0"/>
              <a:t>recurrence over the next 10 years. 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A documented epilepsy syndrome.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40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EPILEPSY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Differential diagnosis of epileptic seizures</a:t>
            </a:r>
          </a:p>
          <a:p>
            <a:r>
              <a:rPr lang="en-US" altLang="en-US" dirty="0"/>
              <a:t>Diagnosis</a:t>
            </a:r>
          </a:p>
          <a:p>
            <a:pPr lvl="1"/>
            <a:r>
              <a:rPr lang="en-US" altLang="en-US" dirty="0"/>
              <a:t>Clinical evaluation</a:t>
            </a:r>
          </a:p>
          <a:p>
            <a:pPr lvl="1"/>
            <a:r>
              <a:rPr lang="en-US" altLang="en-US" dirty="0"/>
              <a:t>investigations</a:t>
            </a:r>
          </a:p>
          <a:p>
            <a:r>
              <a:rPr lang="en-US" altLang="en-US" dirty="0"/>
              <a:t>Treatment</a:t>
            </a:r>
          </a:p>
          <a:p>
            <a:pPr lvl="1"/>
            <a:r>
              <a:rPr lang="en-US" altLang="en-US" dirty="0"/>
              <a:t>Pharmacological</a:t>
            </a:r>
          </a:p>
          <a:p>
            <a:pPr lvl="1"/>
            <a:r>
              <a:rPr lang="en-US" altLang="en-US" dirty="0"/>
              <a:t>Non-pharmacological</a:t>
            </a:r>
          </a:p>
          <a:p>
            <a:pPr lvl="1"/>
            <a:r>
              <a:rPr lang="en-US" altLang="en-US" dirty="0"/>
              <a:t>Surgical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35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en-US" sz="2800" b="1" dirty="0"/>
              <a:t>Syncope</a:t>
            </a:r>
            <a:r>
              <a:rPr lang="en-US" altLang="en-US" sz="2800" dirty="0"/>
              <a:t> (cardiac (e.g. arrhythmias; non-cardiac (e.g. vasovagal, </a:t>
            </a:r>
            <a:r>
              <a:rPr lang="en-US" altLang="en-US" sz="2800" dirty="0" err="1"/>
              <a:t>orthostatism</a:t>
            </a:r>
            <a:r>
              <a:rPr lang="en-US" altLang="en-US" sz="28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800" b="1" dirty="0"/>
              <a:t>Sleep disorders </a:t>
            </a:r>
            <a:r>
              <a:rPr lang="en-US" altLang="en-US" sz="2800" dirty="0"/>
              <a:t>(narcolepsy, OSA, parasomnias)</a:t>
            </a:r>
          </a:p>
          <a:p>
            <a:pPr>
              <a:lnSpc>
                <a:spcPct val="130000"/>
              </a:lnSpc>
            </a:pPr>
            <a:r>
              <a:rPr lang="en-US" altLang="en-US" sz="2800" b="1" dirty="0"/>
              <a:t>Transient </a:t>
            </a:r>
            <a:r>
              <a:rPr lang="en-US" altLang="en-US" sz="2800" b="1" dirty="0" err="1"/>
              <a:t>ischaemic</a:t>
            </a:r>
            <a:r>
              <a:rPr lang="en-US" altLang="en-US" sz="2800" b="1" dirty="0"/>
              <a:t> attacks </a:t>
            </a:r>
          </a:p>
          <a:p>
            <a:pPr>
              <a:lnSpc>
                <a:spcPct val="130000"/>
              </a:lnSpc>
            </a:pPr>
            <a:r>
              <a:rPr lang="en-US" altLang="en-US" sz="2800" dirty="0"/>
              <a:t>Dizziness/vertigo</a:t>
            </a:r>
          </a:p>
          <a:p>
            <a:pPr>
              <a:lnSpc>
                <a:spcPct val="130000"/>
              </a:lnSpc>
            </a:pPr>
            <a:r>
              <a:rPr lang="en-US" altLang="en-US" sz="2800" dirty="0"/>
              <a:t>Paroxysmal (intermittent) </a:t>
            </a:r>
            <a:r>
              <a:rPr lang="en-US" altLang="en-US" sz="2800" b="1" dirty="0"/>
              <a:t>movement </a:t>
            </a:r>
            <a:r>
              <a:rPr lang="en-US" altLang="en-US" sz="2800" b="1" dirty="0" smtClean="0"/>
              <a:t>disorders</a:t>
            </a:r>
            <a:endParaRPr lang="en-US" altLang="en-US" sz="2800" dirty="0"/>
          </a:p>
          <a:p>
            <a:pPr>
              <a:lnSpc>
                <a:spcPct val="130000"/>
              </a:lnSpc>
            </a:pPr>
            <a:r>
              <a:rPr lang="en-US" altLang="en-US" sz="2800" dirty="0"/>
              <a:t>Metabolic (</a:t>
            </a:r>
            <a:r>
              <a:rPr lang="en-US" altLang="en-US" sz="2800" dirty="0" err="1"/>
              <a:t>hypoglycaemia</a:t>
            </a:r>
            <a:r>
              <a:rPr lang="en-US" altLang="en-US" sz="2800" dirty="0"/>
              <a:t>, alcohol) / </a:t>
            </a:r>
            <a:r>
              <a:rPr lang="en-US" altLang="en-US" sz="2800" b="1" dirty="0"/>
              <a:t>delirium </a:t>
            </a:r>
          </a:p>
          <a:p>
            <a:pPr>
              <a:lnSpc>
                <a:spcPct val="130000"/>
              </a:lnSpc>
            </a:pPr>
            <a:r>
              <a:rPr lang="en-US" altLang="en-US" sz="2800" b="1" dirty="0" smtClean="0"/>
              <a:t>Psychiatric disorders</a:t>
            </a:r>
            <a:r>
              <a:rPr lang="en-US" altLang="en-US" sz="2800" dirty="0" smtClean="0"/>
              <a:t>: </a:t>
            </a:r>
            <a:r>
              <a:rPr lang="en-US" altLang="en-US" sz="2800" dirty="0"/>
              <a:t>panic/anxiety, </a:t>
            </a:r>
            <a:r>
              <a:rPr lang="en-US" altLang="en-US" sz="2800" b="1" dirty="0"/>
              <a:t>conversion/psychogenic seizures, dissociative states</a:t>
            </a:r>
            <a:r>
              <a:rPr lang="en-US" altLang="en-US" sz="2800" dirty="0"/>
              <a:t>, malingering, </a:t>
            </a:r>
            <a:r>
              <a:rPr lang="en-US" altLang="en-US" sz="2800" b="1" dirty="0"/>
              <a:t>hyperventilation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98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r="25333" b="4765"/>
          <a:stretch>
            <a:fillRect/>
          </a:stretch>
        </p:blipFill>
        <p:spPr bwMode="auto">
          <a:xfrm>
            <a:off x="395536" y="1412776"/>
            <a:ext cx="80648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History </a:t>
            </a:r>
          </a:p>
          <a:p>
            <a:pPr lvl="1"/>
            <a:r>
              <a:rPr lang="en-US" altLang="en-US" dirty="0"/>
              <a:t>Careful and detailed</a:t>
            </a:r>
          </a:p>
          <a:p>
            <a:pPr lvl="1"/>
            <a:r>
              <a:rPr lang="en-US" altLang="en-US" dirty="0"/>
              <a:t>Eye-witness account valuable</a:t>
            </a:r>
          </a:p>
          <a:p>
            <a:pPr lvl="1"/>
            <a:r>
              <a:rPr lang="en-US" altLang="en-US" dirty="0"/>
              <a:t>Exclude differentials</a:t>
            </a:r>
          </a:p>
          <a:p>
            <a:pPr lvl="1"/>
            <a:r>
              <a:rPr lang="en-US" altLang="en-US" dirty="0"/>
              <a:t>Risk factor evaluation</a:t>
            </a:r>
          </a:p>
          <a:p>
            <a:pPr lvl="1"/>
            <a:r>
              <a:rPr lang="en-US" altLang="en-US" dirty="0"/>
              <a:t>Seizure type: partial or generalized; type of generalized or partial seizure</a:t>
            </a:r>
          </a:p>
          <a:p>
            <a:pPr lvl="2"/>
            <a:r>
              <a:rPr lang="en-US" altLang="en-US" dirty="0"/>
              <a:t>Aura</a:t>
            </a:r>
          </a:p>
          <a:p>
            <a:pPr lvl="2"/>
            <a:r>
              <a:rPr lang="en-US" altLang="en-US" dirty="0"/>
              <a:t>Loss of consciousness </a:t>
            </a:r>
            <a:r>
              <a:rPr lang="en-US" altLang="en-US" dirty="0" smtClean="0"/>
              <a:t> </a:t>
            </a:r>
            <a:r>
              <a:rPr lang="en-US" altLang="en-US" dirty="0"/>
              <a:t>or impairment </a:t>
            </a:r>
          </a:p>
          <a:p>
            <a:pPr lvl="2"/>
            <a:r>
              <a:rPr lang="en-US" altLang="en-US" dirty="0"/>
              <a:t>Sequence of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77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Electroencephalography</a:t>
            </a:r>
          </a:p>
          <a:p>
            <a:pPr lvl="1"/>
            <a:r>
              <a:rPr lang="en-US" altLang="en-US" sz="2000" dirty="0"/>
              <a:t>To identify electrical (potential) abnormalities</a:t>
            </a:r>
          </a:p>
          <a:p>
            <a:pPr lvl="1"/>
            <a:r>
              <a:rPr lang="en-US" altLang="en-US" sz="2000" dirty="0"/>
              <a:t>Ictal (during seizure) and interictal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Interictal EEG-May be normal (50%). </a:t>
            </a:r>
            <a:r>
              <a:rPr lang="en-US" sz="2000" dirty="0" smtClean="0">
                <a:cs typeface="Times New Roman" pitchFamily="18" charset="0"/>
              </a:rPr>
              <a:t>24 </a:t>
            </a:r>
            <a:r>
              <a:rPr lang="en-US" sz="2000" dirty="0">
                <a:cs typeface="Times New Roman" pitchFamily="18" charset="0"/>
              </a:rPr>
              <a:t>hour EEG, video EEG telemetry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en-US" altLang="en-US" sz="2000" dirty="0"/>
          </a:p>
          <a:p>
            <a:r>
              <a:rPr lang="en-US" altLang="en-US" sz="2800" dirty="0"/>
              <a:t>Neuroimaging </a:t>
            </a:r>
          </a:p>
          <a:p>
            <a:pPr lvl="1"/>
            <a:r>
              <a:rPr lang="en-US" altLang="en-US" sz="2000" dirty="0"/>
              <a:t>To identify structural lesions </a:t>
            </a:r>
          </a:p>
          <a:p>
            <a:pPr lvl="1"/>
            <a:r>
              <a:rPr lang="en-US" altLang="en-US" sz="2000" dirty="0"/>
              <a:t>MRI is superior to brain CT in seizure evaluation</a:t>
            </a:r>
          </a:p>
          <a:p>
            <a:pPr lvl="1"/>
            <a:r>
              <a:rPr lang="en-US" altLang="en-US" sz="2000" dirty="0"/>
              <a:t>Normal in idiopathic epilepsy</a:t>
            </a:r>
          </a:p>
          <a:p>
            <a:pPr lvl="1"/>
            <a:r>
              <a:rPr lang="en-US" altLang="en-US" sz="2000" dirty="0"/>
              <a:t>Abnormality is common in partial epilepsies e.g. TLE (hippocampal sclerosis)</a:t>
            </a:r>
          </a:p>
          <a:p>
            <a:r>
              <a:rPr lang="en-US" altLang="en-US" sz="2800" dirty="0"/>
              <a:t>Blood tests</a:t>
            </a:r>
          </a:p>
          <a:p>
            <a:pPr lvl="1"/>
            <a:r>
              <a:rPr lang="en-US" altLang="en-US" dirty="0"/>
              <a:t>Baseline biochemical and </a:t>
            </a:r>
            <a:r>
              <a:rPr lang="en-US" altLang="en-US" dirty="0" err="1"/>
              <a:t>haematologic</a:t>
            </a:r>
            <a:r>
              <a:rPr lang="en-US" altLang="en-US" dirty="0"/>
              <a:t>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83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EPILEPSY CME 2011</a:t>
            </a:r>
          </a:p>
        </p:txBody>
      </p:sp>
      <p:sp>
        <p:nvSpPr>
          <p:cNvPr id="34819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4000" b="1"/>
              <a:t>EEG– Normal</a:t>
            </a:r>
            <a:r>
              <a:rPr lang="en-US" altLang="en-US"/>
              <a:t> </a:t>
            </a:r>
            <a:r>
              <a:rPr lang="en-US" altLang="en-US" b="1"/>
              <a:t> </a:t>
            </a:r>
            <a:endParaRPr lang="en-US" altLang="en-US"/>
          </a:p>
        </p:txBody>
      </p:sp>
      <p:pic>
        <p:nvPicPr>
          <p:cNvPr id="34820" name="Picture 6" descr="A 10-second segment showing a well-formed and we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4676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Oval 14"/>
          <p:cNvSpPr>
            <a:spLocks noChangeArrowheads="1"/>
          </p:cNvSpPr>
          <p:nvPr/>
        </p:nvSpPr>
        <p:spPr bwMode="auto">
          <a:xfrm>
            <a:off x="3124200" y="3962400"/>
            <a:ext cx="21336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66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EEG – Generalized spike and SW</a:t>
            </a:r>
          </a:p>
        </p:txBody>
      </p:sp>
      <p:pic>
        <p:nvPicPr>
          <p:cNvPr id="35843" name="Picture 6" descr="Spike, generalized. Note the high amplitude and 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396163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Oval 7"/>
          <p:cNvSpPr>
            <a:spLocks noChangeArrowheads="1"/>
          </p:cNvSpPr>
          <p:nvPr/>
        </p:nvSpPr>
        <p:spPr bwMode="auto">
          <a:xfrm>
            <a:off x="4648200" y="1219200"/>
            <a:ext cx="1905000" cy="5029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36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EEG – Absence seizures</a:t>
            </a:r>
          </a:p>
        </p:txBody>
      </p:sp>
      <p:pic>
        <p:nvPicPr>
          <p:cNvPr id="36867" name="Picture 7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905625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62400" y="2590800"/>
            <a:ext cx="9144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2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b="1" dirty="0"/>
              <a:t>Early diagnosis and treatment </a:t>
            </a:r>
          </a:p>
          <a:p>
            <a:pPr lvl="1"/>
            <a:r>
              <a:rPr lang="en-US" altLang="en-US" dirty="0"/>
              <a:t>improves long-term quality of life</a:t>
            </a:r>
          </a:p>
          <a:p>
            <a:pPr lvl="1"/>
            <a:r>
              <a:rPr lang="en-US" altLang="en-US" dirty="0"/>
              <a:t>Reduces morbidity and mortality</a:t>
            </a:r>
          </a:p>
          <a:p>
            <a:pPr lvl="1"/>
            <a:r>
              <a:rPr lang="en-US" altLang="en-US" dirty="0"/>
              <a:t>Early referral </a:t>
            </a:r>
          </a:p>
          <a:p>
            <a:pPr lvl="1">
              <a:buNone/>
            </a:pPr>
            <a:endParaRPr lang="en-US" altLang="en-US" dirty="0"/>
          </a:p>
          <a:p>
            <a:r>
              <a:rPr lang="en-US" altLang="en-US" sz="2800" b="1" dirty="0"/>
              <a:t>Decision to treat</a:t>
            </a:r>
          </a:p>
          <a:p>
            <a:pPr lvl="1"/>
            <a:r>
              <a:rPr lang="en-US" altLang="en-US" dirty="0"/>
              <a:t>Patient and physician interaction in decision making</a:t>
            </a:r>
          </a:p>
          <a:p>
            <a:pPr lvl="1"/>
            <a:r>
              <a:rPr lang="en-US" altLang="en-US" dirty="0"/>
              <a:t>Explain pros and cons of treatment</a:t>
            </a:r>
          </a:p>
          <a:p>
            <a:pPr lvl="1"/>
            <a:r>
              <a:rPr lang="en-US" altLang="en-US" dirty="0"/>
              <a:t>Offer treatment for epilepsy</a:t>
            </a:r>
          </a:p>
          <a:p>
            <a:pPr lvl="1"/>
            <a:r>
              <a:rPr lang="en-US" altLang="en-US" dirty="0"/>
              <a:t>Single seizures: consider risk of recurrence (abnormal </a:t>
            </a:r>
            <a:r>
              <a:rPr lang="en-US" altLang="en-US" dirty="0" smtClean="0"/>
              <a:t>neurological exam</a:t>
            </a:r>
            <a:r>
              <a:rPr lang="en-US" altLang="en-US" dirty="0"/>
              <a:t>, abnormal imaging, abnormal EEG)</a:t>
            </a:r>
          </a:p>
        </p:txBody>
      </p:sp>
    </p:spTree>
    <p:extLst>
      <p:ext uri="{BB962C8B-B14F-4D97-AF65-F5344CB8AC3E}">
        <p14:creationId xmlns:p14="http://schemas.microsoft.com/office/powerpoint/2010/main" val="1376289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Principles of treatment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Monotherapy of appropriate drug</a:t>
            </a:r>
          </a:p>
          <a:p>
            <a:pPr eaLnBrk="1" hangingPunct="1"/>
            <a:r>
              <a:rPr lang="en-US" altLang="en-US" sz="2800" dirty="0"/>
              <a:t>Increase dose gradually, adjusting with response</a:t>
            </a:r>
          </a:p>
          <a:p>
            <a:pPr eaLnBrk="1" hangingPunct="1"/>
            <a:r>
              <a:rPr lang="en-US" altLang="en-US" sz="2800" dirty="0"/>
              <a:t>Monitor for side effects; check compliance </a:t>
            </a:r>
          </a:p>
          <a:p>
            <a:pPr eaLnBrk="1" hangingPunct="1"/>
            <a:r>
              <a:rPr lang="en-US" altLang="en-US" sz="2800" dirty="0"/>
              <a:t>Watch out for interaction with other drugs</a:t>
            </a:r>
          </a:p>
          <a:p>
            <a:pPr eaLnBrk="1" hangingPunct="1"/>
            <a:r>
              <a:rPr lang="en-US" altLang="en-US" sz="2800" dirty="0"/>
              <a:t>If response poor, introduce another drug while gradually withdrawing the first</a:t>
            </a:r>
          </a:p>
          <a:p>
            <a:pPr eaLnBrk="1" hangingPunct="1"/>
            <a:r>
              <a:rPr lang="en-US" altLang="en-US" sz="2800" dirty="0"/>
              <a:t>Use </a:t>
            </a:r>
            <a:r>
              <a:rPr lang="en-US" altLang="en-US" sz="2800" dirty="0" smtClean="0"/>
              <a:t>poly-therapy </a:t>
            </a:r>
            <a:r>
              <a:rPr lang="en-US" altLang="en-US" sz="2800" dirty="0"/>
              <a:t>as last resort </a:t>
            </a:r>
          </a:p>
        </p:txBody>
      </p:sp>
    </p:spTree>
    <p:extLst>
      <p:ext uri="{BB962C8B-B14F-4D97-AF65-F5344CB8AC3E}">
        <p14:creationId xmlns:p14="http://schemas.microsoft.com/office/powerpoint/2010/main" val="108808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Epilepsy is said to be in remission when: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Patient has seizure freedom for 10 years, 5 of which must have been spent off-medications 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Patient has passed the age of an age-dependent epilepsy syndrome.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24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/>
              <a:t>Choice of AED should be rational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Monotherapy to maximal tolerable dose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Alternative monotherapy</a:t>
            </a:r>
          </a:p>
          <a:p>
            <a:pPr lvl="1">
              <a:lnSpc>
                <a:spcPct val="150000"/>
              </a:lnSpc>
            </a:pPr>
            <a:r>
              <a:rPr lang="en-US" altLang="en-US" dirty="0" err="1"/>
              <a:t>Polytherapy</a:t>
            </a:r>
            <a:r>
              <a:rPr lang="en-US" altLang="en-US" dirty="0"/>
              <a:t> (rational)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/>
              <a:t>Use medications that are accessible to the patient on the long-term </a:t>
            </a:r>
          </a:p>
        </p:txBody>
      </p:sp>
    </p:spTree>
    <p:extLst>
      <p:ext uri="{BB962C8B-B14F-4D97-AF65-F5344CB8AC3E}">
        <p14:creationId xmlns:p14="http://schemas.microsoft.com/office/powerpoint/2010/main" val="1724477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b="1" dirty="0"/>
              <a:t>Important considerations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Treatment options</a:t>
            </a:r>
          </a:p>
          <a:p>
            <a:pPr lvl="2">
              <a:lnSpc>
                <a:spcPct val="130000"/>
              </a:lnSpc>
            </a:pPr>
            <a:r>
              <a:rPr lang="en-US" altLang="en-US" dirty="0"/>
              <a:t>Pharmacological (first-line before second line)</a:t>
            </a:r>
          </a:p>
          <a:p>
            <a:pPr lvl="2">
              <a:lnSpc>
                <a:spcPct val="130000"/>
              </a:lnSpc>
            </a:pPr>
            <a:r>
              <a:rPr lang="en-US" altLang="en-US" dirty="0"/>
              <a:t>Surgical (refractory seizures: resection, </a:t>
            </a:r>
            <a:r>
              <a:rPr lang="en-US" altLang="en-US" dirty="0" err="1"/>
              <a:t>hemispherectomy</a:t>
            </a:r>
            <a:r>
              <a:rPr lang="en-US" altLang="en-US" dirty="0"/>
              <a:t>, </a:t>
            </a:r>
            <a:r>
              <a:rPr lang="en-US" altLang="en-US" dirty="0" err="1"/>
              <a:t>vagus</a:t>
            </a:r>
            <a:r>
              <a:rPr lang="en-US" altLang="en-US" dirty="0"/>
              <a:t> nerve stimulation)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Women of child-bearing age: </a:t>
            </a:r>
            <a:r>
              <a:rPr lang="en-US" altLang="en-US" b="1" dirty="0"/>
              <a:t>folic acid 5mg daily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Comorbidities: mood disorders, medical illness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Treatment duration: 2 years initially  (relapse 11-14%)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Psychosocial and cultural issues: driving, marriage, employment, </a:t>
            </a:r>
            <a:r>
              <a:rPr lang="en-US" altLang="en-US" dirty="0" smtClean="0"/>
              <a:t>belief systems.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8834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Drug options for seizure treatment (NICE)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4665"/>
            <a:ext cx="7618040" cy="470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660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OTHER TREATMENTS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indent="-283464" algn="just">
              <a:buNone/>
              <a:defRPr/>
            </a:pPr>
            <a:r>
              <a:rPr lang="en-US" dirty="0">
                <a:cs typeface="Times New Roman" pitchFamily="18" charset="0"/>
              </a:rPr>
              <a:t>SURGERY </a:t>
            </a:r>
          </a:p>
          <a:p>
            <a:pPr marL="365760" indent="-283464" algn="just">
              <a:buNone/>
              <a:defRPr/>
            </a:pPr>
            <a:r>
              <a:rPr lang="en-US" dirty="0">
                <a:cs typeface="Times New Roman" pitchFamily="18" charset="0"/>
              </a:rPr>
              <a:t>-  Temporal </a:t>
            </a:r>
            <a:r>
              <a:rPr lang="en-US" dirty="0" err="1">
                <a:cs typeface="Times New Roman" pitchFamily="18" charset="0"/>
              </a:rPr>
              <a:t>lobectomy</a:t>
            </a:r>
            <a:endParaRPr lang="en-US" dirty="0">
              <a:cs typeface="Times New Roman" pitchFamily="18" charset="0"/>
            </a:endParaRPr>
          </a:p>
          <a:p>
            <a:pPr marL="365760" indent="-283464" algn="just">
              <a:buNone/>
              <a:defRPr/>
            </a:pPr>
            <a:r>
              <a:rPr lang="en-US" dirty="0">
                <a:cs typeface="Times New Roman" pitchFamily="18" charset="0"/>
              </a:rPr>
              <a:t>-  Frontal </a:t>
            </a:r>
            <a:r>
              <a:rPr lang="en-US" dirty="0" err="1">
                <a:cs typeface="Times New Roman" pitchFamily="18" charset="0"/>
              </a:rPr>
              <a:t>lobectomy</a:t>
            </a:r>
            <a:endParaRPr lang="en-US" dirty="0">
              <a:cs typeface="Times New Roman" pitchFamily="18" charset="0"/>
            </a:endParaRPr>
          </a:p>
          <a:p>
            <a:pPr marL="365760" indent="-283464" algn="just">
              <a:buNone/>
              <a:defRPr/>
            </a:pPr>
            <a:r>
              <a:rPr lang="en-US" dirty="0">
                <a:cs typeface="Times New Roman" pitchFamily="18" charset="0"/>
              </a:rPr>
              <a:t>-  </a:t>
            </a:r>
            <a:r>
              <a:rPr lang="en-US" dirty="0" err="1">
                <a:cs typeface="Times New Roman" pitchFamily="18" charset="0"/>
              </a:rPr>
              <a:t>Lesionectomy</a:t>
            </a:r>
            <a:endParaRPr lang="en-US" dirty="0">
              <a:cs typeface="Times New Roman" pitchFamily="18" charset="0"/>
            </a:endParaRPr>
          </a:p>
          <a:p>
            <a:pPr marL="365760" indent="-283464" algn="just">
              <a:buNone/>
              <a:defRPr/>
            </a:pPr>
            <a:r>
              <a:rPr lang="en-US" dirty="0">
                <a:cs typeface="Times New Roman" pitchFamily="18" charset="0"/>
              </a:rPr>
              <a:t>- Corpus </a:t>
            </a:r>
            <a:r>
              <a:rPr lang="en-US" dirty="0" err="1">
                <a:cs typeface="Times New Roman" pitchFamily="18" charset="0"/>
              </a:rPr>
              <a:t>callosotomy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hemispherectomy</a:t>
            </a:r>
            <a:endParaRPr lang="en-US" dirty="0">
              <a:cs typeface="Times New Roman" pitchFamily="18" charset="0"/>
            </a:endParaRPr>
          </a:p>
          <a:p>
            <a:pPr marL="365760" indent="-283464" algn="just">
              <a:buNone/>
              <a:defRPr/>
            </a:pPr>
            <a:r>
              <a:rPr lang="en-US" dirty="0">
                <a:cs typeface="Times New Roman" pitchFamily="18" charset="0"/>
              </a:rPr>
              <a:t>VAGUS NERVE STIMULATION</a:t>
            </a:r>
          </a:p>
          <a:p>
            <a:pPr marL="365760" indent="-283464" algn="just">
              <a:buNone/>
              <a:defRPr/>
            </a:pPr>
            <a:r>
              <a:rPr lang="en-US" dirty="0">
                <a:cs typeface="Times New Roman" pitchFamily="18" charset="0"/>
              </a:rPr>
              <a:t>KETOGENIC  DIET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Seizure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Epilepsy </a:t>
            </a:r>
          </a:p>
          <a:p>
            <a:r>
              <a:rPr lang="en-US" altLang="en-US" sz="2800" dirty="0"/>
              <a:t>Single seizure</a:t>
            </a:r>
          </a:p>
          <a:p>
            <a:r>
              <a:rPr lang="en-US" altLang="en-US" sz="2800" dirty="0"/>
              <a:t>Febrile seizures</a:t>
            </a:r>
          </a:p>
          <a:p>
            <a:r>
              <a:rPr lang="en-US" altLang="en-US" sz="2800" dirty="0" smtClean="0"/>
              <a:t>Reflex </a:t>
            </a:r>
            <a:r>
              <a:rPr lang="en-US" altLang="en-US" sz="2800" dirty="0"/>
              <a:t>seizures</a:t>
            </a:r>
          </a:p>
          <a:p>
            <a:r>
              <a:rPr lang="en-US" altLang="en-US" sz="2800" dirty="0"/>
              <a:t>Drug-induced seizures</a:t>
            </a:r>
          </a:p>
          <a:p>
            <a:r>
              <a:rPr lang="en-US" altLang="en-US" sz="2800" dirty="0" err="1"/>
              <a:t>Epilepsia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partialis</a:t>
            </a:r>
            <a:r>
              <a:rPr lang="en-US" altLang="en-US" sz="2800" dirty="0"/>
              <a:t> continua</a:t>
            </a:r>
          </a:p>
          <a:p>
            <a:r>
              <a:rPr lang="en-US" altLang="en-US" sz="2800" dirty="0"/>
              <a:t>Status Epilepticus</a:t>
            </a:r>
          </a:p>
          <a:p>
            <a:r>
              <a:rPr lang="en-US" altLang="en-US" sz="2800" dirty="0" err="1"/>
              <a:t>Pseudoseizures</a:t>
            </a:r>
            <a:endParaRPr lang="en-US" altLang="en-US" sz="2800" dirty="0"/>
          </a:p>
          <a:p>
            <a:r>
              <a:rPr lang="en-US" altLang="en-US" sz="2800" dirty="0"/>
              <a:t>Seizures in Pregnancy/</a:t>
            </a:r>
            <a:r>
              <a:rPr lang="en-US" altLang="en-US" sz="2800" dirty="0" err="1"/>
              <a:t>Catamenial</a:t>
            </a:r>
            <a:r>
              <a:rPr lang="en-US" altLang="en-US" sz="2800" dirty="0"/>
              <a:t> Seizures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2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Febrile seizures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Age-related </a:t>
            </a:r>
            <a:r>
              <a:rPr lang="en-US" altLang="en-US" sz="2800" dirty="0" smtClean="0"/>
              <a:t>disorder (≤5 years)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Acute febrile illness in the </a:t>
            </a:r>
            <a:r>
              <a:rPr lang="en-US" altLang="en-US" sz="2800" b="1" dirty="0"/>
              <a:t>absence of </a:t>
            </a:r>
            <a:r>
              <a:rPr lang="en-US" altLang="en-US" sz="2800" b="1" dirty="0" smtClean="0"/>
              <a:t>intracranial infection.</a:t>
            </a:r>
            <a:endParaRPr lang="en-US" altLang="en-US" sz="2800" b="1" dirty="0"/>
          </a:p>
          <a:p>
            <a:pPr eaLnBrk="1" hangingPunct="1"/>
            <a:r>
              <a:rPr lang="en-US" altLang="en-US" sz="2800" dirty="0"/>
              <a:t>Mostly due to malaria</a:t>
            </a:r>
            <a:r>
              <a:rPr lang="en-US" altLang="en-US" sz="2800" dirty="0" smtClean="0"/>
              <a:t>, pneumonia, </a:t>
            </a:r>
            <a:r>
              <a:rPr lang="en-US" altLang="en-US" sz="2800" dirty="0"/>
              <a:t>viral </a:t>
            </a:r>
            <a:r>
              <a:rPr lang="en-US" altLang="en-US" sz="2800" dirty="0" smtClean="0"/>
              <a:t>infections </a:t>
            </a:r>
            <a:r>
              <a:rPr lang="en-US" altLang="en-US" sz="2800" dirty="0" err="1" smtClean="0"/>
              <a:t>e.t.c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Predisposes to subsequent afebrile attacks if </a:t>
            </a:r>
            <a:r>
              <a:rPr lang="en-US" altLang="en-US" sz="2800" b="1" dirty="0"/>
              <a:t>prolonged</a:t>
            </a:r>
            <a:r>
              <a:rPr lang="en-US" altLang="en-US" sz="2800" dirty="0"/>
              <a:t>, </a:t>
            </a:r>
            <a:r>
              <a:rPr lang="en-US" altLang="en-US" sz="2800" b="1" dirty="0"/>
              <a:t>focal</a:t>
            </a:r>
            <a:r>
              <a:rPr lang="en-US" altLang="en-US" sz="2800" dirty="0"/>
              <a:t> or </a:t>
            </a:r>
            <a:r>
              <a:rPr lang="en-US" altLang="en-US" sz="2800" b="1" dirty="0"/>
              <a:t>followed by neurologic deficit</a:t>
            </a:r>
          </a:p>
          <a:p>
            <a:pPr eaLnBrk="1" hangingPunct="1"/>
            <a:r>
              <a:rPr lang="en-US" altLang="en-US" sz="2800" dirty="0"/>
              <a:t>Recurs in about 33% of </a:t>
            </a:r>
            <a:r>
              <a:rPr lang="en-US" altLang="en-US" sz="2800" dirty="0" smtClean="0"/>
              <a:t>patients (2</a:t>
            </a:r>
            <a:r>
              <a:rPr lang="en-US" altLang="en-US" sz="2800" baseline="30000" dirty="0" smtClean="0"/>
              <a:t>nd</a:t>
            </a:r>
            <a:r>
              <a:rPr lang="en-US" altLang="en-US" sz="2800" dirty="0" smtClean="0"/>
              <a:t> febrile seizure)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May lead to mesial temporal lobe epilepsy later</a:t>
            </a:r>
          </a:p>
        </p:txBody>
      </p:sp>
    </p:spTree>
    <p:extLst>
      <p:ext uri="{BB962C8B-B14F-4D97-AF65-F5344CB8AC3E}">
        <p14:creationId xmlns:p14="http://schemas.microsoft.com/office/powerpoint/2010/main" val="294609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Single seizures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6021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Isolated event; NOT </a:t>
            </a:r>
            <a:r>
              <a:rPr lang="en-US" altLang="en-US" sz="2800" dirty="0" smtClean="0"/>
              <a:t>EPILEPSY.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Multiple attacks within 24 </a:t>
            </a:r>
            <a:r>
              <a:rPr lang="en-US" altLang="en-US" sz="2800" dirty="0" smtClean="0"/>
              <a:t>hours.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Could </a:t>
            </a:r>
            <a:r>
              <a:rPr lang="en-US" altLang="en-US" sz="2800" dirty="0" smtClean="0"/>
              <a:t>be due to </a:t>
            </a:r>
            <a:r>
              <a:rPr lang="en-US" altLang="en-US" sz="2800" dirty="0"/>
              <a:t>alcohol </a:t>
            </a:r>
            <a:r>
              <a:rPr lang="en-US" altLang="en-US" sz="2800" dirty="0" smtClean="0"/>
              <a:t>intoxication, encephalitis, substance abuse.</a:t>
            </a:r>
            <a:endParaRPr lang="en-US" altLang="en-US" sz="2800" dirty="0"/>
          </a:p>
          <a:p>
            <a:pPr eaLnBrk="1" hangingPunct="1"/>
            <a:r>
              <a:rPr lang="en-US" altLang="en-US" sz="2800" dirty="0" smtClean="0"/>
              <a:t>Controversial </a:t>
            </a:r>
            <a:r>
              <a:rPr lang="en-US" altLang="en-US" sz="2800" dirty="0"/>
              <a:t>role of therapy.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355725" y="6437313"/>
            <a:ext cx="541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Ref. Hauser WA et al. Neurology 1990; 40: 1163-70</a:t>
            </a:r>
          </a:p>
        </p:txBody>
      </p:sp>
    </p:spTree>
    <p:extLst>
      <p:ext uri="{BB962C8B-B14F-4D97-AF65-F5344CB8AC3E}">
        <p14:creationId xmlns:p14="http://schemas.microsoft.com/office/powerpoint/2010/main" val="240204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Epilepsia partialis continua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Continuous focal seizures</a:t>
            </a:r>
          </a:p>
          <a:p>
            <a:pPr eaLnBrk="1" hangingPunct="1"/>
            <a:r>
              <a:rPr lang="en-US" altLang="en-US" sz="2800" dirty="0"/>
              <a:t>Common in the elderly, diabetics, </a:t>
            </a:r>
            <a:r>
              <a:rPr lang="en-US" altLang="en-US" sz="2800" dirty="0" err="1"/>
              <a:t>hyperviscosity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ischaemic</a:t>
            </a:r>
            <a:r>
              <a:rPr lang="en-US" altLang="en-US" sz="2800" dirty="0"/>
              <a:t> strokes</a:t>
            </a:r>
          </a:p>
          <a:p>
            <a:pPr eaLnBrk="1" hangingPunct="1"/>
            <a:r>
              <a:rPr lang="en-US" altLang="en-US" sz="2800" dirty="0"/>
              <a:t>May result in Todd’s paralysis</a:t>
            </a:r>
          </a:p>
          <a:p>
            <a:pPr eaLnBrk="1" hangingPunct="1"/>
            <a:r>
              <a:rPr lang="en-US" altLang="en-US" sz="2800" dirty="0"/>
              <a:t>High index of suspicion necessary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9704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1131</TotalTime>
  <Words>1739</Words>
  <Application>Microsoft Office PowerPoint</Application>
  <PresentationFormat>On-screen Show (4:3)</PresentationFormat>
  <Paragraphs>375</Paragraphs>
  <Slides>53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Franklin Gothic Book</vt:lpstr>
      <vt:lpstr>Perpetua</vt:lpstr>
      <vt:lpstr>Symbol</vt:lpstr>
      <vt:lpstr>Times New Roman</vt:lpstr>
      <vt:lpstr>Wingdings</vt:lpstr>
      <vt:lpstr>Wingdings 2</vt:lpstr>
      <vt:lpstr>Equity</vt:lpstr>
      <vt:lpstr>Epilepsy and related Seizure disorders</vt:lpstr>
      <vt:lpstr>OUTLINE </vt:lpstr>
      <vt:lpstr>Definitions </vt:lpstr>
      <vt:lpstr>Definitions </vt:lpstr>
      <vt:lpstr>Definitions </vt:lpstr>
      <vt:lpstr>Seizure disorders</vt:lpstr>
      <vt:lpstr>Febrile seizures</vt:lpstr>
      <vt:lpstr>Single seizures</vt:lpstr>
      <vt:lpstr>Epilepsia partialis continua</vt:lpstr>
      <vt:lpstr>Drugs and Seizure</vt:lpstr>
      <vt:lpstr>Seizures in Pregnancy</vt:lpstr>
      <vt:lpstr>Reflex Seizures:</vt:lpstr>
      <vt:lpstr>Classification of epileptic seizures</vt:lpstr>
      <vt:lpstr>PowerPoint Presentation</vt:lpstr>
      <vt:lpstr>Classification of seizures</vt:lpstr>
      <vt:lpstr>PowerPoint Presentation</vt:lpstr>
      <vt:lpstr>CLASSIFICATION OF EPILEPSIES AND EPILEPTIC SYNDROMES 1989</vt:lpstr>
      <vt:lpstr>CLASSIFICATION OF EPILEPSIES AND EPILEPTIC SYNDROMES 1989</vt:lpstr>
      <vt:lpstr>Aetiology of epilepsy</vt:lpstr>
      <vt:lpstr>Aetiology </vt:lpstr>
      <vt:lpstr>Aetiology by age-group</vt:lpstr>
      <vt:lpstr>Aetiology by age-group</vt:lpstr>
      <vt:lpstr>Epilepsy triggers</vt:lpstr>
      <vt:lpstr>Epidemiology</vt:lpstr>
      <vt:lpstr>Epidemiology (Nigeria)</vt:lpstr>
      <vt:lpstr>CLINICAL FEATURES OF EPILEPTIC SEIZURES </vt:lpstr>
      <vt:lpstr>Simple partial seizures: focal symptoms and signs</vt:lpstr>
      <vt:lpstr>Focal symptoms and signs in simple partial seizures</vt:lpstr>
      <vt:lpstr>COMPLEX PARTIAL SEIZURES</vt:lpstr>
      <vt:lpstr>Generalised tonic-clonic seizures</vt:lpstr>
      <vt:lpstr>ABSENCE SEIZURES</vt:lpstr>
      <vt:lpstr>ATYPICAL ABSENCE</vt:lpstr>
      <vt:lpstr>MYOCLONIC SEIZURES</vt:lpstr>
      <vt:lpstr>TONIC SEIZURES</vt:lpstr>
      <vt:lpstr>ATONIC SEIZURES</vt:lpstr>
      <vt:lpstr>Pathogenesis: concepts</vt:lpstr>
      <vt:lpstr>Seizure initiation</vt:lpstr>
      <vt:lpstr>Seizure propagation</vt:lpstr>
      <vt:lpstr>Mechanisms of action of AED</vt:lpstr>
      <vt:lpstr>MANAGEMENT OF EPILEPSY</vt:lpstr>
      <vt:lpstr>DIFFERENTIAL DIAGNOSIS</vt:lpstr>
      <vt:lpstr>PowerPoint Presentation</vt:lpstr>
      <vt:lpstr>DIAGNOSTIC EVALUATION</vt:lpstr>
      <vt:lpstr>DIAGNOSTIC EVALUATION</vt:lpstr>
      <vt:lpstr>EEG– Normal  </vt:lpstr>
      <vt:lpstr>EEG – Generalized spike and SW</vt:lpstr>
      <vt:lpstr>EEG – Absence seizures</vt:lpstr>
      <vt:lpstr>TREATMENT</vt:lpstr>
      <vt:lpstr>Principles of treatment</vt:lpstr>
      <vt:lpstr>TREATMENT</vt:lpstr>
      <vt:lpstr>TREATMENT</vt:lpstr>
      <vt:lpstr>Drug options for seizure treatment (NICE)</vt:lpstr>
      <vt:lpstr>OTHER TREATMENTS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EPILEPSY FOR CLINICAL 3</dc:title>
  <dc:creator>ayobunmi</dc:creator>
  <cp:lastModifiedBy>Famade Gbenga</cp:lastModifiedBy>
  <cp:revision>88</cp:revision>
  <dcterms:created xsi:type="dcterms:W3CDTF">2012-01-02T20:10:48Z</dcterms:created>
  <dcterms:modified xsi:type="dcterms:W3CDTF">2017-10-07T19:38:14Z</dcterms:modified>
  <cp:contentStatus/>
</cp:coreProperties>
</file>