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2" r:id="rId9"/>
    <p:sldId id="265" r:id="rId10"/>
    <p:sldId id="284" r:id="rId11"/>
    <p:sldId id="285" r:id="rId12"/>
    <p:sldId id="266" r:id="rId13"/>
    <p:sldId id="282" r:id="rId14"/>
    <p:sldId id="283" r:id="rId15"/>
    <p:sldId id="267" r:id="rId16"/>
    <p:sldId id="268" r:id="rId17"/>
    <p:sldId id="269" r:id="rId18"/>
    <p:sldId id="272" r:id="rId19"/>
    <p:sldId id="274" r:id="rId20"/>
    <p:sldId id="275" r:id="rId21"/>
    <p:sldId id="270" r:id="rId22"/>
    <p:sldId id="271" r:id="rId23"/>
    <p:sldId id="273" r:id="rId24"/>
    <p:sldId id="276" r:id="rId25"/>
    <p:sldId id="277" r:id="rId26"/>
    <p:sldId id="281" r:id="rId27"/>
    <p:sldId id="278" r:id="rId28"/>
    <p:sldId id="279" r:id="rId29"/>
    <p:sldId id="280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2775-16E8-4BF8-81C9-157346379528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17CD-1948-40A7-8119-2ED0F560F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INJURIES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SALAWU A.I (FWACS 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RANK AND WAKEFIELD CLASSIFICATION of WOUNDS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3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RANK AND WAKEFIELD CLASSIFICATION OF WOUNDS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TIDY HAND INJURY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UNTIDY HAND INJURY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41148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62200"/>
            <a:ext cx="45719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2 ) supporting skeleton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Fracture is the break in the continuity of a bone  </a:t>
            </a:r>
          </a:p>
          <a:p>
            <a:r>
              <a:rPr lang="en-US" dirty="0" smtClean="0"/>
              <a:t>Fractures in the hand  may coexist with other injuries or occur independently </a:t>
            </a:r>
          </a:p>
          <a:p>
            <a:r>
              <a:rPr lang="en-US" dirty="0" smtClean="0"/>
              <a:t>It may be open or closed fractures</a:t>
            </a:r>
          </a:p>
          <a:p>
            <a:r>
              <a:rPr lang="en-US" dirty="0" smtClean="0"/>
              <a:t> specific fractures worthy of  note includes </a:t>
            </a:r>
            <a:r>
              <a:rPr lang="en-US" i="1" dirty="0" err="1">
                <a:solidFill>
                  <a:srgbClr val="FF0000"/>
                </a:solidFill>
              </a:rPr>
              <a:t>S</a:t>
            </a:r>
            <a:r>
              <a:rPr lang="en-US" i="1" dirty="0" err="1" smtClean="0">
                <a:solidFill>
                  <a:srgbClr val="FF0000"/>
                </a:solidFill>
              </a:rPr>
              <a:t>caphoid</a:t>
            </a:r>
            <a:r>
              <a:rPr lang="en-US" i="1" dirty="0" smtClean="0">
                <a:solidFill>
                  <a:srgbClr val="FF0000"/>
                </a:solidFill>
              </a:rPr>
              <a:t> fracture , </a:t>
            </a:r>
            <a:r>
              <a:rPr lang="en-US" i="1" dirty="0" err="1">
                <a:solidFill>
                  <a:srgbClr val="FF0000"/>
                </a:solidFill>
              </a:rPr>
              <a:t>B</a:t>
            </a:r>
            <a:r>
              <a:rPr lang="en-US" i="1" dirty="0" err="1" smtClean="0">
                <a:solidFill>
                  <a:srgbClr val="FF0000"/>
                </a:solidFill>
              </a:rPr>
              <a:t>ennet</a:t>
            </a:r>
            <a:r>
              <a:rPr lang="en-US" i="1" dirty="0" smtClean="0">
                <a:solidFill>
                  <a:srgbClr val="FF0000"/>
                </a:solidFill>
              </a:rPr>
              <a:t> , Rolando , Boxer fracture </a:t>
            </a:r>
          </a:p>
          <a:p>
            <a:r>
              <a:rPr lang="en-US" dirty="0" smtClean="0"/>
              <a:t>Specific treatment ranges from Buddy splinting , plaster of </a:t>
            </a:r>
            <a:r>
              <a:rPr lang="en-US" dirty="0" err="1" smtClean="0"/>
              <a:t>paris</a:t>
            </a:r>
            <a:r>
              <a:rPr lang="en-US" dirty="0" smtClean="0"/>
              <a:t> cast , to open reduction and internal fixation with implants 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Plain radiograph showing a </a:t>
            </a:r>
            <a:r>
              <a:rPr lang="en-US" dirty="0" err="1" smtClean="0"/>
              <a:t>scaphoid</a:t>
            </a:r>
            <a:r>
              <a:rPr lang="en-US" dirty="0" smtClean="0"/>
              <a:t> fracture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5344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Fixation of the  </a:t>
            </a:r>
            <a:r>
              <a:rPr lang="en-US" dirty="0" err="1" smtClean="0"/>
              <a:t>scaphoid</a:t>
            </a:r>
            <a:r>
              <a:rPr lang="en-US" dirty="0" smtClean="0"/>
              <a:t> fracture by internal fixation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1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3) controlling structures (nerves )</a:t>
            </a:r>
          </a:p>
          <a:p>
            <a:r>
              <a:rPr lang="en-US" dirty="0" smtClean="0"/>
              <a:t>Nerve injuries are associated with loss of motor , sensory and autonomic functions </a:t>
            </a:r>
          </a:p>
          <a:p>
            <a:r>
              <a:rPr lang="en-US" dirty="0" smtClean="0"/>
              <a:t>The degree of disability depends on the severity of the injury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Seddon</a:t>
            </a:r>
            <a:r>
              <a:rPr lang="en-US" dirty="0" smtClean="0">
                <a:solidFill>
                  <a:srgbClr val="FF0000"/>
                </a:solidFill>
              </a:rPr>
              <a:t> Classification </a:t>
            </a:r>
            <a:r>
              <a:rPr lang="en-US" dirty="0" smtClean="0"/>
              <a:t>of nerve  injury is based on severity of injury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NEUROPRAXIA</a:t>
            </a:r>
            <a:r>
              <a:rPr lang="en-US" dirty="0" smtClean="0"/>
              <a:t> – implies ph</a:t>
            </a:r>
            <a:r>
              <a:rPr lang="en-US" dirty="0" smtClean="0">
                <a:solidFill>
                  <a:srgbClr val="FF0000"/>
                </a:solidFill>
              </a:rPr>
              <a:t>ysiologic block </a:t>
            </a:r>
            <a:r>
              <a:rPr lang="en-US" dirty="0" smtClean="0"/>
              <a:t>of impulse </a:t>
            </a:r>
            <a:r>
              <a:rPr lang="en-US" dirty="0" smtClean="0">
                <a:solidFill>
                  <a:srgbClr val="FF0000"/>
                </a:solidFill>
              </a:rPr>
              <a:t>without anatomic disruption </a:t>
            </a:r>
            <a:r>
              <a:rPr lang="en-US" dirty="0" smtClean="0"/>
              <a:t>of nerve </a:t>
            </a:r>
            <a:r>
              <a:rPr lang="en-US" dirty="0" err="1" smtClean="0"/>
              <a:t>fibre</a:t>
            </a:r>
            <a:r>
              <a:rPr lang="en-US" dirty="0"/>
              <a:t>  </a:t>
            </a:r>
            <a:r>
              <a:rPr lang="en-US" dirty="0" smtClean="0"/>
              <a:t>sheath recovery is usually within </a:t>
            </a:r>
            <a:r>
              <a:rPr lang="en-US" dirty="0" smtClean="0">
                <a:solidFill>
                  <a:srgbClr val="FF0000"/>
                </a:solidFill>
              </a:rPr>
              <a:t>6weeks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AXONETMESIS</a:t>
            </a:r>
            <a:r>
              <a:rPr lang="en-US" dirty="0" smtClean="0"/>
              <a:t> – axons are </a:t>
            </a:r>
            <a:r>
              <a:rPr lang="en-US" dirty="0" smtClean="0">
                <a:solidFill>
                  <a:srgbClr val="FF0000"/>
                </a:solidFill>
              </a:rPr>
              <a:t>completely divided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neural tubes are intact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NEUROTMESIS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complete </a:t>
            </a:r>
            <a:r>
              <a:rPr lang="en-US" dirty="0" err="1" smtClean="0">
                <a:solidFill>
                  <a:srgbClr val="FF0000"/>
                </a:solidFill>
              </a:rPr>
              <a:t>transection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nerve fiber , it is the </a:t>
            </a:r>
            <a:r>
              <a:rPr lang="en-US" dirty="0" smtClean="0">
                <a:solidFill>
                  <a:srgbClr val="FF0000"/>
                </a:solidFill>
              </a:rPr>
              <a:t>most severe </a:t>
            </a:r>
            <a:r>
              <a:rPr lang="en-US" dirty="0" smtClean="0"/>
              <a:t>form of injury</a:t>
            </a:r>
          </a:p>
          <a:p>
            <a:r>
              <a:rPr lang="en-US" dirty="0" smtClean="0"/>
              <a:t>Injury is usually caused by a sharp object or violent traction force </a:t>
            </a:r>
          </a:p>
          <a:p>
            <a:r>
              <a:rPr lang="en-US" dirty="0" smtClean="0"/>
              <a:t> recovery is only possible after end to end suturing of the transected  nerve ends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TINEL SIGN </a:t>
            </a:r>
            <a:r>
              <a:rPr lang="en-US" dirty="0" smtClean="0"/>
              <a:t>– is used to </a:t>
            </a: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recovery from nerve injury tingling sensation is felt by patient at the  distal of the regenerating nerve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066800"/>
          </a:xfrm>
        </p:spPr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4 ) moving structures – the </a:t>
            </a:r>
            <a:r>
              <a:rPr lang="en-US" dirty="0" err="1" smtClean="0">
                <a:solidFill>
                  <a:srgbClr val="FF0000"/>
                </a:solidFill>
              </a:rPr>
              <a:t>musculotendinous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strutures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are usually injured at the </a:t>
            </a:r>
            <a:r>
              <a:rPr lang="en-US" b="1" dirty="0" smtClean="0"/>
              <a:t>wrist , palm  and dorsum of the hand by sharp objects </a:t>
            </a:r>
          </a:p>
          <a:p>
            <a:r>
              <a:rPr lang="en-US" dirty="0" smtClean="0"/>
              <a:t>They present with loss of ability to move the joints of the hand</a:t>
            </a:r>
          </a:p>
          <a:p>
            <a:r>
              <a:rPr lang="en-US" dirty="0" smtClean="0"/>
              <a:t>They classical are the </a:t>
            </a:r>
            <a:r>
              <a:rPr lang="en-US" dirty="0" smtClean="0">
                <a:solidFill>
                  <a:srgbClr val="FF0000"/>
                </a:solidFill>
              </a:rPr>
              <a:t>flexor tendon and extensor tendon injuries </a:t>
            </a:r>
          </a:p>
          <a:p>
            <a:r>
              <a:rPr lang="en-US" dirty="0" smtClean="0"/>
              <a:t>Injuries may coexist with other injuries </a:t>
            </a:r>
          </a:p>
          <a:p>
            <a:r>
              <a:rPr lang="en-US" dirty="0" smtClean="0"/>
              <a:t>Treatment entails wound exploration and accurate repair followed by supervised hand therapy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VERDAN ZONES OF FLEXOR TENDON INJURIES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9153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SIGNS ULNAR NERVE INJURY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Relevant anatomy</a:t>
            </a:r>
          </a:p>
          <a:p>
            <a:r>
              <a:rPr lang="en-US" dirty="0" smtClean="0"/>
              <a:t>Common hand injuries</a:t>
            </a:r>
          </a:p>
          <a:p>
            <a:r>
              <a:rPr lang="en-US" dirty="0" smtClean="0"/>
              <a:t>Principles of management of hand injury</a:t>
            </a:r>
          </a:p>
          <a:p>
            <a:r>
              <a:rPr lang="en-US" dirty="0" smtClean="0"/>
              <a:t>Hand rehabilitation </a:t>
            </a:r>
          </a:p>
          <a:p>
            <a:r>
              <a:rPr lang="en-US" dirty="0" smtClean="0"/>
              <a:t>Conclusion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SIGNS OF MEDIAN NERVE INJURY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5) Arterial / vascular injuries- </a:t>
            </a:r>
          </a:p>
          <a:p>
            <a:r>
              <a:rPr lang="en-US" dirty="0" smtClean="0"/>
              <a:t>They usually result from laceration from sharp objects other mechanism could be from thermal or chemical injuries  </a:t>
            </a:r>
          </a:p>
          <a:p>
            <a:r>
              <a:rPr lang="en-US" dirty="0" smtClean="0"/>
              <a:t>In the wrist they usually coexist with nerve injuries </a:t>
            </a:r>
          </a:p>
          <a:p>
            <a:r>
              <a:rPr lang="en-US" dirty="0" smtClean="0"/>
              <a:t>Treatment entails rapid repair of the injured vessel by end to end </a:t>
            </a:r>
            <a:r>
              <a:rPr lang="en-US" dirty="0" err="1" smtClean="0"/>
              <a:t>anastomosis</a:t>
            </a:r>
            <a:r>
              <a:rPr lang="en-US" dirty="0" smtClean="0"/>
              <a:t> or vein grafts </a:t>
            </a:r>
          </a:p>
          <a:p>
            <a:r>
              <a:rPr lang="en-US" dirty="0" smtClean="0"/>
              <a:t>Repair requires use of loupes or operating  microscopes</a:t>
            </a:r>
          </a:p>
          <a:p>
            <a:r>
              <a:rPr lang="en-US" b="1" dirty="0" smtClean="0"/>
              <a:t>ALLENS TEST    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86800" cy="5867400"/>
          </a:xfrm>
        </p:spPr>
        <p:txBody>
          <a:bodyPr/>
          <a:lstStyle/>
          <a:p>
            <a:r>
              <a:rPr lang="en-US" dirty="0" smtClean="0"/>
              <a:t>Patients presenting with hand injuries may present to the accident and emergency or they may present to the clinic , days after the injury</a:t>
            </a:r>
          </a:p>
          <a:p>
            <a:r>
              <a:rPr lang="en-US" dirty="0" smtClean="0"/>
              <a:t>If patient  presents in an emergent situation don’t forget the </a:t>
            </a:r>
            <a:r>
              <a:rPr lang="en-US" b="1" dirty="0" smtClean="0">
                <a:solidFill>
                  <a:srgbClr val="FF0000"/>
                </a:solidFill>
              </a:rPr>
              <a:t>ATLS PROTOCOL </a:t>
            </a:r>
            <a:r>
              <a:rPr lang="en-US" dirty="0" smtClean="0"/>
              <a:t>, PRIMARY SURVEY  (A,B,C,D,E of resuscitation )</a:t>
            </a:r>
          </a:p>
          <a:p>
            <a:r>
              <a:rPr lang="en-US" dirty="0" smtClean="0"/>
              <a:t>This is to </a:t>
            </a:r>
            <a:r>
              <a:rPr lang="en-US" dirty="0" smtClean="0">
                <a:solidFill>
                  <a:srgbClr val="FF0000"/>
                </a:solidFill>
              </a:rPr>
              <a:t>avoid missing life threatening injuries </a:t>
            </a:r>
            <a:r>
              <a:rPr lang="en-US" dirty="0" smtClean="0"/>
              <a:t>that may be coexisting as these should take priority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History of the </a:t>
            </a:r>
            <a:r>
              <a:rPr lang="en-US" dirty="0" err="1" smtClean="0"/>
              <a:t>dorminant</a:t>
            </a:r>
            <a:r>
              <a:rPr lang="en-US" dirty="0" smtClean="0"/>
              <a:t> hand used is important </a:t>
            </a:r>
          </a:p>
          <a:p>
            <a:r>
              <a:rPr lang="en-US" dirty="0" smtClean="0"/>
              <a:t>Occupation of patient and hobby is important</a:t>
            </a:r>
          </a:p>
          <a:p>
            <a:r>
              <a:rPr lang="en-US" dirty="0" smtClean="0"/>
              <a:t>The mechanism of injury should be enquired about</a:t>
            </a:r>
          </a:p>
          <a:p>
            <a:r>
              <a:rPr lang="en-US" dirty="0" smtClean="0"/>
              <a:t>A detailed and systematic physical examination of the injured hand should be done </a:t>
            </a:r>
          </a:p>
          <a:p>
            <a:r>
              <a:rPr lang="en-US" dirty="0" smtClean="0"/>
              <a:t>Common things to look out for includes deformities , inability to flex or extend tendons actively</a:t>
            </a:r>
          </a:p>
          <a:p>
            <a:r>
              <a:rPr lang="en-US" dirty="0" smtClean="0"/>
              <a:t>Loss of sensation in the autonomous zones of the nerves </a:t>
            </a:r>
          </a:p>
          <a:p>
            <a:r>
              <a:rPr lang="en-US" dirty="0" smtClean="0"/>
              <a:t>Capillary refill at the finger tips , radial and ulna artery pulsations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/>
              <a:t>Document all the findings of examination thoroughly</a:t>
            </a:r>
          </a:p>
          <a:p>
            <a:r>
              <a:rPr lang="en-US" dirty="0" smtClean="0"/>
              <a:t>Classify injury using </a:t>
            </a:r>
            <a:r>
              <a:rPr lang="en-US" dirty="0" smtClean="0">
                <a:solidFill>
                  <a:srgbClr val="FF0000"/>
                </a:solidFill>
              </a:rPr>
              <a:t>Rank and Wakefield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classification </a:t>
            </a:r>
            <a:r>
              <a:rPr lang="en-US" dirty="0" smtClean="0"/>
              <a:t>( Tidy , Untidy and Indeterminate  injuries ) </a:t>
            </a:r>
          </a:p>
          <a:p>
            <a:r>
              <a:rPr lang="en-US" dirty="0" smtClean="0"/>
              <a:t>Administer adequate analgesia usually via  intravenous route in the acute phase </a:t>
            </a:r>
          </a:p>
          <a:p>
            <a:r>
              <a:rPr lang="en-US" dirty="0" smtClean="0"/>
              <a:t>Administer tetanus prophylaxis as necessary</a:t>
            </a:r>
          </a:p>
          <a:p>
            <a:r>
              <a:rPr lang="en-US" dirty="0" smtClean="0"/>
              <a:t>Cleanse and dress large wound in the A/E</a:t>
            </a:r>
          </a:p>
          <a:p>
            <a:r>
              <a:rPr lang="en-US" dirty="0" smtClean="0"/>
              <a:t>Splint hand in position of Immobilization with P.O.P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Elevate the hand with drip stand to reduce swelling and pain</a:t>
            </a:r>
          </a:p>
          <a:p>
            <a:r>
              <a:rPr lang="en-US" dirty="0" smtClean="0"/>
              <a:t>For untidy wounds , exploration and debridement will be necessary in the theatre </a:t>
            </a:r>
          </a:p>
          <a:p>
            <a:r>
              <a:rPr lang="en-US" dirty="0" smtClean="0"/>
              <a:t>Choice of </a:t>
            </a:r>
            <a:r>
              <a:rPr lang="en-US" dirty="0" err="1" smtClean="0"/>
              <a:t>anaesthesia</a:t>
            </a:r>
            <a:r>
              <a:rPr lang="en-US" dirty="0" smtClean="0"/>
              <a:t> can be local , digital block , wrist block , </a:t>
            </a:r>
            <a:r>
              <a:rPr lang="en-US" dirty="0"/>
              <a:t>B</a:t>
            </a:r>
            <a:r>
              <a:rPr lang="en-US" dirty="0" smtClean="0"/>
              <a:t>iers block , </a:t>
            </a:r>
            <a:r>
              <a:rPr lang="en-US" dirty="0" err="1" smtClean="0"/>
              <a:t>axillary</a:t>
            </a:r>
            <a:r>
              <a:rPr lang="en-US" dirty="0" smtClean="0"/>
              <a:t> , </a:t>
            </a:r>
            <a:r>
              <a:rPr lang="en-US" dirty="0" err="1" smtClean="0"/>
              <a:t>supraclavicular</a:t>
            </a:r>
            <a:r>
              <a:rPr lang="en-US" dirty="0" smtClean="0"/>
              <a:t> block or general </a:t>
            </a:r>
            <a:r>
              <a:rPr lang="en-US" dirty="0" err="1" smtClean="0"/>
              <a:t>anaesthesia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Prophylactic antibiotics with B- </a:t>
            </a:r>
            <a:r>
              <a:rPr lang="en-US" dirty="0" err="1"/>
              <a:t>l</a:t>
            </a:r>
            <a:r>
              <a:rPr lang="en-US" dirty="0" err="1" smtClean="0"/>
              <a:t>actamase</a:t>
            </a:r>
            <a:r>
              <a:rPr lang="en-US" dirty="0" smtClean="0"/>
              <a:t> penicillin,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Investigations :</a:t>
            </a:r>
          </a:p>
          <a:p>
            <a:r>
              <a:rPr lang="en-US" dirty="0" smtClean="0"/>
              <a:t>Should be tailored to the need of the patient </a:t>
            </a:r>
          </a:p>
          <a:p>
            <a:r>
              <a:rPr lang="en-US" dirty="0" smtClean="0"/>
              <a:t>Base line hemoglobin concentration </a:t>
            </a:r>
          </a:p>
          <a:p>
            <a:r>
              <a:rPr lang="en-US" dirty="0" smtClean="0"/>
              <a:t>Plain radiographs of the hand </a:t>
            </a:r>
            <a:r>
              <a:rPr lang="en-US" dirty="0" err="1" smtClean="0"/>
              <a:t>eg</a:t>
            </a:r>
            <a:r>
              <a:rPr lang="en-US" dirty="0" smtClean="0"/>
              <a:t> AP ,Lateral , oblique views </a:t>
            </a:r>
          </a:p>
          <a:p>
            <a:r>
              <a:rPr lang="en-US" dirty="0" smtClean="0"/>
              <a:t>CT SCAN , MRI </a:t>
            </a:r>
            <a:r>
              <a:rPr lang="en-US" dirty="0" err="1" smtClean="0"/>
              <a:t>occassionally</a:t>
            </a:r>
            <a:r>
              <a:rPr lang="en-US" dirty="0" smtClean="0"/>
              <a:t> useful</a:t>
            </a:r>
          </a:p>
          <a:p>
            <a:r>
              <a:rPr lang="en-US" dirty="0" smtClean="0"/>
              <a:t>Nerve conduction studies in nerve injuries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of management of hand injuries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15000"/>
          </a:xfrm>
        </p:spPr>
        <p:txBody>
          <a:bodyPr/>
          <a:lstStyle/>
          <a:p>
            <a:r>
              <a:rPr lang="en-US" b="1" dirty="0" err="1" smtClean="0"/>
              <a:t>Intraoperatively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Good lightening should be available  </a:t>
            </a:r>
          </a:p>
          <a:p>
            <a:r>
              <a:rPr lang="en-US" dirty="0" smtClean="0"/>
              <a:t>Fine instruments should be utilized</a:t>
            </a:r>
          </a:p>
          <a:p>
            <a:r>
              <a:rPr lang="en-US" dirty="0" smtClean="0"/>
              <a:t>Use tourniquet to achieve  a bloodless field</a:t>
            </a:r>
          </a:p>
          <a:p>
            <a:r>
              <a:rPr lang="en-US" dirty="0" smtClean="0"/>
              <a:t>Surgeon and assistant should be </a:t>
            </a:r>
            <a:r>
              <a:rPr lang="en-US" dirty="0" err="1" smtClean="0"/>
              <a:t>sitted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Loupe or microscope is essential in many situations </a:t>
            </a:r>
          </a:p>
          <a:p>
            <a:r>
              <a:rPr lang="en-US" dirty="0" smtClean="0"/>
              <a:t>Padded dressings with </a:t>
            </a:r>
            <a:r>
              <a:rPr lang="en-US" dirty="0" err="1" smtClean="0"/>
              <a:t>splintage</a:t>
            </a:r>
            <a:r>
              <a:rPr lang="en-US" dirty="0" smtClean="0"/>
              <a:t> and elevation post operatively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Hand 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r>
              <a:rPr lang="en-US" dirty="0" smtClean="0"/>
              <a:t>This is key </a:t>
            </a:r>
          </a:p>
          <a:p>
            <a:r>
              <a:rPr lang="en-US" dirty="0" smtClean="0"/>
              <a:t>The overall aim of hand surgery is to restore function in th</a:t>
            </a:r>
            <a:r>
              <a:rPr lang="en-US" dirty="0"/>
              <a:t>e</a:t>
            </a:r>
            <a:r>
              <a:rPr lang="en-US" dirty="0" smtClean="0"/>
              <a:t> best possible way</a:t>
            </a:r>
          </a:p>
          <a:p>
            <a:r>
              <a:rPr lang="en-US" b="1" dirty="0" smtClean="0"/>
              <a:t>Stiffness is the enemy of restoration of function </a:t>
            </a:r>
          </a:p>
          <a:p>
            <a:r>
              <a:rPr lang="en-US" dirty="0" smtClean="0"/>
              <a:t>The Hand therapist or physiotherapy should  institute regimens that are most suitable for the patient</a:t>
            </a:r>
          </a:p>
          <a:p>
            <a:r>
              <a:rPr lang="en-US" dirty="0" smtClean="0"/>
              <a:t>To prevent stiffness and loss of function while maintaining the repair  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Hand injuries remain a common condition encountered in the accident and emergency units </a:t>
            </a:r>
          </a:p>
          <a:p>
            <a:r>
              <a:rPr lang="en-US" dirty="0" smtClean="0"/>
              <a:t>Proper management of these  conditions requires thorough understanding of the clinical anatomy of the hand </a:t>
            </a:r>
          </a:p>
          <a:p>
            <a:r>
              <a:rPr lang="en-US" dirty="0" smtClean="0"/>
              <a:t>As well as early appropriate and timely intervention by skillful personnel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injuries account for about 5 -10% of emergencies at the A/E</a:t>
            </a:r>
          </a:p>
          <a:p>
            <a:r>
              <a:rPr lang="en-US" dirty="0" smtClean="0"/>
              <a:t>This is because the hand is a highly mobile structure of the body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PRACTICE OF SURGERY ; BAILEY &amp; LOVE</a:t>
            </a:r>
          </a:p>
          <a:p>
            <a:r>
              <a:rPr lang="en-US" dirty="0" smtClean="0"/>
              <a:t>KEITH MOORE CLINICAL ANATOMY ATLAS </a:t>
            </a:r>
          </a:p>
          <a:p>
            <a:r>
              <a:rPr lang="en-US" dirty="0" smtClean="0"/>
              <a:t>SABISTON TEXT BOOK OF SURGERY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Relevant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The hand comprise the anatomical region from the  wrist to the finger tips </a:t>
            </a:r>
          </a:p>
          <a:p>
            <a:r>
              <a:rPr lang="en-US" dirty="0" smtClean="0"/>
              <a:t>It is composed of multiple anatomic structures packed within a relatively  tight  space </a:t>
            </a:r>
          </a:p>
          <a:p>
            <a:r>
              <a:rPr lang="en-US" dirty="0" smtClean="0"/>
              <a:t>1 ) covering structure – the skin is highly specialized with numerous sensory nerve ending </a:t>
            </a:r>
          </a:p>
          <a:p>
            <a:r>
              <a:rPr lang="en-US" dirty="0" smtClean="0"/>
              <a:t>2) supporting structures – the bones consist of distal radius / ulna </a:t>
            </a:r>
            <a:r>
              <a:rPr lang="en-US" dirty="0" smtClean="0">
                <a:solidFill>
                  <a:srgbClr val="FF0000"/>
                </a:solidFill>
              </a:rPr>
              <a:t>, 8 carpal bones , 5 metacarpal, 14 phalanges</a:t>
            </a:r>
          </a:p>
          <a:p>
            <a:r>
              <a:rPr lang="en-US" dirty="0" smtClean="0"/>
              <a:t>3) feeding structures – radial &amp;ulna arteries  form the superficial and deep palmer arches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Relevant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dirty="0" smtClean="0"/>
              <a:t>4 ) restraining structures – palmer </a:t>
            </a:r>
            <a:r>
              <a:rPr lang="en-US" dirty="0" err="1" smtClean="0"/>
              <a:t>aponeurosis</a:t>
            </a:r>
            <a:r>
              <a:rPr lang="en-US" dirty="0" smtClean="0"/>
              <a:t> , fibrous flexor sheaths with pulleys </a:t>
            </a:r>
          </a:p>
          <a:p>
            <a:r>
              <a:rPr lang="en-US" dirty="0" smtClean="0"/>
              <a:t>5 ) controlling structures – median nerve , ulna nerve ,radial nerve </a:t>
            </a:r>
          </a:p>
          <a:p>
            <a:r>
              <a:rPr lang="en-US" dirty="0" smtClean="0"/>
              <a:t>6 ) moving structures – extrinsic and intrinsic </a:t>
            </a:r>
            <a:r>
              <a:rPr lang="en-US" dirty="0" err="1" smtClean="0"/>
              <a:t>musculotendinous</a:t>
            </a:r>
            <a:r>
              <a:rPr lang="en-US" dirty="0" smtClean="0"/>
              <a:t> units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Tendons of the hand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Blood supply of the hand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the nerve supply to the hand 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hand injuries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1) covering Skin:</a:t>
            </a:r>
          </a:p>
          <a:p>
            <a:r>
              <a:rPr lang="en-US" dirty="0" smtClean="0"/>
              <a:t>Mechanism could be from </a:t>
            </a:r>
            <a:r>
              <a:rPr lang="en-US" i="1" dirty="0" smtClean="0"/>
              <a:t>avulsion /</a:t>
            </a:r>
            <a:r>
              <a:rPr lang="en-US" i="1" dirty="0" err="1" smtClean="0"/>
              <a:t>degloving</a:t>
            </a:r>
            <a:r>
              <a:rPr lang="en-US" i="1" dirty="0" smtClean="0"/>
              <a:t> , laceration , crush injuries , burns  </a:t>
            </a:r>
          </a:p>
          <a:p>
            <a:r>
              <a:rPr lang="en-US" dirty="0" smtClean="0"/>
              <a:t>Specific treatment entails debridement , prompt wound cover by primary or delayed primary wound closure ,   skin grafts or flaps cover to protect underlying structures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1103</Words>
  <Application>Microsoft Office PowerPoint</Application>
  <PresentationFormat>On-screen Show (4:3)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HAND INJURIES </vt:lpstr>
      <vt:lpstr>outline</vt:lpstr>
      <vt:lpstr>Introduction </vt:lpstr>
      <vt:lpstr>Relevant anatomy</vt:lpstr>
      <vt:lpstr>Relevant anatomy</vt:lpstr>
      <vt:lpstr>Tendons of the hand </vt:lpstr>
      <vt:lpstr>Blood supply of the hand </vt:lpstr>
      <vt:lpstr>Distribution of the nerve supply to the hand </vt:lpstr>
      <vt:lpstr>Common hand injuries</vt:lpstr>
      <vt:lpstr>RANK AND WAKEFIELD CLASSIFICATION of WOUNDS</vt:lpstr>
      <vt:lpstr>RANK AND WAKEFIELD CLASSIFICATION OF WOUNDS</vt:lpstr>
      <vt:lpstr>Common hand injuries</vt:lpstr>
      <vt:lpstr>Plain radiograph showing a scaphoid fracture</vt:lpstr>
      <vt:lpstr>Fixation of the  scaphoid fracture by internal fixation</vt:lpstr>
      <vt:lpstr>Common hand injuries</vt:lpstr>
      <vt:lpstr>Common hand injuries</vt:lpstr>
      <vt:lpstr>Common hand injuries</vt:lpstr>
      <vt:lpstr>VERDAN ZONES OF FLEXOR TENDON INJURIES </vt:lpstr>
      <vt:lpstr>SIGNS ULNAR NERVE INJURY</vt:lpstr>
      <vt:lpstr>SIGNS OF MEDIAN NERVE INJURY</vt:lpstr>
      <vt:lpstr>Common hand injuries</vt:lpstr>
      <vt:lpstr>Principles of management of hand injuries </vt:lpstr>
      <vt:lpstr>Principles of management of hand injuries </vt:lpstr>
      <vt:lpstr>Principles of management of hand injuries </vt:lpstr>
      <vt:lpstr>Principles of management of hand injuries </vt:lpstr>
      <vt:lpstr>Principles of management of hand injuries </vt:lpstr>
      <vt:lpstr>Principles of management of hand injuries </vt:lpstr>
      <vt:lpstr>Hand therapy </vt:lpstr>
      <vt:lpstr>conclusion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INJURIES</dc:title>
  <dc:creator>DR SALAWU</dc:creator>
  <cp:lastModifiedBy>Famade Gbenga</cp:lastModifiedBy>
  <cp:revision>68</cp:revision>
  <dcterms:created xsi:type="dcterms:W3CDTF">2016-02-15T01:09:41Z</dcterms:created>
  <dcterms:modified xsi:type="dcterms:W3CDTF">2017-10-14T10:51:32Z</dcterms:modified>
</cp:coreProperties>
</file>