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9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1C9-1B82-4035-A618-042A6FA62AE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BED3-32CA-4FA7-8015-E12354C9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7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1C9-1B82-4035-A618-042A6FA62AE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BED3-32CA-4FA7-8015-E12354C9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1C9-1B82-4035-A618-042A6FA62AE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BED3-32CA-4FA7-8015-E12354C9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4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1C9-1B82-4035-A618-042A6FA62AE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BED3-32CA-4FA7-8015-E12354C9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6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1C9-1B82-4035-A618-042A6FA62AE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BED3-32CA-4FA7-8015-E12354C9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7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1C9-1B82-4035-A618-042A6FA62AE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BED3-32CA-4FA7-8015-E12354C9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6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1C9-1B82-4035-A618-042A6FA62AE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BED3-32CA-4FA7-8015-E12354C9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1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1C9-1B82-4035-A618-042A6FA62AE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BED3-32CA-4FA7-8015-E12354C9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4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1C9-1B82-4035-A618-042A6FA62AE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BED3-32CA-4FA7-8015-E12354C9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3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1C9-1B82-4035-A618-042A6FA62AE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BED3-32CA-4FA7-8015-E12354C9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1C9-1B82-4035-A618-042A6FA62AE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BED3-32CA-4FA7-8015-E12354C9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7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E1C9-1B82-4035-A618-042A6FA62AE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3BED3-32CA-4FA7-8015-E12354C9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History taking, symptoms and signs in respiratory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</a:t>
            </a:r>
          </a:p>
          <a:p>
            <a:r>
              <a:rPr lang="en-US" b="1" i="1" dirty="0" smtClean="0"/>
              <a:t>DR KOLAWOLE.T.F</a:t>
            </a:r>
          </a:p>
          <a:p>
            <a:r>
              <a:rPr lang="en-US" dirty="0" smtClean="0"/>
              <a:t>Consultant </a:t>
            </a:r>
            <a:r>
              <a:rPr lang="en-US" smtClean="0"/>
              <a:t>Chest Physician</a:t>
            </a:r>
            <a:endParaRPr lang="en-US" dirty="0" smtClean="0"/>
          </a:p>
          <a:p>
            <a:r>
              <a:rPr lang="en-US" dirty="0" err="1" smtClean="0"/>
              <a:t>FTH,Ido</a:t>
            </a:r>
            <a:r>
              <a:rPr lang="en-US" dirty="0" smtClean="0"/>
              <a:t> </a:t>
            </a:r>
            <a:r>
              <a:rPr lang="en-US" dirty="0" err="1" smtClean="0"/>
              <a:t>Ekiti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2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b="1" i="1" dirty="0" smtClean="0"/>
              <a:t>Duration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acute= &lt;3wks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chronic= &gt;3wks</a:t>
            </a:r>
          </a:p>
          <a:p>
            <a:pPr marL="0" indent="0">
              <a:buNone/>
            </a:pPr>
            <a:r>
              <a:rPr lang="en-US" b="1" i="1" dirty="0" smtClean="0"/>
              <a:t>Acute cough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-acute bronchitis</a:t>
            </a:r>
          </a:p>
          <a:p>
            <a:pPr marL="0" indent="0">
              <a:buNone/>
            </a:pPr>
            <a:r>
              <a:rPr lang="en-US" dirty="0" smtClean="0"/>
              <a:t>-acute tracheitis</a:t>
            </a:r>
          </a:p>
          <a:p>
            <a:pPr marL="0" indent="0">
              <a:buNone/>
            </a:pPr>
            <a:r>
              <a:rPr lang="en-US" dirty="0" smtClean="0"/>
              <a:t>-acute laryngitis</a:t>
            </a:r>
          </a:p>
          <a:p>
            <a:pPr marL="0" indent="0">
              <a:buNone/>
            </a:pPr>
            <a:r>
              <a:rPr lang="en-US" dirty="0" smtClean="0"/>
              <a:t>-pneumonia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9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 smtClean="0"/>
              <a:t>Chronic cough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-PTB</a:t>
            </a:r>
          </a:p>
          <a:p>
            <a:pPr marL="0" indent="0">
              <a:buNone/>
            </a:pPr>
            <a:r>
              <a:rPr lang="en-US" dirty="0" smtClean="0"/>
              <a:t>-chronic sinusitis</a:t>
            </a:r>
          </a:p>
          <a:p>
            <a:pPr marL="0" indent="0">
              <a:buNone/>
            </a:pPr>
            <a:r>
              <a:rPr lang="en-US" dirty="0" smtClean="0"/>
              <a:t>-chronic bronchitis</a:t>
            </a:r>
          </a:p>
          <a:p>
            <a:pPr marL="0" indent="0">
              <a:buNone/>
            </a:pPr>
            <a:r>
              <a:rPr lang="en-US" dirty="0" smtClean="0"/>
              <a:t>-suppurative lung diseases</a:t>
            </a:r>
          </a:p>
          <a:p>
            <a:pPr marL="0" indent="0">
              <a:buNone/>
            </a:pPr>
            <a:r>
              <a:rPr lang="en-US" dirty="0" smtClean="0"/>
              <a:t>-fibrosing alveolitis</a:t>
            </a:r>
          </a:p>
          <a:p>
            <a:pPr marL="0" indent="0">
              <a:buNone/>
            </a:pPr>
            <a:r>
              <a:rPr lang="en-US" dirty="0" smtClean="0"/>
              <a:t>-bronchogenic CA</a:t>
            </a:r>
          </a:p>
          <a:p>
            <a:pPr marL="0" indent="0">
              <a:buNone/>
            </a:pPr>
            <a:r>
              <a:rPr lang="en-US" dirty="0" smtClean="0"/>
              <a:t>-GERD</a:t>
            </a:r>
          </a:p>
          <a:p>
            <a:pPr marL="0" indent="0">
              <a:buNone/>
            </a:pPr>
            <a:r>
              <a:rPr lang="en-US" dirty="0" smtClean="0"/>
              <a:t>-ACE-Inhibitors e.g. Lisinopril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Productive or dry?</a:t>
            </a:r>
          </a:p>
          <a:p>
            <a:pPr marL="0" indent="0">
              <a:buNone/>
            </a:pPr>
            <a:r>
              <a:rPr lang="en-US" b="1" i="1" dirty="0" smtClean="0"/>
              <a:t>Dry cough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-ILD</a:t>
            </a:r>
          </a:p>
          <a:p>
            <a:pPr marL="0" indent="0">
              <a:buNone/>
            </a:pPr>
            <a:r>
              <a:rPr lang="en-US" dirty="0" smtClean="0"/>
              <a:t>-pleural disorders</a:t>
            </a:r>
          </a:p>
          <a:p>
            <a:pPr marL="0" indent="0">
              <a:buNone/>
            </a:pPr>
            <a:r>
              <a:rPr lang="en-US" b="1" i="1" dirty="0" smtClean="0"/>
              <a:t>Productive cough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-PTB</a:t>
            </a:r>
          </a:p>
          <a:p>
            <a:pPr marL="0" indent="0">
              <a:buNone/>
            </a:pPr>
            <a:r>
              <a:rPr lang="en-US" dirty="0" smtClean="0"/>
              <a:t>-suppurative lung diseases</a:t>
            </a:r>
          </a:p>
          <a:p>
            <a:pPr marL="0" indent="0">
              <a:buNone/>
            </a:pPr>
            <a:r>
              <a:rPr lang="en-US" dirty="0" smtClean="0"/>
              <a:t>-bronchogenic CA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Onset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i="1" dirty="0" smtClean="0"/>
              <a:t>sudden onset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-pneumothorax</a:t>
            </a:r>
          </a:p>
          <a:p>
            <a:pPr marL="0" indent="0">
              <a:buNone/>
            </a:pPr>
            <a:r>
              <a:rPr lang="en-US" b="1" i="1" dirty="0" smtClean="0"/>
              <a:t>Gradual onset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-pneumonia</a:t>
            </a:r>
          </a:p>
          <a:p>
            <a:pPr marL="0" indent="0">
              <a:buNone/>
            </a:pPr>
            <a:r>
              <a:rPr lang="en-US" dirty="0" smtClean="0"/>
              <a:t>-PTB</a:t>
            </a:r>
          </a:p>
          <a:p>
            <a:pPr marL="0" indent="0">
              <a:buNone/>
            </a:pPr>
            <a:r>
              <a:rPr lang="en-US" dirty="0" smtClean="0"/>
              <a:t>-bronchogenic CA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5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Timing:</a:t>
            </a:r>
          </a:p>
          <a:p>
            <a:pPr marL="0" indent="0">
              <a:buNone/>
            </a:pPr>
            <a:r>
              <a:rPr lang="en-US" b="1" i="1" dirty="0" smtClean="0"/>
              <a:t>Episodic</a:t>
            </a:r>
            <a:r>
              <a:rPr lang="en-US" dirty="0" smtClean="0"/>
              <a:t>- bronchial asthma</a:t>
            </a:r>
          </a:p>
          <a:p>
            <a:pPr marL="0" indent="0">
              <a:buNone/>
            </a:pPr>
            <a:r>
              <a:rPr lang="en-US" b="1" i="1" dirty="0" smtClean="0"/>
              <a:t>Nocturnal</a:t>
            </a:r>
            <a:r>
              <a:rPr lang="en-US" dirty="0" smtClean="0"/>
              <a:t>- bronchial asthma</a:t>
            </a:r>
          </a:p>
          <a:p>
            <a:pPr marL="0" indent="0">
              <a:buNone/>
            </a:pPr>
            <a:r>
              <a:rPr lang="en-US" b="1" i="1" dirty="0" smtClean="0"/>
              <a:t>Progressive</a:t>
            </a:r>
            <a:r>
              <a:rPr lang="en-US" dirty="0" smtClean="0"/>
              <a:t>-COPD</a:t>
            </a:r>
          </a:p>
        </p:txBody>
      </p:sp>
    </p:spTree>
    <p:extLst>
      <p:ext uri="{BB962C8B-B14F-4D97-AF65-F5344CB8AC3E}">
        <p14:creationId xmlns:p14="http://schemas.microsoft.com/office/powerpoint/2010/main" val="209507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Relieving or aggravating factors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asthma- triggers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COPD- cigarrete smoking and smoke from biomass fuel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-use of antitussives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Associated symptoms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+ fever + dyspnea---pneumonia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+ night sweat + weight loss---PTB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+ dyspnea + wheeze+ chest tightness---asthma</a:t>
            </a:r>
          </a:p>
        </p:txBody>
      </p:sp>
    </p:spTree>
    <p:extLst>
      <p:ext uri="{BB962C8B-B14F-4D97-AF65-F5344CB8AC3E}">
        <p14:creationId xmlns:p14="http://schemas.microsoft.com/office/powerpoint/2010/main" val="323842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i="1" dirty="0" smtClean="0"/>
              <a:t>Differentials of cough</a:t>
            </a:r>
          </a:p>
          <a:p>
            <a:r>
              <a:rPr lang="en-US" b="1" dirty="0" smtClean="0"/>
              <a:t>Airway irritants</a:t>
            </a:r>
          </a:p>
          <a:p>
            <a:pPr marL="0" indent="0">
              <a:buNone/>
            </a:pPr>
            <a:r>
              <a:rPr lang="en-US" dirty="0" smtClean="0"/>
              <a:t>-inhaled smoke</a:t>
            </a:r>
          </a:p>
          <a:p>
            <a:pPr marL="0" indent="0">
              <a:buNone/>
            </a:pPr>
            <a:r>
              <a:rPr lang="en-US" dirty="0" smtClean="0"/>
              <a:t>-dusts</a:t>
            </a:r>
          </a:p>
          <a:p>
            <a:pPr marL="0" indent="0">
              <a:buNone/>
            </a:pPr>
            <a:r>
              <a:rPr lang="en-US" dirty="0" smtClean="0"/>
              <a:t>-fumes</a:t>
            </a:r>
          </a:p>
          <a:p>
            <a:pPr marL="0" indent="0">
              <a:buNone/>
            </a:pPr>
            <a:r>
              <a:rPr lang="en-US" dirty="0" smtClean="0"/>
              <a:t>-aspirations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Airway diseases</a:t>
            </a:r>
          </a:p>
          <a:p>
            <a:pPr marL="0" indent="0">
              <a:buNone/>
            </a:pPr>
            <a:r>
              <a:rPr lang="en-US" dirty="0" smtClean="0"/>
              <a:t>-URTI</a:t>
            </a:r>
          </a:p>
          <a:p>
            <a:pPr marL="0" indent="0">
              <a:buNone/>
            </a:pPr>
            <a:r>
              <a:rPr lang="en-US" dirty="0" smtClean="0"/>
              <a:t>-acute/chronic bronchitis</a:t>
            </a:r>
          </a:p>
          <a:p>
            <a:pPr marL="0" indent="0">
              <a:buNone/>
            </a:pPr>
            <a:r>
              <a:rPr lang="en-US" dirty="0" smtClean="0"/>
              <a:t>-bronchiectasis</a:t>
            </a:r>
          </a:p>
          <a:p>
            <a:pPr marL="0" indent="0">
              <a:buNone/>
            </a:pPr>
            <a:r>
              <a:rPr lang="en-US" dirty="0" smtClean="0"/>
              <a:t>-neoplasms</a:t>
            </a:r>
          </a:p>
          <a:p>
            <a:pPr marL="0" indent="0">
              <a:buNone/>
            </a:pPr>
            <a:r>
              <a:rPr lang="en-US" dirty="0" smtClean="0"/>
              <a:t>-bronchial asthma</a:t>
            </a:r>
          </a:p>
          <a:p>
            <a:pPr marL="0" indent="0">
              <a:buNone/>
            </a:pPr>
            <a:r>
              <a:rPr lang="en-US" dirty="0" smtClean="0"/>
              <a:t>-COPD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Parenchymal diseases</a:t>
            </a:r>
          </a:p>
          <a:p>
            <a:pPr marL="0" indent="0">
              <a:buNone/>
            </a:pPr>
            <a:r>
              <a:rPr lang="en-US" dirty="0" smtClean="0"/>
              <a:t>-pneumonia</a:t>
            </a:r>
          </a:p>
          <a:p>
            <a:pPr marL="0" indent="0">
              <a:buNone/>
            </a:pPr>
            <a:r>
              <a:rPr lang="en-US" dirty="0" smtClean="0"/>
              <a:t>-lung abscess</a:t>
            </a:r>
          </a:p>
          <a:p>
            <a:pPr marL="0" indent="0">
              <a:buNone/>
            </a:pPr>
            <a:r>
              <a:rPr lang="en-US" dirty="0" smtClean="0"/>
              <a:t>-ILD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Introduction to respiratory medicine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Usual sequence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iodata---history---examination---problem list----differentials----investigation----diagnosis—Treatment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History taking</a:t>
            </a:r>
          </a:p>
          <a:p>
            <a:r>
              <a:rPr lang="en-US" dirty="0" smtClean="0"/>
              <a:t>Principal symptoms</a:t>
            </a:r>
          </a:p>
          <a:p>
            <a:r>
              <a:rPr lang="en-US" dirty="0" smtClean="0"/>
              <a:t>Sequential</a:t>
            </a:r>
          </a:p>
          <a:p>
            <a:r>
              <a:rPr lang="en-US" dirty="0" smtClean="0"/>
              <a:t>let the patient tells the history in his own words as much as possible</a:t>
            </a:r>
          </a:p>
        </p:txBody>
      </p:sp>
    </p:spTree>
    <p:extLst>
      <p:ext uri="{BB962C8B-B14F-4D97-AF65-F5344CB8AC3E}">
        <p14:creationId xmlns:p14="http://schemas.microsoft.com/office/powerpoint/2010/main" val="18113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sputum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i="1" dirty="0" smtClean="0"/>
              <a:t>Definition</a:t>
            </a:r>
            <a:r>
              <a:rPr lang="en-US" dirty="0" smtClean="0"/>
              <a:t>: expectorated respiratory secretions</a:t>
            </a:r>
          </a:p>
          <a:p>
            <a:pPr>
              <a:buFont typeface="Wingdings" pitchFamily="2" charset="2"/>
              <a:buChar char="q"/>
            </a:pPr>
            <a:r>
              <a:rPr lang="en-US" b="1" i="1" dirty="0" smtClean="0"/>
              <a:t>Mechanism</a:t>
            </a:r>
            <a:r>
              <a:rPr lang="en-US" dirty="0" smtClean="0"/>
              <a:t>: irritation or infection in the respiratory tract</a:t>
            </a:r>
          </a:p>
          <a:p>
            <a:pPr>
              <a:buFont typeface="Wingdings" pitchFamily="2" charset="2"/>
              <a:buChar char="q"/>
            </a:pPr>
            <a:r>
              <a:rPr lang="en-US" b="1" i="1" dirty="0" smtClean="0"/>
              <a:t>Classification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-copious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-non copious</a:t>
            </a:r>
          </a:p>
        </p:txBody>
      </p:sp>
    </p:spTree>
    <p:extLst>
      <p:ext uri="{BB962C8B-B14F-4D97-AF65-F5344CB8AC3E}">
        <p14:creationId xmlns:p14="http://schemas.microsoft.com/office/powerpoint/2010/main" val="16567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sputum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Copious sputum</a:t>
            </a:r>
            <a:r>
              <a:rPr lang="en-US" dirty="0" smtClean="0"/>
              <a:t>(&gt;100mls/day)</a:t>
            </a:r>
          </a:p>
          <a:p>
            <a:pPr marL="0" indent="0">
              <a:buNone/>
            </a:pPr>
            <a:r>
              <a:rPr lang="en-US" dirty="0" smtClean="0"/>
              <a:t>-suppurative lung diseases</a:t>
            </a:r>
          </a:p>
          <a:p>
            <a:pPr marL="0" indent="0">
              <a:buNone/>
            </a:pPr>
            <a:r>
              <a:rPr lang="en-US" dirty="0" smtClean="0"/>
              <a:t>-alveolar cell carcinoma</a:t>
            </a:r>
          </a:p>
          <a:p>
            <a:pPr marL="0" indent="0">
              <a:buNone/>
            </a:pPr>
            <a:r>
              <a:rPr lang="en-US" dirty="0" smtClean="0"/>
              <a:t>-necrotizing pneumonia</a:t>
            </a:r>
          </a:p>
          <a:p>
            <a:pPr marL="0" indent="0">
              <a:buNone/>
            </a:pPr>
            <a:r>
              <a:rPr lang="en-US" dirty="0" smtClean="0"/>
              <a:t>-chronic bronchitis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9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sputum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Characteristics</a:t>
            </a:r>
          </a:p>
          <a:p>
            <a:r>
              <a:rPr lang="en-US" dirty="0" smtClean="0"/>
              <a:t>Amount</a:t>
            </a:r>
          </a:p>
          <a:p>
            <a:r>
              <a:rPr lang="en-US" dirty="0" smtClean="0"/>
              <a:t>Color</a:t>
            </a:r>
          </a:p>
          <a:p>
            <a:r>
              <a:rPr lang="en-US" dirty="0" smtClean="0"/>
              <a:t>Odor</a:t>
            </a:r>
          </a:p>
          <a:p>
            <a:r>
              <a:rPr lang="en-US" dirty="0" smtClean="0"/>
              <a:t>Consistency</a:t>
            </a:r>
          </a:p>
          <a:p>
            <a:r>
              <a:rPr lang="en-US" dirty="0" smtClean="0"/>
              <a:t>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sputum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Color</a:t>
            </a:r>
          </a:p>
          <a:p>
            <a:r>
              <a:rPr lang="en-US" b="1" i="1" dirty="0" smtClean="0"/>
              <a:t>Pink</a:t>
            </a:r>
            <a:r>
              <a:rPr lang="en-US" dirty="0" smtClean="0"/>
              <a:t>-acute pulmonary edema</a:t>
            </a:r>
          </a:p>
          <a:p>
            <a:r>
              <a:rPr lang="en-US" b="1" i="1" dirty="0" smtClean="0"/>
              <a:t>Rust brown</a:t>
            </a:r>
            <a:r>
              <a:rPr lang="en-US" dirty="0" smtClean="0"/>
              <a:t>-Pneumococcal pneumonia</a:t>
            </a:r>
          </a:p>
          <a:p>
            <a:r>
              <a:rPr lang="en-US" b="1" i="1" dirty="0" smtClean="0"/>
              <a:t>Clear</a:t>
            </a:r>
            <a:r>
              <a:rPr lang="en-US" dirty="0" smtClean="0"/>
              <a:t>(watery)-alveolar cell carcinoma</a:t>
            </a:r>
          </a:p>
          <a:p>
            <a:r>
              <a:rPr lang="en-US" b="1" i="1" dirty="0" smtClean="0"/>
              <a:t>Red currant </a:t>
            </a:r>
            <a:r>
              <a:rPr lang="en-US" b="1" i="1" dirty="0" err="1" smtClean="0"/>
              <a:t>jel</a:t>
            </a:r>
            <a:r>
              <a:rPr lang="en-US" dirty="0" err="1" smtClean="0"/>
              <a:t>-Klebsiella</a:t>
            </a:r>
            <a:r>
              <a:rPr lang="en-US" dirty="0" smtClean="0"/>
              <a:t> pneumonia</a:t>
            </a:r>
          </a:p>
          <a:p>
            <a:r>
              <a:rPr lang="en-US" b="1" i="1" dirty="0" smtClean="0"/>
              <a:t>Anchovy sauce</a:t>
            </a:r>
            <a:r>
              <a:rPr lang="en-US" dirty="0" smtClean="0"/>
              <a:t>-ruptured amoebic liver abscess</a:t>
            </a:r>
          </a:p>
          <a:p>
            <a:r>
              <a:rPr lang="en-US" b="1" i="1" dirty="0" smtClean="0"/>
              <a:t>Black</a:t>
            </a:r>
            <a:r>
              <a:rPr lang="en-US" dirty="0" smtClean="0"/>
              <a:t>-CWP; </a:t>
            </a:r>
            <a:r>
              <a:rPr lang="en-US" dirty="0" err="1" smtClean="0"/>
              <a:t>aspergillosis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sputum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Green</a:t>
            </a:r>
            <a:r>
              <a:rPr lang="en-US" dirty="0" smtClean="0"/>
              <a:t>-cystic fibrosis; bronchiectasis; lung abscess</a:t>
            </a:r>
          </a:p>
          <a:p>
            <a:r>
              <a:rPr lang="en-US" b="1" i="1" dirty="0" smtClean="0"/>
              <a:t>Yellow</a:t>
            </a:r>
            <a:r>
              <a:rPr lang="en-US" dirty="0" smtClean="0"/>
              <a:t>-asthma; pneumonia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sputum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Odor</a:t>
            </a:r>
          </a:p>
          <a:p>
            <a:r>
              <a:rPr lang="en-US" b="1" i="1" dirty="0" smtClean="0"/>
              <a:t>Fetid/foul-smelling</a:t>
            </a:r>
          </a:p>
          <a:p>
            <a:pPr marL="0" indent="0">
              <a:buNone/>
            </a:pPr>
            <a:r>
              <a:rPr lang="en-US" dirty="0" smtClean="0"/>
              <a:t>-lung abscess</a:t>
            </a:r>
          </a:p>
          <a:p>
            <a:pPr marL="0" indent="0">
              <a:buNone/>
            </a:pPr>
            <a:r>
              <a:rPr lang="en-US" dirty="0" smtClean="0"/>
              <a:t>-empyema thoracic</a:t>
            </a:r>
          </a:p>
          <a:p>
            <a:pPr marL="0" indent="0">
              <a:buNone/>
            </a:pPr>
            <a:r>
              <a:rPr lang="en-US" dirty="0" smtClean="0"/>
              <a:t>-amoebic liver abscess</a:t>
            </a:r>
          </a:p>
          <a:p>
            <a:pPr marL="0" indent="0">
              <a:buNone/>
            </a:pPr>
            <a:r>
              <a:rPr lang="en-US" dirty="0" smtClean="0"/>
              <a:t>-anaerobic bacterial infection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sputum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Consistency</a:t>
            </a:r>
          </a:p>
          <a:p>
            <a:r>
              <a:rPr lang="en-US" b="1" i="1" dirty="0" smtClean="0"/>
              <a:t>Serous</a:t>
            </a:r>
            <a:r>
              <a:rPr lang="en-US" dirty="0" smtClean="0"/>
              <a:t>(clear)</a:t>
            </a:r>
          </a:p>
          <a:p>
            <a:pPr marL="0" indent="0">
              <a:buNone/>
            </a:pPr>
            <a:r>
              <a:rPr lang="en-US" dirty="0" smtClean="0"/>
              <a:t>-alveolar cell carcinoma</a:t>
            </a:r>
          </a:p>
          <a:p>
            <a:pPr marL="0" indent="0">
              <a:buNone/>
            </a:pPr>
            <a:r>
              <a:rPr lang="en-US" dirty="0" smtClean="0"/>
              <a:t>-acute pulmonary edema</a:t>
            </a:r>
          </a:p>
          <a:p>
            <a:r>
              <a:rPr lang="en-US" b="1" i="1" dirty="0" err="1" smtClean="0"/>
              <a:t>Mucoid</a:t>
            </a:r>
            <a:r>
              <a:rPr lang="en-US" dirty="0" smtClean="0"/>
              <a:t>(greyish)</a:t>
            </a:r>
          </a:p>
          <a:p>
            <a:pPr marL="0" indent="0">
              <a:buNone/>
            </a:pPr>
            <a:r>
              <a:rPr lang="en-US" dirty="0" smtClean="0"/>
              <a:t>-chronic bronchitis</a:t>
            </a:r>
          </a:p>
          <a:p>
            <a:pPr marL="0" indent="0">
              <a:buNone/>
            </a:pPr>
            <a:r>
              <a:rPr lang="en-US" dirty="0" smtClean="0"/>
              <a:t>-bronchial asthma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9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sputum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/>
              <a:t>Mucopurulent</a:t>
            </a:r>
            <a:r>
              <a:rPr lang="en-US" b="1" i="1" dirty="0" smtClean="0"/>
              <a:t> or purulent </a:t>
            </a:r>
            <a:r>
              <a:rPr lang="en-US" dirty="0" smtClean="0"/>
              <a:t>(yellowish/greenish brown)---bacterial infection</a:t>
            </a:r>
          </a:p>
          <a:p>
            <a:r>
              <a:rPr lang="en-US" b="1" i="1" dirty="0" smtClean="0"/>
              <a:t>Worm-like</a:t>
            </a:r>
            <a:r>
              <a:rPr lang="en-US" dirty="0" smtClean="0"/>
              <a:t>---bronchial asthma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Character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-cough on most days productive of sputum for 3mths over 2 consecutive years= chronic bronchitis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hemoptysis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i="1" dirty="0" smtClean="0"/>
              <a:t>definition</a:t>
            </a:r>
            <a:r>
              <a:rPr lang="en-US" dirty="0" smtClean="0"/>
              <a:t>: coughing up of blood</a:t>
            </a:r>
          </a:p>
          <a:p>
            <a:pPr>
              <a:buFont typeface="Wingdings" pitchFamily="2" charset="2"/>
              <a:buChar char="q"/>
            </a:pPr>
            <a:r>
              <a:rPr lang="en-US" i="1" dirty="0" smtClean="0"/>
              <a:t>Mechanism</a:t>
            </a:r>
            <a:r>
              <a:rPr lang="en-US" dirty="0" smtClean="0"/>
              <a:t>: erosion of the pulmonary and bronchial arteries</a:t>
            </a:r>
          </a:p>
          <a:p>
            <a:pPr>
              <a:buFont typeface="Wingdings" pitchFamily="2" charset="2"/>
              <a:buChar char="q"/>
            </a:pPr>
            <a:r>
              <a:rPr lang="en-US" i="1" dirty="0" smtClean="0"/>
              <a:t>Types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Frank hemoptysis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Spurious hemoptysis: above the larynx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Pseudohemoptysis</a:t>
            </a:r>
            <a:r>
              <a:rPr lang="en-US" dirty="0" smtClean="0"/>
              <a:t>: </a:t>
            </a:r>
            <a:r>
              <a:rPr lang="en-US" dirty="0" err="1" smtClean="0"/>
              <a:t>prodigiosin</a:t>
            </a:r>
            <a:r>
              <a:rPr lang="en-US" dirty="0" smtClean="0"/>
              <a:t> from </a:t>
            </a:r>
            <a:r>
              <a:rPr lang="en-US" i="1" dirty="0" err="1" smtClean="0"/>
              <a:t>Serratia</a:t>
            </a:r>
            <a:r>
              <a:rPr lang="en-US" dirty="0" smtClean="0"/>
              <a:t> </a:t>
            </a:r>
            <a:r>
              <a:rPr lang="en-US" i="1" dirty="0" err="1" smtClean="0"/>
              <a:t>marcescens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Endemic hemoptysis: </a:t>
            </a:r>
            <a:r>
              <a:rPr lang="en-US" b="1" dirty="0" err="1" smtClean="0"/>
              <a:t>paragonimus</a:t>
            </a:r>
            <a:r>
              <a:rPr lang="en-US" b="1" dirty="0" smtClean="0"/>
              <a:t> </a:t>
            </a:r>
            <a:r>
              <a:rPr lang="en-US" b="1" dirty="0" err="1" smtClean="0"/>
              <a:t>westermani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07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hemoptysis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Characteristics</a:t>
            </a:r>
          </a:p>
          <a:p>
            <a:r>
              <a:rPr lang="en-US" dirty="0" smtClean="0"/>
              <a:t>Volume</a:t>
            </a:r>
          </a:p>
          <a:p>
            <a:r>
              <a:rPr lang="en-US" dirty="0" smtClean="0"/>
              <a:t>Severity</a:t>
            </a:r>
          </a:p>
          <a:p>
            <a:r>
              <a:rPr lang="en-US" dirty="0" smtClean="0"/>
              <a:t>Appearance</a:t>
            </a:r>
          </a:p>
          <a:p>
            <a:r>
              <a:rPr lang="en-US" dirty="0" smtClean="0"/>
              <a:t>Duration and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Conversation rather than interrogation i.e. no leading question</a:t>
            </a:r>
          </a:p>
          <a:p>
            <a:r>
              <a:rPr lang="en-US" dirty="0" smtClean="0"/>
              <a:t>Be understanding, receptive without excessive sympathy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hemoptysis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Volume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-massive or non-massive</a:t>
            </a:r>
          </a:p>
          <a:p>
            <a:pPr marL="0" indent="0">
              <a:buNone/>
            </a:pPr>
            <a:r>
              <a:rPr lang="en-US" b="1" i="1" dirty="0" smtClean="0"/>
              <a:t>Massive hemoptysis</a:t>
            </a:r>
            <a:r>
              <a:rPr lang="en-US" dirty="0" smtClean="0"/>
              <a:t>= &gt;100-600mls/day</a:t>
            </a:r>
          </a:p>
          <a:p>
            <a:pPr marL="0" indent="0">
              <a:buNone/>
            </a:pPr>
            <a:r>
              <a:rPr lang="en-US" dirty="0" smtClean="0"/>
              <a:t>-bronchiectasis; </a:t>
            </a:r>
            <a:r>
              <a:rPr lang="en-US" dirty="0" err="1" smtClean="0"/>
              <a:t>aspergilloma</a:t>
            </a:r>
            <a:r>
              <a:rPr lang="en-US" dirty="0" smtClean="0"/>
              <a:t>; tuberculosis; tumors; lung abscess; pulmonary embolism; coagulopathies; </a:t>
            </a:r>
            <a:r>
              <a:rPr lang="en-US" dirty="0" err="1" smtClean="0"/>
              <a:t>arteriovenous</a:t>
            </a:r>
            <a:r>
              <a:rPr lang="en-US" dirty="0" smtClean="0"/>
              <a:t> malformation, metastasis; necrotizing pneumonia</a:t>
            </a:r>
          </a:p>
          <a:p>
            <a:pPr marL="0" indent="0">
              <a:buNone/>
            </a:pPr>
            <a:r>
              <a:rPr lang="en-US" dirty="0" smtClean="0"/>
              <a:t>-hemodynamic instability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06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hemoptysis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Severity</a:t>
            </a:r>
          </a:p>
          <a:p>
            <a:pPr marL="0" indent="0">
              <a:buNone/>
            </a:pPr>
            <a:r>
              <a:rPr lang="en-US" b="1" i="1" dirty="0" smtClean="0"/>
              <a:t>Mild</a:t>
            </a:r>
            <a:r>
              <a:rPr lang="en-US" dirty="0" smtClean="0"/>
              <a:t>-&lt;100ml/day</a:t>
            </a:r>
          </a:p>
          <a:p>
            <a:pPr marL="0" indent="0">
              <a:buNone/>
            </a:pPr>
            <a:r>
              <a:rPr lang="en-US" b="1" i="1" dirty="0" smtClean="0"/>
              <a:t>Moderate</a:t>
            </a:r>
            <a:r>
              <a:rPr lang="en-US" dirty="0" smtClean="0"/>
              <a:t>-100-150ml/day</a:t>
            </a:r>
          </a:p>
          <a:p>
            <a:pPr marL="0" indent="0">
              <a:buNone/>
            </a:pPr>
            <a:r>
              <a:rPr lang="en-US" b="1" i="1" dirty="0" smtClean="0"/>
              <a:t>Severe</a:t>
            </a:r>
            <a:r>
              <a:rPr lang="en-US" dirty="0" smtClean="0"/>
              <a:t>-up to 200ml/day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Appearance</a:t>
            </a:r>
          </a:p>
          <a:p>
            <a:pPr marL="0" indent="0">
              <a:buNone/>
            </a:pPr>
            <a:r>
              <a:rPr lang="en-US" dirty="0" smtClean="0"/>
              <a:t>+ purulent sputum=bronchiectasis</a:t>
            </a:r>
          </a:p>
          <a:p>
            <a:pPr marL="0" indent="0">
              <a:buNone/>
            </a:pPr>
            <a:r>
              <a:rPr lang="en-US" dirty="0" smtClean="0"/>
              <a:t>+ streaked clear sputum + blood clot=lung CA</a:t>
            </a:r>
          </a:p>
          <a:p>
            <a:pPr marL="0" indent="0">
              <a:buNone/>
            </a:pPr>
            <a:r>
              <a:rPr lang="en-US" dirty="0" smtClean="0"/>
              <a:t>+ frothy sputum=acute pulmonary edema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43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hemoptysis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Duration and frequency</a:t>
            </a:r>
          </a:p>
          <a:p>
            <a:pPr marL="0" indent="0">
              <a:buNone/>
            </a:pPr>
            <a:r>
              <a:rPr lang="en-US" dirty="0" smtClean="0"/>
              <a:t>-intermittent for a few years+ RTI=bronchiectasis</a:t>
            </a:r>
          </a:p>
          <a:p>
            <a:pPr marL="0" indent="0">
              <a:buNone/>
            </a:pPr>
            <a:r>
              <a:rPr lang="en-US" dirty="0" smtClean="0"/>
              <a:t>-daily hemoptysis &gt;1wk= lung CA, PTB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77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hemoptysis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Other causes</a:t>
            </a:r>
          </a:p>
          <a:p>
            <a:r>
              <a:rPr lang="en-US" dirty="0" smtClean="0"/>
              <a:t>Chronic bronchitis</a:t>
            </a:r>
          </a:p>
          <a:p>
            <a:r>
              <a:rPr lang="en-US" dirty="0" smtClean="0"/>
              <a:t>Good pasture syndrome</a:t>
            </a:r>
          </a:p>
          <a:p>
            <a:r>
              <a:rPr lang="en-US" dirty="0" smtClean="0"/>
              <a:t>Idiopathic pulmonary hemosiderosis</a:t>
            </a:r>
          </a:p>
          <a:p>
            <a:r>
              <a:rPr lang="en-US" dirty="0" smtClean="0"/>
              <a:t>Pulmonary endometriosis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22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hemoptysis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809934"/>
              </p:ext>
            </p:extLst>
          </p:nvPr>
        </p:nvGraphicFramePr>
        <p:xfrm>
          <a:off x="457200" y="1600200"/>
          <a:ext cx="8229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883920">
                <a:tc>
                  <a:txBody>
                    <a:bodyPr/>
                    <a:lstStyle/>
                    <a:p>
                      <a:r>
                        <a:rPr lang="en-US" dirty="0" smtClean="0"/>
                        <a:t>hemoptysis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hematemesis</a:t>
                      </a:r>
                      <a:endParaRPr lang="en-US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dirty="0" smtClean="0"/>
                        <a:t>Cough precedes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Nausea and vomiting precede</a:t>
                      </a:r>
                      <a:endParaRPr lang="en-US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dirty="0" smtClean="0"/>
                        <a:t>pH alkaline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 acidic</a:t>
                      </a:r>
                      <a:endParaRPr lang="en-US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dirty="0" smtClean="0"/>
                        <a:t>Mixed with macrophages and neutrophils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Mixed with food particles</a:t>
                      </a:r>
                      <a:endParaRPr lang="en-US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dirty="0" smtClean="0"/>
                        <a:t>Bright</a:t>
                      </a:r>
                      <a:r>
                        <a:rPr lang="en-US" baseline="0" dirty="0" smtClean="0"/>
                        <a:t> 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Dark</a:t>
                      </a:r>
                      <a:r>
                        <a:rPr lang="en-US" baseline="0" dirty="0" smtClean="0"/>
                        <a:t> brown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262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Pleuritic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i="1" dirty="0" smtClean="0"/>
              <a:t>Definition</a:t>
            </a:r>
            <a:r>
              <a:rPr lang="en-US" dirty="0" smtClean="0"/>
              <a:t>: </a:t>
            </a:r>
            <a:r>
              <a:rPr lang="en-US" b="1" dirty="0" smtClean="0"/>
              <a:t>sharp</a:t>
            </a:r>
            <a:r>
              <a:rPr lang="en-US" dirty="0" smtClean="0"/>
              <a:t>, </a:t>
            </a:r>
            <a:r>
              <a:rPr lang="en-US" b="1" dirty="0" smtClean="0"/>
              <a:t>localized</a:t>
            </a:r>
            <a:r>
              <a:rPr lang="en-US" dirty="0" smtClean="0"/>
              <a:t>, </a:t>
            </a:r>
            <a:r>
              <a:rPr lang="en-US" b="1" dirty="0" smtClean="0"/>
              <a:t>knife-like pain</a:t>
            </a:r>
            <a:r>
              <a:rPr lang="en-US" dirty="0" smtClean="0"/>
              <a:t>, usually </a:t>
            </a:r>
            <a:r>
              <a:rPr lang="en-US" b="1" dirty="0" smtClean="0"/>
              <a:t>lateral</a:t>
            </a:r>
            <a:r>
              <a:rPr lang="en-US" dirty="0" smtClean="0"/>
              <a:t>, </a:t>
            </a:r>
            <a:r>
              <a:rPr lang="en-US" b="1" dirty="0" smtClean="0"/>
              <a:t>worse</a:t>
            </a:r>
            <a:r>
              <a:rPr lang="en-US" dirty="0" smtClean="0"/>
              <a:t> on </a:t>
            </a:r>
            <a:r>
              <a:rPr lang="en-US" b="1" dirty="0" smtClean="0"/>
              <a:t>inspiration or coughing</a:t>
            </a:r>
            <a:r>
              <a:rPr lang="en-US" dirty="0" smtClean="0"/>
              <a:t> and </a:t>
            </a:r>
            <a:r>
              <a:rPr lang="en-US" b="1" dirty="0" smtClean="0"/>
              <a:t>relieved by shallow breathing or lying on the affected side</a:t>
            </a:r>
          </a:p>
          <a:p>
            <a:pPr>
              <a:buFont typeface="Wingdings" pitchFamily="2" charset="2"/>
              <a:buChar char="q"/>
            </a:pPr>
            <a:r>
              <a:rPr lang="en-US" i="1" dirty="0" smtClean="0"/>
              <a:t>Mechanism</a:t>
            </a:r>
            <a:r>
              <a:rPr lang="en-US" dirty="0" smtClean="0"/>
              <a:t>: stretching of the inflamed pleura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60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Pleuritic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Characteristics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re: SOCRATES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Differentials</a:t>
            </a:r>
          </a:p>
          <a:p>
            <a:pPr marL="0" indent="0">
              <a:buNone/>
            </a:pPr>
            <a:r>
              <a:rPr lang="en-US" dirty="0" smtClean="0"/>
              <a:t>-pneumothorax</a:t>
            </a:r>
          </a:p>
          <a:p>
            <a:pPr marL="0" indent="0">
              <a:buNone/>
            </a:pPr>
            <a:r>
              <a:rPr lang="en-US" dirty="0" smtClean="0"/>
              <a:t>-hemothorax</a:t>
            </a:r>
          </a:p>
          <a:p>
            <a:pPr marL="0" indent="0">
              <a:buNone/>
            </a:pPr>
            <a:r>
              <a:rPr lang="en-US" dirty="0" smtClean="0"/>
              <a:t>-pneumonia</a:t>
            </a:r>
          </a:p>
          <a:p>
            <a:pPr marL="0" indent="0">
              <a:buNone/>
            </a:pPr>
            <a:r>
              <a:rPr lang="en-US" dirty="0" smtClean="0"/>
              <a:t>-pulmonary embolism</a:t>
            </a:r>
          </a:p>
          <a:p>
            <a:pPr marL="0" indent="0">
              <a:buNone/>
            </a:pPr>
            <a:r>
              <a:rPr lang="en-US" dirty="0" smtClean="0"/>
              <a:t>-bronchiectasis</a:t>
            </a:r>
          </a:p>
          <a:p>
            <a:pPr marL="0" indent="0">
              <a:buNone/>
            </a:pPr>
            <a:r>
              <a:rPr lang="en-US" dirty="0" smtClean="0"/>
              <a:t>-neoplasms</a:t>
            </a:r>
          </a:p>
          <a:p>
            <a:pPr marL="0" indent="0">
              <a:buNone/>
            </a:pPr>
            <a:r>
              <a:rPr lang="en-US" dirty="0" smtClean="0"/>
              <a:t>-PTB</a:t>
            </a:r>
          </a:p>
          <a:p>
            <a:pPr marL="0" indent="0">
              <a:buNone/>
            </a:pPr>
            <a:r>
              <a:rPr lang="en-US" dirty="0" smtClean="0"/>
              <a:t>-empyema thoracis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64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breathlessness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i="1" dirty="0" smtClean="0"/>
              <a:t>Definition</a:t>
            </a:r>
            <a:r>
              <a:rPr lang="en-US" dirty="0" smtClean="0"/>
              <a:t>: undue awareness of respiratory efforts</a:t>
            </a:r>
          </a:p>
          <a:p>
            <a:pPr>
              <a:buFont typeface="Wingdings" pitchFamily="2" charset="2"/>
              <a:buChar char="q"/>
            </a:pPr>
            <a:r>
              <a:rPr lang="en-US" i="1" dirty="0" smtClean="0"/>
              <a:t>Mechanism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J-receptors in the alveolo-capillary junction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Stretch receptors in the thoracic cage and lungs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Chemoreceptors in the carotid artery, aorta and medulla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Receptors in the respiratory muscles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36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breathlessness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Grading: NYHA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Mode of onset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b="1" i="1" dirty="0" smtClean="0"/>
              <a:t>acute</a:t>
            </a:r>
            <a:r>
              <a:rPr lang="en-US" dirty="0" smtClean="0"/>
              <a:t>: pneumothorax; ALVF; pneumonia</a:t>
            </a:r>
          </a:p>
          <a:p>
            <a:pPr marL="0" indent="0">
              <a:buNone/>
            </a:pPr>
            <a:r>
              <a:rPr lang="en-US" b="1" i="1" dirty="0" smtClean="0"/>
              <a:t>-gradual</a:t>
            </a:r>
            <a:r>
              <a:rPr lang="en-US" dirty="0" smtClean="0"/>
              <a:t>: COPD; ILD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2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breathlessness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Duration</a:t>
            </a:r>
          </a:p>
          <a:p>
            <a:r>
              <a:rPr lang="en-US" b="1" i="1" dirty="0" smtClean="0"/>
              <a:t>Minutes</a:t>
            </a:r>
          </a:p>
          <a:p>
            <a:pPr marL="0" indent="0">
              <a:buNone/>
            </a:pPr>
            <a:r>
              <a:rPr lang="en-US" dirty="0" smtClean="0"/>
              <a:t>-PTE</a:t>
            </a:r>
          </a:p>
          <a:p>
            <a:pPr marL="0" indent="0">
              <a:buNone/>
            </a:pPr>
            <a:r>
              <a:rPr lang="en-US" dirty="0" smtClean="0"/>
              <a:t>-pneumothorax</a:t>
            </a:r>
          </a:p>
          <a:p>
            <a:pPr marL="0" indent="0">
              <a:buNone/>
            </a:pPr>
            <a:r>
              <a:rPr lang="en-US" dirty="0" smtClean="0"/>
              <a:t>-asthma</a:t>
            </a:r>
          </a:p>
          <a:p>
            <a:pPr marL="0" indent="0">
              <a:buNone/>
            </a:pPr>
            <a:r>
              <a:rPr lang="en-US" dirty="0" smtClean="0"/>
              <a:t>-FBA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3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Respiratory symptoms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The</a:t>
            </a:r>
            <a:r>
              <a:rPr lang="en-US" i="1" dirty="0" smtClean="0"/>
              <a:t> </a:t>
            </a:r>
            <a:r>
              <a:rPr lang="en-US" b="1" i="1" dirty="0" smtClean="0"/>
              <a:t>6 principal symptoms </a:t>
            </a:r>
            <a:r>
              <a:rPr lang="en-US" dirty="0" smtClean="0"/>
              <a:t>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Cough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Sputum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Hemoptysis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Chest pain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Breathlessness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wheeze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breathlessness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 smtClean="0"/>
              <a:t>Hours to days</a:t>
            </a:r>
          </a:p>
          <a:p>
            <a:pPr marL="0" indent="0">
              <a:buNone/>
            </a:pPr>
            <a:r>
              <a:rPr lang="en-US" dirty="0" smtClean="0"/>
              <a:t>-pneumonia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ashma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-exacerbation of COPD</a:t>
            </a:r>
          </a:p>
          <a:p>
            <a:r>
              <a:rPr lang="en-US" b="1" i="1" dirty="0" smtClean="0"/>
              <a:t>Weeks to months</a:t>
            </a:r>
          </a:p>
          <a:p>
            <a:pPr marL="0" indent="0">
              <a:buNone/>
            </a:pPr>
            <a:r>
              <a:rPr lang="en-US" dirty="0" smtClean="0"/>
              <a:t>-pleural effusion</a:t>
            </a:r>
          </a:p>
          <a:p>
            <a:r>
              <a:rPr lang="en-US" b="1" i="1" dirty="0" smtClean="0"/>
              <a:t>Months to years</a:t>
            </a:r>
          </a:p>
          <a:p>
            <a:pPr marL="0" indent="0">
              <a:buNone/>
            </a:pPr>
            <a:r>
              <a:rPr lang="en-US" dirty="0" smtClean="0"/>
              <a:t>-COPD</a:t>
            </a:r>
          </a:p>
          <a:p>
            <a:pPr marL="0" indent="0">
              <a:buNone/>
            </a:pPr>
            <a:r>
              <a:rPr lang="en-US" dirty="0" smtClean="0"/>
              <a:t>-pulmonary fibrosis</a:t>
            </a:r>
          </a:p>
          <a:p>
            <a:pPr marL="0" indent="0">
              <a:buNone/>
            </a:pPr>
            <a:r>
              <a:rPr lang="en-US" dirty="0" smtClean="0"/>
              <a:t>-PTB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63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breathlessness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Associated symptoms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pleuritic</a:t>
            </a:r>
            <a:r>
              <a:rPr lang="en-US" dirty="0" smtClean="0"/>
              <a:t> pain=pneumonia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pneumothorax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pulmonary embolism</a:t>
            </a:r>
          </a:p>
          <a:p>
            <a:r>
              <a:rPr lang="en-US" dirty="0" smtClean="0"/>
              <a:t>+ wheeze + cough=asthma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COPD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493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breathlessness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Differentials</a:t>
            </a:r>
          </a:p>
          <a:p>
            <a:r>
              <a:rPr lang="en-US" i="1" dirty="0" smtClean="0"/>
              <a:t>Airway diseases</a:t>
            </a:r>
            <a:r>
              <a:rPr lang="en-US" dirty="0" smtClean="0"/>
              <a:t>: asthma; COPD; upper airway obstruction</a:t>
            </a:r>
          </a:p>
          <a:p>
            <a:r>
              <a:rPr lang="en-US" i="1" dirty="0" smtClean="0"/>
              <a:t>Parenchymal lung diseases</a:t>
            </a:r>
            <a:r>
              <a:rPr lang="en-US" dirty="0" smtClean="0"/>
              <a:t>: ARDS; pneumonia; ILD</a:t>
            </a:r>
          </a:p>
          <a:p>
            <a:r>
              <a:rPr lang="en-US" i="1" dirty="0" smtClean="0"/>
              <a:t>Pulmonary vascular diseases</a:t>
            </a:r>
            <a:r>
              <a:rPr lang="en-US" dirty="0" smtClean="0"/>
              <a:t>: pulmonary embolism; pulmonary HTN; pulmonary vasculitis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7350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breathlessness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Pleural diseases</a:t>
            </a:r>
          </a:p>
          <a:p>
            <a:pPr marL="0" indent="0">
              <a:buNone/>
            </a:pPr>
            <a:r>
              <a:rPr lang="en-US" dirty="0" smtClean="0"/>
              <a:t>-pneumothorax</a:t>
            </a:r>
          </a:p>
          <a:p>
            <a:pPr marL="0" indent="0">
              <a:buNone/>
            </a:pPr>
            <a:r>
              <a:rPr lang="en-US" dirty="0" smtClean="0"/>
              <a:t>-pleural effusion</a:t>
            </a:r>
          </a:p>
          <a:p>
            <a:r>
              <a:rPr lang="en-US" i="1" dirty="0" smtClean="0"/>
              <a:t>Chest wall diseases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kyphoscoliosis</a:t>
            </a:r>
            <a:endParaRPr lang="en-US" dirty="0" smtClean="0"/>
          </a:p>
          <a:p>
            <a:r>
              <a:rPr lang="en-US" i="1" dirty="0" smtClean="0"/>
              <a:t>Neuromuscular diseases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polymyositis</a:t>
            </a:r>
            <a:r>
              <a:rPr lang="en-US" dirty="0" smtClean="0"/>
              <a:t>; </a:t>
            </a:r>
            <a:r>
              <a:rPr lang="en-US" dirty="0" err="1" smtClean="0"/>
              <a:t>myesthenia</a:t>
            </a:r>
            <a:r>
              <a:rPr lang="en-US" dirty="0"/>
              <a:t> </a:t>
            </a:r>
            <a:r>
              <a:rPr lang="en-US" dirty="0" smtClean="0"/>
              <a:t>gravis; </a:t>
            </a:r>
            <a:r>
              <a:rPr lang="en-US" dirty="0" err="1" smtClean="0"/>
              <a:t>gullain</a:t>
            </a:r>
            <a:r>
              <a:rPr lang="en-US" dirty="0" smtClean="0"/>
              <a:t> </a:t>
            </a:r>
            <a:r>
              <a:rPr lang="en-US" dirty="0" err="1" smtClean="0"/>
              <a:t>barre</a:t>
            </a:r>
            <a:r>
              <a:rPr lang="en-US" dirty="0" smtClean="0"/>
              <a:t> syndrome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897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i="1" dirty="0" smtClean="0"/>
              <a:t>Definition</a:t>
            </a:r>
            <a:r>
              <a:rPr lang="en-US" dirty="0" smtClean="0"/>
              <a:t>: high-pitched whistling sound usually expiratory</a:t>
            </a:r>
          </a:p>
          <a:p>
            <a:pPr>
              <a:buFont typeface="Wingdings" pitchFamily="2" charset="2"/>
              <a:buChar char="q"/>
            </a:pPr>
            <a:r>
              <a:rPr lang="en-US" i="1" dirty="0" smtClean="0"/>
              <a:t>Mechanism</a:t>
            </a:r>
            <a:r>
              <a:rPr lang="en-US" dirty="0" smtClean="0"/>
              <a:t>: produced by air passing through narrowed airways</a:t>
            </a:r>
          </a:p>
          <a:p>
            <a:pPr>
              <a:buFont typeface="Wingdings" pitchFamily="2" charset="2"/>
              <a:buChar char="q"/>
            </a:pPr>
            <a:r>
              <a:rPr lang="en-US" i="1" dirty="0" smtClean="0"/>
              <a:t>Type</a:t>
            </a:r>
            <a:r>
              <a:rPr lang="en-US" dirty="0" smtClean="0"/>
              <a:t>: monophonic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polyphonic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330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 smtClean="0"/>
              <a:t>Monophonic</a:t>
            </a:r>
          </a:p>
          <a:p>
            <a:pPr marL="0" indent="0">
              <a:buNone/>
            </a:pPr>
            <a:r>
              <a:rPr lang="en-US" dirty="0" smtClean="0"/>
              <a:t>-upper airway obstruction</a:t>
            </a:r>
          </a:p>
          <a:p>
            <a:pPr marL="0" indent="0">
              <a:buNone/>
            </a:pPr>
            <a:r>
              <a:rPr lang="en-US" dirty="0" smtClean="0"/>
              <a:t>-endotracheal TB</a:t>
            </a:r>
          </a:p>
          <a:p>
            <a:pPr marL="0" indent="0">
              <a:buNone/>
            </a:pPr>
            <a:r>
              <a:rPr lang="en-US" dirty="0" smtClean="0"/>
              <a:t>-lymph node enlargement</a:t>
            </a:r>
          </a:p>
          <a:p>
            <a:r>
              <a:rPr lang="en-US" b="1" i="1" dirty="0" smtClean="0"/>
              <a:t>Polyphonic</a:t>
            </a:r>
          </a:p>
          <a:p>
            <a:pPr marL="0" indent="0">
              <a:buNone/>
            </a:pPr>
            <a:r>
              <a:rPr lang="en-US" dirty="0" smtClean="0"/>
              <a:t>-asthma</a:t>
            </a:r>
          </a:p>
          <a:p>
            <a:pPr marL="0" indent="0">
              <a:buNone/>
            </a:pPr>
            <a:r>
              <a:rPr lang="en-US" dirty="0" smtClean="0"/>
              <a:t>-COPD</a:t>
            </a:r>
          </a:p>
          <a:p>
            <a:pPr marL="0" indent="0">
              <a:buNone/>
            </a:pPr>
            <a:r>
              <a:rPr lang="en-US" dirty="0" smtClean="0"/>
              <a:t>-cystic fibrosis</a:t>
            </a:r>
          </a:p>
          <a:p>
            <a:pPr marL="0" indent="0">
              <a:buNone/>
            </a:pPr>
            <a:r>
              <a:rPr lang="en-US" dirty="0" smtClean="0"/>
              <a:t>-ABPA</a:t>
            </a:r>
          </a:p>
          <a:p>
            <a:pPr marL="0" indent="0">
              <a:buNone/>
            </a:pPr>
            <a:r>
              <a:rPr lang="en-US" dirty="0" smtClean="0"/>
              <a:t>-hypersensitivity pneumonitis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86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Pattern</a:t>
            </a:r>
          </a:p>
          <a:p>
            <a:r>
              <a:rPr lang="en-US" i="1" dirty="0" smtClean="0"/>
              <a:t>Low grade intermittent </a:t>
            </a:r>
            <a:r>
              <a:rPr lang="en-US" dirty="0" smtClean="0"/>
              <a:t>-PTB</a:t>
            </a:r>
          </a:p>
          <a:p>
            <a:r>
              <a:rPr lang="en-US" i="1" dirty="0" smtClean="0"/>
              <a:t>High grade continuous</a:t>
            </a:r>
            <a:r>
              <a:rPr lang="en-US" dirty="0" smtClean="0"/>
              <a:t>- bacterial pneumonia</a:t>
            </a:r>
          </a:p>
          <a:p>
            <a:r>
              <a:rPr lang="en-US" i="1" dirty="0" smtClean="0"/>
              <a:t>High grade intermittent- </a:t>
            </a:r>
            <a:r>
              <a:rPr lang="en-US" dirty="0" smtClean="0"/>
              <a:t>lung abscess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Relieving factors-antipyretic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Associated symptoms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Systemic symptoms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55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chronic and non-specific</a:t>
            </a:r>
          </a:p>
          <a:p>
            <a:r>
              <a:rPr lang="en-US" dirty="0" smtClean="0"/>
              <a:t>Evidences-loosening of body fittings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Objective-e.g. BMI</a:t>
            </a:r>
          </a:p>
          <a:p>
            <a:r>
              <a:rPr lang="en-US" dirty="0" smtClean="0"/>
              <a:t>Associated symptoms-night sweat, cough etc.</a:t>
            </a:r>
          </a:p>
          <a:p>
            <a:r>
              <a:rPr lang="en-US" b="1" dirty="0" smtClean="0"/>
              <a:t>Causes</a:t>
            </a:r>
          </a:p>
          <a:p>
            <a:pPr marL="0" indent="0">
              <a:buNone/>
            </a:pPr>
            <a:r>
              <a:rPr lang="en-US" dirty="0" smtClean="0"/>
              <a:t>-PTB; lung CA; suppurative lung diseases; COPD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871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Chest tightness</a:t>
            </a:r>
          </a:p>
          <a:p>
            <a:r>
              <a:rPr lang="en-US" dirty="0" smtClean="0"/>
              <a:t>Non-specific</a:t>
            </a:r>
          </a:p>
          <a:p>
            <a:r>
              <a:rPr lang="en-US" dirty="0" smtClean="0"/>
              <a:t>Seen in obstructive lung diseases e.g. COPD, asthma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Hoarseness of voice</a:t>
            </a:r>
          </a:p>
          <a:p>
            <a:r>
              <a:rPr lang="en-US" dirty="0" smtClean="0"/>
              <a:t>Vocal cord paralysis</a:t>
            </a:r>
          </a:p>
          <a:p>
            <a:r>
              <a:rPr lang="en-US" dirty="0" smtClean="0"/>
              <a:t>Seen in metastatic lung diseases; infections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2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Stridor</a:t>
            </a:r>
            <a:r>
              <a:rPr lang="en-US" dirty="0" smtClean="0"/>
              <a:t>: high-pitched sound from narrowed upper respiratory tract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Medical emergency</a:t>
            </a:r>
          </a:p>
          <a:p>
            <a:r>
              <a:rPr lang="en-US" dirty="0" smtClean="0"/>
              <a:t>Usually inspiratory</a:t>
            </a:r>
          </a:p>
          <a:p>
            <a:r>
              <a:rPr lang="en-US" b="1" i="1" dirty="0" smtClean="0"/>
              <a:t>Causes</a:t>
            </a:r>
          </a:p>
          <a:p>
            <a:pPr marL="0" indent="0">
              <a:buNone/>
            </a:pPr>
            <a:r>
              <a:rPr lang="en-US" dirty="0" smtClean="0"/>
              <a:t>-upper airway obstruction e.g. tumors, nodes</a:t>
            </a:r>
          </a:p>
          <a:p>
            <a:pPr marL="0" indent="0">
              <a:buNone/>
            </a:pPr>
            <a:r>
              <a:rPr lang="en-US" dirty="0" smtClean="0"/>
              <a:t>Refer 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Other symptoms </a:t>
            </a:r>
            <a:r>
              <a:rPr lang="en-US" dirty="0" smtClean="0"/>
              <a:t>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Weight loss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Chest tightness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Hoarseness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stridor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Signs in respiratory medicine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326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Level of consciousness </a:t>
            </a:r>
          </a:p>
          <a:p>
            <a:pPr marL="0" indent="0">
              <a:buNone/>
            </a:pPr>
            <a:r>
              <a:rPr lang="en-US" dirty="0" smtClean="0"/>
              <a:t>-normal alertness-drowsiness-stupor-coma</a:t>
            </a:r>
          </a:p>
          <a:p>
            <a:r>
              <a:rPr lang="en-US" b="1" i="1" dirty="0" smtClean="0"/>
              <a:t>Causes</a:t>
            </a:r>
          </a:p>
          <a:p>
            <a:pPr marL="0" indent="0">
              <a:buNone/>
            </a:pPr>
            <a:r>
              <a:rPr lang="en-US" dirty="0" smtClean="0"/>
              <a:t>-respiratory failure</a:t>
            </a:r>
          </a:p>
          <a:p>
            <a:pPr marL="0" indent="0">
              <a:buNone/>
            </a:pPr>
            <a:r>
              <a:rPr lang="en-US" dirty="0" smtClean="0"/>
              <a:t>-cor pulmonale</a:t>
            </a:r>
          </a:p>
          <a:p>
            <a:pPr marL="0" indent="0">
              <a:buNone/>
            </a:pPr>
            <a:r>
              <a:rPr lang="en-US" dirty="0" smtClean="0"/>
              <a:t>-massive hemoptysis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667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Build</a:t>
            </a:r>
          </a:p>
          <a:p>
            <a:r>
              <a:rPr lang="en-US" dirty="0" smtClean="0"/>
              <a:t>Obese/</a:t>
            </a:r>
            <a:r>
              <a:rPr lang="en-US" dirty="0" err="1" smtClean="0"/>
              <a:t>emanciated</a:t>
            </a:r>
            <a:r>
              <a:rPr lang="en-US" dirty="0" smtClean="0"/>
              <a:t>/wasted</a:t>
            </a:r>
          </a:p>
          <a:p>
            <a:r>
              <a:rPr lang="en-US" b="1" i="1" dirty="0" smtClean="0"/>
              <a:t>Causes</a:t>
            </a:r>
          </a:p>
          <a:p>
            <a:pPr marL="0" indent="0">
              <a:buNone/>
            </a:pPr>
            <a:r>
              <a:rPr lang="en-US" dirty="0" smtClean="0"/>
              <a:t>-PTB</a:t>
            </a:r>
          </a:p>
          <a:p>
            <a:pPr marL="0" indent="0">
              <a:buNone/>
            </a:pPr>
            <a:r>
              <a:rPr lang="en-US" dirty="0" smtClean="0"/>
              <a:t>-lung CA</a:t>
            </a:r>
          </a:p>
          <a:p>
            <a:pPr marL="0" indent="0">
              <a:buNone/>
            </a:pPr>
            <a:r>
              <a:rPr lang="en-US" dirty="0" smtClean="0"/>
              <a:t>-suppurative lung disease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704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Respiratory distress</a:t>
            </a:r>
          </a:p>
          <a:p>
            <a:r>
              <a:rPr lang="en-US" dirty="0" smtClean="0"/>
              <a:t>Evidenced by:</a:t>
            </a:r>
          </a:p>
          <a:p>
            <a:pPr marL="0" indent="0">
              <a:buNone/>
            </a:pPr>
            <a:r>
              <a:rPr lang="en-US" dirty="0" smtClean="0"/>
              <a:t>-flaring of </a:t>
            </a:r>
            <a:r>
              <a:rPr lang="en-US" dirty="0" err="1" smtClean="0"/>
              <a:t>ala</a:t>
            </a:r>
            <a:r>
              <a:rPr lang="en-US" dirty="0" smtClean="0"/>
              <a:t> </a:t>
            </a:r>
            <a:r>
              <a:rPr lang="en-US" dirty="0" err="1" smtClean="0"/>
              <a:t>nasi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-use of accessory muscles of respiration</a:t>
            </a:r>
          </a:p>
          <a:p>
            <a:pPr marL="0" indent="0">
              <a:buNone/>
            </a:pPr>
            <a:r>
              <a:rPr lang="en-US" dirty="0" smtClean="0"/>
              <a:t>-subcostal/intercostal recessions</a:t>
            </a:r>
          </a:p>
          <a:p>
            <a:pPr marL="0" indent="0">
              <a:buNone/>
            </a:pPr>
            <a:r>
              <a:rPr lang="en-US" dirty="0" smtClean="0"/>
              <a:t>-tracheal tugging</a:t>
            </a:r>
          </a:p>
          <a:p>
            <a:pPr marL="0" indent="0">
              <a:buNone/>
            </a:pPr>
            <a:r>
              <a:rPr lang="en-US" dirty="0" smtClean="0"/>
              <a:t>-pursed lipping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872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Breathing pattern</a:t>
            </a:r>
          </a:p>
          <a:p>
            <a:r>
              <a:rPr lang="en-US" i="1" dirty="0" err="1" smtClean="0"/>
              <a:t>Cheyne</a:t>
            </a:r>
            <a:r>
              <a:rPr lang="en-US" i="1" dirty="0" smtClean="0"/>
              <a:t>-stokes</a:t>
            </a:r>
            <a:r>
              <a:rPr lang="en-US" dirty="0" smtClean="0"/>
              <a:t>: alternating </a:t>
            </a:r>
            <a:r>
              <a:rPr lang="en-US" dirty="0" err="1" smtClean="0"/>
              <a:t>hyperpnea</a:t>
            </a:r>
            <a:r>
              <a:rPr lang="en-US" dirty="0" smtClean="0"/>
              <a:t> and apnea</a:t>
            </a:r>
          </a:p>
          <a:p>
            <a:pPr marL="0" indent="0">
              <a:buNone/>
            </a:pPr>
            <a:r>
              <a:rPr lang="en-US" dirty="0" smtClean="0"/>
              <a:t> causes: type 2 respiratory failure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end organ damage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brain stem lesions</a:t>
            </a:r>
          </a:p>
          <a:p>
            <a:r>
              <a:rPr lang="en-US" i="1" dirty="0" err="1" smtClean="0"/>
              <a:t>Kussmaul</a:t>
            </a:r>
            <a:r>
              <a:rPr lang="en-US" i="1" dirty="0" smtClean="0"/>
              <a:t> respiration</a:t>
            </a:r>
            <a:r>
              <a:rPr lang="en-US" dirty="0" smtClean="0"/>
              <a:t>: deep, sighing hyperventilation</a:t>
            </a:r>
          </a:p>
          <a:p>
            <a:pPr marL="0" indent="0">
              <a:buNone/>
            </a:pPr>
            <a:r>
              <a:rPr lang="en-US" dirty="0" smtClean="0"/>
              <a:t>-DKA, lactic acidosis, metabolic acidosis, uremia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328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Ataxic respiration</a:t>
            </a:r>
            <a:r>
              <a:rPr lang="en-US" dirty="0" smtClean="0"/>
              <a:t>: shallow, halting irregular respiration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-medullary lesions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Pallor</a:t>
            </a:r>
          </a:p>
          <a:p>
            <a:r>
              <a:rPr lang="en-US" i="1" dirty="0" smtClean="0"/>
              <a:t>Site</a:t>
            </a:r>
            <a:r>
              <a:rPr lang="en-US" dirty="0" smtClean="0"/>
              <a:t>: conjunctiva, finger bed, buccal mucosa</a:t>
            </a:r>
          </a:p>
          <a:p>
            <a:r>
              <a:rPr lang="en-US" b="1" i="1" dirty="0" smtClean="0"/>
              <a:t>Causes</a:t>
            </a:r>
            <a:r>
              <a:rPr lang="en-US" dirty="0" smtClean="0"/>
              <a:t>: infections, PTB, lung </a:t>
            </a:r>
            <a:r>
              <a:rPr lang="en-US" dirty="0" err="1" smtClean="0"/>
              <a:t>Ca</a:t>
            </a:r>
            <a:r>
              <a:rPr lang="en-US" dirty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Jaundice</a:t>
            </a:r>
          </a:p>
          <a:p>
            <a:r>
              <a:rPr lang="en-US" i="1" dirty="0" smtClean="0"/>
              <a:t>Site</a:t>
            </a:r>
            <a:r>
              <a:rPr lang="en-US" dirty="0" smtClean="0"/>
              <a:t>: sclera, skin</a:t>
            </a:r>
          </a:p>
          <a:p>
            <a:r>
              <a:rPr lang="en-US" b="1" i="1" dirty="0" smtClean="0"/>
              <a:t>Causes</a:t>
            </a:r>
            <a:r>
              <a:rPr lang="en-US" dirty="0" smtClean="0"/>
              <a:t>: pulmonary infarction, pneumococcal pneumonia  </a:t>
            </a:r>
          </a:p>
        </p:txBody>
      </p:sp>
    </p:spTree>
    <p:extLst>
      <p:ext uri="{BB962C8B-B14F-4D97-AF65-F5344CB8AC3E}">
        <p14:creationId xmlns:p14="http://schemas.microsoft.com/office/powerpoint/2010/main" val="316923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Fever</a:t>
            </a:r>
            <a:r>
              <a:rPr lang="en-US" dirty="0" smtClean="0"/>
              <a:t>:</a:t>
            </a:r>
          </a:p>
          <a:p>
            <a:r>
              <a:rPr lang="en-US" i="1" dirty="0" smtClean="0"/>
              <a:t>Site</a:t>
            </a:r>
            <a:r>
              <a:rPr lang="en-US" dirty="0" smtClean="0"/>
              <a:t>: axilla, rectum, tongue</a:t>
            </a:r>
          </a:p>
          <a:p>
            <a:r>
              <a:rPr lang="en-US" dirty="0" smtClean="0"/>
              <a:t>Fever pattern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Dehydration</a:t>
            </a:r>
          </a:p>
          <a:p>
            <a:r>
              <a:rPr lang="en-US" i="1" dirty="0" smtClean="0"/>
              <a:t>Site</a:t>
            </a:r>
            <a:r>
              <a:rPr lang="en-US" dirty="0" smtClean="0"/>
              <a:t>: tongue, buccal mucosa, skin</a:t>
            </a:r>
          </a:p>
          <a:p>
            <a:r>
              <a:rPr lang="en-US" b="1" i="1" dirty="0" smtClean="0"/>
              <a:t>Causes</a:t>
            </a:r>
            <a:r>
              <a:rPr lang="en-US" dirty="0" smtClean="0"/>
              <a:t>: hyperventilation</a:t>
            </a:r>
          </a:p>
        </p:txBody>
      </p:sp>
    </p:spTree>
    <p:extLst>
      <p:ext uri="{BB962C8B-B14F-4D97-AF65-F5344CB8AC3E}">
        <p14:creationId xmlns:p14="http://schemas.microsoft.com/office/powerpoint/2010/main" val="36239871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Cyanosis</a:t>
            </a:r>
            <a:r>
              <a:rPr lang="en-US" dirty="0" smtClean="0"/>
              <a:t>: bluish discoloration of the skin and buccal mucosa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-&gt;5g of deoxygenated </a:t>
            </a:r>
            <a:r>
              <a:rPr lang="en-US" i="1" dirty="0" err="1" smtClean="0">
                <a:solidFill>
                  <a:srgbClr val="FF0000"/>
                </a:solidFill>
              </a:rPr>
              <a:t>Hb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/>
              <a:t>Types</a:t>
            </a:r>
            <a:r>
              <a:rPr lang="en-US" dirty="0" smtClean="0"/>
              <a:t>: central and peripheral cyanosis</a:t>
            </a:r>
          </a:p>
          <a:p>
            <a:r>
              <a:rPr lang="en-US" b="1" i="1" dirty="0" smtClean="0"/>
              <a:t>Central</a:t>
            </a:r>
          </a:p>
          <a:p>
            <a:pPr marL="0" indent="0">
              <a:buNone/>
            </a:pPr>
            <a:r>
              <a:rPr lang="en-US" dirty="0" smtClean="0"/>
              <a:t>-PE, OSA, cyanotic </a:t>
            </a:r>
            <a:r>
              <a:rPr lang="en-US" dirty="0" err="1" smtClean="0"/>
              <a:t>CHDx</a:t>
            </a:r>
            <a:r>
              <a:rPr lang="en-US" dirty="0" smtClean="0"/>
              <a:t>, pulmonary AV fistula, drugs(</a:t>
            </a:r>
            <a:r>
              <a:rPr lang="en-US" dirty="0" err="1" smtClean="0"/>
              <a:t>sulphonamides</a:t>
            </a:r>
            <a:r>
              <a:rPr lang="en-US" dirty="0" smtClean="0"/>
              <a:t>)</a:t>
            </a:r>
          </a:p>
          <a:p>
            <a:r>
              <a:rPr lang="en-US" b="1" i="1" dirty="0" smtClean="0"/>
              <a:t>Peripheral</a:t>
            </a:r>
          </a:p>
          <a:p>
            <a:pPr marL="0" indent="0">
              <a:buNone/>
            </a:pPr>
            <a:r>
              <a:rPr lang="en-US" dirty="0" smtClean="0"/>
              <a:t>-reduced CO, cold exposure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260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</a:t>
            </a:r>
            <a:r>
              <a:rPr lang="en-US" dirty="0" err="1" smtClean="0"/>
              <a:t>vs</a:t>
            </a:r>
            <a:r>
              <a:rPr lang="en-US" dirty="0" smtClean="0"/>
              <a:t> peripheral cyanosis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914902"/>
              </p:ext>
            </p:extLst>
          </p:nvPr>
        </p:nvGraphicFramePr>
        <p:xfrm>
          <a:off x="457200" y="1600200"/>
          <a:ext cx="82296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123950">
                <a:tc>
                  <a:txBody>
                    <a:bodyPr/>
                    <a:lstStyle/>
                    <a:p>
                      <a:r>
                        <a:rPr lang="en-US" dirty="0" smtClean="0"/>
                        <a:t>Central cyanosis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Peripheral cyanosis</a:t>
                      </a:r>
                      <a:endParaRPr lang="en-US" dirty="0"/>
                    </a:p>
                  </a:txBody>
                  <a:tcPr/>
                </a:tc>
              </a:tr>
              <a:tr h="1123950">
                <a:tc>
                  <a:txBody>
                    <a:bodyPr/>
                    <a:lstStyle/>
                    <a:p>
                      <a:r>
                        <a:rPr lang="en-US" dirty="0" smtClean="0"/>
                        <a:t>Whole body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extremities</a:t>
                      </a:r>
                      <a:endParaRPr lang="en-US" dirty="0"/>
                    </a:p>
                  </a:txBody>
                  <a:tcPr/>
                </a:tc>
              </a:tr>
              <a:tr h="1123950">
                <a:tc>
                  <a:txBody>
                    <a:bodyPr/>
                    <a:lstStyle/>
                    <a:p>
                      <a:r>
                        <a:rPr lang="en-US" dirty="0" smtClean="0"/>
                        <a:t>Warm extremities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 extremities</a:t>
                      </a:r>
                      <a:endParaRPr lang="en-US" dirty="0"/>
                    </a:p>
                  </a:txBody>
                  <a:tcPr/>
                </a:tc>
              </a:tr>
              <a:tr h="1123950"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 on warming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Disappears on warming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7033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Digital clubbing</a:t>
            </a:r>
            <a:r>
              <a:rPr lang="en-US" dirty="0" smtClean="0"/>
              <a:t>: selective bulbous enlargement of the digital portion of the digit due to increased subungual soft tissue</a:t>
            </a:r>
          </a:p>
          <a:p>
            <a:r>
              <a:rPr lang="en-US" dirty="0" smtClean="0"/>
              <a:t>First appears in the index finger</a:t>
            </a:r>
          </a:p>
          <a:p>
            <a:r>
              <a:rPr lang="en-US" dirty="0" smtClean="0"/>
              <a:t>Grading/</a:t>
            </a:r>
            <a:r>
              <a:rPr lang="en-US" dirty="0" err="1" smtClean="0"/>
              <a:t>schamroth</a:t>
            </a:r>
            <a:r>
              <a:rPr lang="en-US" dirty="0" smtClean="0"/>
              <a:t> sign</a:t>
            </a:r>
          </a:p>
          <a:p>
            <a:r>
              <a:rPr lang="en-US" b="1" i="1" dirty="0" smtClean="0"/>
              <a:t>Theories of clubbing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Neurogenic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Humoral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Ferritin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Hypoxia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Platelet derived growth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1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i="1" dirty="0" smtClean="0"/>
              <a:t>Most common </a:t>
            </a:r>
            <a:r>
              <a:rPr lang="en-US" dirty="0" smtClean="0"/>
              <a:t>symptom of respiratory disease</a:t>
            </a:r>
          </a:p>
          <a:p>
            <a:pPr>
              <a:buFont typeface="Wingdings" pitchFamily="2" charset="2"/>
              <a:buChar char="q"/>
            </a:pPr>
            <a:r>
              <a:rPr lang="en-US" b="1" i="1" dirty="0" smtClean="0"/>
              <a:t>Definition</a:t>
            </a:r>
            <a:r>
              <a:rPr lang="en-US" dirty="0" smtClean="0"/>
              <a:t>: forceful expiration against a </a:t>
            </a:r>
            <a:r>
              <a:rPr lang="en-US" b="1" dirty="0" smtClean="0"/>
              <a:t>closed glottis</a:t>
            </a:r>
          </a:p>
          <a:p>
            <a:pPr>
              <a:buFont typeface="Wingdings" pitchFamily="2" charset="2"/>
              <a:buChar char="q"/>
            </a:pPr>
            <a:r>
              <a:rPr lang="en-US" b="1" i="1" dirty="0" smtClean="0"/>
              <a:t>Mechanism</a:t>
            </a:r>
            <a:r>
              <a:rPr lang="en-US" dirty="0" smtClean="0"/>
              <a:t>: contraction of respiratory muscles against the closed glottis with a resultant increase in the intrathoracic pressure.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3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dirty="0" smtClean="0"/>
              <a:t>Causes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Pulmonary causes:</a:t>
            </a:r>
          </a:p>
          <a:p>
            <a:pPr marL="0" indent="0">
              <a:buNone/>
            </a:pPr>
            <a:r>
              <a:rPr lang="en-US" dirty="0" smtClean="0"/>
              <a:t>-bronchogenic </a:t>
            </a:r>
            <a:r>
              <a:rPr lang="en-US" dirty="0" err="1" smtClean="0"/>
              <a:t>Ca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-metastatic lung diseases</a:t>
            </a:r>
          </a:p>
          <a:p>
            <a:pPr marL="0" indent="0">
              <a:buNone/>
            </a:pPr>
            <a:r>
              <a:rPr lang="en-US" dirty="0" smtClean="0"/>
              <a:t>-suppurative lung diseases</a:t>
            </a:r>
          </a:p>
          <a:p>
            <a:pPr marL="0" indent="0">
              <a:buNone/>
            </a:pPr>
            <a:r>
              <a:rPr lang="en-US" dirty="0" smtClean="0"/>
              <a:t>-ILD</a:t>
            </a:r>
          </a:p>
          <a:p>
            <a:pPr marL="0" indent="0">
              <a:buNone/>
            </a:pPr>
            <a:r>
              <a:rPr lang="en-US" dirty="0" smtClean="0"/>
              <a:t>-long standing PTB</a:t>
            </a:r>
          </a:p>
          <a:p>
            <a:pPr marL="0" indent="0">
              <a:buNone/>
            </a:pPr>
            <a:r>
              <a:rPr lang="en-US" dirty="0" smtClean="0"/>
              <a:t>-chronic bronchitis</a:t>
            </a:r>
          </a:p>
          <a:p>
            <a:pPr marL="0" indent="0">
              <a:buNone/>
            </a:pPr>
            <a:r>
              <a:rPr lang="en-US" dirty="0" smtClean="0"/>
              <a:t>-mesothelioma</a:t>
            </a:r>
          </a:p>
          <a:p>
            <a:pPr marL="0" indent="0">
              <a:buNone/>
            </a:pPr>
            <a:r>
              <a:rPr lang="en-US" dirty="0" smtClean="0"/>
              <a:t>-pulmonary AV malformation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sarcoidosis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Note</a:t>
            </a:r>
            <a:r>
              <a:rPr lang="en-US" dirty="0" smtClean="0"/>
              <a:t>: read other causes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506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Lymph nodes enlargement</a:t>
            </a:r>
          </a:p>
          <a:p>
            <a:r>
              <a:rPr lang="en-US" dirty="0" smtClean="0"/>
              <a:t>Groups</a:t>
            </a:r>
          </a:p>
          <a:p>
            <a:r>
              <a:rPr lang="en-US" dirty="0" smtClean="0"/>
              <a:t>Significant lymph node?</a:t>
            </a:r>
          </a:p>
          <a:p>
            <a:r>
              <a:rPr lang="en-US" b="1" i="1" dirty="0" smtClean="0"/>
              <a:t>Large and fixed- </a:t>
            </a:r>
            <a:r>
              <a:rPr lang="en-US" dirty="0" smtClean="0"/>
              <a:t>bronchogenic </a:t>
            </a:r>
            <a:r>
              <a:rPr lang="en-US" dirty="0" err="1" smtClean="0"/>
              <a:t>Ca</a:t>
            </a:r>
            <a:endParaRPr lang="en-US" dirty="0" smtClean="0"/>
          </a:p>
          <a:p>
            <a:r>
              <a:rPr lang="en-US" b="1" i="1" dirty="0" smtClean="0"/>
              <a:t>Hard, craggy and matted- </a:t>
            </a:r>
            <a:r>
              <a:rPr lang="en-US" dirty="0" smtClean="0"/>
              <a:t>PTB, lung </a:t>
            </a:r>
            <a:r>
              <a:rPr lang="en-US" dirty="0" err="1" smtClean="0"/>
              <a:t>Ca</a:t>
            </a:r>
            <a:endParaRPr lang="en-US" dirty="0" smtClean="0"/>
          </a:p>
          <a:p>
            <a:r>
              <a:rPr lang="en-US" i="1" dirty="0" smtClean="0"/>
              <a:t>Virchow's</a:t>
            </a:r>
            <a:r>
              <a:rPr lang="en-US" dirty="0" smtClean="0"/>
              <a:t> node/</a:t>
            </a:r>
            <a:r>
              <a:rPr lang="en-US" dirty="0" err="1" smtClean="0"/>
              <a:t>trousier</a:t>
            </a:r>
            <a:r>
              <a:rPr lang="en-US" dirty="0" smtClean="0"/>
              <a:t> sign?— gastric </a:t>
            </a:r>
            <a:r>
              <a:rPr lang="en-US" dirty="0" err="1" smtClean="0"/>
              <a:t>Ca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b="1" dirty="0" err="1" smtClean="0"/>
              <a:t>Asterixis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-respiratory failure, end organ damage.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969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listening!!!!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1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i="1" dirty="0" smtClean="0"/>
              <a:t>Types</a:t>
            </a:r>
            <a:r>
              <a:rPr lang="en-US" i="1" dirty="0" smtClean="0"/>
              <a:t>:</a:t>
            </a:r>
          </a:p>
          <a:p>
            <a:pPr marL="571500" indent="-571500">
              <a:buFont typeface="+mj-lt"/>
              <a:buAutoNum type="romanUcPeriod"/>
            </a:pPr>
            <a:r>
              <a:rPr lang="en-US" i="1" dirty="0" smtClean="0"/>
              <a:t>Dry cough </a:t>
            </a:r>
            <a:r>
              <a:rPr lang="en-US" dirty="0" smtClean="0"/>
              <a:t>e.g. ILD</a:t>
            </a:r>
          </a:p>
          <a:p>
            <a:pPr marL="571500" indent="-571500">
              <a:buFont typeface="+mj-lt"/>
              <a:buAutoNum type="romanUcPeriod"/>
            </a:pPr>
            <a:r>
              <a:rPr lang="en-US" i="1" dirty="0" smtClean="0"/>
              <a:t>Productive cough</a:t>
            </a:r>
            <a:r>
              <a:rPr lang="en-US" dirty="0" smtClean="0"/>
              <a:t>: suppurative lung diseases, PTB etc.</a:t>
            </a:r>
          </a:p>
          <a:p>
            <a:pPr marL="571500" indent="-571500">
              <a:buFont typeface="+mj-lt"/>
              <a:buAutoNum type="romanUcPeriod"/>
            </a:pPr>
            <a:r>
              <a:rPr lang="en-US" i="1" dirty="0" smtClean="0"/>
              <a:t>Brassy cough</a:t>
            </a:r>
            <a:r>
              <a:rPr lang="en-US" dirty="0" smtClean="0"/>
              <a:t>: cough with metallic sound from tracheal compression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iv. Bovine cough</a:t>
            </a:r>
            <a:r>
              <a:rPr lang="en-US" dirty="0" smtClean="0"/>
              <a:t>: hollow sound from recurrent laryngeal nerve compression</a:t>
            </a:r>
          </a:p>
          <a:p>
            <a:pPr marL="0" indent="0">
              <a:buNone/>
            </a:pPr>
            <a:r>
              <a:rPr lang="en-US" i="1" dirty="0" smtClean="0"/>
              <a:t>v. Paroxysmal cough</a:t>
            </a:r>
            <a:r>
              <a:rPr lang="en-US" dirty="0" smtClean="0"/>
              <a:t>: cough in bout e.g. chronic bronchitis and </a:t>
            </a:r>
            <a:r>
              <a:rPr lang="en-US" b="1" dirty="0" smtClean="0"/>
              <a:t>pertussis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29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Cough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</a:p>
          <a:p>
            <a:r>
              <a:rPr lang="en-US" dirty="0" smtClean="0"/>
              <a:t>Productive?</a:t>
            </a:r>
          </a:p>
          <a:p>
            <a:r>
              <a:rPr lang="en-US" dirty="0" smtClean="0"/>
              <a:t>Onset</a:t>
            </a:r>
          </a:p>
          <a:p>
            <a:r>
              <a:rPr lang="en-US" dirty="0" smtClean="0"/>
              <a:t>Timing</a:t>
            </a:r>
          </a:p>
          <a:p>
            <a:r>
              <a:rPr lang="en-US" dirty="0" smtClean="0"/>
              <a:t>Relieving factors</a:t>
            </a:r>
          </a:p>
          <a:p>
            <a:r>
              <a:rPr lang="en-US" dirty="0" smtClean="0"/>
              <a:t>Aggravating factors</a:t>
            </a:r>
          </a:p>
          <a:p>
            <a:r>
              <a:rPr lang="en-US" dirty="0" smtClean="0"/>
              <a:t>Associated symptoms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3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1473</Words>
  <Application>Microsoft Office PowerPoint</Application>
  <PresentationFormat>On-screen Show (4:3)</PresentationFormat>
  <Paragraphs>415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Wingdings</vt:lpstr>
      <vt:lpstr>Office Theme</vt:lpstr>
      <vt:lpstr>History taking, symptoms and signs in respiratory system</vt:lpstr>
      <vt:lpstr>Introduction to respiratory medicine</vt:lpstr>
      <vt:lpstr>PowerPoint Presentation</vt:lpstr>
      <vt:lpstr>Respiratory symptoms</vt:lpstr>
      <vt:lpstr>PowerPoint Presentation</vt:lpstr>
      <vt:lpstr>cough</vt:lpstr>
      <vt:lpstr>PowerPoint Presentation</vt:lpstr>
      <vt:lpstr>PowerPoint Presentation</vt:lpstr>
      <vt:lpstr>Cough characteristics</vt:lpstr>
      <vt:lpstr>cough</vt:lpstr>
      <vt:lpstr>cough</vt:lpstr>
      <vt:lpstr>cough</vt:lpstr>
      <vt:lpstr>cough</vt:lpstr>
      <vt:lpstr>cough</vt:lpstr>
      <vt:lpstr>cough</vt:lpstr>
      <vt:lpstr>cough</vt:lpstr>
      <vt:lpstr>cough</vt:lpstr>
      <vt:lpstr>cough</vt:lpstr>
      <vt:lpstr>cough</vt:lpstr>
      <vt:lpstr>sputum</vt:lpstr>
      <vt:lpstr>sputum</vt:lpstr>
      <vt:lpstr>sputum</vt:lpstr>
      <vt:lpstr>sputum</vt:lpstr>
      <vt:lpstr>sputum</vt:lpstr>
      <vt:lpstr>sputum</vt:lpstr>
      <vt:lpstr>sputum</vt:lpstr>
      <vt:lpstr>sputum</vt:lpstr>
      <vt:lpstr>hemoptysis</vt:lpstr>
      <vt:lpstr>hemoptysis</vt:lpstr>
      <vt:lpstr>hemoptysis</vt:lpstr>
      <vt:lpstr>hemoptysis</vt:lpstr>
      <vt:lpstr>hemoptysis</vt:lpstr>
      <vt:lpstr>hemoptysis</vt:lpstr>
      <vt:lpstr>hemoptysis</vt:lpstr>
      <vt:lpstr>Pleuritic pain</vt:lpstr>
      <vt:lpstr>Pleuritic pain</vt:lpstr>
      <vt:lpstr>breathlessness</vt:lpstr>
      <vt:lpstr>breathlessness</vt:lpstr>
      <vt:lpstr>breathlessness</vt:lpstr>
      <vt:lpstr>breathlessness</vt:lpstr>
      <vt:lpstr>breathlessness</vt:lpstr>
      <vt:lpstr>breathlessness</vt:lpstr>
      <vt:lpstr>breathlessness</vt:lpstr>
      <vt:lpstr>wheeze</vt:lpstr>
      <vt:lpstr>wheeze</vt:lpstr>
      <vt:lpstr>fever</vt:lpstr>
      <vt:lpstr>Weight loss</vt:lpstr>
      <vt:lpstr>PowerPoint Presentation</vt:lpstr>
      <vt:lpstr>PowerPoint Presentation</vt:lpstr>
      <vt:lpstr>Signs in respiratory medicine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Central vs peripheral cyanosis</vt:lpstr>
      <vt:lpstr>PowerPoint Presentation</vt:lpstr>
      <vt:lpstr>PowerPoint Presentation</vt:lpstr>
      <vt:lpstr>PowerPoint Presentation</vt:lpstr>
      <vt:lpstr>Thanks for listening!!!!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Esan</dc:creator>
  <cp:lastModifiedBy>Famade Gbenga</cp:lastModifiedBy>
  <cp:revision>151</cp:revision>
  <dcterms:created xsi:type="dcterms:W3CDTF">2015-06-17T19:47:11Z</dcterms:created>
  <dcterms:modified xsi:type="dcterms:W3CDTF">2017-10-12T20:59:25Z</dcterms:modified>
</cp:coreProperties>
</file>