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2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7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6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3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A632-B1E5-491C-92C1-09C0BF96E77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B1C7-E051-4CF3-AD4F-904962F2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4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Plastic Surgery and Congenital Hand anomalies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err="1" smtClean="0"/>
              <a:t>Dr.</a:t>
            </a:r>
            <a:r>
              <a:rPr lang="en-GB" dirty="0" smtClean="0"/>
              <a:t> O.F </a:t>
            </a:r>
            <a:r>
              <a:rPr lang="en-GB" dirty="0" err="1" smtClean="0"/>
              <a:t>Babalola</a:t>
            </a:r>
            <a:r>
              <a:rPr lang="en-GB" dirty="0" smtClean="0"/>
              <a:t> </a:t>
            </a:r>
            <a:r>
              <a:rPr lang="en-GB" sz="1100" b="1" i="1" dirty="0" smtClean="0"/>
              <a:t>FMCS, FWACS, FAOCMF</a:t>
            </a:r>
            <a:endParaRPr lang="en-GB" sz="1100" b="1" i="1" dirty="0"/>
          </a:p>
        </p:txBody>
      </p:sp>
    </p:spTree>
    <p:extLst>
      <p:ext uri="{BB962C8B-B14F-4D97-AF65-F5344CB8AC3E}">
        <p14:creationId xmlns:p14="http://schemas.microsoft.com/office/powerpoint/2010/main" val="13274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Aetiology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Genetic; </a:t>
            </a:r>
            <a:r>
              <a:rPr lang="en-GB" dirty="0" err="1" smtClean="0"/>
              <a:t>Mendelian</a:t>
            </a:r>
            <a:r>
              <a:rPr lang="en-GB" dirty="0" smtClean="0"/>
              <a:t> inheritance in </a:t>
            </a:r>
            <a:r>
              <a:rPr lang="en-GB" dirty="0" err="1" smtClean="0"/>
              <a:t>syndactyly</a:t>
            </a:r>
            <a:r>
              <a:rPr lang="en-GB" dirty="0" smtClean="0"/>
              <a:t>, </a:t>
            </a:r>
            <a:r>
              <a:rPr lang="en-GB" dirty="0" err="1" smtClean="0"/>
              <a:t>polydactyly</a:t>
            </a:r>
            <a:endParaRPr lang="en-GB" dirty="0" smtClean="0"/>
          </a:p>
          <a:p>
            <a:r>
              <a:rPr lang="en-GB" dirty="0" smtClean="0"/>
              <a:t>Chromosomal; sex linked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Orofaciodigital</a:t>
            </a:r>
            <a:r>
              <a:rPr lang="en-GB" dirty="0" smtClean="0"/>
              <a:t> syndrome type 1 ; Turner’s syndrome</a:t>
            </a:r>
          </a:p>
          <a:p>
            <a:r>
              <a:rPr lang="en-GB" dirty="0" smtClean="0"/>
              <a:t>Autosomal; Down’s syndrome</a:t>
            </a:r>
          </a:p>
          <a:p>
            <a:r>
              <a:rPr lang="en-GB" dirty="0" err="1" smtClean="0"/>
              <a:t>Enviromental</a:t>
            </a:r>
            <a:r>
              <a:rPr lang="en-GB" dirty="0" smtClean="0"/>
              <a:t> -:</a:t>
            </a:r>
          </a:p>
          <a:p>
            <a:pPr marL="0" indent="0">
              <a:buNone/>
            </a:pPr>
            <a:r>
              <a:rPr lang="en-GB" dirty="0" smtClean="0"/>
              <a:t>- Anoxia, irradiation, drugs, Hormones,  Viral infections (TORCHES), Pressure.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8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Swansons</a:t>
            </a:r>
            <a:r>
              <a:rPr lang="en-GB" dirty="0" smtClean="0"/>
              <a:t> Classification commonly used:</a:t>
            </a:r>
          </a:p>
          <a:p>
            <a:pPr>
              <a:buFontTx/>
              <a:buChar char="-"/>
            </a:pPr>
            <a:r>
              <a:rPr lang="en-GB" b="1" dirty="0" smtClean="0"/>
              <a:t>Failure of formation of parts</a:t>
            </a:r>
          </a:p>
          <a:p>
            <a:pPr marL="0" indent="0">
              <a:buNone/>
            </a:pPr>
            <a:r>
              <a:rPr lang="en-GB" dirty="0" smtClean="0"/>
              <a:t>. Transverse defects: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b="1" dirty="0" err="1" smtClean="0"/>
              <a:t>amelia</a:t>
            </a:r>
            <a:r>
              <a:rPr lang="en-GB" dirty="0" smtClean="0"/>
              <a:t>,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b="1" dirty="0" err="1" smtClean="0"/>
              <a:t>phocomelia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. Longitudinal defects: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b="1" dirty="0" smtClean="0"/>
              <a:t>Radial club hand, Ulna Club hand, cleft hand</a:t>
            </a:r>
          </a:p>
        </p:txBody>
      </p:sp>
    </p:spTree>
    <p:extLst>
      <p:ext uri="{BB962C8B-B14F-4D97-AF65-F5344CB8AC3E}">
        <p14:creationId xmlns:p14="http://schemas.microsoft.com/office/powerpoint/2010/main" val="22159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16463"/>
          </a:xfrm>
        </p:spPr>
        <p:txBody>
          <a:bodyPr>
            <a:noAutofit/>
          </a:bodyPr>
          <a:lstStyle/>
          <a:p>
            <a:r>
              <a:rPr lang="en-GB" sz="2800" dirty="0" smtClean="0"/>
              <a:t>Failure of differentiation of parts</a:t>
            </a:r>
          </a:p>
          <a:p>
            <a:pPr marL="0" indent="0">
              <a:buNone/>
            </a:pPr>
            <a:r>
              <a:rPr lang="en-GB" sz="2800" dirty="0" smtClean="0"/>
              <a:t>     </a:t>
            </a:r>
            <a:r>
              <a:rPr lang="en-GB" sz="2800" b="1" dirty="0" err="1" smtClean="0"/>
              <a:t>Syndactyly</a:t>
            </a:r>
            <a:r>
              <a:rPr lang="en-GB" sz="2800" dirty="0" smtClean="0"/>
              <a:t>, </a:t>
            </a:r>
          </a:p>
          <a:p>
            <a:pPr marL="0" indent="0">
              <a:buNone/>
            </a:pPr>
            <a:r>
              <a:rPr lang="en-GB" sz="2800" dirty="0" smtClean="0"/>
              <a:t>     </a:t>
            </a:r>
            <a:r>
              <a:rPr lang="en-GB" sz="2800" dirty="0" err="1" smtClean="0"/>
              <a:t>symphalangism</a:t>
            </a:r>
            <a:r>
              <a:rPr lang="en-GB" sz="2800" dirty="0" smtClean="0"/>
              <a:t>,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</a:t>
            </a:r>
            <a:r>
              <a:rPr lang="en-GB" sz="2800" dirty="0" err="1" smtClean="0"/>
              <a:t>radioulnar</a:t>
            </a:r>
            <a:r>
              <a:rPr lang="en-GB" sz="2800" dirty="0" smtClean="0"/>
              <a:t> </a:t>
            </a:r>
            <a:r>
              <a:rPr lang="en-GB" sz="2800" dirty="0" err="1" smtClean="0"/>
              <a:t>synostosis</a:t>
            </a:r>
            <a:r>
              <a:rPr lang="en-GB" sz="2800" dirty="0" smtClean="0"/>
              <a:t>, </a:t>
            </a:r>
          </a:p>
          <a:p>
            <a:pPr marL="0" indent="0">
              <a:buNone/>
            </a:pPr>
            <a:r>
              <a:rPr lang="en-GB" sz="2800" dirty="0" smtClean="0"/>
              <a:t>     </a:t>
            </a:r>
            <a:r>
              <a:rPr lang="en-GB" sz="2800" dirty="0" err="1" smtClean="0"/>
              <a:t>camptodactyly</a:t>
            </a:r>
            <a:r>
              <a:rPr lang="en-GB" sz="2800" dirty="0" smtClean="0"/>
              <a:t>,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</a:t>
            </a:r>
            <a:r>
              <a:rPr lang="en-GB" sz="2800" b="1" dirty="0" err="1" smtClean="0"/>
              <a:t>clinodactyly</a:t>
            </a:r>
            <a:r>
              <a:rPr lang="en-GB" sz="2800" b="1" dirty="0" smtClean="0"/>
              <a:t>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</a:t>
            </a:r>
            <a:r>
              <a:rPr lang="en-GB" sz="2800" b="1" dirty="0" smtClean="0"/>
              <a:t>congenital clasped thumb</a:t>
            </a:r>
          </a:p>
          <a:p>
            <a:pPr marL="0" indent="0">
              <a:buNone/>
            </a:pPr>
            <a:r>
              <a:rPr lang="en-GB" sz="2800" b="1" dirty="0"/>
              <a:t> </a:t>
            </a:r>
            <a:r>
              <a:rPr lang="en-GB" sz="2800" b="1" dirty="0" smtClean="0"/>
              <a:t>    congenital trigger thumb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06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C:\Users\user\Pictures\Pictures\13-02-2015\DSC01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1983"/>
            <a:ext cx="4148391" cy="311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Pictures\Pictures\2015-11-05 Sony Cam 5.11.15 Clinical Pics\Sony Cam 5.11.15 Clinical Pics 13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77" y="1988840"/>
            <a:ext cx="393643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6887389" cy="4188471"/>
          </a:xfrm>
        </p:spPr>
        <p:txBody>
          <a:bodyPr>
            <a:noAutofit/>
          </a:bodyPr>
          <a:lstStyle/>
          <a:p>
            <a:r>
              <a:rPr lang="en-GB" dirty="0" smtClean="0"/>
              <a:t>Duplication</a:t>
            </a:r>
          </a:p>
          <a:p>
            <a:pPr>
              <a:buFontTx/>
              <a:buChar char="-"/>
            </a:pPr>
            <a:r>
              <a:rPr lang="en-GB" b="1" dirty="0" err="1" smtClean="0"/>
              <a:t>Polydactyly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Preaxial</a:t>
            </a:r>
            <a:r>
              <a:rPr lang="en-GB" dirty="0" smtClean="0"/>
              <a:t> :  Thumb </a:t>
            </a:r>
            <a:r>
              <a:rPr lang="en-GB" dirty="0" err="1" smtClean="0"/>
              <a:t>polydactyly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Postaxial :  Little finger </a:t>
            </a:r>
            <a:r>
              <a:rPr lang="en-GB" dirty="0" err="1" smtClean="0"/>
              <a:t>polydactyly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Most common in American Negros (</a:t>
            </a:r>
            <a:r>
              <a:rPr lang="en-GB" b="1" dirty="0" smtClean="0"/>
              <a:t>postaxial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High as 1 : 300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 smtClean="0"/>
              <a:t>Preaxial</a:t>
            </a:r>
            <a:r>
              <a:rPr lang="en-GB" dirty="0" smtClean="0"/>
              <a:t> common in European</a:t>
            </a:r>
          </a:p>
          <a:p>
            <a:pPr marL="0" indent="0">
              <a:buNone/>
            </a:pPr>
            <a:r>
              <a:rPr lang="en-GB" dirty="0" smtClean="0"/>
              <a:t> Association with numerous congenital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malformations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Three degrees:</a:t>
            </a:r>
          </a:p>
          <a:p>
            <a:pPr>
              <a:buFontTx/>
              <a:buChar char="-"/>
            </a:pPr>
            <a:r>
              <a:rPr lang="en-GB" dirty="0" smtClean="0"/>
              <a:t>Type 1: an extra soft tissue mass </a:t>
            </a:r>
            <a:r>
              <a:rPr lang="en-GB" b="1" dirty="0" smtClean="0"/>
              <a:t>not attached to the skeleton</a:t>
            </a:r>
          </a:p>
          <a:p>
            <a:pPr>
              <a:buFontTx/>
              <a:buChar char="-"/>
            </a:pPr>
            <a:r>
              <a:rPr lang="en-GB" dirty="0" smtClean="0"/>
              <a:t>Type 2: an extra digit, or </a:t>
            </a:r>
            <a:r>
              <a:rPr lang="en-GB" b="1" dirty="0" smtClean="0"/>
              <a:t>part thereof containing normal component</a:t>
            </a:r>
            <a:r>
              <a:rPr lang="en-GB" dirty="0" smtClean="0"/>
              <a:t>s articulating with a metacarpal or phalanx</a:t>
            </a:r>
          </a:p>
          <a:p>
            <a:pPr>
              <a:buFontTx/>
              <a:buChar char="-"/>
            </a:pPr>
            <a:r>
              <a:rPr lang="en-GB" dirty="0" smtClean="0"/>
              <a:t>Type 3: an extra digit with normal components articulating with extra metacarpal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Overgrowth or Gigantism</a:t>
            </a:r>
          </a:p>
          <a:p>
            <a:pPr marL="0" indent="0">
              <a:buNone/>
            </a:pPr>
            <a:r>
              <a:rPr lang="en-GB" dirty="0" smtClean="0"/>
              <a:t>-congenital localised pathological enlargement of skeletal and soft tissue. Rare , no association</a:t>
            </a:r>
          </a:p>
          <a:p>
            <a:pPr marL="0" indent="0">
              <a:buNone/>
            </a:pPr>
            <a:r>
              <a:rPr lang="en-GB" dirty="0" smtClean="0"/>
              <a:t>Frequently </a:t>
            </a:r>
            <a:r>
              <a:rPr lang="en-GB" b="1" dirty="0" smtClean="0"/>
              <a:t>unilateral</a:t>
            </a:r>
            <a:r>
              <a:rPr lang="en-GB" dirty="0" smtClean="0"/>
              <a:t>, </a:t>
            </a:r>
            <a:r>
              <a:rPr lang="en-GB" b="1" dirty="0" smtClean="0"/>
              <a:t>index finger commonest</a:t>
            </a:r>
          </a:p>
          <a:p>
            <a:pPr marL="0" indent="0">
              <a:buNone/>
            </a:pPr>
            <a:r>
              <a:rPr lang="en-GB" dirty="0" smtClean="0"/>
              <a:t>Two clinical types:</a:t>
            </a:r>
          </a:p>
          <a:p>
            <a:pPr>
              <a:buFontTx/>
              <a:buChar char="-"/>
            </a:pPr>
            <a:r>
              <a:rPr lang="en-GB" dirty="0" smtClean="0"/>
              <a:t>Static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Under growth or Hypoplasia</a:t>
            </a:r>
          </a:p>
          <a:p>
            <a:pPr marL="0" indent="0">
              <a:buNone/>
            </a:pPr>
            <a:r>
              <a:rPr lang="en-GB" sz="2800" dirty="0" smtClean="0"/>
              <a:t>-</a:t>
            </a:r>
            <a:r>
              <a:rPr lang="en-GB" sz="2800" b="1" dirty="0" smtClean="0"/>
              <a:t>Affects thumb commonly</a:t>
            </a:r>
          </a:p>
          <a:p>
            <a:pPr marL="0" indent="0">
              <a:buNone/>
            </a:pPr>
            <a:r>
              <a:rPr lang="en-GB" sz="2800" dirty="0" smtClean="0"/>
              <a:t>-</a:t>
            </a:r>
            <a:r>
              <a:rPr lang="en-GB" sz="2800" b="1" dirty="0" smtClean="0"/>
              <a:t>Short metacarpals seen in Turner’s syndrome</a:t>
            </a:r>
          </a:p>
          <a:p>
            <a:pPr marL="0" indent="0">
              <a:buNone/>
            </a:pPr>
            <a:r>
              <a:rPr lang="en-GB" sz="2800" dirty="0" smtClean="0"/>
              <a:t>-Short phalanges (</a:t>
            </a:r>
            <a:r>
              <a:rPr lang="en-GB" sz="2800" dirty="0" err="1" smtClean="0"/>
              <a:t>brachydactyly</a:t>
            </a:r>
            <a:r>
              <a:rPr lang="en-GB" sz="2800" dirty="0" smtClean="0"/>
              <a:t>) affect borer digits commonly</a:t>
            </a:r>
          </a:p>
          <a:p>
            <a:pPr marL="0" indent="0">
              <a:buNone/>
            </a:pPr>
            <a:r>
              <a:rPr lang="en-GB" sz="2800" dirty="0" smtClean="0"/>
              <a:t>Short functional digits should be preserved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426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348880"/>
            <a:ext cx="6887389" cy="3599316"/>
          </a:xfrm>
        </p:spPr>
        <p:txBody>
          <a:bodyPr>
            <a:noAutofit/>
          </a:bodyPr>
          <a:lstStyle/>
          <a:p>
            <a:r>
              <a:rPr lang="en-GB" sz="2800" dirty="0" smtClean="0"/>
              <a:t>Congenital Constriction </a:t>
            </a:r>
            <a:r>
              <a:rPr lang="en-GB" sz="2800" dirty="0"/>
              <a:t>B</a:t>
            </a:r>
            <a:r>
              <a:rPr lang="en-GB" sz="2800" dirty="0" smtClean="0"/>
              <a:t>and Syndrome</a:t>
            </a:r>
          </a:p>
          <a:p>
            <a:pPr marL="0" indent="0">
              <a:buNone/>
            </a:pPr>
            <a:r>
              <a:rPr lang="en-GB" sz="2800" dirty="0" smtClean="0"/>
              <a:t>-1 in 15,000 live </a:t>
            </a:r>
            <a:r>
              <a:rPr lang="en-GB" sz="2800" dirty="0" err="1" smtClean="0"/>
              <a:t>briths</a:t>
            </a:r>
            <a:endParaRPr lang="en-GB" sz="2800" dirty="0" smtClean="0"/>
          </a:p>
          <a:p>
            <a:pPr>
              <a:buFontTx/>
              <a:buChar char="-"/>
            </a:pPr>
            <a:r>
              <a:rPr lang="en-GB" sz="2800" dirty="0" smtClean="0"/>
              <a:t>Grooves running around the fingers perpendicular to the long axis</a:t>
            </a:r>
          </a:p>
          <a:p>
            <a:pPr>
              <a:buFontTx/>
              <a:buChar char="-"/>
            </a:pPr>
            <a:r>
              <a:rPr lang="en-GB" sz="2800" dirty="0" smtClean="0"/>
              <a:t>Distal portion may be </a:t>
            </a:r>
            <a:r>
              <a:rPr lang="en-GB" sz="2800" dirty="0" err="1" smtClean="0"/>
              <a:t>hypoplastic</a:t>
            </a:r>
            <a:r>
              <a:rPr lang="en-GB" sz="2800" dirty="0" smtClean="0"/>
              <a:t>, swollen or </a:t>
            </a:r>
            <a:r>
              <a:rPr lang="en-GB" sz="2800" dirty="0" err="1" smtClean="0"/>
              <a:t>autoamputated</a:t>
            </a:r>
            <a:endParaRPr lang="en-GB" sz="2800" dirty="0" smtClean="0"/>
          </a:p>
          <a:p>
            <a:pPr>
              <a:buFontTx/>
              <a:buChar char="-"/>
            </a:pPr>
            <a:r>
              <a:rPr lang="en-GB" sz="2800" dirty="0" smtClean="0"/>
              <a:t>Other malformations </a:t>
            </a:r>
            <a:r>
              <a:rPr lang="en-GB" sz="2800" dirty="0" err="1" smtClean="0"/>
              <a:t>e.g</a:t>
            </a:r>
            <a:r>
              <a:rPr lang="en-GB" sz="2800" dirty="0" smtClean="0"/>
              <a:t> cleft lip, club feet, may be present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80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user\Desktop\My Laptop Backup Files\DATA SECTIONS\IDO Pics- 1009-0310\IMG_29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2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Plastic surgery: subspecialty of Surgery responsible for repair of defects, correction of deformities and replacement of lost or missing body parts – Reconstruction</a:t>
            </a:r>
          </a:p>
          <a:p>
            <a:endParaRPr lang="en-GB" dirty="0" smtClean="0"/>
          </a:p>
          <a:p>
            <a:r>
              <a:rPr lang="en-GB" dirty="0" smtClean="0"/>
              <a:t>Recently added part: To surpass the normal body appearance - Aesthetic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7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user\Desktop\My Laptop Backup Files\O. F. BABALOLA SECTION\Documents\Plastics 18 6 08\Dr. Babalola\Migratory digit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Generalised skeletal anomalies </a:t>
            </a:r>
            <a:r>
              <a:rPr lang="en-GB" sz="3200" dirty="0" err="1" smtClean="0"/>
              <a:t>e.g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-</a:t>
            </a:r>
            <a:r>
              <a:rPr lang="en-GB" sz="3200" dirty="0" err="1" smtClean="0"/>
              <a:t>Arthrogryposis</a:t>
            </a:r>
            <a:r>
              <a:rPr lang="en-GB" sz="3200" dirty="0" smtClean="0"/>
              <a:t> Multiplex </a:t>
            </a:r>
            <a:r>
              <a:rPr lang="en-GB" sz="3200" dirty="0" err="1" smtClean="0"/>
              <a:t>Congenita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Involves anomalies of multiple joints, bones and muscles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-</a:t>
            </a:r>
            <a:r>
              <a:rPr lang="en-GB" sz="3200" dirty="0" err="1" smtClean="0"/>
              <a:t>Madelung</a:t>
            </a:r>
            <a:r>
              <a:rPr lang="en-GB" sz="3200" dirty="0" smtClean="0"/>
              <a:t> deformity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896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surgery involves Reconstruction &amp; Aesthetics</a:t>
            </a:r>
          </a:p>
          <a:p>
            <a:r>
              <a:rPr lang="en-US" dirty="0" smtClean="0"/>
              <a:t>Hand growth and anomalies start from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wk</a:t>
            </a:r>
            <a:r>
              <a:rPr lang="en-US" dirty="0" smtClean="0"/>
              <a:t> IUL</a:t>
            </a:r>
          </a:p>
          <a:p>
            <a:r>
              <a:rPr lang="en-US" dirty="0" err="1" smtClean="0"/>
              <a:t>Syndactyly</a:t>
            </a:r>
            <a:r>
              <a:rPr lang="en-US" dirty="0" smtClean="0"/>
              <a:t> commonest worldwide, </a:t>
            </a:r>
            <a:r>
              <a:rPr lang="en-US" dirty="0" err="1" smtClean="0"/>
              <a:t>polydactyly</a:t>
            </a:r>
            <a:r>
              <a:rPr lang="en-US" dirty="0" smtClean="0"/>
              <a:t> among Negroes</a:t>
            </a:r>
          </a:p>
          <a:p>
            <a:r>
              <a:rPr lang="en-US" dirty="0" smtClean="0"/>
              <a:t>Swanson’s classification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Divisions of Plastic surgery</a:t>
            </a:r>
          </a:p>
          <a:p>
            <a:pPr>
              <a:buFontTx/>
              <a:buChar char="-"/>
            </a:pPr>
            <a:r>
              <a:rPr lang="en-GB" dirty="0" smtClean="0"/>
              <a:t>General Plastic Surgery</a:t>
            </a:r>
          </a:p>
          <a:p>
            <a:pPr>
              <a:buFontTx/>
              <a:buChar char="-"/>
            </a:pPr>
            <a:r>
              <a:rPr lang="en-GB" dirty="0" smtClean="0"/>
              <a:t>Burn Surgery</a:t>
            </a:r>
          </a:p>
          <a:p>
            <a:pPr>
              <a:buFontTx/>
              <a:buChar char="-"/>
            </a:pPr>
            <a:r>
              <a:rPr lang="en-GB" dirty="0" smtClean="0"/>
              <a:t>Hand Surgery</a:t>
            </a:r>
          </a:p>
          <a:p>
            <a:pPr>
              <a:buFontTx/>
              <a:buChar char="-"/>
            </a:pPr>
            <a:r>
              <a:rPr lang="en-GB" dirty="0" smtClean="0"/>
              <a:t>Craniofacial Surgery</a:t>
            </a:r>
          </a:p>
          <a:p>
            <a:pPr>
              <a:buFontTx/>
              <a:buChar char="-"/>
            </a:pPr>
            <a:r>
              <a:rPr lang="en-GB" dirty="0" err="1" smtClean="0"/>
              <a:t>Microvascular</a:t>
            </a:r>
            <a:r>
              <a:rPr lang="en-GB" dirty="0" smtClean="0"/>
              <a:t> Surgery</a:t>
            </a:r>
          </a:p>
          <a:p>
            <a:pPr>
              <a:buFontTx/>
              <a:buChar char="-"/>
            </a:pPr>
            <a:r>
              <a:rPr lang="en-GB" dirty="0" smtClean="0"/>
              <a:t>Aesthetic Surgery</a:t>
            </a:r>
          </a:p>
        </p:txBody>
      </p:sp>
    </p:spTree>
    <p:extLst>
      <p:ext uri="{BB962C8B-B14F-4D97-AF65-F5344CB8AC3E}">
        <p14:creationId xmlns:p14="http://schemas.microsoft.com/office/powerpoint/2010/main" val="31359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</a:t>
            </a:r>
            <a:r>
              <a:rPr lang="en-GB" dirty="0"/>
              <a:t>H</a:t>
            </a:r>
            <a:r>
              <a:rPr lang="en-GB" dirty="0" smtClean="0"/>
              <a:t>and Anomalies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 as an important cosmetic unit</a:t>
            </a:r>
          </a:p>
          <a:p>
            <a:r>
              <a:rPr lang="en-GB" dirty="0" smtClean="0"/>
              <a:t>Mixture of emotions attend hand anomalies; guilt, anger, disbelief, anxiety</a:t>
            </a:r>
          </a:p>
          <a:p>
            <a:r>
              <a:rPr lang="en-GB" dirty="0" smtClean="0"/>
              <a:t>Attitudes vary</a:t>
            </a:r>
          </a:p>
          <a:p>
            <a:r>
              <a:rPr lang="en-GB" dirty="0" smtClean="0"/>
              <a:t>Differing levels of disability occurs</a:t>
            </a:r>
          </a:p>
          <a:p>
            <a:r>
              <a:rPr lang="en-GB" dirty="0" smtClean="0"/>
              <a:t>Pertinent interest is functional independence</a:t>
            </a:r>
          </a:p>
          <a:p>
            <a:r>
              <a:rPr lang="en-GB" dirty="0" smtClean="0"/>
              <a:t>Expectations must be realistic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0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Incidence is 1 : 600 live births</a:t>
            </a:r>
          </a:p>
          <a:p>
            <a:r>
              <a:rPr lang="en-GB" b="1" dirty="0" smtClean="0"/>
              <a:t>Commonest is </a:t>
            </a:r>
            <a:r>
              <a:rPr lang="en-GB" b="1" dirty="0" err="1" smtClean="0"/>
              <a:t>syndactyly</a:t>
            </a:r>
            <a:endParaRPr lang="en-GB" b="1" dirty="0" smtClean="0"/>
          </a:p>
          <a:p>
            <a:r>
              <a:rPr lang="en-GB" b="1" dirty="0" smtClean="0"/>
              <a:t>Next is </a:t>
            </a:r>
            <a:r>
              <a:rPr lang="en-GB" b="1" dirty="0" err="1" smtClean="0"/>
              <a:t>polydactyly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embryology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Limb buds : </a:t>
            </a:r>
            <a:r>
              <a:rPr lang="en-GB" dirty="0" smtClean="0">
                <a:solidFill>
                  <a:srgbClr val="FF0000"/>
                </a:solidFill>
              </a:rPr>
              <a:t>4</a:t>
            </a:r>
            <a:r>
              <a:rPr lang="en-GB" baseline="30000" dirty="0" smtClean="0">
                <a:solidFill>
                  <a:srgbClr val="FF0000"/>
                </a:solidFill>
              </a:rPr>
              <a:t>th</a:t>
            </a:r>
            <a:r>
              <a:rPr lang="en-GB" dirty="0" smtClean="0">
                <a:solidFill>
                  <a:srgbClr val="FF0000"/>
                </a:solidFill>
              </a:rPr>
              <a:t> week of IUL</a:t>
            </a:r>
            <a:r>
              <a:rPr lang="en-GB" dirty="0" smtClean="0"/>
              <a:t>, </a:t>
            </a:r>
            <a:r>
              <a:rPr lang="en-GB" dirty="0" err="1" smtClean="0"/>
              <a:t>ventrolateral</a:t>
            </a:r>
            <a:r>
              <a:rPr lang="en-GB" dirty="0" smtClean="0"/>
              <a:t> surface, opp. 8</a:t>
            </a:r>
            <a:r>
              <a:rPr lang="en-GB" baseline="30000" dirty="0" smtClean="0"/>
              <a:t>th</a:t>
            </a:r>
            <a:r>
              <a:rPr lang="en-GB" dirty="0" smtClean="0"/>
              <a:t> -12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myotomes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Upper limb buds develop marginally in advance of lower limb buds</a:t>
            </a:r>
          </a:p>
          <a:p>
            <a:r>
              <a:rPr lang="en-GB" dirty="0" smtClean="0"/>
              <a:t>Musculature in the limb found in the 7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wk</a:t>
            </a:r>
            <a:r>
              <a:rPr lang="en-GB" dirty="0" smtClean="0"/>
              <a:t> as a condensation of mesenchyme</a:t>
            </a:r>
          </a:p>
          <a:p>
            <a:r>
              <a:rPr lang="en-GB" dirty="0" smtClean="0"/>
              <a:t>As limb buds elongate, muscular tissue develops into central and dorsal components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1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Spinal nerves penetrate the </a:t>
            </a:r>
            <a:r>
              <a:rPr lang="en-GB" b="1" dirty="0" smtClean="0"/>
              <a:t>base</a:t>
            </a:r>
            <a:r>
              <a:rPr lang="en-GB" dirty="0" smtClean="0"/>
              <a:t> of the limb buds</a:t>
            </a:r>
          </a:p>
          <a:p>
            <a:r>
              <a:rPr lang="en-GB" dirty="0" smtClean="0"/>
              <a:t>Early contact of spinal nerves with differentiating muscle necessary for complete development</a:t>
            </a:r>
          </a:p>
          <a:p>
            <a:r>
              <a:rPr lang="en-GB" dirty="0" smtClean="0"/>
              <a:t>Differentiation occurs in </a:t>
            </a:r>
            <a:r>
              <a:rPr lang="en-GB" dirty="0" err="1" smtClean="0"/>
              <a:t>proximodistal</a:t>
            </a:r>
            <a:r>
              <a:rPr lang="en-GB" dirty="0" smtClean="0"/>
              <a:t> sequence from 4</a:t>
            </a:r>
            <a:r>
              <a:rPr lang="en-GB" baseline="30000" dirty="0" smtClean="0"/>
              <a:t>th</a:t>
            </a:r>
            <a:r>
              <a:rPr lang="en-GB" dirty="0" smtClean="0"/>
              <a:t> week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End of fourth week – digital swellings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wk</a:t>
            </a:r>
            <a:r>
              <a:rPr lang="en-GB" dirty="0" smtClean="0"/>
              <a:t> – hand plate with </a:t>
            </a:r>
            <a:r>
              <a:rPr lang="en-GB" b="1" dirty="0" smtClean="0"/>
              <a:t>prominent digital swellings</a:t>
            </a:r>
            <a:r>
              <a:rPr lang="en-GB" dirty="0" smtClean="0"/>
              <a:t>, clearly demarcated</a:t>
            </a:r>
          </a:p>
          <a:p>
            <a:r>
              <a:rPr lang="en-GB" dirty="0" smtClean="0"/>
              <a:t>End of 7</a:t>
            </a:r>
            <a:r>
              <a:rPr lang="en-GB" baseline="30000" dirty="0" smtClean="0"/>
              <a:t>th</a:t>
            </a:r>
            <a:r>
              <a:rPr lang="en-GB" dirty="0" smtClean="0"/>
              <a:t> week- arm, forearm, hand have attained </a:t>
            </a:r>
            <a:r>
              <a:rPr lang="en-GB" b="1" dirty="0" smtClean="0"/>
              <a:t>recognisable adult form</a:t>
            </a:r>
          </a:p>
          <a:p>
            <a:r>
              <a:rPr lang="en-GB" dirty="0" smtClean="0"/>
              <a:t>At birth, all structures fully differentiated except for nervous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1267" name="Picture 4" descr="uuuuuuuuuu 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81013"/>
            <a:ext cx="10363200" cy="77724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9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614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Introduction to Plastic Surgery and Congenital Hand anomalies</vt:lpstr>
      <vt:lpstr>PowerPoint Presentation</vt:lpstr>
      <vt:lpstr>PowerPoint Presentation</vt:lpstr>
      <vt:lpstr>Congenital Hand Anomalies</vt:lpstr>
      <vt:lpstr>PowerPoint Presentation</vt:lpstr>
      <vt:lpstr>embryology</vt:lpstr>
      <vt:lpstr>PowerPoint Presentation</vt:lpstr>
      <vt:lpstr>PowerPoint Presentation</vt:lpstr>
      <vt:lpstr>PowerPoint Presentation</vt:lpstr>
      <vt:lpstr>Aetiology</vt:lpstr>
      <vt:lpstr>Classification</vt:lpstr>
      <vt:lpstr>Group 2</vt:lpstr>
      <vt:lpstr>PowerPoint Presentation</vt:lpstr>
      <vt:lpstr>Group 3</vt:lpstr>
      <vt:lpstr>PowerPoint Presentation</vt:lpstr>
      <vt:lpstr>Group 4</vt:lpstr>
      <vt:lpstr>Group 5</vt:lpstr>
      <vt:lpstr>Group 6</vt:lpstr>
      <vt:lpstr>PowerPoint Presentation</vt:lpstr>
      <vt:lpstr>PowerPoint Presentation</vt:lpstr>
      <vt:lpstr>Group 7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Plastic Surgery and Congenital Hand anomalies</dc:title>
  <dc:creator>user</dc:creator>
  <cp:lastModifiedBy>Famade Gbenga</cp:lastModifiedBy>
  <cp:revision>26</cp:revision>
  <dcterms:created xsi:type="dcterms:W3CDTF">2016-01-19T11:02:34Z</dcterms:created>
  <dcterms:modified xsi:type="dcterms:W3CDTF">2017-10-16T14:04:35Z</dcterms:modified>
</cp:coreProperties>
</file>