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75" r:id="rId6"/>
    <p:sldId id="260" r:id="rId7"/>
    <p:sldId id="261" r:id="rId8"/>
    <p:sldId id="276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E128-915F-49EC-BCCB-8DF9C0C34DE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15D-A391-4AEA-8544-7E0B23A2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7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E128-915F-49EC-BCCB-8DF9C0C34DE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15D-A391-4AEA-8544-7E0B23A2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E128-915F-49EC-BCCB-8DF9C0C34DE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15D-A391-4AEA-8544-7E0B23A2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5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E128-915F-49EC-BCCB-8DF9C0C34DE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15D-A391-4AEA-8544-7E0B23A2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9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E128-915F-49EC-BCCB-8DF9C0C34DE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15D-A391-4AEA-8544-7E0B23A2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E128-915F-49EC-BCCB-8DF9C0C34DE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15D-A391-4AEA-8544-7E0B23A2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3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E128-915F-49EC-BCCB-8DF9C0C34DE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15D-A391-4AEA-8544-7E0B23A2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9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E128-915F-49EC-BCCB-8DF9C0C34DE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15D-A391-4AEA-8544-7E0B23A2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6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E128-915F-49EC-BCCB-8DF9C0C34DE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15D-A391-4AEA-8544-7E0B23A2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E128-915F-49EC-BCCB-8DF9C0C34DE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15D-A391-4AEA-8544-7E0B23A2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E128-915F-49EC-BCCB-8DF9C0C34DE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15D-A391-4AEA-8544-7E0B23A2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5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0E128-915F-49EC-BCCB-8DF9C0C34DE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7B15D-A391-4AEA-8544-7E0B23A2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2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Investigations in chest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DR KOLAWOLE.T.F</a:t>
            </a:r>
          </a:p>
          <a:p>
            <a:r>
              <a:rPr lang="en-US" dirty="0" smtClean="0"/>
              <a:t>Consultant Chest Physician,</a:t>
            </a:r>
          </a:p>
          <a:p>
            <a:r>
              <a:rPr lang="en-US" dirty="0" smtClean="0"/>
              <a:t>Federal Teaching Hospital,</a:t>
            </a:r>
          </a:p>
          <a:p>
            <a:r>
              <a:rPr lang="en-US" dirty="0" smtClean="0"/>
              <a:t>Ido-Ekiti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X-ray abnormalities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Collapse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—loss of volume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---mediastinum shifts towards the side of the lesion</a:t>
            </a:r>
          </a:p>
          <a:p>
            <a:pPr marL="0" indent="0">
              <a:buNone/>
            </a:pPr>
            <a:r>
              <a:rPr lang="en-US" dirty="0" smtClean="0"/>
              <a:t>2) </a:t>
            </a:r>
            <a:r>
              <a:rPr lang="en-US" b="1" dirty="0" smtClean="0"/>
              <a:t>Consolidation</a:t>
            </a:r>
          </a:p>
          <a:p>
            <a:pPr>
              <a:buFontTx/>
              <a:buChar char="-"/>
            </a:pPr>
            <a:r>
              <a:rPr lang="en-US" dirty="0" smtClean="0"/>
              <a:t>No loss of volume</a:t>
            </a:r>
          </a:p>
          <a:p>
            <a:pPr>
              <a:buFontTx/>
              <a:buChar char="-"/>
            </a:pPr>
            <a:r>
              <a:rPr lang="en-US" dirty="0" smtClean="0"/>
              <a:t>Homogenous opacities </a:t>
            </a:r>
          </a:p>
          <a:p>
            <a:pPr marL="0" indent="0">
              <a:buNone/>
            </a:pPr>
            <a:r>
              <a:rPr lang="en-US" dirty="0" smtClean="0"/>
              <a:t>3) </a:t>
            </a:r>
            <a:r>
              <a:rPr lang="en-US" b="1" dirty="0" smtClean="0"/>
              <a:t>Pleural effusion</a:t>
            </a:r>
          </a:p>
          <a:p>
            <a:pPr marL="0" indent="0">
              <a:buNone/>
            </a:pPr>
            <a:r>
              <a:rPr lang="en-US" dirty="0" smtClean="0"/>
              <a:t>-more than 500mls</a:t>
            </a:r>
          </a:p>
          <a:p>
            <a:pPr marL="0" indent="0">
              <a:buNone/>
            </a:pPr>
            <a:r>
              <a:rPr lang="en-US" dirty="0" smtClean="0"/>
              <a:t>-blunting of costophrenic angle</a:t>
            </a:r>
          </a:p>
          <a:p>
            <a:pPr marL="0" indent="0">
              <a:buNone/>
            </a:pPr>
            <a:r>
              <a:rPr lang="en-US" dirty="0" smtClean="0"/>
              <a:t>-homogenous opacities</a:t>
            </a:r>
          </a:p>
          <a:p>
            <a:pPr marL="0" indent="0">
              <a:buNone/>
            </a:pPr>
            <a:r>
              <a:rPr lang="en-US" dirty="0" smtClean="0"/>
              <a:t>-mediastinum shifts to the opposite side</a:t>
            </a:r>
          </a:p>
        </p:txBody>
      </p:sp>
    </p:spTree>
    <p:extLst>
      <p:ext uri="{BB962C8B-B14F-4D97-AF65-F5344CB8AC3E}">
        <p14:creationId xmlns:p14="http://schemas.microsoft.com/office/powerpoint/2010/main" val="286270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4) </a:t>
            </a:r>
            <a:r>
              <a:rPr lang="en-US" b="1" dirty="0" smtClean="0"/>
              <a:t>Fibrosis</a:t>
            </a:r>
          </a:p>
          <a:p>
            <a:pPr marL="0" indent="0">
              <a:buNone/>
            </a:pPr>
            <a:r>
              <a:rPr lang="en-US" dirty="0" smtClean="0"/>
              <a:t>-streaky shadows if localized</a:t>
            </a:r>
          </a:p>
          <a:p>
            <a:pPr marL="0" indent="0">
              <a:buNone/>
            </a:pPr>
            <a:r>
              <a:rPr lang="en-US" dirty="0" smtClean="0"/>
              <a:t>-loss of lung volume</a:t>
            </a:r>
          </a:p>
          <a:p>
            <a:pPr marL="0" indent="0">
              <a:buNone/>
            </a:pPr>
            <a:r>
              <a:rPr lang="en-US" dirty="0" smtClean="0"/>
              <a:t>-Ipsilateral shift of the mediastinum</a:t>
            </a:r>
          </a:p>
          <a:p>
            <a:pPr marL="0" indent="0">
              <a:buNone/>
            </a:pPr>
            <a:r>
              <a:rPr lang="en-US" dirty="0" smtClean="0"/>
              <a:t>-honey combing if generalized</a:t>
            </a:r>
          </a:p>
          <a:p>
            <a:pPr marL="0" indent="0">
              <a:buNone/>
            </a:pPr>
            <a:r>
              <a:rPr lang="en-US" dirty="0" smtClean="0"/>
              <a:t>5) </a:t>
            </a:r>
            <a:r>
              <a:rPr lang="en-US" b="1" dirty="0" smtClean="0"/>
              <a:t>Round shadows</a:t>
            </a:r>
          </a:p>
          <a:p>
            <a:pPr marL="0" indent="0">
              <a:buNone/>
            </a:pPr>
            <a:r>
              <a:rPr lang="en-US" dirty="0" smtClean="0"/>
              <a:t>-lung </a:t>
            </a:r>
            <a:r>
              <a:rPr lang="en-US" dirty="0" err="1" smtClean="0"/>
              <a:t>ca</a:t>
            </a:r>
            <a:r>
              <a:rPr lang="en-US" dirty="0" smtClean="0"/>
              <a:t> is the commonest cause</a:t>
            </a:r>
          </a:p>
          <a:p>
            <a:pPr marL="0" indent="0">
              <a:buNone/>
            </a:pPr>
            <a:r>
              <a:rPr lang="en-US" dirty="0" smtClean="0"/>
              <a:t>-other causes include </a:t>
            </a:r>
            <a:r>
              <a:rPr lang="en-US" dirty="0" err="1" smtClean="0"/>
              <a:t>aspergilloma</a:t>
            </a:r>
            <a:r>
              <a:rPr lang="en-US" dirty="0" smtClean="0"/>
              <a:t>, lung abscess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6) </a:t>
            </a:r>
            <a:r>
              <a:rPr lang="en-US" b="1" dirty="0" err="1" smtClean="0"/>
              <a:t>Miliary</a:t>
            </a:r>
            <a:r>
              <a:rPr lang="en-US" b="1" dirty="0" smtClean="0"/>
              <a:t> mottling</a:t>
            </a:r>
          </a:p>
          <a:p>
            <a:pPr marL="0" indent="0">
              <a:buNone/>
            </a:pPr>
            <a:r>
              <a:rPr lang="en-US" dirty="0" smtClean="0"/>
              <a:t>-numerous minute opacities, 1-3mm in diameters</a:t>
            </a:r>
          </a:p>
          <a:p>
            <a:pPr marL="0" indent="0">
              <a:buNone/>
            </a:pPr>
            <a:r>
              <a:rPr lang="en-US" dirty="0" smtClean="0"/>
              <a:t>-causes are </a:t>
            </a:r>
            <a:r>
              <a:rPr lang="en-US" dirty="0" err="1" smtClean="0"/>
              <a:t>miliary</a:t>
            </a:r>
            <a:r>
              <a:rPr lang="en-US" dirty="0" smtClean="0"/>
              <a:t> TB, pneumoconiosis, </a:t>
            </a:r>
            <a:r>
              <a:rPr lang="en-US" dirty="0" err="1" smtClean="0"/>
              <a:t>sarcoidosis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Computed tomography(CT)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Excellent images of the lungs &amp; Mediastinal structures</a:t>
            </a:r>
          </a:p>
          <a:p>
            <a:r>
              <a:rPr lang="en-US" dirty="0" smtClean="0"/>
              <a:t>Contrast based to enhance vascular structures</a:t>
            </a:r>
          </a:p>
          <a:p>
            <a:r>
              <a:rPr lang="en-US" b="1" dirty="0" smtClean="0"/>
              <a:t>Conventional CT- </a:t>
            </a:r>
            <a:r>
              <a:rPr lang="en-US" dirty="0" smtClean="0"/>
              <a:t>valuable in bronchial ca staging</a:t>
            </a:r>
          </a:p>
          <a:p>
            <a:r>
              <a:rPr lang="en-US" b="1" dirty="0" smtClean="0"/>
              <a:t>High resolution CT- </a:t>
            </a:r>
            <a:r>
              <a:rPr lang="en-US" dirty="0" smtClean="0"/>
              <a:t>sampling lung parenchyma with 1-2mm thickness scans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-ILD, bronchiectasis, emphysema, </a:t>
            </a:r>
            <a:r>
              <a:rPr lang="en-US" dirty="0" err="1" smtClean="0"/>
              <a:t>lymphangitis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carcinomartosa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0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resonance imaging(MRI)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with motion artifact make MRI less valuable than CT in the assessment of lung parenchyma</a:t>
            </a:r>
          </a:p>
          <a:p>
            <a:r>
              <a:rPr lang="en-US" dirty="0" smtClean="0"/>
              <a:t>Accurate image of the heart</a:t>
            </a:r>
          </a:p>
          <a:p>
            <a:r>
              <a:rPr lang="en-US" dirty="0" smtClean="0"/>
              <a:t>Aortic aneurysms</a:t>
            </a:r>
          </a:p>
          <a:p>
            <a:r>
              <a:rPr lang="en-US" dirty="0" smtClean="0"/>
              <a:t>Staging of lung </a:t>
            </a:r>
            <a:r>
              <a:rPr lang="en-US" dirty="0" err="1" smtClean="0"/>
              <a:t>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Positron emission tomography(PET)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-use of a tracer e.g. fluorodeoxyglucose(FDG)</a:t>
            </a:r>
          </a:p>
          <a:p>
            <a:r>
              <a:rPr lang="en-US" dirty="0" smtClean="0"/>
              <a:t>Taken up by the lung tissue</a:t>
            </a:r>
          </a:p>
          <a:p>
            <a:r>
              <a:rPr lang="en-US" dirty="0" smtClean="0"/>
              <a:t>Investigation of choice for assessing lymph nodes &amp; metastatic diseases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6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Scintigraphic imaging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widely for the detection of pulmonary embolism</a:t>
            </a:r>
          </a:p>
          <a:p>
            <a:pPr marL="0" indent="0">
              <a:buNone/>
            </a:pPr>
            <a:r>
              <a:rPr lang="en-US" b="1" dirty="0" smtClean="0"/>
              <a:t>Ventilation-perfusion scan</a:t>
            </a:r>
          </a:p>
          <a:p>
            <a:pPr marL="0" indent="0">
              <a:buNone/>
            </a:pPr>
            <a:r>
              <a:rPr lang="en-US" dirty="0" smtClean="0"/>
              <a:t>-pulmonary embolism; pneumonia, asthma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7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Lung function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Peak expiratory flow rate(PEFR)</a:t>
            </a:r>
          </a:p>
          <a:p>
            <a:pPr marL="0" indent="0">
              <a:buNone/>
            </a:pPr>
            <a:r>
              <a:rPr lang="en-US" dirty="0" smtClean="0"/>
              <a:t>-simple &amp; cheap</a:t>
            </a:r>
          </a:p>
          <a:p>
            <a:pPr marL="0" indent="0">
              <a:buNone/>
            </a:pPr>
            <a:r>
              <a:rPr lang="en-US" dirty="0" smtClean="0"/>
              <a:t>-best of three tests is recorded</a:t>
            </a:r>
          </a:p>
          <a:p>
            <a:pPr marL="0" indent="0">
              <a:buNone/>
            </a:pPr>
            <a:r>
              <a:rPr lang="en-US" dirty="0" smtClean="0"/>
              <a:t>-best used to monitor progression of disease &amp; its treatment</a:t>
            </a:r>
          </a:p>
          <a:p>
            <a:pPr marL="0" indent="0">
              <a:buNone/>
            </a:pPr>
            <a:r>
              <a:rPr lang="en-US" dirty="0" smtClean="0"/>
              <a:t>-diurnal variations in airflow limitation </a:t>
            </a:r>
            <a:r>
              <a:rPr lang="en-US" dirty="0" err="1" smtClean="0"/>
              <a:t>eg</a:t>
            </a:r>
            <a:r>
              <a:rPr lang="en-US" dirty="0" smtClean="0"/>
              <a:t> asthma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0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2) </a:t>
            </a:r>
            <a:r>
              <a:rPr lang="en-US" b="1" dirty="0" smtClean="0"/>
              <a:t>Spirometry</a:t>
            </a:r>
          </a:p>
          <a:p>
            <a:pPr marL="0" indent="0">
              <a:buNone/>
            </a:pPr>
            <a:r>
              <a:rPr lang="en-US" b="1" dirty="0" smtClean="0"/>
              <a:t>-</a:t>
            </a:r>
            <a:r>
              <a:rPr lang="en-US" dirty="0" smtClean="0"/>
              <a:t>flow </a:t>
            </a:r>
            <a:r>
              <a:rPr lang="en-US" smtClean="0"/>
              <a:t>time curve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-measures</a:t>
            </a:r>
            <a:r>
              <a:rPr lang="en-US" dirty="0" smtClean="0"/>
              <a:t> FEV1 &amp; FVC</a:t>
            </a:r>
          </a:p>
          <a:p>
            <a:pPr marL="0" indent="0">
              <a:buNone/>
            </a:pPr>
            <a:r>
              <a:rPr lang="en-US" b="1" dirty="0" smtClean="0"/>
              <a:t>-</a:t>
            </a:r>
            <a:r>
              <a:rPr lang="en-US" dirty="0" smtClean="0"/>
              <a:t>both are related to height, age &amp; sex</a:t>
            </a:r>
          </a:p>
          <a:p>
            <a:pPr marL="0" indent="0">
              <a:buNone/>
            </a:pPr>
            <a:r>
              <a:rPr lang="en-US" b="1" dirty="0" smtClean="0"/>
              <a:t>-</a:t>
            </a:r>
            <a:r>
              <a:rPr lang="en-US" dirty="0" smtClean="0"/>
              <a:t>obstructive </a:t>
            </a:r>
            <a:r>
              <a:rPr lang="en-US" dirty="0" err="1" smtClean="0"/>
              <a:t>vs</a:t>
            </a:r>
            <a:r>
              <a:rPr lang="en-US" dirty="0" smtClean="0"/>
              <a:t> restrictive patterns</a:t>
            </a:r>
          </a:p>
          <a:p>
            <a:pPr marL="0" indent="0">
              <a:buNone/>
            </a:pPr>
            <a:r>
              <a:rPr lang="en-US" b="1" dirty="0" smtClean="0"/>
              <a:t>3) Body plethysmography </a:t>
            </a:r>
            <a:r>
              <a:rPr lang="en-US" dirty="0" smtClean="0"/>
              <a:t>-more sensitive but expensive</a:t>
            </a:r>
          </a:p>
          <a:p>
            <a:pPr marL="0" indent="0">
              <a:buNone/>
            </a:pPr>
            <a:r>
              <a:rPr lang="en-US" b="1" dirty="0" smtClean="0"/>
              <a:t>4)</a:t>
            </a:r>
            <a:r>
              <a:rPr lang="en-US" dirty="0" smtClean="0"/>
              <a:t> </a:t>
            </a:r>
            <a:r>
              <a:rPr lang="en-US" b="1" dirty="0" smtClean="0"/>
              <a:t>Flow volume loop :</a:t>
            </a:r>
            <a:r>
              <a:rPr lang="en-US" dirty="0" smtClean="0"/>
              <a:t>extrathoracic &amp; Intrathoracic obstruction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179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5)  </a:t>
            </a:r>
            <a:r>
              <a:rPr lang="en-US" b="1" dirty="0" smtClean="0"/>
              <a:t>Transfer factor</a:t>
            </a:r>
          </a:p>
          <a:p>
            <a:pPr marL="0" indent="0">
              <a:buNone/>
            </a:pPr>
            <a:r>
              <a:rPr lang="en-US" dirty="0" smtClean="0"/>
              <a:t>-measures the transfer of gas across the alveolar-capillary membrane</a:t>
            </a:r>
          </a:p>
          <a:p>
            <a:pPr marL="0" indent="0">
              <a:buNone/>
            </a:pPr>
            <a:r>
              <a:rPr lang="en-US" dirty="0" smtClean="0"/>
              <a:t>-reflects the uptake of oxygen from the alveoli into Red blood cells</a:t>
            </a:r>
          </a:p>
          <a:p>
            <a:pPr marL="0" indent="0">
              <a:buNone/>
            </a:pPr>
            <a:r>
              <a:rPr lang="en-US" dirty="0" smtClean="0"/>
              <a:t>-usually reduced in patients with severe degree of emphysema &amp; fibrosis</a:t>
            </a:r>
          </a:p>
          <a:p>
            <a:pPr marL="0" indent="0">
              <a:buNone/>
            </a:pPr>
            <a:r>
              <a:rPr lang="en-US" dirty="0" smtClean="0"/>
              <a:t>-assessment of treatment progress in </a:t>
            </a:r>
            <a:r>
              <a:rPr lang="en-US" dirty="0" err="1" smtClean="0"/>
              <a:t>sarcoidosis</a:t>
            </a:r>
            <a:r>
              <a:rPr lang="en-US" dirty="0"/>
              <a:t> </a:t>
            </a:r>
            <a:r>
              <a:rPr lang="en-US" dirty="0" smtClean="0"/>
              <a:t>&amp; asbestosis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3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8229600" cy="4525963"/>
          </a:xfrm>
        </p:spPr>
        <p:txBody>
          <a:bodyPr/>
          <a:lstStyle/>
          <a:p>
            <a:r>
              <a:rPr lang="en-US" b="1" dirty="0" smtClean="0"/>
              <a:t>Measurement of blood gases(ABG)</a:t>
            </a:r>
          </a:p>
          <a:p>
            <a:pPr marL="0" indent="0">
              <a:buNone/>
            </a:pPr>
            <a:r>
              <a:rPr lang="en-US" dirty="0" smtClean="0"/>
              <a:t>-Po2, pco2, pH</a:t>
            </a:r>
          </a:p>
          <a:p>
            <a:r>
              <a:rPr lang="en-US" b="1" dirty="0" smtClean="0"/>
              <a:t>Exercise tests-  </a:t>
            </a:r>
            <a:r>
              <a:rPr lang="en-US" dirty="0" smtClean="0"/>
              <a:t>6MWT</a:t>
            </a:r>
          </a:p>
          <a:p>
            <a:pPr marL="0" indent="0">
              <a:buNone/>
            </a:pPr>
            <a:r>
              <a:rPr lang="en-US" dirty="0" smtClean="0"/>
              <a:t>  -early detection of lung disease</a:t>
            </a:r>
          </a:p>
          <a:p>
            <a:pPr marL="0" indent="0">
              <a:buNone/>
            </a:pPr>
            <a:r>
              <a:rPr lang="en-US" dirty="0" smtClean="0"/>
              <a:t>  -detection of MI</a:t>
            </a:r>
          </a:p>
          <a:p>
            <a:pPr marL="0" indent="0">
              <a:buNone/>
            </a:pPr>
            <a:r>
              <a:rPr lang="en-US" dirty="0" smtClean="0"/>
              <a:t>  -distinction between lung &amp; heart disease</a:t>
            </a:r>
          </a:p>
          <a:p>
            <a:pPr marL="0" indent="0">
              <a:buNone/>
            </a:pPr>
            <a:r>
              <a:rPr lang="en-US" dirty="0" smtClean="0"/>
              <a:t>  -assessment of fitness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3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Hematological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Hemoglobin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Anemia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Polycythemia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Thrombocytosis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thrombocytopenia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Bronchoscopy</a:t>
            </a:r>
          </a:p>
          <a:p>
            <a:pPr marL="0" indent="0">
              <a:buNone/>
            </a:pPr>
            <a:r>
              <a:rPr lang="en-US" dirty="0" smtClean="0"/>
              <a:t>-flexible/rigid</a:t>
            </a:r>
          </a:p>
          <a:p>
            <a:pPr marL="0" indent="0">
              <a:buNone/>
            </a:pPr>
            <a:r>
              <a:rPr lang="en-US" dirty="0" smtClean="0"/>
              <a:t>-diagnostic </a:t>
            </a:r>
            <a:r>
              <a:rPr lang="en-US" dirty="0" err="1" smtClean="0"/>
              <a:t>vs</a:t>
            </a:r>
            <a:r>
              <a:rPr lang="en-US" dirty="0" smtClean="0"/>
              <a:t> therapeutic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fibreoptic</a:t>
            </a:r>
            <a:r>
              <a:rPr lang="en-US" dirty="0" smtClean="0"/>
              <a:t>: illumination</a:t>
            </a:r>
          </a:p>
          <a:p>
            <a:pPr marL="0" indent="0">
              <a:buNone/>
            </a:pPr>
            <a:r>
              <a:rPr lang="en-US" dirty="0" smtClean="0"/>
              <a:t>-central </a:t>
            </a:r>
            <a:r>
              <a:rPr lang="en-US" dirty="0" err="1" smtClean="0"/>
              <a:t>brochial</a:t>
            </a:r>
            <a:r>
              <a:rPr lang="en-US" dirty="0" smtClean="0"/>
              <a:t> lesions </a:t>
            </a:r>
          </a:p>
          <a:p>
            <a:pPr marL="0" indent="0">
              <a:buNone/>
            </a:pPr>
            <a:r>
              <a:rPr lang="en-US" dirty="0" smtClean="0"/>
              <a:t>-washings/biopsy/BAL/biopsy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9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Skin prick tests</a:t>
            </a:r>
          </a:p>
          <a:p>
            <a:pPr marL="0" indent="0">
              <a:buNone/>
            </a:pPr>
            <a:r>
              <a:rPr lang="en-US" dirty="0" smtClean="0"/>
              <a:t>-allergen solutions are placed on the skin usually volar surface of the forearm</a:t>
            </a:r>
          </a:p>
          <a:p>
            <a:pPr marL="0" indent="0">
              <a:buNone/>
            </a:pPr>
            <a:r>
              <a:rPr lang="en-US" dirty="0" smtClean="0"/>
              <a:t>-epidermis is broken using a 1mm tipped lancet</a:t>
            </a:r>
          </a:p>
          <a:p>
            <a:pPr marL="0" indent="0">
              <a:buNone/>
            </a:pPr>
            <a:r>
              <a:rPr lang="en-US" dirty="0" smtClean="0"/>
              <a:t>-if sensitive, a weal develops</a:t>
            </a:r>
          </a:p>
          <a:p>
            <a:pPr marL="0" indent="0">
              <a:buNone/>
            </a:pPr>
            <a:r>
              <a:rPr lang="en-US" dirty="0" smtClean="0"/>
              <a:t>-diameter of the weal is measured after 10minutes</a:t>
            </a:r>
          </a:p>
          <a:p>
            <a:pPr marL="0" indent="0">
              <a:buNone/>
            </a:pPr>
            <a:r>
              <a:rPr lang="en-US" dirty="0" smtClean="0"/>
              <a:t>-a weal of at least 3mm diameter is positive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listening!!!!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4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Biochemical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E/U/</a:t>
            </a:r>
            <a:r>
              <a:rPr lang="en-US" b="1" dirty="0"/>
              <a:t>C</a:t>
            </a:r>
            <a:r>
              <a:rPr lang="en-US" b="1" dirty="0" smtClean="0"/>
              <a:t>r</a:t>
            </a:r>
            <a:r>
              <a:rPr lang="en-US" dirty="0" smtClean="0"/>
              <a:t>—lung Ca, infections</a:t>
            </a:r>
          </a:p>
          <a:p>
            <a:r>
              <a:rPr lang="en-US" b="1" dirty="0" smtClean="0"/>
              <a:t>B-type natriuretic peptide(BNP)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-cardiac &amp; non-cardiac breathlessness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a rapid bedside test</a:t>
            </a:r>
          </a:p>
          <a:p>
            <a:r>
              <a:rPr lang="en-US" b="1" dirty="0" smtClean="0"/>
              <a:t>D-dimer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-to detect intravascular coagulation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a negative test makes pulmonary embolism very  unlikely.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Biochemical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Alpha 1 antitrypsin levels-</a:t>
            </a:r>
            <a:r>
              <a:rPr lang="en-US" dirty="0" smtClean="0"/>
              <a:t>--COPD</a:t>
            </a:r>
          </a:p>
          <a:p>
            <a:r>
              <a:rPr lang="en-US" b="1" dirty="0" smtClean="0"/>
              <a:t>Aspergillus antibodies</a:t>
            </a:r>
            <a:r>
              <a:rPr lang="en-US" dirty="0" smtClean="0"/>
              <a:t>— </a:t>
            </a:r>
            <a:r>
              <a:rPr lang="en-US" dirty="0" err="1" smtClean="0"/>
              <a:t>aspergillosis</a:t>
            </a:r>
            <a:endParaRPr lang="en-US" dirty="0" smtClean="0"/>
          </a:p>
          <a:p>
            <a:r>
              <a:rPr lang="en-US" b="1" dirty="0" smtClean="0"/>
              <a:t>Viral serology- </a:t>
            </a:r>
            <a:r>
              <a:rPr lang="en-US" dirty="0" smtClean="0"/>
              <a:t>PCR ,influenza virus</a:t>
            </a:r>
          </a:p>
          <a:p>
            <a:r>
              <a:rPr lang="en-US" b="1" dirty="0" smtClean="0"/>
              <a:t>Mycoplasma serology- </a:t>
            </a:r>
            <a:r>
              <a:rPr lang="en-US" dirty="0" smtClean="0"/>
              <a:t>mycoplasma pneumonia</a:t>
            </a:r>
          </a:p>
          <a:p>
            <a:r>
              <a:rPr lang="en-US" b="1" dirty="0" smtClean="0"/>
              <a:t>Autoantibodies</a:t>
            </a:r>
            <a:r>
              <a:rPr lang="en-US" dirty="0" smtClean="0"/>
              <a:t>- SLE, PAN, </a:t>
            </a:r>
            <a:r>
              <a:rPr lang="en-US" dirty="0" err="1" smtClean="0"/>
              <a:t>Churg-strauss</a:t>
            </a:r>
            <a:r>
              <a:rPr lang="en-US" dirty="0" smtClean="0"/>
              <a:t> sx</a:t>
            </a:r>
          </a:p>
          <a:p>
            <a:r>
              <a:rPr lang="en-US" b="1" dirty="0" smtClean="0"/>
              <a:t>IgE measurement- </a:t>
            </a:r>
            <a:r>
              <a:rPr lang="en-US" dirty="0" smtClean="0"/>
              <a:t>bronchial Asthma, ABPA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1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Pleural aspirate</a:t>
            </a:r>
            <a:r>
              <a:rPr lang="en-US" dirty="0" smtClean="0"/>
              <a:t>: pleural effusion</a:t>
            </a:r>
          </a:p>
          <a:p>
            <a:pPr marL="0" indent="0">
              <a:buNone/>
            </a:pPr>
            <a:r>
              <a:rPr lang="en-US" dirty="0" smtClean="0"/>
              <a:t>-LDH</a:t>
            </a:r>
          </a:p>
          <a:p>
            <a:pPr marL="0" indent="0">
              <a:buNone/>
            </a:pPr>
            <a:r>
              <a:rPr lang="en-US" dirty="0" smtClean="0"/>
              <a:t>-albumin &amp; total protein</a:t>
            </a:r>
          </a:p>
          <a:p>
            <a:pPr marL="0" indent="0">
              <a:buNone/>
            </a:pPr>
            <a:r>
              <a:rPr lang="en-US" dirty="0" smtClean="0"/>
              <a:t>-ADA, gamma interferon, </a:t>
            </a:r>
            <a:r>
              <a:rPr lang="en-US" dirty="0" err="1" smtClean="0"/>
              <a:t>isoenzymes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Microbiological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Sputum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Colour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Rusty brown-pneumococcal pneumonia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Red currant </a:t>
            </a:r>
            <a:r>
              <a:rPr lang="en-US" dirty="0" err="1" smtClean="0"/>
              <a:t>jel</a:t>
            </a:r>
            <a:r>
              <a:rPr lang="en-US" dirty="0" smtClean="0"/>
              <a:t>- </a:t>
            </a:r>
            <a:r>
              <a:rPr lang="en-US" dirty="0" err="1" smtClean="0"/>
              <a:t>klebsiella</a:t>
            </a:r>
            <a:r>
              <a:rPr lang="en-US" dirty="0" smtClean="0"/>
              <a:t> pneumonia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Anchovy sauce-ruptured amoebic liver abscess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Pink color-acute pulmonary edema &amp; mitral stenosis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Black sputum-</a:t>
            </a:r>
            <a:r>
              <a:rPr lang="en-US" dirty="0" err="1" smtClean="0"/>
              <a:t>aspergillosis</a:t>
            </a:r>
            <a:r>
              <a:rPr lang="en-US" dirty="0" smtClean="0"/>
              <a:t> &amp; CWP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Yellowish-infections or allergy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Blood stained-neoplasm or pulmonary infarction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Microbiological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Gram stain &amp; culture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Pneumonia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Diagnosis of TB-</a:t>
            </a:r>
            <a:r>
              <a:rPr lang="en-US" dirty="0" err="1" smtClean="0"/>
              <a:t>Ziehl</a:t>
            </a:r>
            <a:r>
              <a:rPr lang="en-US" dirty="0" smtClean="0"/>
              <a:t>-</a:t>
            </a:r>
            <a:r>
              <a:rPr lang="en-US" dirty="0" err="1" smtClean="0"/>
              <a:t>Neelsen</a:t>
            </a:r>
            <a:r>
              <a:rPr lang="en-US" dirty="0" smtClean="0"/>
              <a:t> stain or </a:t>
            </a:r>
            <a:r>
              <a:rPr lang="en-US" dirty="0" err="1" smtClean="0"/>
              <a:t>auramine</a:t>
            </a:r>
            <a:r>
              <a:rPr lang="en-US" dirty="0" smtClean="0"/>
              <a:t>-phenol stain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Aspergillus</a:t>
            </a:r>
            <a:r>
              <a:rPr lang="en-US" dirty="0" smtClean="0"/>
              <a:t> lung disease</a:t>
            </a:r>
          </a:p>
          <a:p>
            <a:pPr marL="0" indent="0">
              <a:buNone/>
            </a:pPr>
            <a:r>
              <a:rPr lang="en-US" b="1" dirty="0" smtClean="0"/>
              <a:t>Sputum cytology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Diagnosis of lung </a:t>
            </a:r>
            <a:r>
              <a:rPr lang="en-US" dirty="0" err="1" smtClean="0"/>
              <a:t>ca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Quick result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Very cheap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Non-invasive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3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Pleural aspirate</a:t>
            </a:r>
          </a:p>
          <a:p>
            <a:pPr marL="0" indent="0">
              <a:buNone/>
            </a:pPr>
            <a:r>
              <a:rPr lang="en-US" dirty="0" smtClean="0"/>
              <a:t>-gram stain</a:t>
            </a:r>
          </a:p>
          <a:p>
            <a:pPr marL="0" indent="0">
              <a:buNone/>
            </a:pPr>
            <a:r>
              <a:rPr lang="en-US" dirty="0" smtClean="0"/>
              <a:t>-M/C/S</a:t>
            </a:r>
          </a:p>
          <a:p>
            <a:pPr marL="0" indent="0">
              <a:buNone/>
            </a:pPr>
            <a:r>
              <a:rPr lang="en-US" dirty="0" smtClean="0"/>
              <a:t>-diagnostic </a:t>
            </a:r>
            <a:r>
              <a:rPr lang="en-US" dirty="0" err="1" smtClean="0"/>
              <a:t>vs</a:t>
            </a:r>
            <a:r>
              <a:rPr lang="en-US" dirty="0" smtClean="0"/>
              <a:t> therapeutic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3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Essential adjunct to examination</a:t>
            </a:r>
          </a:p>
          <a:p>
            <a:r>
              <a:rPr lang="en-US" dirty="0" smtClean="0"/>
              <a:t>Diseases like TB or lung </a:t>
            </a:r>
            <a:r>
              <a:rPr lang="en-US" dirty="0" err="1" smtClean="0"/>
              <a:t>ca</a:t>
            </a:r>
            <a:r>
              <a:rPr lang="en-US" dirty="0" smtClean="0"/>
              <a:t> are obvious on CXR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CXR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PA, AP, </a:t>
            </a:r>
            <a:r>
              <a:rPr lang="en-US" dirty="0" err="1" smtClean="0"/>
              <a:t>Lat</a:t>
            </a:r>
            <a:r>
              <a:rPr lang="en-US" dirty="0" smtClean="0"/>
              <a:t> views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Shape &amp; bony structures of the chest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Centrality of the trachea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Position of the diaphragm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Shape, size &amp; position of the heart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Shape &amp; size of the </a:t>
            </a:r>
            <a:r>
              <a:rPr lang="en-US" dirty="0" err="1" smtClean="0"/>
              <a:t>hilar</a:t>
            </a:r>
            <a:r>
              <a:rPr lang="en-US" dirty="0" smtClean="0"/>
              <a:t> shadows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8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732</Words>
  <Application>Microsoft Office PowerPoint</Application>
  <PresentationFormat>On-screen Show (4:3)</PresentationFormat>
  <Paragraphs>148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Investigations in chest</vt:lpstr>
      <vt:lpstr>Hematological tests</vt:lpstr>
      <vt:lpstr>Biochemical tests</vt:lpstr>
      <vt:lpstr>Biochemical tests</vt:lpstr>
      <vt:lpstr>PowerPoint Presentation</vt:lpstr>
      <vt:lpstr>Microbiological tests</vt:lpstr>
      <vt:lpstr>Microbiological tests</vt:lpstr>
      <vt:lpstr>PowerPoint Presentation</vt:lpstr>
      <vt:lpstr>imaging</vt:lpstr>
      <vt:lpstr>X-ray abnormalities</vt:lpstr>
      <vt:lpstr>PowerPoint Presentation</vt:lpstr>
      <vt:lpstr>Computed tomography(CT)</vt:lpstr>
      <vt:lpstr>Magnetic resonance imaging(MRI)</vt:lpstr>
      <vt:lpstr>Positron emission tomography(PET)</vt:lpstr>
      <vt:lpstr>Scintigraphic imaging</vt:lpstr>
      <vt:lpstr>Lung function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listening!!!!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Investigations in chest</dc:title>
  <dc:creator>SAMSUNG</dc:creator>
  <cp:lastModifiedBy>SAMSUNG</cp:lastModifiedBy>
  <cp:revision>40</cp:revision>
  <dcterms:created xsi:type="dcterms:W3CDTF">2017-07-05T05:36:23Z</dcterms:created>
  <dcterms:modified xsi:type="dcterms:W3CDTF">2017-07-05T14:17:09Z</dcterms:modified>
</cp:coreProperties>
</file>