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 id="282" r:id="rId17"/>
    <p:sldId id="271" r:id="rId18"/>
    <p:sldId id="272" r:id="rId19"/>
    <p:sldId id="273" r:id="rId20"/>
    <p:sldId id="274" r:id="rId21"/>
    <p:sldId id="276" r:id="rId22"/>
    <p:sldId id="284" r:id="rId23"/>
    <p:sldId id="285" r:id="rId24"/>
    <p:sldId id="286" r:id="rId25"/>
    <p:sldId id="287" r:id="rId26"/>
    <p:sldId id="288" r:id="rId27"/>
    <p:sldId id="289" r:id="rId28"/>
    <p:sldId id="290" r:id="rId29"/>
    <p:sldId id="291" r:id="rId30"/>
    <p:sldId id="292" r:id="rId31"/>
    <p:sldId id="275" r:id="rId32"/>
    <p:sldId id="277" r:id="rId33"/>
    <p:sldId id="278" r:id="rId34"/>
    <p:sldId id="279" r:id="rId35"/>
    <p:sldId id="28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3C8EA-BB25-4384-B572-8C7232897F22}" type="datetimeFigureOut">
              <a:rPr lang="en-US" smtClean="0"/>
              <a:t>10/17/2017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42DD-2A36-4028-A3DE-462345FB67B7}" type="slidenum">
              <a:rPr lang="en-US" smtClean="0"/>
              <a:t>‹#›</a:t>
            </a:fld>
            <a:endParaRPr lang="en-US"/>
          </a:p>
        </p:txBody>
      </p:sp>
    </p:spTree>
    <p:extLst>
      <p:ext uri="{BB962C8B-B14F-4D97-AF65-F5344CB8AC3E}">
        <p14:creationId xmlns:p14="http://schemas.microsoft.com/office/powerpoint/2010/main" val="338565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3E42DD-2A36-4028-A3DE-462345FB67B7}" type="slidenum">
              <a:rPr lang="en-US" smtClean="0"/>
              <a:t>14</a:t>
            </a:fld>
            <a:endParaRPr lang="en-US"/>
          </a:p>
        </p:txBody>
      </p:sp>
    </p:spTree>
    <p:extLst>
      <p:ext uri="{BB962C8B-B14F-4D97-AF65-F5344CB8AC3E}">
        <p14:creationId xmlns:p14="http://schemas.microsoft.com/office/powerpoint/2010/main" val="2036278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8F2BD00-CB9F-443D-8CD7-D3FFCB0CB4FC}" type="datetimeFigureOut">
              <a:rPr lang="en-US" smtClean="0"/>
              <a:t>10/17/2017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370A9C9-E864-44E1-BB24-20D17C585E1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2BD00-CB9F-443D-8CD7-D3FFCB0CB4FC}"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0A9C9-E864-44E1-BB24-20D17C585E17}"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2BD00-CB9F-443D-8CD7-D3FFCB0CB4FC}"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0A9C9-E864-44E1-BB24-20D17C585E17}"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2BD00-CB9F-443D-8CD7-D3FFCB0CB4FC}"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0A9C9-E864-44E1-BB24-20D17C585E17}"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2BD00-CB9F-443D-8CD7-D3FFCB0CB4FC}"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0A9C9-E864-44E1-BB24-20D17C585E1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F2BD00-CB9F-443D-8CD7-D3FFCB0CB4FC}"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0A9C9-E864-44E1-BB24-20D17C585E17}"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F2BD00-CB9F-443D-8CD7-D3FFCB0CB4FC}" type="datetimeFigureOut">
              <a:rPr lang="en-US"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0A9C9-E864-44E1-BB24-20D17C585E17}"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2BD00-CB9F-443D-8CD7-D3FFCB0CB4FC}" type="datetimeFigureOut">
              <a:rPr lang="en-US" smtClean="0"/>
              <a:t>10/17/2017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0A9C9-E864-44E1-BB24-20D17C585E17}"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2BD00-CB9F-443D-8CD7-D3FFCB0CB4FC}" type="datetimeFigureOut">
              <a:rPr lang="en-US" smtClean="0"/>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0A9C9-E864-44E1-BB24-20D17C585E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2BD00-CB9F-443D-8CD7-D3FFCB0CB4FC}"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0A9C9-E864-44E1-BB24-20D17C585E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2BD00-CB9F-443D-8CD7-D3FFCB0CB4FC}"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0A9C9-E864-44E1-BB24-20D17C585E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8F2BD00-CB9F-443D-8CD7-D3FFCB0CB4FC}" type="datetimeFigureOut">
              <a:rPr lang="en-US" smtClean="0"/>
              <a:t>10/17/2017</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370A9C9-E864-44E1-BB24-20D17C585E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MENINGITIS</a:t>
            </a:r>
          </a:p>
        </p:txBody>
      </p:sp>
      <p:sp>
        <p:nvSpPr>
          <p:cNvPr id="3" name="Subtitle 2"/>
          <p:cNvSpPr>
            <a:spLocks noGrp="1"/>
          </p:cNvSpPr>
          <p:nvPr>
            <p:ph type="subTitle" idx="1"/>
          </p:nvPr>
        </p:nvSpPr>
        <p:spPr/>
        <p:txBody>
          <a:bodyPr>
            <a:normAutofit fontScale="92500"/>
          </a:bodyPr>
          <a:lstStyle/>
          <a:p>
            <a:r>
              <a:rPr lang="en-US" dirty="0"/>
              <a:t>AM ADEBIYI, </a:t>
            </a:r>
            <a:r>
              <a:rPr lang="en-US" dirty="0" err="1"/>
              <a:t>MBChB</a:t>
            </a:r>
            <a:r>
              <a:rPr lang="en-US" dirty="0"/>
              <a:t>, FMCP</a:t>
            </a:r>
          </a:p>
          <a:p>
            <a:r>
              <a:rPr lang="en-US" dirty="0"/>
              <a:t>DEPARTMENT OF MEDICINE,</a:t>
            </a:r>
          </a:p>
          <a:p>
            <a:r>
              <a:rPr lang="en-US" dirty="0"/>
              <a:t>FETHI/ABUAD, IDO-EKITI</a:t>
            </a:r>
          </a:p>
          <a:p>
            <a:r>
              <a:rPr lang="en-US" dirty="0"/>
              <a:t>LECTURE TO ABUAD CLINICAL 1 STUDENTS</a:t>
            </a:r>
          </a:p>
        </p:txBody>
      </p:sp>
    </p:spTree>
    <p:extLst>
      <p:ext uri="{BB962C8B-B14F-4D97-AF65-F5344CB8AC3E}">
        <p14:creationId xmlns:p14="http://schemas.microsoft.com/office/powerpoint/2010/main" val="2203190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Rarely</a:t>
            </a:r>
            <a:r>
              <a:rPr lang="en-US" dirty="0"/>
              <a:t>, meningitis arises from invasion </a:t>
            </a:r>
            <a:r>
              <a:rPr lang="en-US" b="1" dirty="0"/>
              <a:t>via septic thrombi or </a:t>
            </a:r>
            <a:r>
              <a:rPr lang="en-US" b="1" dirty="0" err="1"/>
              <a:t>osteomyelitic</a:t>
            </a:r>
            <a:r>
              <a:rPr lang="en-US" b="1" dirty="0"/>
              <a:t> erosion </a:t>
            </a:r>
            <a:r>
              <a:rPr lang="en-US" dirty="0"/>
              <a:t>from infected contiguous structures. </a:t>
            </a:r>
          </a:p>
          <a:p>
            <a:r>
              <a:rPr lang="en-US" dirty="0"/>
              <a:t>Meningeal seeding may also occur with a direct bacterial inoculate during </a:t>
            </a:r>
            <a:r>
              <a:rPr lang="en-US" b="1" dirty="0"/>
              <a:t>trauma, neurosurgery, or instrumentation.</a:t>
            </a:r>
          </a:p>
          <a:p>
            <a:endParaRPr lang="en-US" dirty="0"/>
          </a:p>
        </p:txBody>
      </p:sp>
      <p:sp>
        <p:nvSpPr>
          <p:cNvPr id="2" name="Title 1"/>
          <p:cNvSpPr>
            <a:spLocks noGrp="1"/>
          </p:cNvSpPr>
          <p:nvPr>
            <p:ph type="title"/>
          </p:nvPr>
        </p:nvSpPr>
        <p:spPr/>
        <p:txBody>
          <a:bodyPr/>
          <a:lstStyle/>
          <a:p>
            <a:r>
              <a:rPr lang="en-US" dirty="0"/>
              <a:t>Pathophysiology </a:t>
            </a:r>
          </a:p>
        </p:txBody>
      </p:sp>
    </p:spTree>
    <p:extLst>
      <p:ext uri="{BB962C8B-B14F-4D97-AF65-F5344CB8AC3E}">
        <p14:creationId xmlns:p14="http://schemas.microsoft.com/office/powerpoint/2010/main" val="394435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a:t>
            </a:r>
            <a:r>
              <a:rPr lang="en-US" b="1" dirty="0"/>
              <a:t>brain is naturally protected from the body’s immune system </a:t>
            </a:r>
            <a:r>
              <a:rPr lang="en-US" dirty="0"/>
              <a:t>by the barrier that the meninges create between the bloodstream and the brain.</a:t>
            </a:r>
          </a:p>
          <a:p>
            <a:r>
              <a:rPr lang="en-US" dirty="0"/>
              <a:t>Normally, this protection is an advantage because the barrier prevents the immune system from attacking the brain. </a:t>
            </a:r>
          </a:p>
          <a:p>
            <a:r>
              <a:rPr lang="en-US" dirty="0"/>
              <a:t>However, in meningitis, the blood-brain barrier can become disrupted; once bacteria or other organisms have found their way to the brain, they are somewhat isolated from the immune system and can spread.</a:t>
            </a:r>
          </a:p>
        </p:txBody>
      </p:sp>
      <p:sp>
        <p:nvSpPr>
          <p:cNvPr id="2" name="Title 1"/>
          <p:cNvSpPr>
            <a:spLocks noGrp="1"/>
          </p:cNvSpPr>
          <p:nvPr>
            <p:ph type="title"/>
          </p:nvPr>
        </p:nvSpPr>
        <p:spPr/>
        <p:txBody>
          <a:bodyPr/>
          <a:lstStyle/>
          <a:p>
            <a:r>
              <a:rPr lang="en-US" dirty="0"/>
              <a:t>Pathophysiology</a:t>
            </a:r>
          </a:p>
        </p:txBody>
      </p:sp>
    </p:spTree>
    <p:extLst>
      <p:ext uri="{BB962C8B-B14F-4D97-AF65-F5344CB8AC3E}">
        <p14:creationId xmlns:p14="http://schemas.microsoft.com/office/powerpoint/2010/main" val="256336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When the body tries to fight the infection, the problem can worsen; blood vessels become leaky and allow fluid, WBCs, and other infection-fighting particles to enter the meninges and brain. </a:t>
            </a:r>
          </a:p>
          <a:p>
            <a:r>
              <a:rPr lang="en-US" dirty="0"/>
              <a:t>This process, in turn, causes brain swelling and can eventually result in decreasing blood flow to parts of the brain, worsening the symptoms of infection.</a:t>
            </a:r>
          </a:p>
        </p:txBody>
      </p:sp>
      <p:sp>
        <p:nvSpPr>
          <p:cNvPr id="2" name="Title 1"/>
          <p:cNvSpPr>
            <a:spLocks noGrp="1"/>
          </p:cNvSpPr>
          <p:nvPr>
            <p:ph type="title"/>
          </p:nvPr>
        </p:nvSpPr>
        <p:spPr/>
        <p:txBody>
          <a:bodyPr/>
          <a:lstStyle/>
          <a:p>
            <a:r>
              <a:rPr lang="en-US" dirty="0"/>
              <a:t>Pathophysiology</a:t>
            </a:r>
          </a:p>
        </p:txBody>
      </p:sp>
    </p:spTree>
    <p:extLst>
      <p:ext uri="{BB962C8B-B14F-4D97-AF65-F5344CB8AC3E}">
        <p14:creationId xmlns:p14="http://schemas.microsoft.com/office/powerpoint/2010/main" val="335366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Depending on the severity of bacterial meningitis, the inflammatory process may remain confined to the subarachnoid space. </a:t>
            </a:r>
          </a:p>
          <a:p>
            <a:r>
              <a:rPr lang="en-US" dirty="0"/>
              <a:t>In less severe forms, the </a:t>
            </a:r>
            <a:r>
              <a:rPr lang="en-US" dirty="0" err="1"/>
              <a:t>pial</a:t>
            </a:r>
            <a:r>
              <a:rPr lang="en-US" dirty="0"/>
              <a:t> barrier is not penetrated, and the underlying parenchyma remains intact. </a:t>
            </a:r>
          </a:p>
          <a:p>
            <a:r>
              <a:rPr lang="en-US" dirty="0"/>
              <a:t>However, in more severe forms of bacterial meningitis, the </a:t>
            </a:r>
            <a:r>
              <a:rPr lang="en-US" dirty="0" err="1"/>
              <a:t>pial</a:t>
            </a:r>
            <a:r>
              <a:rPr lang="en-US" dirty="0"/>
              <a:t> barrier is breached, and the underlying parenchyma is invaded by the inflammatory process.</a:t>
            </a:r>
          </a:p>
          <a:p>
            <a:r>
              <a:rPr lang="en-US" dirty="0"/>
              <a:t>Thus, bacterial meningitis may lead to widespread cortical destruction, particularly when left untreated. </a:t>
            </a:r>
          </a:p>
        </p:txBody>
      </p:sp>
      <p:sp>
        <p:nvSpPr>
          <p:cNvPr id="2" name="Title 1"/>
          <p:cNvSpPr>
            <a:spLocks noGrp="1"/>
          </p:cNvSpPr>
          <p:nvPr>
            <p:ph type="title"/>
          </p:nvPr>
        </p:nvSpPr>
        <p:spPr/>
        <p:txBody>
          <a:bodyPr/>
          <a:lstStyle/>
          <a:p>
            <a:r>
              <a:rPr lang="en-US" dirty="0"/>
              <a:t>Pathophysiology</a:t>
            </a:r>
          </a:p>
        </p:txBody>
      </p:sp>
    </p:spTree>
    <p:extLst>
      <p:ext uri="{BB962C8B-B14F-4D97-AF65-F5344CB8AC3E}">
        <p14:creationId xmlns:p14="http://schemas.microsoft.com/office/powerpoint/2010/main" val="4282975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Replicating bacteria, increasing numbers of inflammatory cells, cytokine-induced disruptions in membrane transport, and increased vascular and membrane permeability perpetuate the infectious process in bacterial meningitis. </a:t>
            </a:r>
          </a:p>
          <a:p>
            <a:r>
              <a:rPr lang="en-US" dirty="0"/>
              <a:t>These processes account for the characteristic changes in CSF cell count, pH, lactate, protein, and glucose in patients with this disease. </a:t>
            </a:r>
          </a:p>
          <a:p>
            <a:r>
              <a:rPr lang="en-US" dirty="0"/>
              <a:t>Exudates extend throughout the CSF, particularly to the basal cisterns, resulting in the following:</a:t>
            </a:r>
          </a:p>
          <a:p>
            <a:pPr marL="514350" indent="-514350">
              <a:buFont typeface="+mj-lt"/>
              <a:buAutoNum type="arabicPeriod"/>
            </a:pPr>
            <a:r>
              <a:rPr lang="en-US" dirty="0"/>
              <a:t>Damage to cranial nerves (</a:t>
            </a:r>
            <a:r>
              <a:rPr lang="en-US" dirty="0" err="1"/>
              <a:t>eg</a:t>
            </a:r>
            <a:r>
              <a:rPr lang="en-US" dirty="0"/>
              <a:t>, cranial nerve VIII, with resultant hearing loss) </a:t>
            </a:r>
          </a:p>
          <a:p>
            <a:pPr marL="514350" indent="-514350">
              <a:buFont typeface="+mj-lt"/>
              <a:buAutoNum type="arabicPeriod"/>
            </a:pPr>
            <a:r>
              <a:rPr lang="en-US" dirty="0"/>
              <a:t>Obliteration of CSF pathways (causing obstructive hydrocephalus) </a:t>
            </a:r>
          </a:p>
          <a:p>
            <a:pPr marL="514350" indent="-514350">
              <a:buFont typeface="+mj-lt"/>
              <a:buAutoNum type="arabicPeriod"/>
            </a:pPr>
            <a:r>
              <a:rPr lang="en-US" dirty="0"/>
              <a:t>Induction of </a:t>
            </a:r>
            <a:r>
              <a:rPr lang="en-US" dirty="0" err="1"/>
              <a:t>vasculitis</a:t>
            </a:r>
            <a:r>
              <a:rPr lang="en-US" dirty="0"/>
              <a:t> and thrombophlebitis (causing local brain ischemia) </a:t>
            </a:r>
          </a:p>
          <a:p>
            <a:endParaRPr lang="en-US" dirty="0"/>
          </a:p>
        </p:txBody>
      </p:sp>
      <p:sp>
        <p:nvSpPr>
          <p:cNvPr id="2" name="Title 1"/>
          <p:cNvSpPr>
            <a:spLocks noGrp="1"/>
          </p:cNvSpPr>
          <p:nvPr>
            <p:ph type="title"/>
          </p:nvPr>
        </p:nvSpPr>
        <p:spPr/>
        <p:txBody>
          <a:bodyPr/>
          <a:lstStyle/>
          <a:p>
            <a:r>
              <a:rPr lang="en-US" dirty="0"/>
              <a:t>Pathophysiology</a:t>
            </a:r>
          </a:p>
        </p:txBody>
      </p:sp>
    </p:spTree>
    <p:extLst>
      <p:ext uri="{BB962C8B-B14F-4D97-AF65-F5344CB8AC3E}">
        <p14:creationId xmlns:p14="http://schemas.microsoft.com/office/powerpoint/2010/main" val="348628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One complication of meningitis is the development of increased intracranial pressure (ICP). </a:t>
            </a:r>
          </a:p>
          <a:p>
            <a:r>
              <a:rPr lang="en-US" dirty="0"/>
              <a:t>The pathophysiology of this complication is complex and may involve many pro-inflammatory molecules as well as mechanical elements. </a:t>
            </a:r>
          </a:p>
          <a:p>
            <a:r>
              <a:rPr lang="en-US" dirty="0"/>
              <a:t>Interstitial edema (secondary to obstruction of CSF flow, as in hydrocephalus), cytotoxic edema (swelling of cellular elements of the brain through the release of toxic factors from the bacteria and neutrophils), and </a:t>
            </a:r>
            <a:r>
              <a:rPr lang="en-US" dirty="0" err="1"/>
              <a:t>vasogenic</a:t>
            </a:r>
            <a:r>
              <a:rPr lang="en-US" dirty="0"/>
              <a:t> edema (increased blood brain barrier permeability) are all thought to play a role. </a:t>
            </a:r>
          </a:p>
        </p:txBody>
      </p:sp>
      <p:sp>
        <p:nvSpPr>
          <p:cNvPr id="2" name="Title 1"/>
          <p:cNvSpPr>
            <a:spLocks noGrp="1"/>
          </p:cNvSpPr>
          <p:nvPr>
            <p:ph type="title"/>
          </p:nvPr>
        </p:nvSpPr>
        <p:spPr/>
        <p:txBody>
          <a:bodyPr/>
          <a:lstStyle/>
          <a:p>
            <a:r>
              <a:rPr lang="en-US" dirty="0"/>
              <a:t>Pathophysiology</a:t>
            </a:r>
          </a:p>
        </p:txBody>
      </p:sp>
    </p:spTree>
    <p:extLst>
      <p:ext uri="{BB962C8B-B14F-4D97-AF65-F5344CB8AC3E}">
        <p14:creationId xmlns:p14="http://schemas.microsoft.com/office/powerpoint/2010/main" val="223054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85949873"/>
              </p:ext>
            </p:extLst>
          </p:nvPr>
        </p:nvGraphicFramePr>
        <p:xfrm>
          <a:off x="0" y="990601"/>
          <a:ext cx="9144000" cy="5722632"/>
        </p:xfrm>
        <a:graphic>
          <a:graphicData uri="http://schemas.openxmlformats.org/drawingml/2006/table">
            <a:tbl>
              <a:tblPr firstRow="1" bandRow="1">
                <a:tableStyleId>{8EC20E35-A176-4012-BC5E-935CFFF8708E}</a:tableStyleId>
              </a:tblPr>
              <a:tblGrid>
                <a:gridCol w="2540000">
                  <a:extLst>
                    <a:ext uri="{9D8B030D-6E8A-4147-A177-3AD203B41FA5}">
                      <a16:colId xmlns="" xmlns:a16="http://schemas.microsoft.com/office/drawing/2014/main" val="20000"/>
                    </a:ext>
                  </a:extLst>
                </a:gridCol>
                <a:gridCol w="6604000">
                  <a:extLst>
                    <a:ext uri="{9D8B030D-6E8A-4147-A177-3AD203B41FA5}">
                      <a16:colId xmlns="" xmlns:a16="http://schemas.microsoft.com/office/drawing/2014/main" val="20001"/>
                    </a:ext>
                  </a:extLst>
                </a:gridCol>
              </a:tblGrid>
              <a:tr h="351652">
                <a:tc>
                  <a:txBody>
                    <a:bodyPr/>
                    <a:lstStyle/>
                    <a:p>
                      <a:r>
                        <a:rPr lang="en-US" sz="1400" dirty="0"/>
                        <a:t>Risk factor </a:t>
                      </a:r>
                    </a:p>
                  </a:txBody>
                  <a:tcPr/>
                </a:tc>
                <a:tc>
                  <a:txBody>
                    <a:bodyPr/>
                    <a:lstStyle/>
                    <a:p>
                      <a:r>
                        <a:rPr lang="en-US" sz="1400" dirty="0"/>
                        <a:t>Commonest  bacterial pathogens</a:t>
                      </a:r>
                    </a:p>
                  </a:txBody>
                  <a:tcPr/>
                </a:tc>
                <a:extLst>
                  <a:ext uri="{0D108BD9-81ED-4DB2-BD59-A6C34878D82A}">
                    <a16:rowId xmlns="" xmlns:a16="http://schemas.microsoft.com/office/drawing/2014/main" val="10000"/>
                  </a:ext>
                </a:extLst>
              </a:tr>
              <a:tr h="351652">
                <a:tc>
                  <a:txBody>
                    <a:bodyPr/>
                    <a:lstStyle/>
                    <a:p>
                      <a:r>
                        <a:rPr lang="en-US" sz="1400" dirty="0"/>
                        <a:t>0-4 weeks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a:t>Streptococus</a:t>
                      </a:r>
                      <a:r>
                        <a:rPr lang="en-US" sz="1400" b="1" dirty="0"/>
                        <a:t> </a:t>
                      </a:r>
                      <a:r>
                        <a:rPr lang="en-US" sz="1400" b="1" dirty="0" err="1"/>
                        <a:t>agalactiae</a:t>
                      </a:r>
                      <a:r>
                        <a:rPr lang="en-US" sz="1400" b="1" dirty="0"/>
                        <a:t> </a:t>
                      </a:r>
                      <a:r>
                        <a:rPr lang="en-US" sz="1400" b="1" dirty="0" smtClean="0"/>
                        <a:t>(GBS), </a:t>
                      </a:r>
                      <a:r>
                        <a:rPr lang="en-US" sz="1400" b="1" dirty="0"/>
                        <a:t>E. coli</a:t>
                      </a:r>
                      <a:r>
                        <a:rPr lang="en-US" sz="1400" dirty="0"/>
                        <a:t>, Listeria </a:t>
                      </a:r>
                      <a:r>
                        <a:rPr lang="en-US" sz="1400" dirty="0" err="1"/>
                        <a:t>monocytogenes</a:t>
                      </a:r>
                      <a:endParaRPr lang="en-US" sz="1400" dirty="0"/>
                    </a:p>
                  </a:txBody>
                  <a:tcPr/>
                </a:tc>
                <a:extLst>
                  <a:ext uri="{0D108BD9-81ED-4DB2-BD59-A6C34878D82A}">
                    <a16:rowId xmlns="" xmlns:a16="http://schemas.microsoft.com/office/drawing/2014/main" val="10001"/>
                  </a:ext>
                </a:extLst>
              </a:tr>
              <a:tr h="847827">
                <a:tc>
                  <a:txBody>
                    <a:bodyPr/>
                    <a:lstStyle/>
                    <a:p>
                      <a:r>
                        <a:rPr lang="en-US" sz="1400" dirty="0"/>
                        <a:t>4-12 weeks</a:t>
                      </a:r>
                    </a:p>
                  </a:txBody>
                  <a:tcPr/>
                </a:tc>
                <a:tc>
                  <a:txBody>
                    <a:bodyPr/>
                    <a:lstStyle/>
                    <a:p>
                      <a:r>
                        <a:rPr lang="en-US" sz="1400" b="1" dirty="0" err="1"/>
                        <a:t>Streptococus</a:t>
                      </a:r>
                      <a:r>
                        <a:rPr lang="en-US" sz="1400" b="1" dirty="0"/>
                        <a:t> </a:t>
                      </a:r>
                      <a:r>
                        <a:rPr lang="en-US" sz="1400" b="1" dirty="0" err="1"/>
                        <a:t>agalactiae</a:t>
                      </a:r>
                      <a:r>
                        <a:rPr lang="en-US" sz="1400" b="1" dirty="0"/>
                        <a:t> </a:t>
                      </a:r>
                      <a:r>
                        <a:rPr lang="en-US" sz="1400" b="1" dirty="0" smtClean="0"/>
                        <a:t>(GBS), </a:t>
                      </a:r>
                      <a:r>
                        <a:rPr lang="en-US" sz="1400" b="1" dirty="0"/>
                        <a:t>E. coli</a:t>
                      </a:r>
                      <a:r>
                        <a:rPr lang="en-US" sz="1400" dirty="0"/>
                        <a:t>,</a:t>
                      </a:r>
                      <a:r>
                        <a:rPr lang="en-US" sz="1400" baseline="0" dirty="0"/>
                        <a:t> </a:t>
                      </a:r>
                      <a:r>
                        <a:rPr lang="en-US" sz="1400" baseline="0" dirty="0" err="1"/>
                        <a:t>Haemophilus</a:t>
                      </a:r>
                      <a:r>
                        <a:rPr lang="en-US" sz="1400" baseline="0" dirty="0"/>
                        <a:t> </a:t>
                      </a:r>
                      <a:r>
                        <a:rPr lang="en-US" sz="1400" baseline="0" dirty="0" err="1"/>
                        <a:t>influenzae</a:t>
                      </a:r>
                      <a:r>
                        <a:rPr lang="en-US" sz="1400" baseline="0" dirty="0"/>
                        <a:t>, streptococcus </a:t>
                      </a:r>
                      <a:r>
                        <a:rPr lang="en-US" sz="1400" baseline="0" dirty="0" err="1"/>
                        <a:t>pneumoniae</a:t>
                      </a:r>
                      <a:r>
                        <a:rPr lang="en-US" sz="1400" baseline="0" dirty="0"/>
                        <a:t>, </a:t>
                      </a:r>
                      <a:r>
                        <a:rPr lang="en-US" sz="1400" baseline="0" dirty="0" err="1"/>
                        <a:t>Neisseriae</a:t>
                      </a:r>
                      <a:r>
                        <a:rPr lang="en-US" sz="1400" baseline="0" dirty="0"/>
                        <a:t> </a:t>
                      </a:r>
                      <a:r>
                        <a:rPr lang="en-US" sz="1400" baseline="0" dirty="0" err="1"/>
                        <a:t>meningitidis</a:t>
                      </a:r>
                      <a:endParaRPr lang="en-US" sz="1400" dirty="0"/>
                    </a:p>
                  </a:txBody>
                  <a:tcPr/>
                </a:tc>
                <a:extLst>
                  <a:ext uri="{0D108BD9-81ED-4DB2-BD59-A6C34878D82A}">
                    <a16:rowId xmlns="" xmlns:a16="http://schemas.microsoft.com/office/drawing/2014/main" val="10002"/>
                  </a:ext>
                </a:extLst>
              </a:tr>
              <a:tr h="593478">
                <a:tc>
                  <a:txBody>
                    <a:bodyPr/>
                    <a:lstStyle/>
                    <a:p>
                      <a:r>
                        <a:rPr lang="en-US" sz="1400" dirty="0"/>
                        <a:t>3 months -18 years</a:t>
                      </a:r>
                    </a:p>
                  </a:txBody>
                  <a:tcPr/>
                </a:tc>
                <a:tc>
                  <a:txBody>
                    <a:bodyPr/>
                    <a:lstStyle/>
                    <a:p>
                      <a:r>
                        <a:rPr lang="en-US" sz="1400" b="1" dirty="0" err="1"/>
                        <a:t>Neisseriae</a:t>
                      </a:r>
                      <a:r>
                        <a:rPr lang="en-US" sz="1400" b="1" dirty="0"/>
                        <a:t> </a:t>
                      </a:r>
                      <a:r>
                        <a:rPr lang="en-US" sz="1400" b="1" dirty="0" err="1"/>
                        <a:t>meningitidis</a:t>
                      </a:r>
                      <a:r>
                        <a:rPr lang="en-US" sz="1400" b="1" dirty="0"/>
                        <a:t>, Streptococcus </a:t>
                      </a:r>
                      <a:r>
                        <a:rPr lang="en-US" sz="1400" b="1" dirty="0" err="1"/>
                        <a:t>pneumoniae</a:t>
                      </a:r>
                      <a:r>
                        <a:rPr lang="en-US" sz="1400" b="1" dirty="0"/>
                        <a:t>, </a:t>
                      </a:r>
                      <a:r>
                        <a:rPr lang="en-US" sz="1400" b="1" dirty="0" err="1"/>
                        <a:t>Haemophilus</a:t>
                      </a:r>
                      <a:r>
                        <a:rPr lang="en-US" sz="1400" b="1" dirty="0"/>
                        <a:t> </a:t>
                      </a:r>
                      <a:r>
                        <a:rPr lang="en-US" sz="1400" b="1" dirty="0" err="1"/>
                        <a:t>influenzae</a:t>
                      </a:r>
                      <a:endParaRPr lang="en-US" sz="1400" b="1" dirty="0"/>
                    </a:p>
                  </a:txBody>
                  <a:tcPr/>
                </a:tc>
                <a:extLst>
                  <a:ext uri="{0D108BD9-81ED-4DB2-BD59-A6C34878D82A}">
                    <a16:rowId xmlns="" xmlns:a16="http://schemas.microsoft.com/office/drawing/2014/main" val="10003"/>
                  </a:ext>
                </a:extLst>
              </a:tr>
              <a:tr h="593478">
                <a:tc>
                  <a:txBody>
                    <a:bodyPr/>
                    <a:lstStyle/>
                    <a:p>
                      <a:r>
                        <a:rPr lang="en-US" sz="1400" dirty="0"/>
                        <a:t>18-50 years</a:t>
                      </a:r>
                    </a:p>
                  </a:txBody>
                  <a:tcPr/>
                </a:tc>
                <a:tc>
                  <a:txBody>
                    <a:bodyPr/>
                    <a:lstStyle/>
                    <a:p>
                      <a:r>
                        <a:rPr lang="en-US" sz="1400" b="1" dirty="0"/>
                        <a:t>Streptococcus </a:t>
                      </a:r>
                      <a:r>
                        <a:rPr lang="en-US" sz="1400" b="1" dirty="0" err="1"/>
                        <a:t>pneumoniae</a:t>
                      </a:r>
                      <a:r>
                        <a:rPr lang="en-US" sz="1400" dirty="0"/>
                        <a:t>, </a:t>
                      </a:r>
                      <a:r>
                        <a:rPr lang="en-US" sz="1400" dirty="0" err="1"/>
                        <a:t>Neisseriae</a:t>
                      </a:r>
                      <a:r>
                        <a:rPr lang="en-US" sz="1400" dirty="0"/>
                        <a:t> </a:t>
                      </a:r>
                      <a:r>
                        <a:rPr lang="en-US" sz="1400" dirty="0" err="1"/>
                        <a:t>meningitidis</a:t>
                      </a:r>
                      <a:r>
                        <a:rPr lang="en-US" sz="1400" dirty="0"/>
                        <a:t>,</a:t>
                      </a:r>
                      <a:r>
                        <a:rPr lang="en-US" sz="1400" baseline="0" dirty="0"/>
                        <a:t> H. </a:t>
                      </a:r>
                      <a:r>
                        <a:rPr lang="en-US" sz="1400" baseline="0" dirty="0" err="1"/>
                        <a:t>influenzae</a:t>
                      </a:r>
                      <a:endParaRPr lang="en-US" sz="1400" dirty="0"/>
                    </a:p>
                  </a:txBody>
                  <a:tcPr/>
                </a:tc>
                <a:extLst>
                  <a:ext uri="{0D108BD9-81ED-4DB2-BD59-A6C34878D82A}">
                    <a16:rowId xmlns="" xmlns:a16="http://schemas.microsoft.com/office/drawing/2014/main" val="10004"/>
                  </a:ext>
                </a:extLst>
              </a:tr>
              <a:tr h="596252">
                <a:tc>
                  <a:txBody>
                    <a:bodyPr/>
                    <a:lstStyle/>
                    <a:p>
                      <a:r>
                        <a:rPr lang="en-US" sz="1400" dirty="0"/>
                        <a:t>&gt;50 years</a:t>
                      </a:r>
                    </a:p>
                  </a:txBody>
                  <a:tcPr/>
                </a:tc>
                <a:tc>
                  <a:txBody>
                    <a:bodyPr/>
                    <a:lstStyle/>
                    <a:p>
                      <a:r>
                        <a:rPr lang="en-US" sz="1400" b="1" dirty="0"/>
                        <a:t>Streptococcus </a:t>
                      </a:r>
                      <a:r>
                        <a:rPr lang="en-US" sz="1400" b="1" dirty="0" err="1"/>
                        <a:t>pneumoniae</a:t>
                      </a:r>
                      <a:r>
                        <a:rPr lang="en-US" sz="1400" b="1" dirty="0"/>
                        <a:t>, </a:t>
                      </a:r>
                      <a:r>
                        <a:rPr lang="en-US" sz="1400" dirty="0" err="1"/>
                        <a:t>Neisseriae</a:t>
                      </a:r>
                      <a:r>
                        <a:rPr lang="en-US" sz="1400" dirty="0"/>
                        <a:t> </a:t>
                      </a:r>
                      <a:r>
                        <a:rPr lang="en-US" sz="1400" dirty="0" err="1"/>
                        <a:t>meningitidis</a:t>
                      </a:r>
                      <a:r>
                        <a:rPr lang="en-US" sz="1400" dirty="0"/>
                        <a:t>, </a:t>
                      </a:r>
                      <a:r>
                        <a:rPr lang="en-US" sz="1400" b="1" dirty="0"/>
                        <a:t>Listeria </a:t>
                      </a:r>
                      <a:r>
                        <a:rPr lang="en-US" sz="1400" b="1" dirty="0" err="1"/>
                        <a:t>monocytogenes</a:t>
                      </a:r>
                      <a:r>
                        <a:rPr lang="en-US" sz="1400" dirty="0"/>
                        <a:t>,</a:t>
                      </a:r>
                      <a:r>
                        <a:rPr lang="en-US" sz="1400" baseline="0" dirty="0"/>
                        <a:t>  aerobic gram negative bacilli</a:t>
                      </a:r>
                      <a:endParaRPr lang="en-US" sz="1400" dirty="0"/>
                    </a:p>
                  </a:txBody>
                  <a:tcPr/>
                </a:tc>
                <a:extLst>
                  <a:ext uri="{0D108BD9-81ED-4DB2-BD59-A6C34878D82A}">
                    <a16:rowId xmlns="" xmlns:a16="http://schemas.microsoft.com/office/drawing/2014/main" val="10005"/>
                  </a:ext>
                </a:extLst>
              </a:tr>
              <a:tr h="847827">
                <a:tc>
                  <a:txBody>
                    <a:bodyPr/>
                    <a:lstStyle/>
                    <a:p>
                      <a:r>
                        <a:rPr lang="en-US" sz="1400" dirty="0" err="1"/>
                        <a:t>Immunocompromised</a:t>
                      </a:r>
                      <a:r>
                        <a:rPr lang="en-US" sz="1400" dirty="0"/>
                        <a:t> state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Streptococcus </a:t>
                      </a:r>
                      <a:r>
                        <a:rPr lang="en-US" sz="1400" dirty="0" err="1"/>
                        <a:t>pneumoniae</a:t>
                      </a:r>
                      <a:r>
                        <a:rPr lang="en-US" sz="1400" dirty="0"/>
                        <a:t>, </a:t>
                      </a:r>
                      <a:r>
                        <a:rPr lang="en-US" sz="1400" dirty="0" err="1"/>
                        <a:t>Neisseriae</a:t>
                      </a:r>
                      <a:r>
                        <a:rPr lang="en-US" sz="1400" dirty="0"/>
                        <a:t> </a:t>
                      </a:r>
                      <a:r>
                        <a:rPr lang="en-US" sz="1400" dirty="0" err="1"/>
                        <a:t>meningitidis</a:t>
                      </a:r>
                      <a:r>
                        <a:rPr lang="en-US" sz="1400" dirty="0"/>
                        <a:t>, </a:t>
                      </a:r>
                      <a:r>
                        <a:rPr lang="en-US" sz="1400" b="1" dirty="0"/>
                        <a:t>Listeria </a:t>
                      </a:r>
                      <a:r>
                        <a:rPr lang="en-US" sz="1400" b="1" dirty="0" err="1"/>
                        <a:t>monocytogenes</a:t>
                      </a:r>
                      <a:r>
                        <a:rPr lang="en-US" sz="1400" dirty="0"/>
                        <a:t>,</a:t>
                      </a:r>
                      <a:r>
                        <a:rPr lang="en-US" sz="1400" baseline="0" dirty="0"/>
                        <a:t>  aerobic gram negative bacilli</a:t>
                      </a:r>
                      <a:endParaRPr lang="en-US" sz="1400" dirty="0"/>
                    </a:p>
                    <a:p>
                      <a:endParaRPr lang="en-US" sz="1400" dirty="0"/>
                    </a:p>
                  </a:txBody>
                  <a:tcPr/>
                </a:tc>
                <a:extLst>
                  <a:ext uri="{0D108BD9-81ED-4DB2-BD59-A6C34878D82A}">
                    <a16:rowId xmlns="" xmlns:a16="http://schemas.microsoft.com/office/drawing/2014/main" val="10006"/>
                  </a:ext>
                </a:extLst>
              </a:tr>
              <a:tr h="593478">
                <a:tc>
                  <a:txBody>
                    <a:bodyPr/>
                    <a:lstStyle/>
                    <a:p>
                      <a:r>
                        <a:rPr lang="en-US" sz="1400" dirty="0"/>
                        <a:t>Basilar skull fracture</a:t>
                      </a:r>
                    </a:p>
                  </a:txBody>
                  <a:tcPr/>
                </a:tc>
                <a:tc>
                  <a:txBody>
                    <a:bodyPr/>
                    <a:lstStyle/>
                    <a:p>
                      <a:r>
                        <a:rPr lang="en-US" sz="1400" b="1" dirty="0"/>
                        <a:t>Streptococcus </a:t>
                      </a:r>
                      <a:r>
                        <a:rPr lang="en-US" sz="1400" b="1" dirty="0" err="1"/>
                        <a:t>pneumoniae</a:t>
                      </a:r>
                      <a:r>
                        <a:rPr lang="en-US" sz="1400" dirty="0"/>
                        <a:t>, </a:t>
                      </a:r>
                      <a:r>
                        <a:rPr lang="en-US" sz="1400" dirty="0" err="1"/>
                        <a:t>Haemophilus</a:t>
                      </a:r>
                      <a:r>
                        <a:rPr lang="en-US" sz="1400" dirty="0"/>
                        <a:t> </a:t>
                      </a:r>
                      <a:r>
                        <a:rPr lang="en-US" sz="1400" dirty="0" err="1"/>
                        <a:t>influenzae</a:t>
                      </a:r>
                      <a:r>
                        <a:rPr lang="en-US" sz="1400" dirty="0"/>
                        <a:t>, Group A  streptococci</a:t>
                      </a:r>
                    </a:p>
                  </a:txBody>
                  <a:tcPr/>
                </a:tc>
                <a:extLst>
                  <a:ext uri="{0D108BD9-81ED-4DB2-BD59-A6C34878D82A}">
                    <a16:rowId xmlns="" xmlns:a16="http://schemas.microsoft.com/office/drawing/2014/main" val="10007"/>
                  </a:ext>
                </a:extLst>
              </a:tr>
              <a:tr h="596252">
                <a:tc>
                  <a:txBody>
                    <a:bodyPr/>
                    <a:lstStyle/>
                    <a:p>
                      <a:r>
                        <a:rPr lang="en-US" sz="1400" dirty="0"/>
                        <a:t>Neurosurgery </a:t>
                      </a:r>
                    </a:p>
                  </a:txBody>
                  <a:tcPr/>
                </a:tc>
                <a:tc>
                  <a:txBody>
                    <a:bodyPr/>
                    <a:lstStyle/>
                    <a:p>
                      <a:r>
                        <a:rPr lang="en-US" sz="1400" b="1" dirty="0"/>
                        <a:t>Staphylococcus </a:t>
                      </a:r>
                      <a:r>
                        <a:rPr lang="en-US" sz="1400" b="1" dirty="0" err="1"/>
                        <a:t>aureu</a:t>
                      </a:r>
                      <a:r>
                        <a:rPr lang="en-US" sz="1400" dirty="0" err="1"/>
                        <a:t>s</a:t>
                      </a:r>
                      <a:r>
                        <a:rPr lang="en-US" sz="1400" dirty="0"/>
                        <a:t>, coagulase negative staphylococcus, aerobic gram negative bacilli</a:t>
                      </a:r>
                    </a:p>
                  </a:txBody>
                  <a:tcPr/>
                </a:tc>
                <a:extLst>
                  <a:ext uri="{0D108BD9-81ED-4DB2-BD59-A6C34878D82A}">
                    <a16:rowId xmlns="" xmlns:a16="http://schemas.microsoft.com/office/drawing/2014/main" val="10008"/>
                  </a:ext>
                </a:extLst>
              </a:tr>
              <a:tr h="350736">
                <a:tc>
                  <a:txBody>
                    <a:bodyPr/>
                    <a:lstStyle/>
                    <a:p>
                      <a:endParaRPr lang="en-US" sz="1400"/>
                    </a:p>
                  </a:txBody>
                  <a:tcPr/>
                </a:tc>
                <a:tc>
                  <a:txBody>
                    <a:bodyPr/>
                    <a:lstStyle/>
                    <a:p>
                      <a:endParaRPr lang="en-US" sz="1400" dirty="0"/>
                    </a:p>
                  </a:txBody>
                  <a:tcPr/>
                </a:tc>
                <a:extLst>
                  <a:ext uri="{0D108BD9-81ED-4DB2-BD59-A6C34878D82A}">
                    <a16:rowId xmlns="" xmlns:a16="http://schemas.microsoft.com/office/drawing/2014/main" val="10009"/>
                  </a:ext>
                </a:extLst>
              </a:tr>
            </a:tbl>
          </a:graphicData>
        </a:graphic>
      </p:graphicFrame>
      <p:sp>
        <p:nvSpPr>
          <p:cNvPr id="2" name="Title 1"/>
          <p:cNvSpPr>
            <a:spLocks noGrp="1"/>
          </p:cNvSpPr>
          <p:nvPr>
            <p:ph type="title"/>
          </p:nvPr>
        </p:nvSpPr>
        <p:spPr>
          <a:xfrm>
            <a:off x="688490" y="570156"/>
            <a:ext cx="7756263" cy="268044"/>
          </a:xfrm>
        </p:spPr>
        <p:txBody>
          <a:bodyPr/>
          <a:lstStyle/>
          <a:p>
            <a:endParaRPr lang="en-US" dirty="0"/>
          </a:p>
        </p:txBody>
      </p:sp>
    </p:spTree>
    <p:extLst>
      <p:ext uri="{BB962C8B-B14F-4D97-AF65-F5344CB8AC3E}">
        <p14:creationId xmlns:p14="http://schemas.microsoft.com/office/powerpoint/2010/main" val="345469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Incidence in developing countries approx. </a:t>
            </a:r>
            <a:r>
              <a:rPr lang="en-US" b="1" dirty="0"/>
              <a:t>10 times higher than in developed countries. </a:t>
            </a:r>
          </a:p>
          <a:p>
            <a:r>
              <a:rPr lang="en-US" dirty="0"/>
              <a:t>Meningococcal meningitis is endemic in parts of Africa, India, and other developing areas. Periodic epidemics occur in the so-called sub-Saharan “meningitis belt,” as well as among religious pilgrims traveling to Saudi Arabia for the Hajj. </a:t>
            </a:r>
          </a:p>
          <a:p>
            <a:r>
              <a:rPr lang="en-US" dirty="0"/>
              <a:t>In parts of Africa, widespread epidemics of meningococcal meningitis occur regularly. In 1996, the biggest wave of meningococcal meningitis outbreaks ever recorded arose in West Africa. An estimated 250,000 cases and 25,000 deaths occurred in Niger, Nigeria, Burkina Faso, Chad, and Mali. </a:t>
            </a:r>
          </a:p>
          <a:p>
            <a:endParaRPr lang="en-US" dirty="0"/>
          </a:p>
        </p:txBody>
      </p:sp>
      <p:sp>
        <p:nvSpPr>
          <p:cNvPr id="2" name="Title 1"/>
          <p:cNvSpPr>
            <a:spLocks noGrp="1"/>
          </p:cNvSpPr>
          <p:nvPr>
            <p:ph type="title"/>
          </p:nvPr>
        </p:nvSpPr>
        <p:spPr/>
        <p:txBody>
          <a:bodyPr/>
          <a:lstStyle/>
          <a:p>
            <a:r>
              <a:rPr lang="en-US" dirty="0"/>
              <a:t>Epidemiology </a:t>
            </a:r>
          </a:p>
        </p:txBody>
      </p:sp>
    </p:spTree>
    <p:extLst>
      <p:ext uri="{BB962C8B-B14F-4D97-AF65-F5344CB8AC3E}">
        <p14:creationId xmlns:p14="http://schemas.microsoft.com/office/powerpoint/2010/main" val="4201288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Classic triad of fever, neck stiffness and headache found only in 44% of patients. </a:t>
            </a:r>
          </a:p>
          <a:p>
            <a:r>
              <a:rPr lang="en-US" dirty="0"/>
              <a:t>Other symptoms can include the following:</a:t>
            </a:r>
          </a:p>
          <a:p>
            <a:r>
              <a:rPr lang="en-US" dirty="0"/>
              <a:t>Nausea ,Vomiting , </a:t>
            </a:r>
            <a:r>
              <a:rPr lang="en-US" dirty="0" smtClean="0"/>
              <a:t>Photophobia </a:t>
            </a:r>
            <a:r>
              <a:rPr lang="en-US" dirty="0"/>
              <a:t>- </a:t>
            </a:r>
            <a:r>
              <a:rPr lang="en-US" dirty="0" smtClean="0"/>
              <a:t>discomfort </a:t>
            </a:r>
            <a:r>
              <a:rPr lang="en-US" dirty="0"/>
              <a:t>when the patient looks into bright lights , </a:t>
            </a:r>
            <a:r>
              <a:rPr lang="en-US" dirty="0" smtClean="0"/>
              <a:t>Sleepiness, Confusion</a:t>
            </a:r>
            <a:r>
              <a:rPr lang="en-US" dirty="0"/>
              <a:t>, Irritability, Delirium ,Coma </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Clinical presentation </a:t>
            </a:r>
          </a:p>
        </p:txBody>
      </p:sp>
    </p:spTree>
    <p:extLst>
      <p:ext uri="{BB962C8B-B14F-4D97-AF65-F5344CB8AC3E}">
        <p14:creationId xmlns:p14="http://schemas.microsoft.com/office/powerpoint/2010/main" val="3467746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Atypical presentation may be observed in certain groups. </a:t>
            </a:r>
          </a:p>
          <a:p>
            <a:r>
              <a:rPr lang="en-US" b="1" dirty="0"/>
              <a:t>Elderly individuals</a:t>
            </a:r>
            <a:r>
              <a:rPr lang="en-US" dirty="0"/>
              <a:t>, especially those with underlying comorbidities (</a:t>
            </a:r>
            <a:r>
              <a:rPr lang="en-US" dirty="0" err="1"/>
              <a:t>eg</a:t>
            </a:r>
            <a:r>
              <a:rPr lang="en-US" dirty="0"/>
              <a:t>, diabetes, renal and liver disease), may present with lethargy and an absence of meningeal symptoms. </a:t>
            </a:r>
          </a:p>
          <a:p>
            <a:r>
              <a:rPr lang="en-US" b="1" dirty="0"/>
              <a:t>Patients with neutropenia </a:t>
            </a:r>
            <a:r>
              <a:rPr lang="en-US" dirty="0"/>
              <a:t>may present with subtle symptoms of meningeal irritation. </a:t>
            </a:r>
          </a:p>
          <a:p>
            <a:r>
              <a:rPr lang="en-US" dirty="0"/>
              <a:t>Other </a:t>
            </a:r>
            <a:r>
              <a:rPr lang="en-US" b="1" dirty="0"/>
              <a:t>immunocompromised hosts, including organ and tissue transplant recipients and patients with </a:t>
            </a:r>
            <a:r>
              <a:rPr lang="en-US" b="1" dirty="0" smtClean="0"/>
              <a:t>HIV/AIDS</a:t>
            </a:r>
            <a:r>
              <a:rPr lang="en-US" dirty="0"/>
              <a:t>, may also have an atypical presentation. Immunosuppressed patients may not show dramatic signs of fever or meningeal inflammation. </a:t>
            </a:r>
          </a:p>
        </p:txBody>
      </p:sp>
      <p:sp>
        <p:nvSpPr>
          <p:cNvPr id="2" name="Title 1"/>
          <p:cNvSpPr>
            <a:spLocks noGrp="1"/>
          </p:cNvSpPr>
          <p:nvPr>
            <p:ph type="title"/>
          </p:nvPr>
        </p:nvSpPr>
        <p:spPr/>
        <p:txBody>
          <a:bodyPr/>
          <a:lstStyle/>
          <a:p>
            <a:r>
              <a:rPr lang="en-US" dirty="0" smtClean="0"/>
              <a:t>Clinical presentation</a:t>
            </a:r>
            <a:endParaRPr lang="en-US" dirty="0"/>
          </a:p>
        </p:txBody>
      </p:sp>
    </p:spTree>
    <p:extLst>
      <p:ext uri="{BB962C8B-B14F-4D97-AF65-F5344CB8AC3E}">
        <p14:creationId xmlns:p14="http://schemas.microsoft.com/office/powerpoint/2010/main" val="15474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Introduction</a:t>
            </a:r>
          </a:p>
          <a:p>
            <a:r>
              <a:rPr lang="en-US" dirty="0"/>
              <a:t>Pathophysiology</a:t>
            </a:r>
          </a:p>
          <a:p>
            <a:r>
              <a:rPr lang="en-US" dirty="0" err="1"/>
              <a:t>Aetiology</a:t>
            </a:r>
            <a:endParaRPr lang="en-US" dirty="0"/>
          </a:p>
          <a:p>
            <a:r>
              <a:rPr lang="en-US" dirty="0"/>
              <a:t>Epidemiology</a:t>
            </a:r>
          </a:p>
          <a:p>
            <a:r>
              <a:rPr lang="en-US" dirty="0"/>
              <a:t>Presentation</a:t>
            </a:r>
          </a:p>
          <a:p>
            <a:r>
              <a:rPr lang="en-US" dirty="0"/>
              <a:t>Differential diagnosis</a:t>
            </a:r>
          </a:p>
          <a:p>
            <a:r>
              <a:rPr lang="en-US" dirty="0"/>
              <a:t>Investigations</a:t>
            </a:r>
          </a:p>
          <a:p>
            <a:r>
              <a:rPr lang="en-US" dirty="0"/>
              <a:t>Treatment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1432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Signs of meningeal irritation</a:t>
            </a:r>
          </a:p>
          <a:p>
            <a:r>
              <a:rPr lang="en-US" dirty="0"/>
              <a:t>Cranial nerve palsies</a:t>
            </a:r>
          </a:p>
          <a:p>
            <a:r>
              <a:rPr lang="en-US" dirty="0"/>
              <a:t>Altered mental status</a:t>
            </a:r>
          </a:p>
        </p:txBody>
      </p:sp>
      <p:sp>
        <p:nvSpPr>
          <p:cNvPr id="2" name="Title 1"/>
          <p:cNvSpPr>
            <a:spLocks noGrp="1"/>
          </p:cNvSpPr>
          <p:nvPr>
            <p:ph type="title"/>
          </p:nvPr>
        </p:nvSpPr>
        <p:spPr/>
        <p:txBody>
          <a:bodyPr/>
          <a:lstStyle/>
          <a:p>
            <a:r>
              <a:rPr lang="en-US" dirty="0"/>
              <a:t>Examination findings</a:t>
            </a:r>
          </a:p>
        </p:txBody>
      </p:sp>
    </p:spTree>
    <p:extLst>
      <p:ext uri="{BB962C8B-B14F-4D97-AF65-F5344CB8AC3E}">
        <p14:creationId xmlns:p14="http://schemas.microsoft.com/office/powerpoint/2010/main" val="440863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Brain </a:t>
            </a:r>
            <a:r>
              <a:rPr lang="en-US" dirty="0" smtClean="0"/>
              <a:t>Abscess</a:t>
            </a:r>
            <a:endParaRPr lang="en-US" dirty="0"/>
          </a:p>
          <a:p>
            <a:r>
              <a:rPr lang="en-US" dirty="0"/>
              <a:t>Subarachnoid Hemorrhage</a:t>
            </a:r>
          </a:p>
          <a:p>
            <a:r>
              <a:rPr lang="en-US" dirty="0"/>
              <a:t>Encephalitis</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Differential diagnosis</a:t>
            </a:r>
          </a:p>
        </p:txBody>
      </p:sp>
    </p:spTree>
    <p:extLst>
      <p:ext uri="{BB962C8B-B14F-4D97-AF65-F5344CB8AC3E}">
        <p14:creationId xmlns:p14="http://schemas.microsoft.com/office/powerpoint/2010/main" val="120321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Acute </a:t>
            </a:r>
            <a:r>
              <a:rPr lang="en-US" dirty="0"/>
              <a:t>bacterial meningitis is a medical emergency, and delays in instituting effective antimicrobial therapy result in increased morbidity and mortality. </a:t>
            </a:r>
          </a:p>
        </p:txBody>
      </p:sp>
      <p:sp>
        <p:nvSpPr>
          <p:cNvPr id="2" name="Title 1"/>
          <p:cNvSpPr>
            <a:spLocks noGrp="1"/>
          </p:cNvSpPr>
          <p:nvPr>
            <p:ph type="title"/>
          </p:nvPr>
        </p:nvSpPr>
        <p:spPr/>
        <p:txBody>
          <a:bodyPr/>
          <a:lstStyle/>
          <a:p>
            <a:r>
              <a:rPr lang="en-US" dirty="0"/>
              <a:t>Management  </a:t>
            </a:r>
          </a:p>
        </p:txBody>
      </p:sp>
    </p:spTree>
    <p:extLst>
      <p:ext uri="{BB962C8B-B14F-4D97-AF65-F5344CB8AC3E}">
        <p14:creationId xmlns:p14="http://schemas.microsoft.com/office/powerpoint/2010/main" val="4276388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INVESTIGATIONS</a:t>
            </a:r>
          </a:p>
        </p:txBody>
      </p:sp>
      <p:sp>
        <p:nvSpPr>
          <p:cNvPr id="3" name="Content Placeholder 2"/>
          <p:cNvSpPr>
            <a:spLocks noGrp="1"/>
          </p:cNvSpPr>
          <p:nvPr>
            <p:ph sz="quarter" idx="13"/>
          </p:nvPr>
        </p:nvSpPr>
        <p:spPr>
          <a:xfrm>
            <a:off x="457200" y="1600200"/>
            <a:ext cx="4038600" cy="4953000"/>
          </a:xfrm>
        </p:spPr>
        <p:txBody>
          <a:bodyPr>
            <a:noAutofit/>
          </a:bodyPr>
          <a:lstStyle/>
          <a:p>
            <a:r>
              <a:rPr lang="en-US" sz="2400" dirty="0"/>
              <a:t>LP and CSF analysis  (opening pressure, gram staining, culture and antibiotic sensitivity).</a:t>
            </a:r>
          </a:p>
          <a:p>
            <a:r>
              <a:rPr lang="en-US" sz="2400" dirty="0"/>
              <a:t>Brain CT* before LP, or if unavailable </a:t>
            </a:r>
            <a:r>
              <a:rPr lang="en-US" sz="2400" dirty="0" err="1" smtClean="0"/>
              <a:t>fundoscopy</a:t>
            </a:r>
            <a:r>
              <a:rPr lang="en-US" sz="2400" dirty="0" smtClean="0"/>
              <a:t>.</a:t>
            </a:r>
            <a:endParaRPr lang="en-US" sz="2400" dirty="0"/>
          </a:p>
          <a:p>
            <a:r>
              <a:rPr lang="en-US" sz="2400" dirty="0"/>
              <a:t>Blood culture </a:t>
            </a:r>
          </a:p>
          <a:p>
            <a:r>
              <a:rPr lang="en-US" sz="2400" dirty="0"/>
              <a:t>Serology</a:t>
            </a:r>
          </a:p>
          <a:p>
            <a:r>
              <a:rPr lang="en-US" sz="2400" dirty="0"/>
              <a:t>HSV PCR</a:t>
            </a:r>
          </a:p>
          <a:p>
            <a:r>
              <a:rPr lang="en-US" sz="2400" dirty="0"/>
              <a:t>Latex agglutination/ </a:t>
            </a:r>
            <a:r>
              <a:rPr lang="en-US" sz="2400" dirty="0" err="1"/>
              <a:t>counterimmunoelectrophoresis</a:t>
            </a:r>
            <a:r>
              <a:rPr lang="en-US" sz="2400" dirty="0"/>
              <a:t> of blood, urine and CSF</a:t>
            </a:r>
          </a:p>
        </p:txBody>
      </p:sp>
      <p:sp>
        <p:nvSpPr>
          <p:cNvPr id="5" name="Content Placeholder 4"/>
          <p:cNvSpPr>
            <a:spLocks noGrp="1"/>
          </p:cNvSpPr>
          <p:nvPr>
            <p:ph sz="quarter" idx="14"/>
          </p:nvPr>
        </p:nvSpPr>
        <p:spPr/>
        <p:txBody>
          <a:bodyPr>
            <a:normAutofit/>
          </a:bodyPr>
          <a:lstStyle/>
          <a:p>
            <a:r>
              <a:rPr lang="en-US" dirty="0"/>
              <a:t>Chest X-ray</a:t>
            </a:r>
          </a:p>
          <a:p>
            <a:r>
              <a:rPr lang="en-US" dirty="0"/>
              <a:t>Electrolytes, urea and </a:t>
            </a:r>
            <a:r>
              <a:rPr lang="en-US" dirty="0" err="1"/>
              <a:t>creatinine</a:t>
            </a:r>
            <a:endParaRPr lang="en-US" dirty="0"/>
          </a:p>
          <a:p>
            <a:r>
              <a:rPr lang="en-US" dirty="0"/>
              <a:t>Blood glucose</a:t>
            </a:r>
          </a:p>
          <a:p>
            <a:r>
              <a:rPr lang="en-US" dirty="0"/>
              <a:t>Complete blood count including platelet count</a:t>
            </a:r>
          </a:p>
          <a:p>
            <a:r>
              <a:rPr lang="en-US" dirty="0"/>
              <a:t>Coagulation profile </a:t>
            </a:r>
          </a:p>
          <a:p>
            <a:endParaRPr lang="en-US" dirty="0"/>
          </a:p>
        </p:txBody>
      </p:sp>
    </p:spTree>
    <p:extLst>
      <p:ext uri="{BB962C8B-B14F-4D97-AF65-F5344CB8AC3E}">
        <p14:creationId xmlns:p14="http://schemas.microsoft.com/office/powerpoint/2010/main" val="149023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0246294"/>
              </p:ext>
            </p:extLst>
          </p:nvPr>
        </p:nvGraphicFramePr>
        <p:xfrm>
          <a:off x="609600" y="685799"/>
          <a:ext cx="7747002" cy="5943599"/>
        </p:xfrm>
        <a:graphic>
          <a:graphicData uri="http://schemas.openxmlformats.org/drawingml/2006/table">
            <a:tbl>
              <a:tblPr firstRow="1" bandRow="1">
                <a:tableStyleId>{5C22544A-7EE6-4342-B048-85BDC9FD1C3A}</a:tableStyleId>
              </a:tblPr>
              <a:tblGrid>
                <a:gridCol w="1291167">
                  <a:extLst>
                    <a:ext uri="{9D8B030D-6E8A-4147-A177-3AD203B41FA5}">
                      <a16:colId xmlns="" xmlns:a16="http://schemas.microsoft.com/office/drawing/2014/main" val="20000"/>
                    </a:ext>
                  </a:extLst>
                </a:gridCol>
                <a:gridCol w="1291167">
                  <a:extLst>
                    <a:ext uri="{9D8B030D-6E8A-4147-A177-3AD203B41FA5}">
                      <a16:colId xmlns="" xmlns:a16="http://schemas.microsoft.com/office/drawing/2014/main" val="20001"/>
                    </a:ext>
                  </a:extLst>
                </a:gridCol>
                <a:gridCol w="1291167">
                  <a:extLst>
                    <a:ext uri="{9D8B030D-6E8A-4147-A177-3AD203B41FA5}">
                      <a16:colId xmlns="" xmlns:a16="http://schemas.microsoft.com/office/drawing/2014/main" val="20002"/>
                    </a:ext>
                  </a:extLst>
                </a:gridCol>
                <a:gridCol w="1291167">
                  <a:extLst>
                    <a:ext uri="{9D8B030D-6E8A-4147-A177-3AD203B41FA5}">
                      <a16:colId xmlns="" xmlns:a16="http://schemas.microsoft.com/office/drawing/2014/main" val="20003"/>
                    </a:ext>
                  </a:extLst>
                </a:gridCol>
                <a:gridCol w="1291167">
                  <a:extLst>
                    <a:ext uri="{9D8B030D-6E8A-4147-A177-3AD203B41FA5}">
                      <a16:colId xmlns="" xmlns:a16="http://schemas.microsoft.com/office/drawing/2014/main" val="20004"/>
                    </a:ext>
                  </a:extLst>
                </a:gridCol>
                <a:gridCol w="1291167">
                  <a:extLst>
                    <a:ext uri="{9D8B030D-6E8A-4147-A177-3AD203B41FA5}">
                      <a16:colId xmlns="" xmlns:a16="http://schemas.microsoft.com/office/drawing/2014/main" val="20005"/>
                    </a:ext>
                  </a:extLst>
                </a:gridCol>
              </a:tblGrid>
              <a:tr h="696096">
                <a:tc>
                  <a:txBody>
                    <a:bodyPr/>
                    <a:lstStyle/>
                    <a:p>
                      <a:r>
                        <a:rPr lang="en-US" sz="1100" b="1" dirty="0"/>
                        <a:t>Agent</a:t>
                      </a:r>
                      <a:endParaRPr lang="en-US" sz="1100" dirty="0"/>
                    </a:p>
                  </a:txBody>
                  <a:tcPr marL="86078" marR="86078" anchor="ctr"/>
                </a:tc>
                <a:tc>
                  <a:txBody>
                    <a:bodyPr/>
                    <a:lstStyle/>
                    <a:p>
                      <a:r>
                        <a:rPr lang="en-US" sz="1100" b="1" dirty="0"/>
                        <a:t>Opening Pressure (mm H</a:t>
                      </a:r>
                      <a:r>
                        <a:rPr lang="en-US" sz="1100" b="1" baseline="-25000" dirty="0"/>
                        <a:t>2</a:t>
                      </a:r>
                      <a:r>
                        <a:rPr lang="en-US" sz="1100" b="1" dirty="0"/>
                        <a:t> O)</a:t>
                      </a:r>
                      <a:endParaRPr lang="en-US" sz="1100" dirty="0"/>
                    </a:p>
                  </a:txBody>
                  <a:tcPr marL="86078" marR="86078" anchor="ctr"/>
                </a:tc>
                <a:tc>
                  <a:txBody>
                    <a:bodyPr/>
                    <a:lstStyle/>
                    <a:p>
                      <a:r>
                        <a:rPr lang="en-US" sz="1100" b="1" dirty="0"/>
                        <a:t>WBC count (cells/µL)</a:t>
                      </a:r>
                      <a:endParaRPr lang="en-US" sz="1100" dirty="0"/>
                    </a:p>
                  </a:txBody>
                  <a:tcPr marL="86078" marR="86078" anchor="ctr"/>
                </a:tc>
                <a:tc>
                  <a:txBody>
                    <a:bodyPr/>
                    <a:lstStyle/>
                    <a:p>
                      <a:r>
                        <a:rPr lang="en-US" sz="1100" b="1" dirty="0"/>
                        <a:t>Glucose (mg/</a:t>
                      </a:r>
                      <a:r>
                        <a:rPr lang="en-US" sz="1100" b="1" dirty="0" err="1"/>
                        <a:t>dL</a:t>
                      </a:r>
                      <a:r>
                        <a:rPr lang="en-US" sz="1100" b="1" dirty="0"/>
                        <a:t>)</a:t>
                      </a:r>
                      <a:endParaRPr lang="en-US" sz="1100" dirty="0"/>
                    </a:p>
                  </a:txBody>
                  <a:tcPr marL="86078" marR="86078" anchor="ctr"/>
                </a:tc>
                <a:tc>
                  <a:txBody>
                    <a:bodyPr/>
                    <a:lstStyle/>
                    <a:p>
                      <a:r>
                        <a:rPr lang="en-US" sz="1100" b="1"/>
                        <a:t>Protein (mg/dL)</a:t>
                      </a:r>
                      <a:endParaRPr lang="en-US" sz="1100"/>
                    </a:p>
                  </a:txBody>
                  <a:tcPr marL="86078" marR="86078" anchor="ctr"/>
                </a:tc>
                <a:tc>
                  <a:txBody>
                    <a:bodyPr/>
                    <a:lstStyle/>
                    <a:p>
                      <a:r>
                        <a:rPr lang="en-US" sz="1100" b="1"/>
                        <a:t>Microbiology</a:t>
                      </a:r>
                      <a:endParaRPr lang="en-US" sz="1100"/>
                    </a:p>
                  </a:txBody>
                  <a:tcPr marL="86078" marR="86078" anchor="ctr"/>
                </a:tc>
                <a:extLst>
                  <a:ext uri="{0D108BD9-81ED-4DB2-BD59-A6C34878D82A}">
                    <a16:rowId xmlns="" xmlns:a16="http://schemas.microsoft.com/office/drawing/2014/main" val="10000"/>
                  </a:ext>
                </a:extLst>
              </a:tr>
              <a:tr h="1276182">
                <a:tc>
                  <a:txBody>
                    <a:bodyPr/>
                    <a:lstStyle/>
                    <a:p>
                      <a:r>
                        <a:rPr lang="en-US" sz="1100" dirty="0" smtClean="0"/>
                        <a:t>Bacterial</a:t>
                      </a:r>
                      <a:r>
                        <a:rPr lang="en-US" sz="1100" baseline="0" dirty="0" smtClean="0"/>
                        <a:t> </a:t>
                      </a:r>
                      <a:endParaRPr lang="en-US" sz="1100" dirty="0"/>
                    </a:p>
                  </a:txBody>
                  <a:tcPr marL="86078" marR="86078" anchor="ctr"/>
                </a:tc>
                <a:tc>
                  <a:txBody>
                    <a:bodyPr/>
                    <a:lstStyle/>
                    <a:p>
                      <a:r>
                        <a:rPr lang="en-US" sz="1100"/>
                        <a:t>200-300</a:t>
                      </a:r>
                    </a:p>
                  </a:txBody>
                  <a:tcPr marL="86078" marR="86078" anchor="ctr"/>
                </a:tc>
                <a:tc>
                  <a:txBody>
                    <a:bodyPr/>
                    <a:lstStyle/>
                    <a:p>
                      <a:r>
                        <a:rPr lang="en-US" sz="1100"/>
                        <a:t>100-5000; &gt;80% PMNs</a:t>
                      </a:r>
                    </a:p>
                  </a:txBody>
                  <a:tcPr marL="86078" marR="86078" anchor="ctr"/>
                </a:tc>
                <a:tc>
                  <a:txBody>
                    <a:bodyPr/>
                    <a:lstStyle/>
                    <a:p>
                      <a:r>
                        <a:rPr lang="en-US" sz="1100" dirty="0"/>
                        <a:t>&lt; 40</a:t>
                      </a:r>
                    </a:p>
                  </a:txBody>
                  <a:tcPr marL="86078" marR="86078" anchor="ctr"/>
                </a:tc>
                <a:tc>
                  <a:txBody>
                    <a:bodyPr/>
                    <a:lstStyle/>
                    <a:p>
                      <a:r>
                        <a:rPr lang="en-US" sz="1100" dirty="0"/>
                        <a:t>&gt;100</a:t>
                      </a:r>
                    </a:p>
                  </a:txBody>
                  <a:tcPr marL="86078" marR="86078" anchor="ctr"/>
                </a:tc>
                <a:tc>
                  <a:txBody>
                    <a:bodyPr/>
                    <a:lstStyle/>
                    <a:p>
                      <a:r>
                        <a:rPr lang="en-US" sz="1100"/>
                        <a:t>Specific pathogen demonstrated in 60% of Gram stains and 80% of cultures</a:t>
                      </a:r>
                    </a:p>
                  </a:txBody>
                  <a:tcPr marL="86078" marR="86078" anchor="ctr"/>
                </a:tc>
                <a:extLst>
                  <a:ext uri="{0D108BD9-81ED-4DB2-BD59-A6C34878D82A}">
                    <a16:rowId xmlns="" xmlns:a16="http://schemas.microsoft.com/office/drawing/2014/main" val="10001"/>
                  </a:ext>
                </a:extLst>
              </a:tr>
              <a:tr h="696096">
                <a:tc>
                  <a:txBody>
                    <a:bodyPr/>
                    <a:lstStyle/>
                    <a:p>
                      <a:r>
                        <a:rPr lang="en-US" sz="1100" dirty="0" smtClean="0"/>
                        <a:t>Viral</a:t>
                      </a:r>
                      <a:r>
                        <a:rPr lang="en-US" sz="1100" baseline="0" dirty="0" smtClean="0"/>
                        <a:t> </a:t>
                      </a:r>
                      <a:endParaRPr lang="en-US" sz="1100" dirty="0"/>
                    </a:p>
                  </a:txBody>
                  <a:tcPr marL="86078" marR="86078" anchor="ctr"/>
                </a:tc>
                <a:tc>
                  <a:txBody>
                    <a:bodyPr/>
                    <a:lstStyle/>
                    <a:p>
                      <a:r>
                        <a:rPr lang="en-US" sz="1100"/>
                        <a:t>90-200</a:t>
                      </a:r>
                    </a:p>
                  </a:txBody>
                  <a:tcPr marL="86078" marR="86078" anchor="ctr"/>
                </a:tc>
                <a:tc>
                  <a:txBody>
                    <a:bodyPr/>
                    <a:lstStyle/>
                    <a:p>
                      <a:r>
                        <a:rPr lang="en-US" sz="1100"/>
                        <a:t>10-300; lymphocytes</a:t>
                      </a:r>
                    </a:p>
                  </a:txBody>
                  <a:tcPr marL="86078" marR="86078" anchor="ctr"/>
                </a:tc>
                <a:tc>
                  <a:txBody>
                    <a:bodyPr/>
                    <a:lstStyle/>
                    <a:p>
                      <a:r>
                        <a:rPr lang="en-US" sz="1100" dirty="0"/>
                        <a:t>Normal, reduced in LCM and mumps</a:t>
                      </a:r>
                    </a:p>
                  </a:txBody>
                  <a:tcPr marL="86078" marR="86078" anchor="ctr"/>
                </a:tc>
                <a:tc>
                  <a:txBody>
                    <a:bodyPr/>
                    <a:lstStyle/>
                    <a:p>
                      <a:r>
                        <a:rPr lang="en-US" sz="1100" dirty="0"/>
                        <a:t>Normal but may be slightly elevated</a:t>
                      </a:r>
                    </a:p>
                  </a:txBody>
                  <a:tcPr marL="86078" marR="86078" anchor="ctr"/>
                </a:tc>
                <a:tc>
                  <a:txBody>
                    <a:bodyPr/>
                    <a:lstStyle/>
                    <a:p>
                      <a:r>
                        <a:rPr lang="en-US" sz="1100" dirty="0"/>
                        <a:t>Viral isolation, PCR assays</a:t>
                      </a:r>
                    </a:p>
                  </a:txBody>
                  <a:tcPr marL="86078" marR="86078" anchor="ctr"/>
                </a:tc>
                <a:extLst>
                  <a:ext uri="{0D108BD9-81ED-4DB2-BD59-A6C34878D82A}">
                    <a16:rowId xmlns="" xmlns:a16="http://schemas.microsoft.com/office/drawing/2014/main" val="10002"/>
                  </a:ext>
                </a:extLst>
              </a:tr>
              <a:tr h="696096">
                <a:tc>
                  <a:txBody>
                    <a:bodyPr/>
                    <a:lstStyle/>
                    <a:p>
                      <a:r>
                        <a:rPr lang="en-US" sz="1100" dirty="0" smtClean="0"/>
                        <a:t>Tuberculous</a:t>
                      </a:r>
                      <a:endParaRPr lang="en-US" sz="1100" dirty="0"/>
                    </a:p>
                  </a:txBody>
                  <a:tcPr marL="86078" marR="86078" anchor="ctr"/>
                </a:tc>
                <a:tc>
                  <a:txBody>
                    <a:bodyPr/>
                    <a:lstStyle/>
                    <a:p>
                      <a:r>
                        <a:rPr lang="en-US" sz="1100"/>
                        <a:t>180-300</a:t>
                      </a:r>
                    </a:p>
                  </a:txBody>
                  <a:tcPr marL="86078" marR="86078" anchor="ctr"/>
                </a:tc>
                <a:tc>
                  <a:txBody>
                    <a:bodyPr/>
                    <a:lstStyle/>
                    <a:p>
                      <a:r>
                        <a:rPr lang="en-US" sz="1100"/>
                        <a:t>100-500; lymphocytes</a:t>
                      </a:r>
                    </a:p>
                  </a:txBody>
                  <a:tcPr marL="86078" marR="86078" anchor="ctr"/>
                </a:tc>
                <a:tc>
                  <a:txBody>
                    <a:bodyPr/>
                    <a:lstStyle/>
                    <a:p>
                      <a:r>
                        <a:rPr lang="en-US" sz="1100" dirty="0"/>
                        <a:t>Reduced, &lt; 40</a:t>
                      </a:r>
                    </a:p>
                  </a:txBody>
                  <a:tcPr marL="86078" marR="86078" anchor="ctr"/>
                </a:tc>
                <a:tc>
                  <a:txBody>
                    <a:bodyPr/>
                    <a:lstStyle/>
                    <a:p>
                      <a:r>
                        <a:rPr lang="en-US" sz="1100" dirty="0"/>
                        <a:t>Elevated, &gt;100</a:t>
                      </a:r>
                    </a:p>
                  </a:txBody>
                  <a:tcPr marL="86078" marR="86078" anchor="ctr"/>
                </a:tc>
                <a:tc>
                  <a:txBody>
                    <a:bodyPr/>
                    <a:lstStyle/>
                    <a:p>
                      <a:r>
                        <a:rPr lang="en-US" sz="1100" dirty="0"/>
                        <a:t>Acid-fast bacillus stain, culture, PCR</a:t>
                      </a:r>
                    </a:p>
                  </a:txBody>
                  <a:tcPr marL="86078" marR="86078" anchor="ctr"/>
                </a:tc>
                <a:extLst>
                  <a:ext uri="{0D108BD9-81ED-4DB2-BD59-A6C34878D82A}">
                    <a16:rowId xmlns="" xmlns:a16="http://schemas.microsoft.com/office/drawing/2014/main" val="10003"/>
                  </a:ext>
                </a:extLst>
              </a:tr>
              <a:tr h="696096">
                <a:tc>
                  <a:txBody>
                    <a:bodyPr/>
                    <a:lstStyle/>
                    <a:p>
                      <a:r>
                        <a:rPr lang="en-US" sz="1100" dirty="0" err="1" smtClean="0"/>
                        <a:t>Cryptococcal</a:t>
                      </a:r>
                      <a:endParaRPr lang="en-US" sz="1100" dirty="0"/>
                    </a:p>
                  </a:txBody>
                  <a:tcPr marL="86078" marR="86078" anchor="ctr"/>
                </a:tc>
                <a:tc>
                  <a:txBody>
                    <a:bodyPr/>
                    <a:lstStyle/>
                    <a:p>
                      <a:r>
                        <a:rPr lang="en-US" sz="1100"/>
                        <a:t>180-300</a:t>
                      </a:r>
                    </a:p>
                  </a:txBody>
                  <a:tcPr marL="86078" marR="86078" anchor="ctr"/>
                </a:tc>
                <a:tc>
                  <a:txBody>
                    <a:bodyPr/>
                    <a:lstStyle/>
                    <a:p>
                      <a:r>
                        <a:rPr lang="en-US" sz="1100"/>
                        <a:t>10-200; lymphocytes</a:t>
                      </a:r>
                    </a:p>
                  </a:txBody>
                  <a:tcPr marL="86078" marR="86078" anchor="ctr"/>
                </a:tc>
                <a:tc>
                  <a:txBody>
                    <a:bodyPr/>
                    <a:lstStyle/>
                    <a:p>
                      <a:r>
                        <a:rPr lang="en-US" sz="1100"/>
                        <a:t>Reduced</a:t>
                      </a:r>
                    </a:p>
                  </a:txBody>
                  <a:tcPr marL="86078" marR="86078" anchor="ctr"/>
                </a:tc>
                <a:tc>
                  <a:txBody>
                    <a:bodyPr/>
                    <a:lstStyle/>
                    <a:p>
                      <a:r>
                        <a:rPr lang="en-US" sz="1100" dirty="0"/>
                        <a:t>50-200</a:t>
                      </a:r>
                    </a:p>
                  </a:txBody>
                  <a:tcPr marL="86078" marR="86078" anchor="ctr"/>
                </a:tc>
                <a:tc>
                  <a:txBody>
                    <a:bodyPr/>
                    <a:lstStyle/>
                    <a:p>
                      <a:r>
                        <a:rPr lang="en-US" sz="1100"/>
                        <a:t>India ink, cryptococcal antigen, culture</a:t>
                      </a:r>
                    </a:p>
                  </a:txBody>
                  <a:tcPr marL="86078" marR="86078" anchor="ctr"/>
                </a:tc>
                <a:extLst>
                  <a:ext uri="{0D108BD9-81ED-4DB2-BD59-A6C34878D82A}">
                    <a16:rowId xmlns="" xmlns:a16="http://schemas.microsoft.com/office/drawing/2014/main" val="10004"/>
                  </a:ext>
                </a:extLst>
              </a:tr>
              <a:tr h="696096">
                <a:tc>
                  <a:txBody>
                    <a:bodyPr/>
                    <a:lstStyle/>
                    <a:p>
                      <a:r>
                        <a:rPr lang="en-US" sz="1100" dirty="0" smtClean="0"/>
                        <a:t>Aseptic</a:t>
                      </a:r>
                      <a:endParaRPr lang="en-US" sz="1100" dirty="0"/>
                    </a:p>
                  </a:txBody>
                  <a:tcPr marL="86078" marR="86078" anchor="ctr"/>
                </a:tc>
                <a:tc>
                  <a:txBody>
                    <a:bodyPr/>
                    <a:lstStyle/>
                    <a:p>
                      <a:r>
                        <a:rPr lang="en-US" sz="1100"/>
                        <a:t>90-200</a:t>
                      </a:r>
                    </a:p>
                  </a:txBody>
                  <a:tcPr marL="86078" marR="86078" anchor="ctr"/>
                </a:tc>
                <a:tc>
                  <a:txBody>
                    <a:bodyPr/>
                    <a:lstStyle/>
                    <a:p>
                      <a:r>
                        <a:rPr lang="en-US" sz="1100"/>
                        <a:t>10-300; lymphocytes</a:t>
                      </a:r>
                    </a:p>
                  </a:txBody>
                  <a:tcPr marL="86078" marR="86078" anchor="ctr"/>
                </a:tc>
                <a:tc>
                  <a:txBody>
                    <a:bodyPr/>
                    <a:lstStyle/>
                    <a:p>
                      <a:r>
                        <a:rPr lang="en-US" sz="1100"/>
                        <a:t>Normal</a:t>
                      </a:r>
                    </a:p>
                  </a:txBody>
                  <a:tcPr marL="86078" marR="86078" anchor="ctr"/>
                </a:tc>
                <a:tc>
                  <a:txBody>
                    <a:bodyPr/>
                    <a:lstStyle/>
                    <a:p>
                      <a:r>
                        <a:rPr lang="en-US" sz="1100" dirty="0"/>
                        <a:t>Normal but may be slightly elevated</a:t>
                      </a:r>
                    </a:p>
                  </a:txBody>
                  <a:tcPr marL="86078" marR="86078" anchor="ctr"/>
                </a:tc>
                <a:tc>
                  <a:txBody>
                    <a:bodyPr/>
                    <a:lstStyle/>
                    <a:p>
                      <a:r>
                        <a:rPr lang="en-US" sz="1100"/>
                        <a:t>Negative findings on workup</a:t>
                      </a:r>
                    </a:p>
                  </a:txBody>
                  <a:tcPr marL="86078" marR="86078" anchor="ctr"/>
                </a:tc>
                <a:extLst>
                  <a:ext uri="{0D108BD9-81ED-4DB2-BD59-A6C34878D82A}">
                    <a16:rowId xmlns="" xmlns:a16="http://schemas.microsoft.com/office/drawing/2014/main" val="10005"/>
                  </a:ext>
                </a:extLst>
              </a:tr>
              <a:tr h="687175">
                <a:tc>
                  <a:txBody>
                    <a:bodyPr/>
                    <a:lstStyle/>
                    <a:p>
                      <a:r>
                        <a:rPr lang="en-US" sz="1100"/>
                        <a:t>Normal values</a:t>
                      </a:r>
                    </a:p>
                  </a:txBody>
                  <a:tcPr marL="86078" marR="86078" anchor="ctr"/>
                </a:tc>
                <a:tc>
                  <a:txBody>
                    <a:bodyPr/>
                    <a:lstStyle/>
                    <a:p>
                      <a:r>
                        <a:rPr lang="en-US" sz="1100" dirty="0" smtClean="0"/>
                        <a:t>50-150</a:t>
                      </a:r>
                      <a:endParaRPr lang="en-US" sz="1100" dirty="0"/>
                    </a:p>
                  </a:txBody>
                  <a:tcPr marL="86078" marR="86078" anchor="ctr"/>
                </a:tc>
                <a:tc>
                  <a:txBody>
                    <a:bodyPr/>
                    <a:lstStyle/>
                    <a:p>
                      <a:r>
                        <a:rPr lang="en-US" sz="1100"/>
                        <a:t>0-5; lymphocytes</a:t>
                      </a:r>
                    </a:p>
                  </a:txBody>
                  <a:tcPr marL="86078" marR="86078" anchor="ctr"/>
                </a:tc>
                <a:tc>
                  <a:txBody>
                    <a:bodyPr/>
                    <a:lstStyle/>
                    <a:p>
                      <a:r>
                        <a:rPr lang="en-US" sz="1100"/>
                        <a:t>50-75</a:t>
                      </a:r>
                    </a:p>
                  </a:txBody>
                  <a:tcPr marL="86078" marR="86078" anchor="ctr"/>
                </a:tc>
                <a:tc>
                  <a:txBody>
                    <a:bodyPr/>
                    <a:lstStyle/>
                    <a:p>
                      <a:r>
                        <a:rPr lang="en-US" sz="1100" dirty="0"/>
                        <a:t>15-40</a:t>
                      </a:r>
                    </a:p>
                  </a:txBody>
                  <a:tcPr marL="86078" marR="86078" anchor="ctr"/>
                </a:tc>
                <a:tc>
                  <a:txBody>
                    <a:bodyPr/>
                    <a:lstStyle/>
                    <a:p>
                      <a:r>
                        <a:rPr lang="en-US" sz="1100" dirty="0"/>
                        <a:t>Negative findings on workup</a:t>
                      </a:r>
                    </a:p>
                  </a:txBody>
                  <a:tcPr marL="86078" marR="86078" anchor="ctr"/>
                </a:tc>
                <a:extLst>
                  <a:ext uri="{0D108BD9-81ED-4DB2-BD59-A6C34878D82A}">
                    <a16:rowId xmlns="" xmlns:a16="http://schemas.microsoft.com/office/drawing/2014/main" val="10006"/>
                  </a:ext>
                </a:extLst>
              </a:tr>
              <a:tr h="499762">
                <a:tc gridSpan="6">
                  <a:txBody>
                    <a:bodyPr/>
                    <a:lstStyle/>
                    <a:p>
                      <a:r>
                        <a:rPr lang="en-US" sz="1100" dirty="0"/>
                        <a:t>ABM-</a:t>
                      </a:r>
                      <a:r>
                        <a:rPr lang="en-US" sz="1100" baseline="0" dirty="0"/>
                        <a:t> acute bacterial meningitis, VM-Viral meningitis, TBM- </a:t>
                      </a:r>
                      <a:r>
                        <a:rPr lang="en-US" sz="1100" baseline="0" dirty="0" err="1"/>
                        <a:t>Tuberculous</a:t>
                      </a:r>
                      <a:r>
                        <a:rPr lang="en-US" sz="1100" baseline="0" dirty="0"/>
                        <a:t> meningitis, CM- </a:t>
                      </a:r>
                      <a:r>
                        <a:rPr lang="en-US" sz="1100" baseline="0" dirty="0" err="1"/>
                        <a:t>Cryptococcal</a:t>
                      </a:r>
                      <a:r>
                        <a:rPr lang="en-US" sz="1100" baseline="0" dirty="0"/>
                        <a:t> meningitis, AM-Aseptic meningitis</a:t>
                      </a:r>
                      <a:endParaRPr lang="en-US" sz="1100" dirty="0"/>
                    </a:p>
                  </a:txBody>
                  <a:tcPr marL="86078" marR="86078" anchor="ctr"/>
                </a:tc>
                <a:tc hMerge="1">
                  <a:txBody>
                    <a:bodyPr/>
                    <a:lstStyle/>
                    <a:p>
                      <a:endParaRPr lang="en-US" sz="1200" dirty="0"/>
                    </a:p>
                  </a:txBody>
                  <a:tcPr anchor="ctr"/>
                </a:tc>
                <a:tc hMerge="1">
                  <a:txBody>
                    <a:bodyPr/>
                    <a:lstStyle/>
                    <a:p>
                      <a:endParaRPr lang="en-US" sz="1200" dirty="0"/>
                    </a:p>
                  </a:txBody>
                  <a:tcPr anchor="ctr"/>
                </a:tc>
                <a:tc hMerge="1">
                  <a:txBody>
                    <a:bodyPr/>
                    <a:lstStyle/>
                    <a:p>
                      <a:endParaRPr lang="en-US" sz="1200" dirty="0"/>
                    </a:p>
                  </a:txBody>
                  <a:tcPr anchor="ctr"/>
                </a:tc>
                <a:tc hMerge="1">
                  <a:txBody>
                    <a:bodyPr/>
                    <a:lstStyle/>
                    <a:p>
                      <a:endParaRPr lang="en-US" sz="1200" dirty="0"/>
                    </a:p>
                  </a:txBody>
                  <a:tcPr anchor="ctr"/>
                </a:tc>
                <a:tc hMerge="1">
                  <a:txBody>
                    <a:bodyPr/>
                    <a:lstStyle/>
                    <a:p>
                      <a:endParaRPr lang="en-US" sz="1200" dirty="0"/>
                    </a:p>
                  </a:txBody>
                  <a:tcPr anchor="ctr"/>
                </a:tc>
                <a:extLst>
                  <a:ext uri="{0D108BD9-81ED-4DB2-BD59-A6C34878D82A}">
                    <a16:rowId xmlns="" xmlns:a16="http://schemas.microsoft.com/office/drawing/2014/main" val="10007"/>
                  </a:ext>
                </a:extLst>
              </a:tr>
            </a:tbl>
          </a:graphicData>
        </a:graphic>
      </p:graphicFrame>
      <p:sp>
        <p:nvSpPr>
          <p:cNvPr id="2" name="Title 1"/>
          <p:cNvSpPr>
            <a:spLocks noGrp="1"/>
          </p:cNvSpPr>
          <p:nvPr>
            <p:ph type="title"/>
          </p:nvPr>
        </p:nvSpPr>
        <p:spPr>
          <a:xfrm>
            <a:off x="688490" y="152400"/>
            <a:ext cx="7756263" cy="685800"/>
          </a:xfrm>
        </p:spPr>
        <p:txBody>
          <a:bodyPr/>
          <a:lstStyle/>
          <a:p>
            <a:r>
              <a:rPr lang="en-US" dirty="0"/>
              <a:t>CSF FINDINGS</a:t>
            </a:r>
          </a:p>
        </p:txBody>
      </p:sp>
    </p:spTree>
    <p:extLst>
      <p:ext uri="{BB962C8B-B14F-4D97-AF65-F5344CB8AC3E}">
        <p14:creationId xmlns:p14="http://schemas.microsoft.com/office/powerpoint/2010/main" val="3483537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Antibiotic (empirical) therapy should be initiated promptly; with adjunctive dexamethasone before the first antibiotic dose, or at least concomitantly with the dose.</a:t>
            </a:r>
          </a:p>
          <a:p>
            <a:r>
              <a:rPr lang="en-US" dirty="0"/>
              <a:t>Systemic complications of acute bacterial meningitis must be treated, including the following:</a:t>
            </a:r>
          </a:p>
          <a:p>
            <a:pPr marL="514350" indent="-514350">
              <a:buFont typeface="+mj-lt"/>
              <a:buAutoNum type="arabicPeriod"/>
            </a:pPr>
            <a:r>
              <a:rPr lang="en-US" dirty="0"/>
              <a:t>Hypotension or shock </a:t>
            </a:r>
          </a:p>
          <a:p>
            <a:pPr marL="514350" indent="-514350">
              <a:buFont typeface="+mj-lt"/>
              <a:buAutoNum type="arabicPeriod"/>
            </a:pPr>
            <a:r>
              <a:rPr lang="en-US" dirty="0"/>
              <a:t>Hypoxemia </a:t>
            </a:r>
          </a:p>
          <a:p>
            <a:pPr marL="514350" indent="-514350">
              <a:buFont typeface="+mj-lt"/>
              <a:buAutoNum type="arabicPeriod"/>
            </a:pPr>
            <a:r>
              <a:rPr lang="en-US" dirty="0" err="1"/>
              <a:t>Hyponatremia</a:t>
            </a:r>
            <a:r>
              <a:rPr lang="en-US" dirty="0"/>
              <a:t> (from syndrome of inappropriate antidiuretic hormone secretion [SIADH]) </a:t>
            </a:r>
          </a:p>
          <a:p>
            <a:pPr marL="514350" indent="-514350">
              <a:buFont typeface="+mj-lt"/>
              <a:buAutoNum type="arabicPeriod"/>
            </a:pPr>
            <a:r>
              <a:rPr lang="en-US" dirty="0"/>
              <a:t>Cardiac arrhythmias and ischemia </a:t>
            </a:r>
          </a:p>
          <a:p>
            <a:pPr marL="514350" indent="-514350">
              <a:buFont typeface="+mj-lt"/>
              <a:buAutoNum type="arabicPeriod"/>
            </a:pPr>
            <a:r>
              <a:rPr lang="en-US" dirty="0"/>
              <a:t>Stroke</a:t>
            </a:r>
          </a:p>
          <a:p>
            <a:r>
              <a:rPr lang="en-US" dirty="0"/>
              <a:t>Seizure control</a:t>
            </a:r>
          </a:p>
          <a:p>
            <a:endParaRPr lang="en-US" dirty="0"/>
          </a:p>
        </p:txBody>
      </p:sp>
      <p:sp>
        <p:nvSpPr>
          <p:cNvPr id="2" name="Title 1"/>
          <p:cNvSpPr>
            <a:spLocks noGrp="1"/>
          </p:cNvSpPr>
          <p:nvPr>
            <p:ph type="title"/>
          </p:nvPr>
        </p:nvSpPr>
        <p:spPr/>
        <p:txBody>
          <a:bodyPr>
            <a:normAutofit fontScale="90000"/>
          </a:bodyPr>
          <a:lstStyle/>
          <a:p>
            <a:r>
              <a:rPr lang="en-US" dirty="0"/>
              <a:t>Treatment of acute bacterial meningitis </a:t>
            </a:r>
          </a:p>
        </p:txBody>
      </p:sp>
    </p:spTree>
    <p:extLst>
      <p:ext uri="{BB962C8B-B14F-4D97-AF65-F5344CB8AC3E}">
        <p14:creationId xmlns:p14="http://schemas.microsoft.com/office/powerpoint/2010/main" val="1877087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0164273"/>
              </p:ext>
            </p:extLst>
          </p:nvPr>
        </p:nvGraphicFramePr>
        <p:xfrm>
          <a:off x="698500" y="2247900"/>
          <a:ext cx="7747002" cy="4714240"/>
        </p:xfrm>
        <a:graphic>
          <a:graphicData uri="http://schemas.openxmlformats.org/drawingml/2006/table">
            <a:tbl>
              <a:tblPr firstRow="1" bandRow="1">
                <a:tableStyleId>{8EC20E35-A176-4012-BC5E-935CFFF8708E}</a:tableStyleId>
              </a:tblPr>
              <a:tblGrid>
                <a:gridCol w="3873501">
                  <a:extLst>
                    <a:ext uri="{9D8B030D-6E8A-4147-A177-3AD203B41FA5}">
                      <a16:colId xmlns="" xmlns:a16="http://schemas.microsoft.com/office/drawing/2014/main" val="20000"/>
                    </a:ext>
                  </a:extLst>
                </a:gridCol>
                <a:gridCol w="3873501">
                  <a:extLst>
                    <a:ext uri="{9D8B030D-6E8A-4147-A177-3AD203B41FA5}">
                      <a16:colId xmlns="" xmlns:a16="http://schemas.microsoft.com/office/drawing/2014/main" val="20001"/>
                    </a:ext>
                  </a:extLst>
                </a:gridCol>
              </a:tblGrid>
              <a:tr h="370840">
                <a:tc>
                  <a:txBody>
                    <a:bodyPr/>
                    <a:lstStyle/>
                    <a:p>
                      <a:r>
                        <a:rPr lang="en-US" sz="1400" dirty="0"/>
                        <a:t>Age or Predisposing Feature</a:t>
                      </a:r>
                    </a:p>
                  </a:txBody>
                  <a:tcPr marL="86078" marR="86078" anchor="ctr"/>
                </a:tc>
                <a:tc>
                  <a:txBody>
                    <a:bodyPr/>
                    <a:lstStyle/>
                    <a:p>
                      <a:r>
                        <a:rPr lang="en-US" sz="1400" dirty="0"/>
                        <a:t>Antibiotics</a:t>
                      </a:r>
                    </a:p>
                  </a:txBody>
                  <a:tcPr marL="86078" marR="86078" anchor="ctr"/>
                </a:tc>
                <a:extLst>
                  <a:ext uri="{0D108BD9-81ED-4DB2-BD59-A6C34878D82A}">
                    <a16:rowId xmlns="" xmlns:a16="http://schemas.microsoft.com/office/drawing/2014/main" val="10000"/>
                  </a:ext>
                </a:extLst>
              </a:tr>
              <a:tr h="370840">
                <a:tc>
                  <a:txBody>
                    <a:bodyPr/>
                    <a:lstStyle/>
                    <a:p>
                      <a:r>
                        <a:rPr lang="en-US" sz="1400" dirty="0"/>
                        <a:t>Age 0-4 </a:t>
                      </a:r>
                      <a:r>
                        <a:rPr lang="en-US" sz="1400" dirty="0" err="1"/>
                        <a:t>wk</a:t>
                      </a:r>
                      <a:endParaRPr lang="en-US" sz="1400" dirty="0"/>
                    </a:p>
                  </a:txBody>
                  <a:tcPr marL="86078" marR="86078" anchor="ctr"/>
                </a:tc>
                <a:tc>
                  <a:txBody>
                    <a:bodyPr/>
                    <a:lstStyle/>
                    <a:p>
                      <a:r>
                        <a:rPr lang="en-US" sz="1400"/>
                        <a:t>Ampicillin plus either cefotaxime or an aminoglycoside</a:t>
                      </a:r>
                    </a:p>
                  </a:txBody>
                  <a:tcPr marL="86078" marR="86078" anchor="ctr"/>
                </a:tc>
                <a:extLst>
                  <a:ext uri="{0D108BD9-81ED-4DB2-BD59-A6C34878D82A}">
                    <a16:rowId xmlns="" xmlns:a16="http://schemas.microsoft.com/office/drawing/2014/main" val="10001"/>
                  </a:ext>
                </a:extLst>
              </a:tr>
              <a:tr h="370840">
                <a:tc>
                  <a:txBody>
                    <a:bodyPr/>
                    <a:lstStyle/>
                    <a:p>
                      <a:r>
                        <a:rPr lang="en-US" sz="1400" dirty="0"/>
                        <a:t>Age 1 mo-50 y</a:t>
                      </a:r>
                    </a:p>
                  </a:txBody>
                  <a:tcPr marL="86078" marR="86078" anchor="ctr"/>
                </a:tc>
                <a:tc>
                  <a:txBody>
                    <a:bodyPr/>
                    <a:lstStyle/>
                    <a:p>
                      <a:r>
                        <a:rPr lang="en-US" sz="1400" dirty="0" err="1"/>
                        <a:t>Vancomycin</a:t>
                      </a:r>
                      <a:r>
                        <a:rPr lang="en-US" sz="1400" dirty="0"/>
                        <a:t> plus </a:t>
                      </a:r>
                      <a:r>
                        <a:rPr lang="en-US" sz="1400" dirty="0" err="1"/>
                        <a:t>cefotaxime</a:t>
                      </a:r>
                      <a:r>
                        <a:rPr lang="en-US" sz="1400" dirty="0"/>
                        <a:t> or ceftriaxone*</a:t>
                      </a:r>
                    </a:p>
                  </a:txBody>
                  <a:tcPr marL="86078" marR="86078" anchor="ctr"/>
                </a:tc>
                <a:extLst>
                  <a:ext uri="{0D108BD9-81ED-4DB2-BD59-A6C34878D82A}">
                    <a16:rowId xmlns="" xmlns:a16="http://schemas.microsoft.com/office/drawing/2014/main" val="10002"/>
                  </a:ext>
                </a:extLst>
              </a:tr>
              <a:tr h="370840">
                <a:tc>
                  <a:txBody>
                    <a:bodyPr/>
                    <a:lstStyle/>
                    <a:p>
                      <a:r>
                        <a:rPr lang="en-US" sz="1400" dirty="0"/>
                        <a:t>Age &gt;50 y</a:t>
                      </a:r>
                    </a:p>
                  </a:txBody>
                  <a:tcPr marL="86078" marR="86078" anchor="ctr"/>
                </a:tc>
                <a:tc>
                  <a:txBody>
                    <a:bodyPr/>
                    <a:lstStyle/>
                    <a:p>
                      <a:r>
                        <a:rPr lang="fr-FR" sz="1400"/>
                        <a:t>Vancomycin plus ampicillin plus ceftriaxone or cefotaxime plus vancomycin*</a:t>
                      </a:r>
                    </a:p>
                  </a:txBody>
                  <a:tcPr marL="86078" marR="86078" anchor="ctr"/>
                </a:tc>
                <a:extLst>
                  <a:ext uri="{0D108BD9-81ED-4DB2-BD59-A6C34878D82A}">
                    <a16:rowId xmlns="" xmlns:a16="http://schemas.microsoft.com/office/drawing/2014/main" val="10003"/>
                  </a:ext>
                </a:extLst>
              </a:tr>
              <a:tr h="370840">
                <a:tc>
                  <a:txBody>
                    <a:bodyPr/>
                    <a:lstStyle/>
                    <a:p>
                      <a:r>
                        <a:rPr lang="en-US" sz="1400"/>
                        <a:t>Impaired cellular immunity</a:t>
                      </a:r>
                    </a:p>
                  </a:txBody>
                  <a:tcPr marL="86078" marR="86078" anchor="ctr"/>
                </a:tc>
                <a:tc>
                  <a:txBody>
                    <a:bodyPr/>
                    <a:lstStyle/>
                    <a:p>
                      <a:r>
                        <a:rPr lang="en-US" sz="1400" dirty="0" err="1"/>
                        <a:t>Vancomycin</a:t>
                      </a:r>
                      <a:r>
                        <a:rPr lang="en-US" sz="1400" dirty="0"/>
                        <a:t> plus ampicillin plus either </a:t>
                      </a:r>
                      <a:r>
                        <a:rPr lang="en-US" sz="1400" dirty="0" err="1"/>
                        <a:t>cefepime</a:t>
                      </a:r>
                      <a:r>
                        <a:rPr lang="en-US" sz="1400" dirty="0"/>
                        <a:t> or </a:t>
                      </a:r>
                      <a:r>
                        <a:rPr lang="en-US" sz="1400" dirty="0" err="1"/>
                        <a:t>meropenem</a:t>
                      </a:r>
                      <a:endParaRPr lang="en-US" sz="1400" dirty="0"/>
                    </a:p>
                  </a:txBody>
                  <a:tcPr marL="86078" marR="86078" anchor="ctr"/>
                </a:tc>
                <a:extLst>
                  <a:ext uri="{0D108BD9-81ED-4DB2-BD59-A6C34878D82A}">
                    <a16:rowId xmlns="" xmlns:a16="http://schemas.microsoft.com/office/drawing/2014/main" val="10004"/>
                  </a:ext>
                </a:extLst>
              </a:tr>
              <a:tr h="370840">
                <a:tc>
                  <a:txBody>
                    <a:bodyPr/>
                    <a:lstStyle/>
                    <a:p>
                      <a:r>
                        <a:rPr lang="en-US" sz="1400"/>
                        <a:t>Recurrent meningitis</a:t>
                      </a:r>
                    </a:p>
                  </a:txBody>
                  <a:tcPr marL="86078" marR="86078" anchor="ctr"/>
                </a:tc>
                <a:tc>
                  <a:txBody>
                    <a:bodyPr/>
                    <a:lstStyle/>
                    <a:p>
                      <a:r>
                        <a:rPr lang="en-US" sz="1400" dirty="0" err="1"/>
                        <a:t>Vancomycin</a:t>
                      </a:r>
                      <a:r>
                        <a:rPr lang="en-US" sz="1400" dirty="0"/>
                        <a:t> plus </a:t>
                      </a:r>
                      <a:r>
                        <a:rPr lang="en-US" sz="1400" dirty="0" err="1"/>
                        <a:t>cefotaxime</a:t>
                      </a:r>
                      <a:r>
                        <a:rPr lang="en-US" sz="1400" dirty="0"/>
                        <a:t> or ceftriaxone</a:t>
                      </a:r>
                    </a:p>
                  </a:txBody>
                  <a:tcPr marL="86078" marR="86078" anchor="ctr"/>
                </a:tc>
                <a:extLst>
                  <a:ext uri="{0D108BD9-81ED-4DB2-BD59-A6C34878D82A}">
                    <a16:rowId xmlns="" xmlns:a16="http://schemas.microsoft.com/office/drawing/2014/main" val="10005"/>
                  </a:ext>
                </a:extLst>
              </a:tr>
              <a:tr h="370840">
                <a:tc>
                  <a:txBody>
                    <a:bodyPr/>
                    <a:lstStyle/>
                    <a:p>
                      <a:r>
                        <a:rPr lang="en-US" sz="1400"/>
                        <a:t>Basilar skull fracture</a:t>
                      </a:r>
                    </a:p>
                  </a:txBody>
                  <a:tcPr marL="86078" marR="86078" anchor="ctr"/>
                </a:tc>
                <a:tc>
                  <a:txBody>
                    <a:bodyPr/>
                    <a:lstStyle/>
                    <a:p>
                      <a:r>
                        <a:rPr lang="en-US" sz="1400" dirty="0" err="1"/>
                        <a:t>Vancomycin</a:t>
                      </a:r>
                      <a:r>
                        <a:rPr lang="en-US" sz="1400" dirty="0"/>
                        <a:t> plus </a:t>
                      </a:r>
                      <a:r>
                        <a:rPr lang="en-US" sz="1400" dirty="0" err="1"/>
                        <a:t>cefotaxime</a:t>
                      </a:r>
                      <a:r>
                        <a:rPr lang="en-US" sz="1400" dirty="0"/>
                        <a:t> or ceftriaxone</a:t>
                      </a:r>
                    </a:p>
                  </a:txBody>
                  <a:tcPr marL="86078" marR="86078" anchor="ctr"/>
                </a:tc>
                <a:extLst>
                  <a:ext uri="{0D108BD9-81ED-4DB2-BD59-A6C34878D82A}">
                    <a16:rowId xmlns="" xmlns:a16="http://schemas.microsoft.com/office/drawing/2014/main" val="10006"/>
                  </a:ext>
                </a:extLst>
              </a:tr>
              <a:tr h="370840">
                <a:tc>
                  <a:txBody>
                    <a:bodyPr/>
                    <a:lstStyle/>
                    <a:p>
                      <a:r>
                        <a:rPr lang="en-US" sz="1400"/>
                        <a:t>Head trauma, neurosurgery, or CSF shunt</a:t>
                      </a:r>
                    </a:p>
                  </a:txBody>
                  <a:tcPr marL="86078" marR="86078" anchor="ctr"/>
                </a:tc>
                <a:tc>
                  <a:txBody>
                    <a:bodyPr/>
                    <a:lstStyle/>
                    <a:p>
                      <a:r>
                        <a:rPr lang="en-US" sz="1400" dirty="0" err="1"/>
                        <a:t>Vancomycin</a:t>
                      </a:r>
                      <a:r>
                        <a:rPr lang="en-US" sz="1400" dirty="0"/>
                        <a:t> plus </a:t>
                      </a:r>
                      <a:r>
                        <a:rPr lang="en-US" sz="1400" dirty="0" err="1"/>
                        <a:t>ceftazidime</a:t>
                      </a:r>
                      <a:r>
                        <a:rPr lang="en-US" sz="1400" dirty="0"/>
                        <a:t>, </a:t>
                      </a:r>
                      <a:r>
                        <a:rPr lang="en-US" sz="1400" dirty="0" err="1"/>
                        <a:t>cefepime</a:t>
                      </a:r>
                      <a:r>
                        <a:rPr lang="en-US" sz="1400" dirty="0"/>
                        <a:t>, or </a:t>
                      </a:r>
                      <a:r>
                        <a:rPr lang="en-US" sz="1400" dirty="0" err="1"/>
                        <a:t>meropenem</a:t>
                      </a:r>
                      <a:endParaRPr lang="en-US" sz="1400" dirty="0"/>
                    </a:p>
                  </a:txBody>
                  <a:tcPr marL="86078" marR="86078" anchor="ctr"/>
                </a:tc>
                <a:extLst>
                  <a:ext uri="{0D108BD9-81ED-4DB2-BD59-A6C34878D82A}">
                    <a16:rowId xmlns="" xmlns:a16="http://schemas.microsoft.com/office/drawing/2014/main" val="10007"/>
                  </a:ext>
                </a:extLst>
              </a:tr>
              <a:tr h="370840">
                <a:tc gridSpan="2">
                  <a:txBody>
                    <a:bodyPr/>
                    <a:lstStyle/>
                    <a:p>
                      <a:r>
                        <a:rPr lang="en-US" sz="1400" dirty="0"/>
                        <a:t>CSF = cerebrospinal fluid.</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*Add ampicillin if Listeria </a:t>
                      </a:r>
                      <a:r>
                        <a:rPr lang="en-US" sz="1400" dirty="0" err="1"/>
                        <a:t>monocytogenes</a:t>
                      </a:r>
                      <a:r>
                        <a:rPr lang="en-US" sz="1400" dirty="0"/>
                        <a:t> is a suspected pathogen.</a:t>
                      </a:r>
                    </a:p>
                  </a:txBody>
                  <a:tcPr marL="86078" marR="86078" anchor="ctr"/>
                </a:tc>
                <a:tc hMerge="1">
                  <a:txBody>
                    <a:bodyPr/>
                    <a:lstStyle/>
                    <a:p>
                      <a:endParaRPr lang="en-US"/>
                    </a:p>
                  </a:txBody>
                  <a:tcPr/>
                </a:tc>
                <a:extLst>
                  <a:ext uri="{0D108BD9-81ED-4DB2-BD59-A6C34878D82A}">
                    <a16:rowId xmlns="" xmlns:a16="http://schemas.microsoft.com/office/drawing/2014/main" val="10008"/>
                  </a:ext>
                </a:extLst>
              </a:tr>
            </a:tbl>
          </a:graphicData>
        </a:graphic>
      </p:graphicFrame>
      <p:sp>
        <p:nvSpPr>
          <p:cNvPr id="2" name="Title 1"/>
          <p:cNvSpPr>
            <a:spLocks noGrp="1"/>
          </p:cNvSpPr>
          <p:nvPr>
            <p:ph type="title"/>
          </p:nvPr>
        </p:nvSpPr>
        <p:spPr/>
        <p:txBody>
          <a:bodyPr>
            <a:normAutofit fontScale="90000"/>
          </a:bodyPr>
          <a:lstStyle/>
          <a:p>
            <a:r>
              <a:rPr lang="en-US" dirty="0"/>
              <a:t>Treatment: choice of empirical antibiotics </a:t>
            </a:r>
          </a:p>
        </p:txBody>
      </p:sp>
    </p:spTree>
    <p:extLst>
      <p:ext uri="{BB962C8B-B14F-4D97-AF65-F5344CB8AC3E}">
        <p14:creationId xmlns:p14="http://schemas.microsoft.com/office/powerpoint/2010/main" val="1094737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75567076"/>
              </p:ext>
            </p:extLst>
          </p:nvPr>
        </p:nvGraphicFramePr>
        <p:xfrm>
          <a:off x="457200" y="1066801"/>
          <a:ext cx="8458200" cy="4788340"/>
        </p:xfrm>
        <a:graphic>
          <a:graphicData uri="http://schemas.openxmlformats.org/drawingml/2006/table">
            <a:tbl>
              <a:tblPr firstRow="1" bandRow="1">
                <a:tableStyleId>{6E25E649-3F16-4E02-A733-19D2CDBF48F0}</a:tableStyleId>
              </a:tblPr>
              <a:tblGrid>
                <a:gridCol w="1722967">
                  <a:extLst>
                    <a:ext uri="{9D8B030D-6E8A-4147-A177-3AD203B41FA5}">
                      <a16:colId xmlns="" xmlns:a16="http://schemas.microsoft.com/office/drawing/2014/main" val="20000"/>
                    </a:ext>
                  </a:extLst>
                </a:gridCol>
                <a:gridCol w="6735233">
                  <a:extLst>
                    <a:ext uri="{9D8B030D-6E8A-4147-A177-3AD203B41FA5}">
                      <a16:colId xmlns="" xmlns:a16="http://schemas.microsoft.com/office/drawing/2014/main" val="20001"/>
                    </a:ext>
                  </a:extLst>
                </a:gridCol>
              </a:tblGrid>
              <a:tr h="543710">
                <a:tc>
                  <a:txBody>
                    <a:bodyPr/>
                    <a:lstStyle/>
                    <a:p>
                      <a:r>
                        <a:rPr lang="en-US" sz="1400" dirty="0"/>
                        <a:t>Agent </a:t>
                      </a:r>
                    </a:p>
                  </a:txBody>
                  <a:tcPr/>
                </a:tc>
                <a:tc>
                  <a:txBody>
                    <a:bodyPr/>
                    <a:lstStyle/>
                    <a:p>
                      <a:r>
                        <a:rPr lang="en-US" sz="1400" dirty="0"/>
                        <a:t>Medication </a:t>
                      </a:r>
                    </a:p>
                  </a:txBody>
                  <a:tcPr/>
                </a:tc>
                <a:extLst>
                  <a:ext uri="{0D108BD9-81ED-4DB2-BD59-A6C34878D82A}">
                    <a16:rowId xmlns="" xmlns:a16="http://schemas.microsoft.com/office/drawing/2014/main" val="10000"/>
                  </a:ext>
                </a:extLst>
              </a:tr>
              <a:tr h="585537">
                <a:tc>
                  <a:txBody>
                    <a:bodyPr/>
                    <a:lstStyle/>
                    <a:p>
                      <a:r>
                        <a:rPr lang="en-US" sz="1400" dirty="0"/>
                        <a:t>S. </a:t>
                      </a:r>
                      <a:r>
                        <a:rPr lang="en-US" sz="1400" dirty="0" err="1"/>
                        <a:t>pneumoniae</a:t>
                      </a:r>
                      <a:endParaRPr lang="en-US" sz="1400" dirty="0"/>
                    </a:p>
                  </a:txBody>
                  <a:tcPr/>
                </a:tc>
                <a:tc>
                  <a:txBody>
                    <a:bodyPr/>
                    <a:lstStyle/>
                    <a:p>
                      <a:r>
                        <a:rPr lang="en-US" sz="1400" dirty="0"/>
                        <a:t>Recommended: Penicillin G or ampicillin</a:t>
                      </a:r>
                    </a:p>
                    <a:p>
                      <a:r>
                        <a:rPr lang="en-US" sz="1400" dirty="0"/>
                        <a:t>Alternatives:</a:t>
                      </a:r>
                      <a:r>
                        <a:rPr lang="en-US" sz="1400" baseline="0" dirty="0"/>
                        <a:t> </a:t>
                      </a:r>
                      <a:r>
                        <a:rPr lang="en-US" sz="1400" baseline="0" dirty="0" err="1"/>
                        <a:t>Cefotaxime</a:t>
                      </a:r>
                      <a:r>
                        <a:rPr lang="en-US" sz="1400" baseline="0" dirty="0"/>
                        <a:t> or Ceftriaxone</a:t>
                      </a:r>
                      <a:endParaRPr lang="en-US" sz="1400" dirty="0"/>
                    </a:p>
                  </a:txBody>
                  <a:tcPr/>
                </a:tc>
                <a:extLst>
                  <a:ext uri="{0D108BD9-81ED-4DB2-BD59-A6C34878D82A}">
                    <a16:rowId xmlns="" xmlns:a16="http://schemas.microsoft.com/office/drawing/2014/main" val="10001"/>
                  </a:ext>
                </a:extLst>
              </a:tr>
              <a:tr h="836482">
                <a:tc rowSpan="3">
                  <a:txBody>
                    <a:bodyPr/>
                    <a:lstStyle/>
                    <a:p>
                      <a:r>
                        <a:rPr lang="en-US" sz="1400" dirty="0"/>
                        <a:t>H. </a:t>
                      </a:r>
                      <a:r>
                        <a:rPr lang="en-US" sz="1400" dirty="0" err="1"/>
                        <a:t>Influenzae</a:t>
                      </a:r>
                      <a:endParaRPr lang="en-US" sz="1400" dirty="0"/>
                    </a:p>
                  </a:txBody>
                  <a:tcPr/>
                </a:tc>
                <a:tc>
                  <a:txBody>
                    <a:bodyPr/>
                    <a:lstStyle/>
                    <a:p>
                      <a:r>
                        <a:rPr lang="en-US" sz="1400" dirty="0"/>
                        <a:t>Beta lactamase negative</a:t>
                      </a:r>
                    </a:p>
                    <a:p>
                      <a:r>
                        <a:rPr lang="en-US" sz="1400" dirty="0"/>
                        <a:t>Recommended : Ampicillin</a:t>
                      </a:r>
                    </a:p>
                    <a:p>
                      <a:r>
                        <a:rPr lang="en-US" sz="1400" dirty="0"/>
                        <a:t>Alternatives : </a:t>
                      </a:r>
                      <a:r>
                        <a:rPr lang="en-US" sz="1400" dirty="0" err="1"/>
                        <a:t>Cefotaxime</a:t>
                      </a:r>
                      <a:r>
                        <a:rPr lang="en-US" sz="1400" dirty="0"/>
                        <a:t> or Ceftriaxone</a:t>
                      </a:r>
                    </a:p>
                  </a:txBody>
                  <a:tcPr/>
                </a:tc>
                <a:extLst>
                  <a:ext uri="{0D108BD9-81ED-4DB2-BD59-A6C34878D82A}">
                    <a16:rowId xmlns="" xmlns:a16="http://schemas.microsoft.com/office/drawing/2014/main" val="10002"/>
                  </a:ext>
                </a:extLst>
              </a:tr>
              <a:tr h="836482">
                <a:tc vMerge="1">
                  <a:txBody>
                    <a:bodyPr/>
                    <a:lstStyle/>
                    <a:p>
                      <a:endParaRPr lang="en-US"/>
                    </a:p>
                  </a:txBody>
                  <a:tcPr/>
                </a:tc>
                <a:tc>
                  <a:txBody>
                    <a:bodyPr/>
                    <a:lstStyle/>
                    <a:p>
                      <a:r>
                        <a:rPr lang="en-US" sz="1400" dirty="0"/>
                        <a:t>Beta lactamase positive</a:t>
                      </a:r>
                    </a:p>
                    <a:p>
                      <a:r>
                        <a:rPr lang="en-US" sz="1400" dirty="0"/>
                        <a:t>Recommended: </a:t>
                      </a:r>
                      <a:r>
                        <a:rPr lang="en-US" sz="1400" dirty="0" err="1"/>
                        <a:t>Cefotaxime</a:t>
                      </a:r>
                      <a:r>
                        <a:rPr lang="en-US" sz="1400" dirty="0"/>
                        <a:t> or Ceftriaxone</a:t>
                      </a:r>
                    </a:p>
                    <a:p>
                      <a:r>
                        <a:rPr lang="en-US" sz="1400" dirty="0"/>
                        <a:t>Alternatives :</a:t>
                      </a:r>
                      <a:r>
                        <a:rPr lang="en-US" sz="1400" dirty="0" err="1"/>
                        <a:t>Cefepime</a:t>
                      </a:r>
                      <a:r>
                        <a:rPr lang="en-US" sz="1400" dirty="0"/>
                        <a:t> or chloramphenicol</a:t>
                      </a:r>
                    </a:p>
                  </a:txBody>
                  <a:tcPr/>
                </a:tc>
                <a:extLst>
                  <a:ext uri="{0D108BD9-81ED-4DB2-BD59-A6C34878D82A}">
                    <a16:rowId xmlns="" xmlns:a16="http://schemas.microsoft.com/office/drawing/2014/main" val="10003"/>
                  </a:ext>
                </a:extLst>
              </a:tr>
              <a:tr h="949809">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Beta lactamase negative ampicillin resistant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Recommended: </a:t>
                      </a:r>
                      <a:r>
                        <a:rPr lang="en-US" sz="1400" dirty="0" err="1"/>
                        <a:t>Meropenem</a:t>
                      </a:r>
                      <a:endParaRPr lang="en-US"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Alternatives : </a:t>
                      </a:r>
                      <a:r>
                        <a:rPr lang="en-US" sz="1400" dirty="0" err="1"/>
                        <a:t>Cefipime</a:t>
                      </a:r>
                      <a:r>
                        <a:rPr lang="en-US" sz="1400" dirty="0"/>
                        <a:t> or chloramphenicol</a:t>
                      </a:r>
                    </a:p>
                    <a:p>
                      <a:endParaRPr lang="en-US" sz="1400" dirty="0"/>
                    </a:p>
                  </a:txBody>
                  <a:tcPr/>
                </a:tc>
                <a:extLst>
                  <a:ext uri="{0D108BD9-81ED-4DB2-BD59-A6C34878D82A}">
                    <a16:rowId xmlns="" xmlns:a16="http://schemas.microsoft.com/office/drawing/2014/main" val="10004"/>
                  </a:ext>
                </a:extLst>
              </a:tr>
              <a:tr h="334593">
                <a:tc>
                  <a:txBody>
                    <a:bodyPr/>
                    <a:lstStyle/>
                    <a:p>
                      <a:r>
                        <a:rPr lang="en-US" sz="1400" dirty="0"/>
                        <a:t>N. </a:t>
                      </a:r>
                      <a:r>
                        <a:rPr lang="en-US" sz="1400" dirty="0" err="1"/>
                        <a:t>meningitidis</a:t>
                      </a:r>
                      <a:endParaRPr lang="en-US" sz="1400" dirty="0"/>
                    </a:p>
                  </a:txBody>
                  <a:tcPr/>
                </a:tc>
                <a:tc>
                  <a:txBody>
                    <a:bodyPr/>
                    <a:lstStyle/>
                    <a:p>
                      <a:r>
                        <a:rPr lang="en-US" sz="1400" dirty="0"/>
                        <a:t>Recommended:</a:t>
                      </a:r>
                      <a:r>
                        <a:rPr lang="en-US" sz="1400" baseline="0" dirty="0"/>
                        <a:t> Penicillin G or ampicillin</a:t>
                      </a:r>
                    </a:p>
                    <a:p>
                      <a:r>
                        <a:rPr lang="en-US" sz="1400" baseline="0" dirty="0"/>
                        <a:t>Alternatives: </a:t>
                      </a:r>
                      <a:r>
                        <a:rPr lang="en-US" sz="1400" baseline="0" dirty="0" err="1"/>
                        <a:t>Cefotaxime</a:t>
                      </a:r>
                      <a:r>
                        <a:rPr lang="en-US" sz="1400" baseline="0" dirty="0"/>
                        <a:t> , ceftriaxone or chloramphenicol</a:t>
                      </a:r>
                      <a:endParaRPr lang="en-US" sz="1400" dirty="0"/>
                    </a:p>
                  </a:txBody>
                  <a:tcPr/>
                </a:tc>
                <a:extLst>
                  <a:ext uri="{0D108BD9-81ED-4DB2-BD59-A6C34878D82A}">
                    <a16:rowId xmlns="" xmlns:a16="http://schemas.microsoft.com/office/drawing/2014/main" val="10005"/>
                  </a:ext>
                </a:extLst>
              </a:tr>
              <a:tr h="334593">
                <a:tc>
                  <a:txBody>
                    <a:bodyPr/>
                    <a:lstStyle/>
                    <a:p>
                      <a:r>
                        <a:rPr lang="en-US" sz="1400" dirty="0"/>
                        <a:t>Listeria  </a:t>
                      </a:r>
                      <a:r>
                        <a:rPr lang="en-US" sz="1400" dirty="0" err="1"/>
                        <a:t>monocytogenes</a:t>
                      </a:r>
                      <a:endParaRPr lang="en-US" sz="1400" dirty="0"/>
                    </a:p>
                  </a:txBody>
                  <a:tcPr/>
                </a:tc>
                <a:tc>
                  <a:txBody>
                    <a:bodyPr/>
                    <a:lstStyle/>
                    <a:p>
                      <a:r>
                        <a:rPr lang="en-US" sz="1400" dirty="0"/>
                        <a:t>Recommended: ampicillin or penicillin G</a:t>
                      </a:r>
                    </a:p>
                    <a:p>
                      <a:r>
                        <a:rPr lang="en-US" sz="1400" dirty="0"/>
                        <a:t>Alternatives: TMP-SMX</a:t>
                      </a:r>
                    </a:p>
                  </a:txBody>
                  <a:tcPr/>
                </a:tc>
                <a:extLst>
                  <a:ext uri="{0D108BD9-81ED-4DB2-BD59-A6C34878D82A}">
                    <a16:rowId xmlns="" xmlns:a16="http://schemas.microsoft.com/office/drawing/2014/main" val="10006"/>
                  </a:ext>
                </a:extLst>
              </a:tr>
            </a:tbl>
          </a:graphicData>
        </a:graphic>
      </p:graphicFrame>
      <p:sp>
        <p:nvSpPr>
          <p:cNvPr id="2" name="Title 1"/>
          <p:cNvSpPr>
            <a:spLocks noGrp="1"/>
          </p:cNvSpPr>
          <p:nvPr>
            <p:ph type="title"/>
          </p:nvPr>
        </p:nvSpPr>
        <p:spPr>
          <a:xfrm>
            <a:off x="457200" y="274638"/>
            <a:ext cx="8229600" cy="715962"/>
          </a:xfrm>
        </p:spPr>
        <p:txBody>
          <a:bodyPr>
            <a:normAutofit/>
          </a:bodyPr>
          <a:lstStyle/>
          <a:p>
            <a:r>
              <a:rPr lang="en-US" sz="3600" dirty="0"/>
              <a:t>Treatment: specific antibiotic therapy</a:t>
            </a:r>
          </a:p>
        </p:txBody>
      </p:sp>
    </p:spTree>
    <p:extLst>
      <p:ext uri="{BB962C8B-B14F-4D97-AF65-F5344CB8AC3E}">
        <p14:creationId xmlns:p14="http://schemas.microsoft.com/office/powerpoint/2010/main" val="3260865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Most cases of viral meningitis are benign and self-limited. </a:t>
            </a:r>
          </a:p>
          <a:p>
            <a:r>
              <a:rPr lang="en-US" dirty="0"/>
              <a:t>Often, patients need only supportive care and require no specific therapy. </a:t>
            </a:r>
          </a:p>
          <a:p>
            <a:r>
              <a:rPr lang="en-US" dirty="0"/>
              <a:t>In certain instances (HIV meningitis during </a:t>
            </a:r>
            <a:r>
              <a:rPr lang="en-US" dirty="0" err="1"/>
              <a:t>seroconversion</a:t>
            </a:r>
            <a:r>
              <a:rPr lang="en-US" dirty="0"/>
              <a:t> which requires ART), specific antiviral therapy may be indicated, if available. </a:t>
            </a:r>
          </a:p>
          <a:p>
            <a:r>
              <a:rPr lang="en-US" dirty="0"/>
              <a:t>Antiviral management of HSV meningitis is controversial. Acyclovir (10 mg/kg IV every 8 hours) has been administered for HSV-1 and HSV-2 meningitis.</a:t>
            </a:r>
          </a:p>
        </p:txBody>
      </p:sp>
      <p:sp>
        <p:nvSpPr>
          <p:cNvPr id="2" name="Title 1"/>
          <p:cNvSpPr>
            <a:spLocks noGrp="1"/>
          </p:cNvSpPr>
          <p:nvPr>
            <p:ph type="title"/>
          </p:nvPr>
        </p:nvSpPr>
        <p:spPr/>
        <p:txBody>
          <a:bodyPr/>
          <a:lstStyle/>
          <a:p>
            <a:r>
              <a:rPr lang="en-US" sz="3600" dirty="0"/>
              <a:t>Viral meningitis treatment</a:t>
            </a:r>
          </a:p>
        </p:txBody>
      </p:sp>
    </p:spTree>
    <p:extLst>
      <p:ext uri="{BB962C8B-B14F-4D97-AF65-F5344CB8AC3E}">
        <p14:creationId xmlns:p14="http://schemas.microsoft.com/office/powerpoint/2010/main" val="2569252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Amphotericin B (0.7-1 mg/kg/day IV) for at least 2 weeks, with or without </a:t>
            </a:r>
            <a:r>
              <a:rPr lang="en-US" dirty="0" err="1"/>
              <a:t>flucytosine</a:t>
            </a:r>
            <a:r>
              <a:rPr lang="en-US" dirty="0"/>
              <a:t> (100 mg/kg orally), in 4 divided doses.</a:t>
            </a:r>
          </a:p>
          <a:p>
            <a:r>
              <a:rPr lang="en-US" dirty="0"/>
              <a:t>Fluconazole is given for consolidation therapy (400 mg/day for 8 weeks); </a:t>
            </a:r>
            <a:r>
              <a:rPr lang="en-US" dirty="0" err="1"/>
              <a:t>itraconazole</a:t>
            </a:r>
            <a:r>
              <a:rPr lang="en-US" dirty="0"/>
              <a:t> is an alternative if fluconazole is not tolerated. </a:t>
            </a:r>
          </a:p>
          <a:p>
            <a:r>
              <a:rPr lang="en-US" dirty="0"/>
              <a:t>For maintenance therapy, long-term administration of fluconazole (200 mg/day) is most effective.</a:t>
            </a:r>
          </a:p>
          <a:p>
            <a:endParaRPr lang="en-US" dirty="0"/>
          </a:p>
        </p:txBody>
      </p:sp>
      <p:sp>
        <p:nvSpPr>
          <p:cNvPr id="2" name="Title 1"/>
          <p:cNvSpPr>
            <a:spLocks noGrp="1"/>
          </p:cNvSpPr>
          <p:nvPr>
            <p:ph type="title"/>
          </p:nvPr>
        </p:nvSpPr>
        <p:spPr/>
        <p:txBody>
          <a:bodyPr/>
          <a:lstStyle/>
          <a:p>
            <a:r>
              <a:rPr lang="en-US" dirty="0"/>
              <a:t>Fungal meningitis treatment</a:t>
            </a:r>
          </a:p>
        </p:txBody>
      </p:sp>
    </p:spTree>
    <p:extLst>
      <p:ext uri="{BB962C8B-B14F-4D97-AF65-F5344CB8AC3E}">
        <p14:creationId xmlns:p14="http://schemas.microsoft.com/office/powerpoint/2010/main" val="169274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Meningitis is a clinical syndrome characterized by </a:t>
            </a:r>
            <a:r>
              <a:rPr lang="en-US" b="1" dirty="0"/>
              <a:t>inflammation of the meninges</a:t>
            </a:r>
            <a:r>
              <a:rPr lang="en-US" dirty="0" smtClean="0"/>
              <a:t>. May be infective or non-infective. </a:t>
            </a:r>
          </a:p>
          <a:p>
            <a:r>
              <a:rPr lang="en-US" dirty="0" smtClean="0"/>
              <a:t>Infective meningitis may be </a:t>
            </a:r>
            <a:r>
              <a:rPr lang="en-US" dirty="0"/>
              <a:t>due to bacterial, viral, fungal, or parasitic causes</a:t>
            </a:r>
            <a:r>
              <a:rPr lang="en-US" dirty="0" smtClean="0"/>
              <a:t>.</a:t>
            </a:r>
            <a:endParaRPr lang="en-US" dirty="0"/>
          </a:p>
          <a:p>
            <a:r>
              <a:rPr lang="en-US" dirty="0"/>
              <a:t>The classic triad of bacterial meningitis consists of the following: </a:t>
            </a:r>
            <a:r>
              <a:rPr lang="en-US" b="1" dirty="0"/>
              <a:t>Fever, Headache, Neck stiffness </a:t>
            </a:r>
          </a:p>
          <a:p>
            <a:endParaRPr lang="en-US" dirty="0"/>
          </a:p>
        </p:txBody>
      </p:sp>
      <p:sp>
        <p:nvSpPr>
          <p:cNvPr id="2" name="Title 1"/>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73094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dirty="0"/>
              <a:t>Treatment is with:</a:t>
            </a:r>
          </a:p>
          <a:p>
            <a:pPr marL="514350" indent="-514350">
              <a:buFont typeface="+mj-lt"/>
              <a:buAutoNum type="arabicPeriod"/>
            </a:pPr>
            <a:r>
              <a:rPr lang="en-US" sz="2800" dirty="0"/>
              <a:t>Isoniazid 300 mg/day </a:t>
            </a:r>
          </a:p>
          <a:p>
            <a:pPr marL="514350" indent="-514350">
              <a:buFont typeface="+mj-lt"/>
              <a:buAutoNum type="arabicPeriod"/>
            </a:pPr>
            <a:r>
              <a:rPr lang="en-US" sz="2800" dirty="0"/>
              <a:t>Rifampin 600 mg/day </a:t>
            </a:r>
          </a:p>
          <a:p>
            <a:pPr marL="514350" indent="-514350">
              <a:buFont typeface="+mj-lt"/>
              <a:buAutoNum type="arabicPeriod"/>
            </a:pPr>
            <a:r>
              <a:rPr lang="en-US" sz="2800" dirty="0"/>
              <a:t>Pyrazinamide 15-30 mg/kg/day </a:t>
            </a:r>
          </a:p>
          <a:p>
            <a:pPr marL="514350" indent="-514350">
              <a:buFont typeface="+mj-lt"/>
              <a:buAutoNum type="arabicPeriod"/>
            </a:pPr>
            <a:r>
              <a:rPr lang="en-US" sz="2800" dirty="0" err="1"/>
              <a:t>Ethambutol</a:t>
            </a:r>
            <a:r>
              <a:rPr lang="en-US" sz="2800" dirty="0"/>
              <a:t> 15-25 mg/kg/day </a:t>
            </a:r>
          </a:p>
          <a:p>
            <a:pPr marL="514350" indent="-514350">
              <a:buFont typeface="+mj-lt"/>
              <a:buAutoNum type="arabicPeriod"/>
            </a:pPr>
            <a:r>
              <a:rPr lang="en-US" sz="2800" dirty="0"/>
              <a:t>Streptomycin 7.5 mg/kg every 12 hours </a:t>
            </a:r>
          </a:p>
          <a:p>
            <a:r>
              <a:rPr lang="en-US" sz="2800" dirty="0"/>
              <a:t>The recommended duration of treatment is 9-12 months</a:t>
            </a:r>
          </a:p>
          <a:p>
            <a:r>
              <a:rPr lang="en-US" sz="2800" dirty="0"/>
              <a:t>Corticosteroids </a:t>
            </a:r>
            <a:r>
              <a:rPr lang="en-US" sz="2800" dirty="0" smtClean="0"/>
              <a:t>may be useful if severe.</a:t>
            </a:r>
            <a:endParaRPr lang="en-US" sz="2800" dirty="0"/>
          </a:p>
          <a:p>
            <a:endParaRPr lang="en-US" dirty="0"/>
          </a:p>
        </p:txBody>
      </p:sp>
      <p:sp>
        <p:nvSpPr>
          <p:cNvPr id="2" name="Title 1"/>
          <p:cNvSpPr>
            <a:spLocks noGrp="1"/>
          </p:cNvSpPr>
          <p:nvPr>
            <p:ph type="title"/>
          </p:nvPr>
        </p:nvSpPr>
        <p:spPr/>
        <p:txBody>
          <a:bodyPr/>
          <a:lstStyle/>
          <a:p>
            <a:r>
              <a:rPr lang="en-US" sz="3600" dirty="0" err="1"/>
              <a:t>Tuberculous</a:t>
            </a:r>
            <a:r>
              <a:rPr lang="en-US" sz="3600" dirty="0"/>
              <a:t> meningitis</a:t>
            </a:r>
          </a:p>
        </p:txBody>
      </p:sp>
    </p:spTree>
    <p:extLst>
      <p:ext uri="{BB962C8B-B14F-4D97-AF65-F5344CB8AC3E}">
        <p14:creationId xmlns:p14="http://schemas.microsoft.com/office/powerpoint/2010/main" val="16436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Complications </a:t>
            </a:r>
          </a:p>
        </p:txBody>
      </p:sp>
      <p:sp>
        <p:nvSpPr>
          <p:cNvPr id="4" name="Text Placeholder 3"/>
          <p:cNvSpPr>
            <a:spLocks noGrp="1"/>
          </p:cNvSpPr>
          <p:nvPr>
            <p:ph type="body" idx="1"/>
          </p:nvPr>
        </p:nvSpPr>
        <p:spPr/>
        <p:txBody>
          <a:bodyPr>
            <a:normAutofit fontScale="92500"/>
          </a:bodyPr>
          <a:lstStyle/>
          <a:p>
            <a:r>
              <a:rPr lang="en-US" dirty="0"/>
              <a:t>Immediate complications </a:t>
            </a:r>
          </a:p>
        </p:txBody>
      </p:sp>
      <p:sp>
        <p:nvSpPr>
          <p:cNvPr id="5" name="Content Placeholder 4"/>
          <p:cNvSpPr>
            <a:spLocks noGrp="1"/>
          </p:cNvSpPr>
          <p:nvPr>
            <p:ph sz="half" idx="2"/>
          </p:nvPr>
        </p:nvSpPr>
        <p:spPr/>
        <p:txBody>
          <a:bodyPr>
            <a:normAutofit fontScale="70000" lnSpcReduction="20000"/>
          </a:bodyPr>
          <a:lstStyle/>
          <a:p>
            <a:r>
              <a:rPr lang="en-US" dirty="0"/>
              <a:t>Septic shock, including disseminated intravascular coagulation (DIC) </a:t>
            </a:r>
          </a:p>
          <a:p>
            <a:r>
              <a:rPr lang="en-US" dirty="0"/>
              <a:t>Coma with loss of protective airway reflexes </a:t>
            </a:r>
          </a:p>
          <a:p>
            <a:r>
              <a:rPr lang="en-US" dirty="0"/>
              <a:t>Seizures, which occur in 30-40% of children and 20-30% of adults </a:t>
            </a:r>
          </a:p>
          <a:p>
            <a:r>
              <a:rPr lang="en-US" dirty="0"/>
              <a:t>Cerebral edema </a:t>
            </a:r>
          </a:p>
          <a:p>
            <a:r>
              <a:rPr lang="en-US" dirty="0"/>
              <a:t>Septic arthritis </a:t>
            </a:r>
          </a:p>
          <a:p>
            <a:r>
              <a:rPr lang="en-US" dirty="0"/>
              <a:t>Pericardial effusion </a:t>
            </a:r>
          </a:p>
          <a:p>
            <a:r>
              <a:rPr lang="en-US" dirty="0"/>
              <a:t>Hemolytic anemia ( </a:t>
            </a:r>
            <a:r>
              <a:rPr lang="en-US" i="1" dirty="0"/>
              <a:t>H </a:t>
            </a:r>
            <a:r>
              <a:rPr lang="en-US" i="1" dirty="0" err="1"/>
              <a:t>influenzae</a:t>
            </a:r>
            <a:r>
              <a:rPr lang="en-US" dirty="0"/>
              <a:t>)  </a:t>
            </a:r>
          </a:p>
          <a:p>
            <a:endParaRPr lang="en-US" dirty="0"/>
          </a:p>
        </p:txBody>
      </p:sp>
      <p:sp>
        <p:nvSpPr>
          <p:cNvPr id="6" name="Text Placeholder 5"/>
          <p:cNvSpPr>
            <a:spLocks noGrp="1"/>
          </p:cNvSpPr>
          <p:nvPr>
            <p:ph type="body" sz="quarter" idx="3"/>
          </p:nvPr>
        </p:nvSpPr>
        <p:spPr/>
        <p:txBody>
          <a:bodyPr/>
          <a:lstStyle/>
          <a:p>
            <a:r>
              <a:rPr lang="en-US" dirty="0"/>
              <a:t>Delayed complications</a:t>
            </a:r>
          </a:p>
        </p:txBody>
      </p:sp>
      <p:sp>
        <p:nvSpPr>
          <p:cNvPr id="7" name="Content Placeholder 6"/>
          <p:cNvSpPr>
            <a:spLocks noGrp="1"/>
          </p:cNvSpPr>
          <p:nvPr>
            <p:ph sz="quarter" idx="4"/>
          </p:nvPr>
        </p:nvSpPr>
        <p:spPr/>
        <p:txBody>
          <a:bodyPr>
            <a:normAutofit fontScale="62500" lnSpcReduction="20000"/>
          </a:bodyPr>
          <a:lstStyle/>
          <a:p>
            <a:r>
              <a:rPr lang="en-US" dirty="0"/>
              <a:t>Decreased hearing or deafness </a:t>
            </a:r>
          </a:p>
          <a:p>
            <a:r>
              <a:rPr lang="en-US" dirty="0"/>
              <a:t>Other cranial nerve dysfunctions </a:t>
            </a:r>
          </a:p>
          <a:p>
            <a:r>
              <a:rPr lang="en-US" dirty="0"/>
              <a:t>Multiple seizures </a:t>
            </a:r>
          </a:p>
          <a:p>
            <a:r>
              <a:rPr lang="en-US" dirty="0"/>
              <a:t>Focal paralysis </a:t>
            </a:r>
          </a:p>
          <a:p>
            <a:r>
              <a:rPr lang="en-US" dirty="0" err="1"/>
              <a:t>Cerebritis</a:t>
            </a:r>
            <a:endParaRPr lang="en-US" dirty="0"/>
          </a:p>
          <a:p>
            <a:r>
              <a:rPr lang="en-US" dirty="0" err="1"/>
              <a:t>Ventriculitis</a:t>
            </a:r>
            <a:r>
              <a:rPr lang="en-US" dirty="0"/>
              <a:t> </a:t>
            </a:r>
          </a:p>
          <a:p>
            <a:r>
              <a:rPr lang="en-US" dirty="0"/>
              <a:t>Subdural effusions </a:t>
            </a:r>
          </a:p>
          <a:p>
            <a:r>
              <a:rPr lang="en-US" dirty="0"/>
              <a:t>Hydrocephalus </a:t>
            </a:r>
          </a:p>
          <a:p>
            <a:r>
              <a:rPr lang="en-US" dirty="0"/>
              <a:t>Intellectual deficits </a:t>
            </a:r>
          </a:p>
          <a:p>
            <a:r>
              <a:rPr lang="en-US" dirty="0"/>
              <a:t>Ataxia </a:t>
            </a:r>
          </a:p>
          <a:p>
            <a:r>
              <a:rPr lang="en-US" dirty="0"/>
              <a:t>Blindness </a:t>
            </a:r>
          </a:p>
          <a:p>
            <a:r>
              <a:rPr lang="en-US" dirty="0"/>
              <a:t>Waterhouse-</a:t>
            </a:r>
            <a:r>
              <a:rPr lang="en-US" dirty="0" err="1"/>
              <a:t>Friderichsen</a:t>
            </a:r>
            <a:r>
              <a:rPr lang="en-US" dirty="0"/>
              <a:t> syndrome </a:t>
            </a:r>
          </a:p>
          <a:p>
            <a:r>
              <a:rPr lang="en-US" dirty="0"/>
              <a:t>Peripheral gangrene </a:t>
            </a:r>
          </a:p>
          <a:p>
            <a:endParaRPr lang="en-US" dirty="0"/>
          </a:p>
        </p:txBody>
      </p:sp>
    </p:spTree>
    <p:extLst>
      <p:ext uri="{BB962C8B-B14F-4D97-AF65-F5344CB8AC3E}">
        <p14:creationId xmlns:p14="http://schemas.microsoft.com/office/powerpoint/2010/main" val="3294949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Poor prognostic factors (from validated risk score):</a:t>
            </a:r>
          </a:p>
          <a:p>
            <a:pPr marL="514350" indent="-514350">
              <a:buFont typeface="+mj-lt"/>
              <a:buAutoNum type="arabicPeriod"/>
            </a:pPr>
            <a:r>
              <a:rPr lang="en-US" dirty="0"/>
              <a:t>Older age </a:t>
            </a:r>
          </a:p>
          <a:p>
            <a:pPr marL="514350" indent="-514350">
              <a:buFont typeface="+mj-lt"/>
              <a:buAutoNum type="arabicPeriod"/>
            </a:pPr>
            <a:r>
              <a:rPr lang="en-US" dirty="0"/>
              <a:t>Increased heart rate </a:t>
            </a:r>
          </a:p>
          <a:p>
            <a:pPr marL="514350" indent="-514350">
              <a:buFont typeface="+mj-lt"/>
              <a:buAutoNum type="arabicPeriod"/>
            </a:pPr>
            <a:r>
              <a:rPr lang="en-US" dirty="0"/>
              <a:t>Lower Glasgow Coma Scale score </a:t>
            </a:r>
          </a:p>
          <a:p>
            <a:pPr marL="514350" indent="-514350">
              <a:buFont typeface="+mj-lt"/>
              <a:buAutoNum type="arabicPeriod"/>
            </a:pPr>
            <a:r>
              <a:rPr lang="en-US" dirty="0"/>
              <a:t>Cranial nerve palsies </a:t>
            </a:r>
          </a:p>
          <a:p>
            <a:pPr marL="514350" indent="-514350">
              <a:buFont typeface="+mj-lt"/>
              <a:buAutoNum type="arabicPeriod"/>
            </a:pPr>
            <a:r>
              <a:rPr lang="en-US" dirty="0"/>
              <a:t>CSF leukocyte count lower than 1000/</a:t>
            </a:r>
            <a:r>
              <a:rPr lang="en-US" dirty="0" err="1"/>
              <a:t>μL</a:t>
            </a:r>
            <a:r>
              <a:rPr lang="en-US" dirty="0"/>
              <a:t> </a:t>
            </a:r>
          </a:p>
          <a:p>
            <a:pPr marL="514350" indent="-514350">
              <a:buFont typeface="+mj-lt"/>
              <a:buAutoNum type="arabicPeriod"/>
            </a:pPr>
            <a:r>
              <a:rPr lang="en-US" dirty="0"/>
              <a:t>Gram-positive </a:t>
            </a:r>
            <a:r>
              <a:rPr lang="en-US" dirty="0" err="1"/>
              <a:t>cocci</a:t>
            </a:r>
            <a:r>
              <a:rPr lang="en-US" dirty="0"/>
              <a:t> on CSF Gram stain</a:t>
            </a:r>
          </a:p>
          <a:p>
            <a:pPr marL="0" indent="0">
              <a:buNone/>
            </a:pPr>
            <a:endParaRPr lang="en-US" dirty="0"/>
          </a:p>
          <a:p>
            <a:r>
              <a:rPr lang="en-US" dirty="0"/>
              <a:t>Bacterial meningitis is fatal in 1 in 10 cases, and 1 of every 7 survivors is left with a severe handicap, such as deafness or brain injury. </a:t>
            </a:r>
          </a:p>
          <a:p>
            <a:pPr marL="0" indent="0">
              <a:buNone/>
            </a:pPr>
            <a:r>
              <a:rPr lang="en-US" dirty="0"/>
              <a:t> </a:t>
            </a:r>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sz="3600" dirty="0"/>
              <a:t>Prognosis </a:t>
            </a:r>
          </a:p>
        </p:txBody>
      </p:sp>
    </p:spTree>
    <p:extLst>
      <p:ext uri="{BB962C8B-B14F-4D97-AF65-F5344CB8AC3E}">
        <p14:creationId xmlns:p14="http://schemas.microsoft.com/office/powerpoint/2010/main" val="54026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a:bodyPr>
          <a:lstStyle/>
          <a:p>
            <a:r>
              <a:rPr lang="en-US" dirty="0"/>
              <a:t>Vaccination and chemoprophylaxis</a:t>
            </a:r>
          </a:p>
          <a:p>
            <a:r>
              <a:rPr lang="en-US" b="1" dirty="0"/>
              <a:t>Vaccines</a:t>
            </a:r>
            <a:r>
              <a:rPr lang="en-US" dirty="0"/>
              <a:t>: H. </a:t>
            </a:r>
            <a:r>
              <a:rPr lang="en-US" dirty="0" err="1"/>
              <a:t>Influenzae</a:t>
            </a:r>
            <a:r>
              <a:rPr lang="en-US" dirty="0"/>
              <a:t> type B (</a:t>
            </a:r>
            <a:r>
              <a:rPr lang="en-US" dirty="0" err="1"/>
              <a:t>Hib</a:t>
            </a:r>
            <a:r>
              <a:rPr lang="en-US" dirty="0"/>
              <a:t>) vaccine; N. </a:t>
            </a:r>
            <a:r>
              <a:rPr lang="en-US" dirty="0" err="1"/>
              <a:t>meningitidis</a:t>
            </a:r>
            <a:r>
              <a:rPr lang="en-US" dirty="0"/>
              <a:t> </a:t>
            </a:r>
            <a:r>
              <a:rPr lang="en-US" dirty="0" err="1"/>
              <a:t>serogroups</a:t>
            </a:r>
            <a:r>
              <a:rPr lang="en-US" dirty="0"/>
              <a:t> A,B,C,W-135,Y ; Pneumococcal vaccine.</a:t>
            </a:r>
          </a:p>
          <a:p>
            <a:r>
              <a:rPr lang="en-US" b="1" dirty="0" err="1"/>
              <a:t>Chemoprophylaxis</a:t>
            </a:r>
            <a:r>
              <a:rPr lang="en-US" dirty="0" err="1"/>
              <a:t>:To</a:t>
            </a:r>
            <a:r>
              <a:rPr lang="en-US" dirty="0"/>
              <a:t> eliminate nasopharyngeal carriage of </a:t>
            </a:r>
            <a:r>
              <a:rPr lang="en-US" dirty="0" err="1"/>
              <a:t>Hib</a:t>
            </a:r>
            <a:r>
              <a:rPr lang="en-US" dirty="0"/>
              <a:t> and to decrease invasion of colonized susceptible individuals, rifampin (20 mg/kg/day for 4 days) is given. Prophylaxis is suggested for contacts of persons with meningococcal meningitis (</a:t>
            </a:r>
            <a:r>
              <a:rPr lang="en-US" dirty="0" err="1"/>
              <a:t>eg</a:t>
            </a:r>
            <a:r>
              <a:rPr lang="en-US" dirty="0"/>
              <a:t>, household contacts </a:t>
            </a:r>
            <a:r>
              <a:rPr lang="en-US" dirty="0" err="1"/>
              <a:t>etc</a:t>
            </a:r>
            <a:r>
              <a:rPr lang="en-US" dirty="0"/>
              <a:t>) with Rifampin (600 mg PO every 12 hours for 2 days). </a:t>
            </a:r>
          </a:p>
          <a:p>
            <a:r>
              <a:rPr lang="en-US" dirty="0"/>
              <a:t>Alternative agents for adults : ceftriaxone (250 mg IM in a single dose); this agent is also the safest choice in pregnant patients. Ciprofloxacin (500-750 mg in a single dose) is also effective. </a:t>
            </a:r>
          </a:p>
          <a:p>
            <a:endParaRPr lang="en-US" dirty="0"/>
          </a:p>
          <a:p>
            <a:endParaRPr lang="en-US" dirty="0"/>
          </a:p>
        </p:txBody>
      </p:sp>
      <p:sp>
        <p:nvSpPr>
          <p:cNvPr id="2" name="Title 1"/>
          <p:cNvSpPr>
            <a:spLocks noGrp="1"/>
          </p:cNvSpPr>
          <p:nvPr>
            <p:ph type="title"/>
          </p:nvPr>
        </p:nvSpPr>
        <p:spPr>
          <a:xfrm>
            <a:off x="688490" y="570156"/>
            <a:ext cx="7756263" cy="725244"/>
          </a:xfrm>
        </p:spPr>
        <p:txBody>
          <a:bodyPr/>
          <a:lstStyle/>
          <a:p>
            <a:r>
              <a:rPr lang="en-US" sz="3600" dirty="0"/>
              <a:t>Prevention</a:t>
            </a:r>
          </a:p>
        </p:txBody>
      </p:sp>
    </p:spTree>
    <p:extLst>
      <p:ext uri="{BB962C8B-B14F-4D97-AF65-F5344CB8AC3E}">
        <p14:creationId xmlns:p14="http://schemas.microsoft.com/office/powerpoint/2010/main" val="349738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Meningitis is a common neurological infection which can exert devastating consequences on affected individuals.</a:t>
            </a:r>
          </a:p>
          <a:p>
            <a:r>
              <a:rPr lang="en-US" dirty="0"/>
              <a:t>May be acute ,</a:t>
            </a:r>
            <a:r>
              <a:rPr lang="en-US" dirty="0" err="1"/>
              <a:t>subacute</a:t>
            </a:r>
            <a:r>
              <a:rPr lang="en-US" dirty="0"/>
              <a:t> or chronic.</a:t>
            </a:r>
          </a:p>
          <a:p>
            <a:r>
              <a:rPr lang="en-US" dirty="0"/>
              <a:t>Diverse </a:t>
            </a:r>
            <a:r>
              <a:rPr lang="en-US" dirty="0" err="1"/>
              <a:t>aetiological</a:t>
            </a:r>
            <a:r>
              <a:rPr lang="en-US" dirty="0"/>
              <a:t> agents cause meningitis</a:t>
            </a:r>
          </a:p>
          <a:p>
            <a:r>
              <a:rPr lang="en-US" dirty="0"/>
              <a:t>Treatment must be carried out emergently in cases of acute bacterial meningitis.</a:t>
            </a:r>
          </a:p>
          <a:p>
            <a:r>
              <a:rPr lang="en-US" dirty="0"/>
              <a:t>Prognosis is good if treatment is instituted early.</a:t>
            </a:r>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39147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Thanks </a:t>
            </a:r>
          </a:p>
        </p:txBody>
      </p:sp>
    </p:spTree>
    <p:extLst>
      <p:ext uri="{BB962C8B-B14F-4D97-AF65-F5344CB8AC3E}">
        <p14:creationId xmlns:p14="http://schemas.microsoft.com/office/powerpoint/2010/main" val="146322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b="1" dirty="0"/>
              <a:t>Extremes of age (&lt; 5 or &gt;60 years) </a:t>
            </a:r>
          </a:p>
          <a:p>
            <a:r>
              <a:rPr lang="en-US" b="1" dirty="0"/>
              <a:t>Diabetes mellitus </a:t>
            </a:r>
          </a:p>
          <a:p>
            <a:r>
              <a:rPr lang="en-US" dirty="0"/>
              <a:t>Immunosuppression</a:t>
            </a:r>
          </a:p>
          <a:p>
            <a:r>
              <a:rPr lang="en-US" dirty="0"/>
              <a:t>HIV infection, which predisposes to bacterial meningitis caused by encapsulated </a:t>
            </a:r>
            <a:r>
              <a:rPr lang="en-US" dirty="0" smtClean="0"/>
              <a:t>organisms ( </a:t>
            </a:r>
            <a:r>
              <a:rPr lang="en-US" dirty="0" err="1" smtClean="0"/>
              <a:t>e.g</a:t>
            </a:r>
            <a:r>
              <a:rPr lang="en-US" dirty="0" smtClean="0"/>
              <a:t> </a:t>
            </a:r>
            <a:r>
              <a:rPr lang="en-US" i="1" dirty="0"/>
              <a:t>Streptococcus </a:t>
            </a:r>
            <a:r>
              <a:rPr lang="en-US" i="1" dirty="0" smtClean="0"/>
              <a:t>pneumonia</a:t>
            </a:r>
            <a:r>
              <a:rPr lang="en-US" dirty="0" smtClean="0"/>
              <a:t>) </a:t>
            </a:r>
            <a:r>
              <a:rPr lang="en-US" dirty="0"/>
              <a:t>and opportunistic </a:t>
            </a:r>
            <a:r>
              <a:rPr lang="en-US" dirty="0" smtClean="0"/>
              <a:t>pathogens.</a:t>
            </a:r>
            <a:endParaRPr lang="en-US" dirty="0"/>
          </a:p>
          <a:p>
            <a:r>
              <a:rPr lang="en-US" dirty="0"/>
              <a:t>Crowding (military recruits and college dorm residents), which increases the risk of outbreaks of </a:t>
            </a:r>
            <a:r>
              <a:rPr lang="en-US" b="1" dirty="0"/>
              <a:t>meningococcal meningitis </a:t>
            </a:r>
          </a:p>
          <a:p>
            <a:r>
              <a:rPr lang="en-US" dirty="0" err="1"/>
              <a:t>Splenectomy</a:t>
            </a:r>
            <a:r>
              <a:rPr lang="en-US" dirty="0"/>
              <a:t> and </a:t>
            </a:r>
            <a:r>
              <a:rPr lang="en-US" b="1" dirty="0"/>
              <a:t>sickle cell disease</a:t>
            </a:r>
            <a:r>
              <a:rPr lang="en-US" dirty="0"/>
              <a:t>, which increase the risk of meningitis secondary to encapsulated organisms </a:t>
            </a:r>
          </a:p>
          <a:p>
            <a:endParaRPr lang="en-US" dirty="0"/>
          </a:p>
        </p:txBody>
      </p:sp>
      <p:sp>
        <p:nvSpPr>
          <p:cNvPr id="2" name="Title 1"/>
          <p:cNvSpPr>
            <a:spLocks noGrp="1"/>
          </p:cNvSpPr>
          <p:nvPr>
            <p:ph type="title"/>
          </p:nvPr>
        </p:nvSpPr>
        <p:spPr>
          <a:xfrm>
            <a:off x="688490" y="76200"/>
            <a:ext cx="7756263" cy="838200"/>
          </a:xfrm>
        </p:spPr>
        <p:txBody>
          <a:bodyPr/>
          <a:lstStyle/>
          <a:p>
            <a:r>
              <a:rPr lang="en-US" sz="3600" dirty="0"/>
              <a:t>Risk factors for meningitis</a:t>
            </a:r>
          </a:p>
        </p:txBody>
      </p:sp>
    </p:spTree>
    <p:extLst>
      <p:ext uri="{BB962C8B-B14F-4D97-AF65-F5344CB8AC3E}">
        <p14:creationId xmlns:p14="http://schemas.microsoft.com/office/powerpoint/2010/main" val="95613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Alcoholism </a:t>
            </a:r>
            <a:r>
              <a:rPr lang="en-US" dirty="0" smtClean="0"/>
              <a:t> </a:t>
            </a:r>
            <a:endParaRPr lang="en-US" dirty="0"/>
          </a:p>
          <a:p>
            <a:r>
              <a:rPr lang="en-US" dirty="0"/>
              <a:t>Recent exposure to others with meningitis, with or without prophylaxis </a:t>
            </a:r>
          </a:p>
          <a:p>
            <a:r>
              <a:rPr lang="en-US" dirty="0"/>
              <a:t>Contiguous infection (</a:t>
            </a:r>
            <a:r>
              <a:rPr lang="en-US" dirty="0" err="1"/>
              <a:t>eg</a:t>
            </a:r>
            <a:r>
              <a:rPr lang="en-US" dirty="0"/>
              <a:t>, sinusitis) </a:t>
            </a:r>
          </a:p>
          <a:p>
            <a:r>
              <a:rPr lang="en-US" dirty="0"/>
              <a:t>Dural defect (</a:t>
            </a:r>
            <a:r>
              <a:rPr lang="en-US" dirty="0" err="1"/>
              <a:t>eg</a:t>
            </a:r>
            <a:r>
              <a:rPr lang="en-US" dirty="0"/>
              <a:t>, traumatic, surgical, or congenital) </a:t>
            </a:r>
            <a:r>
              <a:rPr lang="en-US" dirty="0" smtClean="0"/>
              <a:t> </a:t>
            </a:r>
            <a:endParaRPr lang="en-US" dirty="0"/>
          </a:p>
          <a:p>
            <a:r>
              <a:rPr lang="en-US" dirty="0"/>
              <a:t>Intravenous (IV) drug abuse </a:t>
            </a:r>
          </a:p>
          <a:p>
            <a:r>
              <a:rPr lang="en-US" dirty="0"/>
              <a:t>Bacterial endocarditis </a:t>
            </a:r>
          </a:p>
          <a:p>
            <a:r>
              <a:rPr lang="en-US" dirty="0" err="1"/>
              <a:t>Ventriculoperitoneal</a:t>
            </a:r>
            <a:r>
              <a:rPr lang="en-US" dirty="0"/>
              <a:t> shunt </a:t>
            </a:r>
          </a:p>
          <a:p>
            <a:r>
              <a:rPr lang="en-US" dirty="0"/>
              <a:t>Malignancy (increased risk of </a:t>
            </a:r>
            <a:r>
              <a:rPr lang="en-US" i="1" dirty="0"/>
              <a:t>Listeria</a:t>
            </a:r>
            <a:r>
              <a:rPr lang="en-US" dirty="0"/>
              <a:t> infection) </a:t>
            </a:r>
            <a:r>
              <a:rPr lang="en-US" dirty="0" smtClean="0"/>
              <a:t> </a:t>
            </a:r>
            <a:endParaRPr lang="en-US" dirty="0"/>
          </a:p>
        </p:txBody>
      </p:sp>
      <p:sp>
        <p:nvSpPr>
          <p:cNvPr id="2" name="Title 1"/>
          <p:cNvSpPr>
            <a:spLocks noGrp="1"/>
          </p:cNvSpPr>
          <p:nvPr>
            <p:ph type="title"/>
          </p:nvPr>
        </p:nvSpPr>
        <p:spPr/>
        <p:txBody>
          <a:bodyPr/>
          <a:lstStyle/>
          <a:p>
            <a:r>
              <a:rPr lang="en-US" dirty="0"/>
              <a:t>Risk factors for meningitis</a:t>
            </a:r>
          </a:p>
        </p:txBody>
      </p:sp>
    </p:spTree>
    <p:extLst>
      <p:ext uri="{BB962C8B-B14F-4D97-AF65-F5344CB8AC3E}">
        <p14:creationId xmlns:p14="http://schemas.microsoft.com/office/powerpoint/2010/main" val="164498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Duration: acute (onset &lt;24 hours, persists for &lt;2 weeks), </a:t>
            </a:r>
            <a:r>
              <a:rPr lang="en-US" dirty="0" err="1"/>
              <a:t>subacute</a:t>
            </a:r>
            <a:r>
              <a:rPr lang="en-US" dirty="0"/>
              <a:t> (onset over 1-7 days, persists for 2-4 weeks) or chronic (onset &gt;7 days, persists for&gt; 4 weeks)</a:t>
            </a:r>
          </a:p>
          <a:p>
            <a:r>
              <a:rPr lang="en-US" dirty="0"/>
              <a:t>Anatomical: </a:t>
            </a:r>
            <a:r>
              <a:rPr lang="en-US" b="1" dirty="0" err="1"/>
              <a:t>pachymeningitis</a:t>
            </a:r>
            <a:r>
              <a:rPr lang="en-US" b="1" dirty="0"/>
              <a:t>, </a:t>
            </a:r>
            <a:r>
              <a:rPr lang="en-US" b="1" dirty="0" err="1"/>
              <a:t>leptomeningitis</a:t>
            </a:r>
            <a:endParaRPr lang="en-US" b="1" dirty="0"/>
          </a:p>
          <a:p>
            <a:r>
              <a:rPr lang="en-US" dirty="0" err="1"/>
              <a:t>Aetiology</a:t>
            </a:r>
            <a:r>
              <a:rPr lang="en-US" dirty="0"/>
              <a:t> : infectious (pyogenic/</a:t>
            </a:r>
            <a:r>
              <a:rPr lang="en-US" dirty="0" err="1"/>
              <a:t>bacterial,viral</a:t>
            </a:r>
            <a:r>
              <a:rPr lang="en-US" dirty="0"/>
              <a:t>, granulomatous), non-infectious (drugs: NSAIDS, antibiotics; </a:t>
            </a:r>
            <a:r>
              <a:rPr lang="en-US" dirty="0" err="1"/>
              <a:t>carcinomatosis</a:t>
            </a:r>
            <a:r>
              <a:rPr lang="en-US" dirty="0" smtClean="0"/>
              <a:t>).</a:t>
            </a:r>
          </a:p>
          <a:p>
            <a:pPr marL="0" indent="0">
              <a:buNone/>
            </a:pPr>
            <a:endParaRPr lang="en-US" dirty="0"/>
          </a:p>
          <a:p>
            <a:pPr marL="0" indent="0">
              <a:buNone/>
            </a:pPr>
            <a:r>
              <a:rPr lang="en-US" dirty="0"/>
              <a:t>* Aseptic when cause is not known after initial evaluation.</a:t>
            </a:r>
          </a:p>
        </p:txBody>
      </p:sp>
      <p:sp>
        <p:nvSpPr>
          <p:cNvPr id="2" name="Title 1"/>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57909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0293358"/>
              </p:ext>
            </p:extLst>
          </p:nvPr>
        </p:nvGraphicFramePr>
        <p:xfrm>
          <a:off x="457200" y="1676399"/>
          <a:ext cx="8229600" cy="5029200"/>
        </p:xfrm>
        <a:graphic>
          <a:graphicData uri="http://schemas.openxmlformats.org/drawingml/2006/table">
            <a:tbl>
              <a:tblPr firstRow="1" bandRow="1">
                <a:tableStyleId>{5C22544A-7EE6-4342-B048-85BDC9FD1C3A}</a:tableStyleId>
              </a:tblPr>
              <a:tblGrid>
                <a:gridCol w="1981200">
                  <a:extLst>
                    <a:ext uri="{9D8B030D-6E8A-4147-A177-3AD203B41FA5}">
                      <a16:colId xmlns="" xmlns:a16="http://schemas.microsoft.com/office/drawing/2014/main" val="20000"/>
                    </a:ext>
                  </a:extLst>
                </a:gridCol>
                <a:gridCol w="6248400">
                  <a:extLst>
                    <a:ext uri="{9D8B030D-6E8A-4147-A177-3AD203B41FA5}">
                      <a16:colId xmlns="" xmlns:a16="http://schemas.microsoft.com/office/drawing/2014/main" val="20001"/>
                    </a:ext>
                  </a:extLst>
                </a:gridCol>
              </a:tblGrid>
              <a:tr h="868680">
                <a:tc>
                  <a:txBody>
                    <a:bodyPr/>
                    <a:lstStyle/>
                    <a:p>
                      <a:r>
                        <a:rPr lang="en-US" dirty="0"/>
                        <a:t>Cause </a:t>
                      </a:r>
                    </a:p>
                  </a:txBody>
                  <a:tcPr/>
                </a:tc>
                <a:tc>
                  <a:txBody>
                    <a:bodyPr/>
                    <a:lstStyle/>
                    <a:p>
                      <a:r>
                        <a:rPr lang="en-US" dirty="0"/>
                        <a:t>Examples </a:t>
                      </a:r>
                    </a:p>
                  </a:txBody>
                  <a:tcPr/>
                </a:tc>
                <a:extLst>
                  <a:ext uri="{0D108BD9-81ED-4DB2-BD59-A6C34878D82A}">
                    <a16:rowId xmlns="" xmlns:a16="http://schemas.microsoft.com/office/drawing/2014/main" val="10000"/>
                  </a:ext>
                </a:extLst>
              </a:tr>
              <a:tr h="914400">
                <a:tc>
                  <a:txBody>
                    <a:bodyPr/>
                    <a:lstStyle/>
                    <a:p>
                      <a:r>
                        <a:rPr lang="en-US" dirty="0"/>
                        <a:t>Bacterial </a:t>
                      </a:r>
                    </a:p>
                  </a:txBody>
                  <a:tcPr/>
                </a:tc>
                <a:tc>
                  <a:txBody>
                    <a:bodyPr/>
                    <a:lstStyle/>
                    <a:p>
                      <a:r>
                        <a:rPr lang="en-US" dirty="0" err="1"/>
                        <a:t>Neisseriae</a:t>
                      </a:r>
                      <a:r>
                        <a:rPr lang="en-US" dirty="0"/>
                        <a:t> </a:t>
                      </a:r>
                      <a:r>
                        <a:rPr lang="en-US" dirty="0" err="1"/>
                        <a:t>meningitidis</a:t>
                      </a:r>
                      <a:r>
                        <a:rPr lang="en-US" dirty="0"/>
                        <a:t>,</a:t>
                      </a:r>
                      <a:r>
                        <a:rPr lang="en-US" baseline="0" dirty="0"/>
                        <a:t> streptococcus </a:t>
                      </a:r>
                      <a:r>
                        <a:rPr lang="en-US" baseline="0" dirty="0" err="1"/>
                        <a:t>pneumoniae</a:t>
                      </a:r>
                      <a:r>
                        <a:rPr lang="en-US" baseline="0" dirty="0"/>
                        <a:t>, staphylococcus </a:t>
                      </a:r>
                      <a:r>
                        <a:rPr lang="en-US" baseline="0" dirty="0" err="1"/>
                        <a:t>aureus</a:t>
                      </a:r>
                      <a:r>
                        <a:rPr lang="en-US" baseline="0" dirty="0"/>
                        <a:t>, listeria </a:t>
                      </a:r>
                      <a:r>
                        <a:rPr lang="en-US" baseline="0" dirty="0" err="1"/>
                        <a:t>monocytogenes</a:t>
                      </a:r>
                      <a:r>
                        <a:rPr lang="en-US" baseline="0" dirty="0"/>
                        <a:t>, gram negative bacilli, mycobacterium tuberculosis</a:t>
                      </a:r>
                      <a:endParaRPr lang="en-US" dirty="0"/>
                    </a:p>
                  </a:txBody>
                  <a:tcPr/>
                </a:tc>
                <a:extLst>
                  <a:ext uri="{0D108BD9-81ED-4DB2-BD59-A6C34878D82A}">
                    <a16:rowId xmlns="" xmlns:a16="http://schemas.microsoft.com/office/drawing/2014/main" val="10001"/>
                  </a:ext>
                </a:extLst>
              </a:tr>
              <a:tr h="868680">
                <a:tc>
                  <a:txBody>
                    <a:bodyPr/>
                    <a:lstStyle/>
                    <a:p>
                      <a:r>
                        <a:rPr lang="en-US" dirty="0"/>
                        <a:t>Viral </a:t>
                      </a:r>
                    </a:p>
                  </a:txBody>
                  <a:tcPr/>
                </a:tc>
                <a:tc>
                  <a:txBody>
                    <a:bodyPr/>
                    <a:lstStyle/>
                    <a:p>
                      <a:r>
                        <a:rPr lang="en-US" dirty="0"/>
                        <a:t>HIV, HSV, HHV, </a:t>
                      </a:r>
                      <a:r>
                        <a:rPr lang="en-US" dirty="0" err="1"/>
                        <a:t>enteroviruses</a:t>
                      </a:r>
                      <a:r>
                        <a:rPr lang="en-US" dirty="0"/>
                        <a:t>, WNV, LCM</a:t>
                      </a:r>
                    </a:p>
                  </a:txBody>
                  <a:tcPr/>
                </a:tc>
                <a:extLst>
                  <a:ext uri="{0D108BD9-81ED-4DB2-BD59-A6C34878D82A}">
                    <a16:rowId xmlns="" xmlns:a16="http://schemas.microsoft.com/office/drawing/2014/main" val="10002"/>
                  </a:ext>
                </a:extLst>
              </a:tr>
              <a:tr h="914400">
                <a:tc>
                  <a:txBody>
                    <a:bodyPr/>
                    <a:lstStyle/>
                    <a:p>
                      <a:r>
                        <a:rPr lang="en-US" dirty="0"/>
                        <a:t>Fungal </a:t>
                      </a:r>
                    </a:p>
                  </a:txBody>
                  <a:tcPr/>
                </a:tc>
                <a:tc>
                  <a:txBody>
                    <a:bodyPr/>
                    <a:lstStyle/>
                    <a:p>
                      <a:r>
                        <a:rPr lang="en-US" dirty="0" err="1"/>
                        <a:t>Aspergillus</a:t>
                      </a:r>
                      <a:r>
                        <a:rPr lang="en-US" dirty="0"/>
                        <a:t> </a:t>
                      </a:r>
                      <a:r>
                        <a:rPr lang="en-US" dirty="0" err="1"/>
                        <a:t>sp</a:t>
                      </a:r>
                      <a:r>
                        <a:rPr lang="en-US" dirty="0"/>
                        <a:t>, </a:t>
                      </a:r>
                      <a:r>
                        <a:rPr lang="en-US" dirty="0" err="1"/>
                        <a:t>Blastomyces</a:t>
                      </a:r>
                      <a:r>
                        <a:rPr lang="en-US" dirty="0"/>
                        <a:t> </a:t>
                      </a:r>
                      <a:r>
                        <a:rPr lang="en-US" dirty="0" err="1"/>
                        <a:t>dermatitidis</a:t>
                      </a:r>
                      <a:r>
                        <a:rPr lang="en-US" dirty="0"/>
                        <a:t>,  Candida</a:t>
                      </a:r>
                      <a:r>
                        <a:rPr lang="en-US" baseline="0" dirty="0"/>
                        <a:t> </a:t>
                      </a:r>
                      <a:r>
                        <a:rPr lang="en-US" baseline="0" dirty="0" err="1"/>
                        <a:t>albicans</a:t>
                      </a:r>
                      <a:r>
                        <a:rPr lang="en-US" baseline="0" dirty="0"/>
                        <a:t>, </a:t>
                      </a:r>
                      <a:r>
                        <a:rPr lang="en-US" dirty="0"/>
                        <a:t>Cryptococcus </a:t>
                      </a:r>
                      <a:r>
                        <a:rPr lang="en-US" dirty="0" err="1"/>
                        <a:t>neoformans</a:t>
                      </a:r>
                      <a:r>
                        <a:rPr lang="en-US" dirty="0"/>
                        <a:t>, </a:t>
                      </a:r>
                      <a:r>
                        <a:rPr lang="en-US" dirty="0" err="1"/>
                        <a:t>Coccidioides</a:t>
                      </a:r>
                      <a:r>
                        <a:rPr lang="en-US" dirty="0"/>
                        <a:t> </a:t>
                      </a:r>
                      <a:r>
                        <a:rPr lang="en-US" dirty="0" err="1"/>
                        <a:t>immitis</a:t>
                      </a:r>
                      <a:r>
                        <a:rPr lang="en-US" dirty="0"/>
                        <a:t>, </a:t>
                      </a:r>
                      <a:r>
                        <a:rPr lang="en-US" dirty="0" err="1"/>
                        <a:t>Histoplasma</a:t>
                      </a:r>
                      <a:r>
                        <a:rPr lang="en-US" dirty="0"/>
                        <a:t> </a:t>
                      </a:r>
                      <a:r>
                        <a:rPr lang="en-US" dirty="0" err="1"/>
                        <a:t>capsulatum</a:t>
                      </a:r>
                      <a:endParaRPr lang="en-US" dirty="0"/>
                    </a:p>
                  </a:txBody>
                  <a:tcPr/>
                </a:tc>
                <a:extLst>
                  <a:ext uri="{0D108BD9-81ED-4DB2-BD59-A6C34878D82A}">
                    <a16:rowId xmlns="" xmlns:a16="http://schemas.microsoft.com/office/drawing/2014/main" val="10003"/>
                  </a:ext>
                </a:extLst>
              </a:tr>
              <a:tr h="1463040">
                <a:tc>
                  <a:txBody>
                    <a:bodyPr/>
                    <a:lstStyle/>
                    <a:p>
                      <a:r>
                        <a:rPr lang="en-US" dirty="0"/>
                        <a:t>Parasitic </a:t>
                      </a:r>
                    </a:p>
                  </a:txBody>
                  <a:tcPr/>
                </a:tc>
                <a:tc>
                  <a:txBody>
                    <a:bodyPr/>
                    <a:lstStyle/>
                    <a:p>
                      <a:r>
                        <a:rPr lang="en-US" i="0" dirty="0" err="1"/>
                        <a:t>Naegleria</a:t>
                      </a:r>
                      <a:r>
                        <a:rPr lang="en-US" i="0" dirty="0"/>
                        <a:t> </a:t>
                      </a:r>
                      <a:r>
                        <a:rPr lang="en-US" i="0" dirty="0" err="1"/>
                        <a:t>fowleri</a:t>
                      </a:r>
                      <a:r>
                        <a:rPr lang="en-US" i="0" dirty="0"/>
                        <a:t>,</a:t>
                      </a:r>
                      <a:r>
                        <a:rPr lang="en-US" i="0" baseline="0" dirty="0"/>
                        <a:t> </a:t>
                      </a:r>
                      <a:r>
                        <a:rPr lang="en-US" i="0" dirty="0" err="1"/>
                        <a:t>Acanthamoeba</a:t>
                      </a:r>
                      <a:r>
                        <a:rPr lang="en-US" i="0" dirty="0"/>
                        <a:t> </a:t>
                      </a:r>
                      <a:r>
                        <a:rPr lang="en-US" i="0" dirty="0" err="1"/>
                        <a:t>spp</a:t>
                      </a:r>
                      <a:r>
                        <a:rPr lang="en-US" i="0" dirty="0"/>
                        <a:t>,</a:t>
                      </a:r>
                      <a:r>
                        <a:rPr lang="en-US" i="0" baseline="0" dirty="0"/>
                        <a:t> </a:t>
                      </a:r>
                      <a:r>
                        <a:rPr lang="en-US" i="0" dirty="0" err="1"/>
                        <a:t>Balamuthia</a:t>
                      </a:r>
                      <a:r>
                        <a:rPr lang="en-US" i="0" dirty="0"/>
                        <a:t> </a:t>
                      </a:r>
                      <a:r>
                        <a:rPr lang="en-US" i="0" dirty="0" err="1"/>
                        <a:t>spp</a:t>
                      </a:r>
                      <a:r>
                        <a:rPr lang="en-US" i="0" dirty="0"/>
                        <a:t>,</a:t>
                      </a:r>
                      <a:r>
                        <a:rPr lang="en-US" i="0" baseline="0" dirty="0"/>
                        <a:t> </a:t>
                      </a:r>
                      <a:r>
                        <a:rPr lang="en-US" i="0" dirty="0" err="1"/>
                        <a:t>Angiostrongylus</a:t>
                      </a:r>
                      <a:r>
                        <a:rPr lang="en-US" i="0" dirty="0"/>
                        <a:t> </a:t>
                      </a:r>
                      <a:r>
                        <a:rPr lang="en-US" i="0" dirty="0" err="1"/>
                        <a:t>cantonensis</a:t>
                      </a:r>
                      <a:r>
                        <a:rPr lang="en-US" i="0" dirty="0"/>
                        <a:t>,</a:t>
                      </a:r>
                      <a:r>
                        <a:rPr lang="en-US" i="0" baseline="0" dirty="0"/>
                        <a:t> </a:t>
                      </a:r>
                      <a:r>
                        <a:rPr lang="en-US" i="0" dirty="0" err="1"/>
                        <a:t>Gnathostoma</a:t>
                      </a:r>
                      <a:r>
                        <a:rPr lang="en-US" i="0" dirty="0"/>
                        <a:t> </a:t>
                      </a:r>
                      <a:r>
                        <a:rPr lang="en-US" i="0" dirty="0" err="1"/>
                        <a:t>spinigerum</a:t>
                      </a:r>
                      <a:r>
                        <a:rPr lang="en-US" i="0" dirty="0"/>
                        <a:t>,</a:t>
                      </a:r>
                      <a:r>
                        <a:rPr lang="en-US" i="0" baseline="0" dirty="0"/>
                        <a:t> </a:t>
                      </a:r>
                      <a:r>
                        <a:rPr lang="en-US" i="0" dirty="0" err="1"/>
                        <a:t>Strongyloides</a:t>
                      </a:r>
                      <a:r>
                        <a:rPr lang="en-US" i="0" dirty="0"/>
                        <a:t> </a:t>
                      </a:r>
                      <a:r>
                        <a:rPr lang="en-US" i="0" dirty="0" err="1"/>
                        <a:t>stercoralis</a:t>
                      </a:r>
                      <a:r>
                        <a:rPr lang="en-US" i="0" dirty="0"/>
                        <a:t>,</a:t>
                      </a:r>
                      <a:r>
                        <a:rPr lang="en-US" i="0" baseline="0" dirty="0"/>
                        <a:t> </a:t>
                      </a:r>
                      <a:r>
                        <a:rPr lang="en-US" i="0" dirty="0" err="1"/>
                        <a:t>Taenia</a:t>
                      </a:r>
                      <a:r>
                        <a:rPr lang="en-US" i="0" dirty="0"/>
                        <a:t> </a:t>
                      </a:r>
                      <a:r>
                        <a:rPr lang="en-US" i="0" dirty="0" err="1"/>
                        <a:t>solium</a:t>
                      </a:r>
                      <a:r>
                        <a:rPr lang="en-US" i="0" dirty="0"/>
                        <a:t> (</a:t>
                      </a:r>
                      <a:r>
                        <a:rPr lang="en-US" i="0" dirty="0" err="1"/>
                        <a:t>cysticercosis</a:t>
                      </a:r>
                      <a:r>
                        <a:rPr lang="en-US" i="0" dirty="0"/>
                        <a:t>)</a:t>
                      </a:r>
                      <a:br>
                        <a:rPr lang="en-US" i="0" dirty="0"/>
                      </a:br>
                      <a:r>
                        <a:rPr lang="en-US" i="0" dirty="0"/>
                        <a:t/>
                      </a:r>
                      <a:br>
                        <a:rPr lang="en-US" i="0" dirty="0"/>
                      </a:br>
                      <a:endParaRPr lang="en-US" i="0" dirty="0"/>
                    </a:p>
                  </a:txBody>
                  <a:tcPr/>
                </a:tc>
                <a:extLst>
                  <a:ext uri="{0D108BD9-81ED-4DB2-BD59-A6C34878D82A}">
                    <a16:rowId xmlns=""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err="1"/>
              <a:t>Aetiology</a:t>
            </a:r>
            <a:r>
              <a:rPr lang="en-US" dirty="0"/>
              <a:t> </a:t>
            </a:r>
          </a:p>
        </p:txBody>
      </p:sp>
    </p:spTree>
    <p:extLst>
      <p:ext uri="{BB962C8B-B14F-4D97-AF65-F5344CB8AC3E}">
        <p14:creationId xmlns:p14="http://schemas.microsoft.com/office/powerpoint/2010/main" val="266865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Most cases of meningitis are caused by </a:t>
            </a:r>
            <a:r>
              <a:rPr lang="en-US" b="1" dirty="0"/>
              <a:t>an infectious agent that has colonized or established a localized infection </a:t>
            </a:r>
            <a:r>
              <a:rPr lang="en-US" dirty="0"/>
              <a:t>elsewhere in the host.</a:t>
            </a:r>
          </a:p>
          <a:p>
            <a:r>
              <a:rPr lang="en-US" dirty="0"/>
              <a:t>Potential sites of </a:t>
            </a:r>
            <a:r>
              <a:rPr lang="en-US" b="1" dirty="0"/>
              <a:t>colonization</a:t>
            </a:r>
            <a:r>
              <a:rPr lang="en-US" dirty="0"/>
              <a:t> or infection include the skin, the </a:t>
            </a:r>
            <a:r>
              <a:rPr lang="en-US" dirty="0" err="1"/>
              <a:t>nasopharynx</a:t>
            </a:r>
            <a:r>
              <a:rPr lang="en-US" dirty="0"/>
              <a:t>, the respiratory tract, the gastrointestinal (GI) tract, and the genitourinary tract. </a:t>
            </a:r>
          </a:p>
          <a:p>
            <a:r>
              <a:rPr lang="en-US" dirty="0"/>
              <a:t>The organism </a:t>
            </a:r>
            <a:r>
              <a:rPr lang="en-US" b="1" dirty="0"/>
              <a:t>invades</a:t>
            </a:r>
            <a:r>
              <a:rPr lang="en-US" dirty="0"/>
              <a:t> the </a:t>
            </a:r>
            <a:r>
              <a:rPr lang="en-US" dirty="0" err="1"/>
              <a:t>submucosa</a:t>
            </a:r>
            <a:r>
              <a:rPr lang="en-US" dirty="0"/>
              <a:t> at these sites by circumventing host defenses (</a:t>
            </a:r>
            <a:r>
              <a:rPr lang="en-US" dirty="0" err="1"/>
              <a:t>eg</a:t>
            </a:r>
            <a:r>
              <a:rPr lang="en-US" dirty="0"/>
              <a:t>, physical barriers, local immunity, and phagocytes or macrophages). </a:t>
            </a:r>
          </a:p>
        </p:txBody>
      </p:sp>
      <p:sp>
        <p:nvSpPr>
          <p:cNvPr id="2" name="Title 1"/>
          <p:cNvSpPr>
            <a:spLocks noGrp="1"/>
          </p:cNvSpPr>
          <p:nvPr>
            <p:ph type="title"/>
          </p:nvPr>
        </p:nvSpPr>
        <p:spPr/>
        <p:txBody>
          <a:bodyPr/>
          <a:lstStyle/>
          <a:p>
            <a:r>
              <a:rPr lang="en-US" dirty="0"/>
              <a:t>Pathophysiology </a:t>
            </a:r>
          </a:p>
        </p:txBody>
      </p:sp>
    </p:spTree>
    <p:extLst>
      <p:ext uri="{BB962C8B-B14F-4D97-AF65-F5344CB8AC3E}">
        <p14:creationId xmlns:p14="http://schemas.microsoft.com/office/powerpoint/2010/main" val="116163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An infectious agent can gain </a:t>
            </a:r>
            <a:r>
              <a:rPr lang="en-US" b="1" dirty="0"/>
              <a:t>access to the CNS </a:t>
            </a:r>
            <a:r>
              <a:rPr lang="en-US" dirty="0"/>
              <a:t>and cause meningeal disease via any of the 3 following major pathways: </a:t>
            </a:r>
          </a:p>
          <a:p>
            <a:pPr marL="514350" indent="-514350">
              <a:buFont typeface="+mj-lt"/>
              <a:buAutoNum type="arabicPeriod"/>
            </a:pPr>
            <a:r>
              <a:rPr lang="en-US" dirty="0"/>
              <a:t>Invasion of the bloodstream (</a:t>
            </a:r>
            <a:r>
              <a:rPr lang="en-US" dirty="0" err="1"/>
              <a:t>ie</a:t>
            </a:r>
            <a:r>
              <a:rPr lang="en-US" dirty="0"/>
              <a:t>, </a:t>
            </a:r>
            <a:r>
              <a:rPr lang="en-US" b="1" dirty="0"/>
              <a:t>bacteremia</a:t>
            </a:r>
            <a:r>
              <a:rPr lang="en-US" dirty="0"/>
              <a:t>, </a:t>
            </a:r>
            <a:r>
              <a:rPr lang="en-US" dirty="0" err="1"/>
              <a:t>viremia</a:t>
            </a:r>
            <a:r>
              <a:rPr lang="en-US" dirty="0"/>
              <a:t>, </a:t>
            </a:r>
            <a:r>
              <a:rPr lang="en-US" dirty="0" err="1"/>
              <a:t>fungemia</a:t>
            </a:r>
            <a:r>
              <a:rPr lang="en-US" dirty="0"/>
              <a:t>, or </a:t>
            </a:r>
            <a:r>
              <a:rPr lang="en-US" dirty="0" err="1"/>
              <a:t>parasitemia</a:t>
            </a:r>
            <a:r>
              <a:rPr lang="en-US" dirty="0"/>
              <a:t>) and subsequent </a:t>
            </a:r>
            <a:r>
              <a:rPr lang="en-US" dirty="0" err="1"/>
              <a:t>hematogenous</a:t>
            </a:r>
            <a:r>
              <a:rPr lang="en-US" dirty="0"/>
              <a:t> seeding of the CNS </a:t>
            </a:r>
          </a:p>
          <a:p>
            <a:pPr marL="514350" indent="-514350">
              <a:buFont typeface="+mj-lt"/>
              <a:buAutoNum type="arabicPeriod"/>
            </a:pPr>
            <a:r>
              <a:rPr lang="en-US" dirty="0"/>
              <a:t>A retrograde neuronal (</a:t>
            </a:r>
            <a:r>
              <a:rPr lang="en-US" dirty="0" err="1"/>
              <a:t>eg</a:t>
            </a:r>
            <a:r>
              <a:rPr lang="en-US" dirty="0"/>
              <a:t>, olfactory and peripheral nerves) pathway (</a:t>
            </a:r>
            <a:r>
              <a:rPr lang="en-US" dirty="0" err="1"/>
              <a:t>eg</a:t>
            </a:r>
            <a:r>
              <a:rPr lang="en-US" dirty="0"/>
              <a:t>, </a:t>
            </a:r>
            <a:r>
              <a:rPr lang="en-US" b="1" i="1" dirty="0" err="1"/>
              <a:t>Naegleria</a:t>
            </a:r>
            <a:r>
              <a:rPr lang="en-US" b="1" i="1" dirty="0"/>
              <a:t> </a:t>
            </a:r>
            <a:r>
              <a:rPr lang="en-US" b="1" i="1" dirty="0" err="1"/>
              <a:t>fowleri</a:t>
            </a:r>
            <a:r>
              <a:rPr lang="en-US" b="1" dirty="0"/>
              <a:t> </a:t>
            </a:r>
            <a:r>
              <a:rPr lang="en-US" dirty="0"/>
              <a:t>or </a:t>
            </a:r>
            <a:r>
              <a:rPr lang="en-US" i="1" dirty="0" err="1"/>
              <a:t>Gnathostoma</a:t>
            </a:r>
            <a:r>
              <a:rPr lang="en-US" i="1" dirty="0"/>
              <a:t> </a:t>
            </a:r>
            <a:r>
              <a:rPr lang="en-US" i="1" dirty="0" err="1"/>
              <a:t>spinigerum</a:t>
            </a:r>
            <a:r>
              <a:rPr lang="en-US" dirty="0"/>
              <a:t>) </a:t>
            </a:r>
          </a:p>
          <a:p>
            <a:pPr marL="514350" indent="-514350">
              <a:buFont typeface="+mj-lt"/>
              <a:buAutoNum type="arabicPeriod"/>
            </a:pPr>
            <a:r>
              <a:rPr lang="en-US" dirty="0"/>
              <a:t>Direct contiguous spread (</a:t>
            </a:r>
            <a:r>
              <a:rPr lang="en-US" dirty="0" err="1"/>
              <a:t>eg</a:t>
            </a:r>
            <a:r>
              <a:rPr lang="en-US" dirty="0"/>
              <a:t>, </a:t>
            </a:r>
            <a:r>
              <a:rPr lang="en-US" b="1" dirty="0"/>
              <a:t>sinusitis</a:t>
            </a:r>
            <a:r>
              <a:rPr lang="en-US" dirty="0"/>
              <a:t>, </a:t>
            </a:r>
            <a:r>
              <a:rPr lang="en-US" b="1" dirty="0"/>
              <a:t>otitis media</a:t>
            </a:r>
            <a:r>
              <a:rPr lang="en-US" dirty="0"/>
              <a:t>, congenital malformations, trauma, or direct inoculation during intracranial manipulation) </a:t>
            </a:r>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dirty="0"/>
              <a:t>Pathophysiology </a:t>
            </a:r>
          </a:p>
        </p:txBody>
      </p:sp>
    </p:spTree>
    <p:extLst>
      <p:ext uri="{BB962C8B-B14F-4D97-AF65-F5344CB8AC3E}">
        <p14:creationId xmlns:p14="http://schemas.microsoft.com/office/powerpoint/2010/main" val="2939887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529</TotalTime>
  <Words>2346</Words>
  <Application>Microsoft Office PowerPoint</Application>
  <PresentationFormat>On-screen Show (4:3)</PresentationFormat>
  <Paragraphs>297</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Book Antiqua</vt:lpstr>
      <vt:lpstr>Calibri</vt:lpstr>
      <vt:lpstr>Wingdings</vt:lpstr>
      <vt:lpstr>Hardcover</vt:lpstr>
      <vt:lpstr>MENINGITIS</vt:lpstr>
      <vt:lpstr>PowerPoint Presentation</vt:lpstr>
      <vt:lpstr>Introduction </vt:lpstr>
      <vt:lpstr>Risk factors for meningitis</vt:lpstr>
      <vt:lpstr>Risk factors for meningitis</vt:lpstr>
      <vt:lpstr>CLASSIFICATION</vt:lpstr>
      <vt:lpstr>Aetiology </vt:lpstr>
      <vt:lpstr>Pathophysiology </vt:lpstr>
      <vt:lpstr>Pathophysiology </vt:lpstr>
      <vt:lpstr>Pathophysiology </vt:lpstr>
      <vt:lpstr>Pathophysiology</vt:lpstr>
      <vt:lpstr>Pathophysiology</vt:lpstr>
      <vt:lpstr>Pathophysiology</vt:lpstr>
      <vt:lpstr>Pathophysiology</vt:lpstr>
      <vt:lpstr>Pathophysiology</vt:lpstr>
      <vt:lpstr>PowerPoint Presentation</vt:lpstr>
      <vt:lpstr>Epidemiology </vt:lpstr>
      <vt:lpstr>Clinical presentation </vt:lpstr>
      <vt:lpstr>Clinical presentation</vt:lpstr>
      <vt:lpstr>Examination findings</vt:lpstr>
      <vt:lpstr>Differential diagnosis</vt:lpstr>
      <vt:lpstr>Management  </vt:lpstr>
      <vt:lpstr>INVESTIGATIONS</vt:lpstr>
      <vt:lpstr>CSF FINDINGS</vt:lpstr>
      <vt:lpstr>Treatment of acute bacterial meningitis </vt:lpstr>
      <vt:lpstr>Treatment: choice of empirical antibiotics </vt:lpstr>
      <vt:lpstr>Treatment: specific antibiotic therapy</vt:lpstr>
      <vt:lpstr>Viral meningitis treatment</vt:lpstr>
      <vt:lpstr>Fungal meningitis treatment</vt:lpstr>
      <vt:lpstr>Tuberculous meningitis</vt:lpstr>
      <vt:lpstr>Complications </vt:lpstr>
      <vt:lpstr>Prognosis </vt:lpstr>
      <vt:lpstr>Prevention</vt:lpstr>
      <vt:lpstr>SUMMARY</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MENINGITIS</dc:title>
  <dc:creator>AYOADE ADEBIYI</dc:creator>
  <cp:lastModifiedBy>Famade Gbenga</cp:lastModifiedBy>
  <cp:revision>52</cp:revision>
  <dcterms:created xsi:type="dcterms:W3CDTF">2016-01-12T22:30:52Z</dcterms:created>
  <dcterms:modified xsi:type="dcterms:W3CDTF">2017-10-17T18:35:30Z</dcterms:modified>
</cp:coreProperties>
</file>