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5"/>
  </p:notesMasterIdLst>
  <p:sldIdLst>
    <p:sldId id="256" r:id="rId2"/>
    <p:sldId id="257" r:id="rId3"/>
    <p:sldId id="258" r:id="rId4"/>
    <p:sldId id="289" r:id="rId5"/>
    <p:sldId id="284" r:id="rId6"/>
    <p:sldId id="259" r:id="rId7"/>
    <p:sldId id="267" r:id="rId8"/>
    <p:sldId id="260" r:id="rId9"/>
    <p:sldId id="261" r:id="rId10"/>
    <p:sldId id="262" r:id="rId11"/>
    <p:sldId id="283" r:id="rId12"/>
    <p:sldId id="288" r:id="rId13"/>
    <p:sldId id="287" r:id="rId14"/>
    <p:sldId id="291" r:id="rId15"/>
    <p:sldId id="263" r:id="rId16"/>
    <p:sldId id="265" r:id="rId17"/>
    <p:sldId id="280" r:id="rId18"/>
    <p:sldId id="286" r:id="rId19"/>
    <p:sldId id="268" r:id="rId20"/>
    <p:sldId id="282" r:id="rId21"/>
    <p:sldId id="285" r:id="rId22"/>
    <p:sldId id="269" r:id="rId23"/>
    <p:sldId id="270" r:id="rId24"/>
    <p:sldId id="277" r:id="rId25"/>
    <p:sldId id="271" r:id="rId26"/>
    <p:sldId id="272" r:id="rId27"/>
    <p:sldId id="273" r:id="rId28"/>
    <p:sldId id="274" r:id="rId29"/>
    <p:sldId id="275" r:id="rId30"/>
    <p:sldId id="276" r:id="rId31"/>
    <p:sldId id="278" r:id="rId32"/>
    <p:sldId id="279" r:id="rId33"/>
    <p:sldId id="28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4660"/>
  </p:normalViewPr>
  <p:slideViewPr>
    <p:cSldViewPr>
      <p:cViewPr varScale="1">
        <p:scale>
          <a:sx n="75" d="100"/>
          <a:sy n="75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952D3EC-E74D-4006-8861-65ECDBA45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B0F015-5CD6-48D2-AF09-6621D2999CED}" type="slidenum">
              <a:rPr lang="en-US"/>
              <a:pPr/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9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C68EFE-7249-4846-8D39-2A365178C9AD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5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31EDB8-093C-49E2-968E-01F3EB59C6D1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66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8E0AD2-1B22-4963-9ACF-5436421A466F}" type="slidenum">
              <a:rPr lang="en-US"/>
              <a:pPr/>
              <a:t>19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8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455989-BB43-4C9D-9D06-8D00AFCEC683}" type="slidenum">
              <a:rPr lang="en-US"/>
              <a:pPr/>
              <a:t>22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15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58164A-3116-4FC4-AC77-0AF7161FE6B2}" type="slidenum">
              <a:rPr lang="en-US"/>
              <a:pPr/>
              <a:t>23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DE7B45-269A-43AC-A3B0-DC65800084F0}" type="slidenum">
              <a:rPr lang="en-US"/>
              <a:pPr/>
              <a:t>24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24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2AC5E6-5B95-49F8-8F78-45D2D450E83A}" type="slidenum">
              <a:rPr lang="en-US"/>
              <a:pPr/>
              <a:t>25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17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926FA7-CE2C-49CE-BC59-E969EE9DA4F1}" type="slidenum">
              <a:rPr lang="en-US"/>
              <a:pPr/>
              <a:t>26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3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DC726E-4FDF-4D5B-A633-640AA776628D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56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D2CB1B-7537-4454-9038-5CF9AE1C1A5D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7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4B8CDB-D66D-46D0-80D4-BA2EB2B657CB}" type="slidenum">
              <a:rPr lang="en-US"/>
              <a:pPr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57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346F3E-7680-4016-ABEE-20B1B4ED49D1}" type="slidenum">
              <a:rPr lang="en-US"/>
              <a:pPr/>
              <a:t>29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03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EDF25D-032E-4800-8F25-67A8C2232DB4}" type="slidenum">
              <a:rPr lang="en-US"/>
              <a:pPr/>
              <a:t>30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06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BFDAC7-EE34-4B20-AD32-9A588369ED6D}" type="slidenum">
              <a:rPr lang="en-US"/>
              <a:pPr/>
              <a:t>31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5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16877D-0624-44E6-A4C8-13B64826D361}" type="slidenum">
              <a:rPr lang="en-US"/>
              <a:pPr/>
              <a:t>32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5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D6CB22-E1BE-476E-A981-C9D41B23355F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9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5BBB60-D42E-4123-80ED-90E9FD54E56C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9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039755-7C14-4435-B56E-D4850BC16276}" type="slidenum">
              <a:rPr lang="en-US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B49E3F-E063-4505-B257-F6F2AC5FBBE8}" type="slidenum">
              <a:rPr lang="en-US"/>
              <a:pPr/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6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42235D-CEB2-42A9-840B-759CDA2A0F41}" type="slidenum">
              <a:rPr lang="en-US"/>
              <a:pPr/>
              <a:t>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237743-41DF-45F5-BDFA-C594B46CA065}" type="slidenum">
              <a:rPr lang="en-US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90D027-2BE0-43A4-ACCF-98AF7A2650EE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1E2F1-0ADB-4173-99BE-7B0B484F9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03E8B-0DF5-44D1-A69E-6E9C5B364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660AE-6FEF-4DC4-BECF-6ED522FEEA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204D1-71FD-4961-B86A-DD94C8D161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A033E-441D-48B3-9A29-D4E2B2B900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26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26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Calibri" pitchFamily="34" charset="0"/>
              </a:defRPr>
            </a:lvl2pPr>
          </a:lstStyle>
          <a:p>
            <a:pPr lvl="1"/>
            <a:fld id="{EDC70395-5AB7-4A90-A5A9-776A440D48A1}" type="slidenum">
              <a:rPr lang="en-US"/>
              <a:pPr lvl="1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D983E-30C6-42C4-84FB-D0091582A6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85FEE-0F4C-487D-8DED-71B795568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A5D60-175D-432F-98B5-939D77B3F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AD3F6-BD12-4990-A9B6-640BC02D1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CD3F6-E47E-42A6-9D96-070C177DC2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F7B40-6FA0-4BC3-BBE5-683AA6D6C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74C18-2350-41D2-B847-0FABE468B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E44FF-15C2-4CF7-B225-6E0EADDFFC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6709398-079B-4A9D-B0E1-3E2B208725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R%20OLOWOYO\Documents\Lectures%20+\OAU%20Lect\NM%20Disorders\VID-20110525-00004.3G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200" b="1" smtClean="0"/>
              <a:t>MYASTHENIA GRAVIS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Dr Paul Olowoyo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MBBS(Ib), FWACP (Neurol.)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CLINICAL FEATURES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Ocular palsies and ptosis - initial manifestation in ~50%, later in &gt;90%.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Remains ocular in 16%. About 87% generalize within 13 months.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Proximal muscles are far more vulnerable.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Usually symmetric, but not often.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Sensory functions &amp; reflexes are unaffected.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Little or no wasting.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Demonstrable evidence of coexisting autoimmune disorders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CHARACTERISTIC FACIAL APPEARANCE</a:t>
            </a:r>
          </a:p>
        </p:txBody>
      </p:sp>
      <p:pic>
        <p:nvPicPr>
          <p:cNvPr id="14339" name="Content Placeholder 5" descr="DSC01380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905000"/>
            <a:ext cx="3962400" cy="3276600"/>
          </a:xfrm>
        </p:spPr>
      </p:pic>
      <p:sp>
        <p:nvSpPr>
          <p:cNvPr id="1434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b="1" dirty="0" smtClean="0">
                <a:latin typeface="Gill Sans MT" pitchFamily="34" charset="0"/>
              </a:rPr>
              <a:t>At rest</a:t>
            </a:r>
            <a:r>
              <a:rPr lang="en-US" sz="2400" dirty="0" smtClean="0">
                <a:latin typeface="Gill Sans MT" pitchFamily="34" charset="0"/>
              </a:rPr>
              <a:t>, bilateral  ptosis, downward curve of corners of mouth, giving patient a sad appearance.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600" dirty="0" smtClean="0">
              <a:latin typeface="Gill Sans MT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b="1" dirty="0" smtClean="0">
                <a:latin typeface="Gill Sans MT" pitchFamily="34" charset="0"/>
              </a:rPr>
              <a:t>Smiling: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myasthenic</a:t>
            </a:r>
            <a:r>
              <a:rPr lang="en-US" sz="2400" dirty="0" smtClean="0">
                <a:latin typeface="Gill Sans MT" pitchFamily="34" charset="0"/>
              </a:rPr>
              <a:t> snarl – resulting from  upward movement of medial portion of upper lip &amp; horizontal contraction of corners of mouth.</a:t>
            </a:r>
          </a:p>
          <a:p>
            <a:pPr algn="just" eaLnBrk="1" hangingPunct="1">
              <a:lnSpc>
                <a:spcPct val="90000"/>
              </a:lnSpc>
            </a:pPr>
            <a:endParaRPr lang="en-US" sz="26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mg_clinic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57438" y="762000"/>
            <a:ext cx="3581400" cy="2876550"/>
          </a:xfrm>
        </p:spPr>
      </p:pic>
      <p:pic>
        <p:nvPicPr>
          <p:cNvPr id="15363" name="Picture 11" descr="MG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4191000"/>
            <a:ext cx="3886200" cy="2144713"/>
          </a:xfrm>
        </p:spPr>
      </p:pic>
      <p:pic>
        <p:nvPicPr>
          <p:cNvPr id="15364" name="Picture 12" descr="upgaz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762000" y="4267200"/>
            <a:ext cx="3810000" cy="2133600"/>
          </a:xfrm>
        </p:spPr>
      </p:pic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990600" y="115888"/>
            <a:ext cx="6477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CLINICAL FEATURES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CLINICAL FEATURES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Weakness demonstrated by sustained activity, blinking, upward gaze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4063" y="1676400"/>
            <a:ext cx="2700337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CLINICAL FEATURES</a:t>
            </a:r>
            <a:endParaRPr lang="en-GB" b="1" smtClean="0"/>
          </a:p>
        </p:txBody>
      </p:sp>
      <p:pic>
        <p:nvPicPr>
          <p:cNvPr id="11" name="VID-20110525-00004.3GP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576388"/>
            <a:ext cx="6096000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2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CLINICAL FEATURES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Demonstrable evidence of coexisting autoimmune disorders: </a:t>
            </a:r>
          </a:p>
          <a:p>
            <a:pPr lvl="1" eaLnBrk="1" hangingPunct="1"/>
            <a:r>
              <a:rPr lang="en-US" dirty="0" smtClean="0"/>
              <a:t>Hyperthyroidism (10-15%) </a:t>
            </a:r>
          </a:p>
          <a:p>
            <a:pPr lvl="1" eaLnBrk="1" hangingPunct="1"/>
            <a:r>
              <a:rPr lang="en-US" dirty="0" smtClean="0"/>
              <a:t>RA, scleroderma, and lupus. </a:t>
            </a:r>
          </a:p>
          <a:p>
            <a:pPr eaLnBrk="1" hangingPunct="1"/>
            <a:r>
              <a:rPr lang="en-US" dirty="0" smtClean="0"/>
              <a:t>Spontaneous remissions are rare.</a:t>
            </a:r>
          </a:p>
          <a:p>
            <a:pPr eaLnBrk="1" hangingPunct="1"/>
            <a:r>
              <a:rPr lang="en-US" dirty="0" smtClean="0"/>
              <a:t> Most improve with treatment, in the first 3 years.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OSSERMAN CLASSIFICATION</a:t>
            </a:r>
          </a:p>
        </p:txBody>
      </p:sp>
      <p:graphicFrame>
        <p:nvGraphicFramePr>
          <p:cNvPr id="71771" name="Group 91"/>
          <p:cNvGraphicFramePr>
            <a:graphicFrameLocks noGrp="1"/>
          </p:cNvGraphicFramePr>
          <p:nvPr>
            <p:ph idx="1"/>
          </p:nvPr>
        </p:nvGraphicFramePr>
        <p:xfrm>
          <a:off x="304800" y="1555750"/>
          <a:ext cx="8686800" cy="5308900"/>
        </p:xfrm>
        <a:graphic>
          <a:graphicData uri="http://schemas.openxmlformats.org/drawingml/2006/table">
            <a:tbl>
              <a:tblPr/>
              <a:tblGrid>
                <a:gridCol w="1331913"/>
                <a:gridCol w="2478087"/>
                <a:gridCol w="2362200"/>
                <a:gridCol w="25146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Class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Relative incidence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AntiChErase 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Remission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Ocular only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15-20%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IIa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Mild generalized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responsive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IIb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Moderate generalized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 satisfactory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III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Acute severe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poor 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IV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Chronic severe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DIFFERENTIAL DIAGNOSES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Lambert- Eaton </a:t>
            </a:r>
            <a:r>
              <a:rPr lang="en-US" dirty="0" err="1" smtClean="0"/>
              <a:t>Myasthenic</a:t>
            </a:r>
            <a:r>
              <a:rPr lang="en-US" dirty="0" smtClean="0"/>
              <a:t> Syndrome (LEMS)</a:t>
            </a:r>
          </a:p>
          <a:p>
            <a:pPr eaLnBrk="1" hangingPunct="1"/>
            <a:r>
              <a:rPr lang="en-US" dirty="0" err="1" smtClean="0"/>
              <a:t>Oculopharyngeal</a:t>
            </a:r>
            <a:r>
              <a:rPr lang="en-US" dirty="0" smtClean="0"/>
              <a:t> muscular dystrophy</a:t>
            </a:r>
          </a:p>
          <a:p>
            <a:pPr eaLnBrk="1" hangingPunct="1"/>
            <a:r>
              <a:rPr lang="en-US" dirty="0" err="1" smtClean="0"/>
              <a:t>Oculomotor</a:t>
            </a:r>
            <a:r>
              <a:rPr lang="en-US" dirty="0" smtClean="0"/>
              <a:t> nerve palsy</a:t>
            </a:r>
          </a:p>
          <a:p>
            <a:pPr eaLnBrk="1" hangingPunct="1"/>
            <a:r>
              <a:rPr lang="en-US" dirty="0" smtClean="0"/>
              <a:t>Horner’s syndrome</a:t>
            </a:r>
          </a:p>
          <a:p>
            <a:pPr eaLnBrk="1" hangingPunct="1"/>
            <a:r>
              <a:rPr lang="en-US" dirty="0" smtClean="0"/>
              <a:t>Brainstem stroke</a:t>
            </a:r>
          </a:p>
          <a:p>
            <a:pPr eaLnBrk="1" hangingPunct="1"/>
            <a:r>
              <a:rPr lang="en-US" dirty="0" smtClean="0"/>
              <a:t>Botulism</a:t>
            </a:r>
          </a:p>
          <a:p>
            <a:pPr eaLnBrk="1" hangingPunct="1"/>
            <a:r>
              <a:rPr lang="en-US" dirty="0" smtClean="0"/>
              <a:t>Diphtheria </a:t>
            </a:r>
          </a:p>
          <a:p>
            <a:pPr eaLnBrk="1" hangingPunct="1"/>
            <a:r>
              <a:rPr lang="en-US" dirty="0" smtClean="0"/>
              <a:t>Progressive external </a:t>
            </a:r>
            <a:r>
              <a:rPr lang="en-US" dirty="0" err="1" smtClean="0"/>
              <a:t>ophthalmoplegia</a:t>
            </a:r>
            <a:endParaRPr lang="en-US" dirty="0" smtClean="0"/>
          </a:p>
          <a:p>
            <a:pPr eaLnBrk="1" hangingPunct="1"/>
            <a:r>
              <a:rPr lang="en-US" dirty="0" smtClean="0"/>
              <a:t>Thyroid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MYASTHENIA GRAVIS Vs 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3662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MYASTHENIA GRAVIS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LEMS</a:t>
                      </a:r>
                      <a:endParaRPr lang="en-GB" dirty="0"/>
                    </a:p>
                  </a:txBody>
                  <a:tcPr/>
                </a:tc>
              </a:tr>
              <a:tr h="453662">
                <a:tc>
                  <a:txBody>
                    <a:bodyPr/>
                    <a:lstStyle/>
                    <a:p>
                      <a:r>
                        <a:rPr lang="en-GB" dirty="0" smtClean="0"/>
                        <a:t>MALE :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2: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1:1</a:t>
                      </a:r>
                      <a:endParaRPr lang="en-GB" dirty="0"/>
                    </a:p>
                  </a:txBody>
                  <a:tcPr/>
                </a:tc>
              </a:tr>
              <a:tr h="453662">
                <a:tc>
                  <a:txBody>
                    <a:bodyPr/>
                    <a:lstStyle/>
                    <a:p>
                      <a:r>
                        <a:rPr lang="en-GB" dirty="0" smtClean="0"/>
                        <a:t>SITE OF LESION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 SYNAPTIC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PRESYNAPTIC</a:t>
                      </a:r>
                      <a:endParaRPr lang="en-GB" dirty="0"/>
                    </a:p>
                  </a:txBody>
                  <a:tcPr/>
                </a:tc>
              </a:tr>
              <a:tr h="783034">
                <a:tc>
                  <a:txBody>
                    <a:bodyPr/>
                    <a:lstStyle/>
                    <a:p>
                      <a:r>
                        <a:rPr lang="en-GB" dirty="0" smtClean="0"/>
                        <a:t>ASSOCIATED TUMOR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THYMIC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OAT CELL CARCINOMA OF THE LUNG</a:t>
                      </a:r>
                      <a:endParaRPr lang="en-GB" dirty="0"/>
                    </a:p>
                  </a:txBody>
                  <a:tcPr/>
                </a:tc>
              </a:tr>
              <a:tr h="1118620">
                <a:tc>
                  <a:txBody>
                    <a:bodyPr/>
                    <a:lstStyle/>
                    <a:p>
                      <a:r>
                        <a:rPr lang="en-GB" dirty="0" smtClean="0"/>
                        <a:t>MUSCLE POWER AFTER EXERTION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WORSENS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MAY IMPROVE AFTER FIRST</a:t>
                      </a:r>
                      <a:r>
                        <a:rPr lang="en-GB" baseline="0" dirty="0" smtClean="0"/>
                        <a:t> FEW CONTRACTIONS OF MUSCLE</a:t>
                      </a:r>
                      <a:endParaRPr lang="en-GB" dirty="0"/>
                    </a:p>
                  </a:txBody>
                  <a:tcPr/>
                </a:tc>
              </a:tr>
              <a:tr h="453662">
                <a:tc>
                  <a:txBody>
                    <a:bodyPr/>
                    <a:lstStyle/>
                    <a:p>
                      <a:r>
                        <a:rPr lang="en-GB" dirty="0" smtClean="0"/>
                        <a:t>DEEP TENDON REFLEXES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PRESERVED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DIMINISHED OR ABSENT</a:t>
                      </a:r>
                      <a:endParaRPr lang="en-GB" dirty="0"/>
                    </a:p>
                  </a:txBody>
                  <a:tcPr/>
                </a:tc>
              </a:tr>
              <a:tr h="783034">
                <a:tc>
                  <a:txBody>
                    <a:bodyPr/>
                    <a:lstStyle/>
                    <a:p>
                      <a:r>
                        <a:rPr lang="en-GB" dirty="0" smtClean="0"/>
                        <a:t>REPETITIVE NERVE STIMULATION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DECREMENTAL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INCREMENTAL</a:t>
                      </a:r>
                      <a:endParaRPr lang="en-GB" dirty="0"/>
                    </a:p>
                  </a:txBody>
                  <a:tcPr/>
                </a:tc>
              </a:tr>
              <a:tr h="453662">
                <a:tc>
                  <a:txBody>
                    <a:bodyPr/>
                    <a:lstStyle/>
                    <a:p>
                      <a:r>
                        <a:rPr lang="en-GB" dirty="0" smtClean="0"/>
                        <a:t>AUTONOMIC CHANGES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CHANGES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PRESENT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INVESTIGATIONS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610600" cy="5410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Tensilon</a:t>
            </a:r>
            <a:r>
              <a:rPr lang="en-US" dirty="0" smtClean="0"/>
              <a:t> (</a:t>
            </a:r>
            <a:r>
              <a:rPr lang="en-US" dirty="0" err="1" smtClean="0"/>
              <a:t>Edrophonium</a:t>
            </a:r>
            <a:r>
              <a:rPr lang="en-US" dirty="0" smtClean="0"/>
              <a:t>) test  </a:t>
            </a:r>
          </a:p>
          <a:p>
            <a:pPr lvl="1" eaLnBrk="1" hangingPunct="1"/>
            <a:r>
              <a:rPr lang="en-US" dirty="0" smtClean="0"/>
              <a:t>0.1ml of 10mg/ml, if no response within 1minute, 0.9ml.</a:t>
            </a:r>
          </a:p>
          <a:p>
            <a:pPr lvl="1" eaLnBrk="1" hangingPunct="1"/>
            <a:r>
              <a:rPr lang="en-US" dirty="0" smtClean="0"/>
              <a:t>IV Atropine to hand</a:t>
            </a:r>
          </a:p>
          <a:p>
            <a:pPr lvl="1" eaLnBrk="1" hangingPunct="1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in ALS, polio, &amp; some peripheral neuropathies.</a:t>
            </a:r>
          </a:p>
          <a:p>
            <a:pPr eaLnBrk="1" hangingPunct="1"/>
            <a:r>
              <a:rPr lang="en-US" b="1" dirty="0" smtClean="0"/>
              <a:t>Ice pack test:</a:t>
            </a:r>
          </a:p>
          <a:p>
            <a:pPr lvl="1" eaLnBrk="1" hangingPunct="1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test = clear resolution of ptosis in 2minutes.</a:t>
            </a:r>
          </a:p>
          <a:p>
            <a:pPr lvl="1" eaLnBrk="1" hangingPunct="1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in ~80%.   </a:t>
            </a:r>
          </a:p>
          <a:p>
            <a:pPr eaLnBrk="1" hangingPunct="1"/>
            <a:r>
              <a:rPr lang="en-US" dirty="0" smtClean="0"/>
              <a:t>Repetitive nerve stimulation (RNS)</a:t>
            </a:r>
          </a:p>
          <a:p>
            <a:pPr eaLnBrk="1" hangingPunct="1"/>
            <a:r>
              <a:rPr lang="en-US" dirty="0" smtClean="0"/>
              <a:t>Single-fiber electromyography (SFEMG)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b="1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715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Myasthenia gravis (MG) is an </a:t>
            </a:r>
            <a:r>
              <a:rPr lang="en-US" sz="2800" b="1" dirty="0" smtClean="0">
                <a:latin typeface="Arial" charset="0"/>
              </a:rPr>
              <a:t>autoimmune neuromuscular disorder </a:t>
            </a:r>
            <a:r>
              <a:rPr lang="en-US" sz="2800" dirty="0" smtClean="0">
                <a:latin typeface="Arial" charset="0"/>
              </a:rPr>
              <a:t>characterized by </a:t>
            </a:r>
            <a:r>
              <a:rPr lang="en-US" sz="2800" b="1" dirty="0" smtClean="0">
                <a:latin typeface="Arial" charset="0"/>
              </a:rPr>
              <a:t>reduced skeletal muscle strength </a:t>
            </a:r>
            <a:r>
              <a:rPr lang="en-US" sz="2800" dirty="0" smtClean="0">
                <a:latin typeface="Arial" charset="0"/>
              </a:rPr>
              <a:t>with </a:t>
            </a:r>
            <a:r>
              <a:rPr lang="en-US" sz="2800" dirty="0" smtClean="0">
                <a:solidFill>
                  <a:srgbClr val="C00000"/>
                </a:solidFill>
                <a:latin typeface="Arial" charset="0"/>
              </a:rPr>
              <a:t>repeated use </a:t>
            </a:r>
            <a:r>
              <a:rPr lang="en-US" sz="2800" dirty="0" smtClean="0">
                <a:latin typeface="Arial" charset="0"/>
              </a:rPr>
              <a:t>and </a:t>
            </a:r>
            <a:r>
              <a:rPr lang="en-US" sz="2800" b="1" dirty="0" smtClean="0">
                <a:latin typeface="Arial" charset="0"/>
              </a:rPr>
              <a:t>recovery following a period of rest.</a:t>
            </a:r>
          </a:p>
          <a:p>
            <a:pPr eaLnBrk="1" hangingPunct="1"/>
            <a:endParaRPr lang="en-US" sz="2800" b="1" dirty="0" smtClean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The underlying defect is an antibody-mediated </a:t>
            </a:r>
            <a:r>
              <a:rPr lang="en-US" sz="2800" b="1" dirty="0" smtClean="0">
                <a:latin typeface="Arial" charset="0"/>
              </a:rPr>
              <a:t>reduction</a:t>
            </a:r>
            <a:r>
              <a:rPr lang="en-US" sz="2800" dirty="0" smtClean="0">
                <a:latin typeface="Arial" charset="0"/>
              </a:rPr>
              <a:t> in the number in </a:t>
            </a:r>
            <a:r>
              <a:rPr lang="en-US" sz="2800" dirty="0" err="1" smtClean="0">
                <a:latin typeface="Arial" charset="0"/>
              </a:rPr>
              <a:t>Acetylcholinic</a:t>
            </a:r>
            <a:r>
              <a:rPr lang="en-US" sz="2800" dirty="0" smtClean="0">
                <a:latin typeface="Arial" charset="0"/>
              </a:rPr>
              <a:t> postsynaptic </a:t>
            </a:r>
            <a:r>
              <a:rPr lang="en-US" sz="2800" b="1" dirty="0" smtClean="0">
                <a:latin typeface="Arial" charset="0"/>
              </a:rPr>
              <a:t>receptors </a:t>
            </a:r>
            <a:r>
              <a:rPr lang="en-US" sz="2800" dirty="0" smtClean="0">
                <a:latin typeface="Arial" charset="0"/>
              </a:rPr>
              <a:t>at the neuromuscular junction. </a:t>
            </a:r>
          </a:p>
          <a:p>
            <a:pPr eaLnBrk="1" hangingPunct="1"/>
            <a:endParaRPr lang="en-US" sz="2800" dirty="0" smtClean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Treatment now available is highly effective</a:t>
            </a:r>
          </a:p>
          <a:p>
            <a:pPr eaLnBrk="1" hangingPunct="1"/>
            <a:r>
              <a:rPr lang="en-US" sz="2800" dirty="0" smtClean="0">
                <a:latin typeface="Arial" charset="0"/>
              </a:rPr>
              <a:t>Specific cure has remained elusive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5" name="Picture 3" descr="PICT013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81000" y="838200"/>
            <a:ext cx="4038600" cy="3028950"/>
          </a:xfrm>
        </p:spPr>
      </p:pic>
      <p:pic>
        <p:nvPicPr>
          <p:cNvPr id="23556" name="Picture 4" descr="PICT013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1981200"/>
            <a:ext cx="4267200" cy="3200400"/>
          </a:xfrm>
        </p:spPr>
      </p:pic>
      <p:pic>
        <p:nvPicPr>
          <p:cNvPr id="23557" name="Picture 5" descr="PICT013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867400" y="3276600"/>
            <a:ext cx="4191000" cy="3143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ANTIBODIES TO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AChR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 , MUSK 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Gill Sans MT" pitchFamily="34" charset="0"/>
              </a:rPr>
              <a:t>Anti-</a:t>
            </a:r>
            <a:r>
              <a:rPr lang="en-US" dirty="0" err="1" smtClean="0">
                <a:latin typeface="Gill Sans MT" pitchFamily="34" charset="0"/>
              </a:rPr>
              <a:t>AChR</a:t>
            </a:r>
            <a:r>
              <a:rPr lang="en-US" dirty="0" smtClean="0">
                <a:latin typeface="Gill Sans MT" pitchFamily="34" charset="0"/>
              </a:rPr>
              <a:t> Radioimmunoassay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Gill Sans MT" pitchFamily="34" charset="0"/>
              </a:rPr>
              <a:t>85 % positive in generalized MG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Gill Sans MT" pitchFamily="34" charset="0"/>
              </a:rPr>
              <a:t>50 % positive in ocular MG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Gill Sans MT" pitchFamily="34" charset="0"/>
              </a:rPr>
              <a:t>Presence of Anti-</a:t>
            </a:r>
            <a:r>
              <a:rPr lang="en-US" dirty="0" err="1" smtClean="0">
                <a:latin typeface="Gill Sans MT" pitchFamily="34" charset="0"/>
              </a:rPr>
              <a:t>AChR</a:t>
            </a:r>
            <a:r>
              <a:rPr lang="en-US" dirty="0" smtClean="0">
                <a:latin typeface="Gill Sans MT" pitchFamily="34" charset="0"/>
              </a:rPr>
              <a:t> antibodies is virtually diagnostic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>
                <a:latin typeface="Gill Sans MT" pitchFamily="34" charset="0"/>
              </a:rPr>
              <a:t>But negative result does not rule out MG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 smtClean="0">
              <a:latin typeface="Gill Sans MT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Gill Sans MT" pitchFamily="34" charset="0"/>
              </a:rPr>
              <a:t>Antibodies to </a:t>
            </a:r>
            <a:r>
              <a:rPr lang="en-US" dirty="0" err="1" smtClean="0">
                <a:latin typeface="Gill Sans MT" pitchFamily="34" charset="0"/>
              </a:rPr>
              <a:t>MuSK</a:t>
            </a:r>
            <a:r>
              <a:rPr lang="en-US" dirty="0" smtClean="0">
                <a:latin typeface="Gill Sans MT" pitchFamily="34" charset="0"/>
              </a:rPr>
              <a:t> – present in  40 % of </a:t>
            </a:r>
            <a:r>
              <a:rPr lang="en-US" dirty="0" err="1" smtClean="0">
                <a:latin typeface="Gill Sans MT" pitchFamily="34" charset="0"/>
              </a:rPr>
              <a:t>AChR</a:t>
            </a:r>
            <a:r>
              <a:rPr lang="en-US" dirty="0" smtClean="0">
                <a:latin typeface="Gill Sans MT" pitchFamily="34" charset="0"/>
              </a:rPr>
              <a:t> antibody negative patients with generalized MG.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INVESTIGATIONS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Anti </a:t>
            </a:r>
            <a:r>
              <a:rPr lang="en-US" dirty="0" err="1" smtClean="0"/>
              <a:t>Titin</a:t>
            </a:r>
            <a:r>
              <a:rPr lang="en-US" dirty="0" smtClean="0"/>
              <a:t> antibodies</a:t>
            </a:r>
          </a:p>
          <a:p>
            <a:pPr eaLnBrk="1" hangingPunct="1"/>
            <a:r>
              <a:rPr lang="en-US" dirty="0" smtClean="0"/>
              <a:t>Anti Ryanodine receptor antibodies</a:t>
            </a:r>
          </a:p>
          <a:p>
            <a:pPr eaLnBrk="1" hangingPunct="1"/>
            <a:r>
              <a:rPr lang="en-US" dirty="0" smtClean="0"/>
              <a:t>Anti-striated muscle (anti-SM)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Chest x-ray </a:t>
            </a:r>
          </a:p>
          <a:p>
            <a:pPr eaLnBrk="1" hangingPunct="1"/>
            <a:r>
              <a:rPr lang="en-US" dirty="0" smtClean="0"/>
              <a:t>Chest CT scan</a:t>
            </a:r>
          </a:p>
          <a:p>
            <a:pPr eaLnBrk="1" hangingPunct="1"/>
            <a:r>
              <a:rPr lang="en-US" dirty="0" smtClean="0"/>
              <a:t>Thyroid function tests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TREATMENT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Approach is determined by severity, distribution, &amp; rapidity progression.</a:t>
            </a:r>
          </a:p>
          <a:p>
            <a:pPr eaLnBrk="1" hangingPunct="1"/>
            <a:r>
              <a:rPr lang="en-US" b="1" dirty="0" err="1" smtClean="0"/>
              <a:t>AChE</a:t>
            </a:r>
            <a:r>
              <a:rPr lang="en-US" b="1" dirty="0" smtClean="0"/>
              <a:t> inhibitors &amp; </a:t>
            </a:r>
            <a:r>
              <a:rPr lang="en-US" b="1" dirty="0" err="1" smtClean="0"/>
              <a:t>immunomodulating</a:t>
            </a:r>
            <a:r>
              <a:rPr lang="en-US" b="1" dirty="0" smtClean="0"/>
              <a:t> therapies are the mainstays of treatment.</a:t>
            </a:r>
          </a:p>
          <a:p>
            <a:pPr eaLnBrk="1" hangingPunct="1"/>
            <a:r>
              <a:rPr lang="en-US" dirty="0" smtClean="0"/>
              <a:t>Mild disease – </a:t>
            </a:r>
            <a:r>
              <a:rPr lang="en-US" dirty="0" err="1" smtClean="0"/>
              <a:t>AChE</a:t>
            </a:r>
            <a:r>
              <a:rPr lang="en-US" dirty="0" smtClean="0"/>
              <a:t> inhibitors initially. </a:t>
            </a:r>
          </a:p>
          <a:p>
            <a:pPr eaLnBrk="1" hangingPunct="1"/>
            <a:r>
              <a:rPr lang="en-US" dirty="0" smtClean="0"/>
              <a:t>Generalized – </a:t>
            </a:r>
            <a:r>
              <a:rPr lang="en-US" dirty="0" err="1" smtClean="0"/>
              <a:t>AChE</a:t>
            </a:r>
            <a:r>
              <a:rPr lang="en-US" dirty="0" smtClean="0"/>
              <a:t> inhibitors + </a:t>
            </a:r>
            <a:r>
              <a:rPr lang="en-US" dirty="0" err="1" smtClean="0"/>
              <a:t>immunomodulating</a:t>
            </a:r>
            <a:r>
              <a:rPr lang="en-US" dirty="0" smtClean="0"/>
              <a:t> therapy.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3"/>
          <a:srcRect t="5820"/>
          <a:stretch>
            <a:fillRect/>
          </a:stretch>
        </p:blipFill>
        <p:spPr bwMode="auto">
          <a:xfrm>
            <a:off x="228600" y="1600200"/>
            <a:ext cx="8915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AChE INHIBITORS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TREATMENT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Corticosteroids (</a:t>
            </a:r>
            <a:r>
              <a:rPr lang="en-US" b="1" dirty="0" smtClean="0"/>
              <a:t>Prednisone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Significant improvement/ remission with decreased </a:t>
            </a:r>
            <a:r>
              <a:rPr lang="en-US" dirty="0" err="1" smtClean="0"/>
              <a:t>Ab</a:t>
            </a:r>
            <a:r>
              <a:rPr lang="en-US" dirty="0" smtClean="0"/>
              <a:t> titer, in 1-4 mo. </a:t>
            </a:r>
          </a:p>
          <a:p>
            <a:pPr lvl="1" eaLnBrk="1" hangingPunct="1"/>
            <a:r>
              <a:rPr lang="en-US" dirty="0" smtClean="0"/>
              <a:t>No consensus on dosing schedule.</a:t>
            </a:r>
          </a:p>
          <a:p>
            <a:pPr lvl="1" eaLnBrk="1" hangingPunct="1"/>
            <a:r>
              <a:rPr lang="en-US" dirty="0" smtClean="0"/>
              <a:t>Weakness may worsen in the 1</a:t>
            </a:r>
            <a:r>
              <a:rPr lang="en-US" baseline="30000" dirty="0" smtClean="0"/>
              <a:t>st</a:t>
            </a:r>
            <a:r>
              <a:rPr lang="en-US" dirty="0" smtClean="0"/>
              <a:t> 3 wks.</a:t>
            </a:r>
          </a:p>
          <a:p>
            <a:pPr lvl="1" eaLnBrk="1" hangingPunct="1"/>
            <a:r>
              <a:rPr lang="en-US" dirty="0" smtClean="0"/>
              <a:t>Trial of withdrawal may be attempted, most relapse.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TREATMENT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Azathioprine </a:t>
            </a:r>
          </a:p>
          <a:p>
            <a:pPr lvl="1" eaLnBrk="1" hangingPunct="1"/>
            <a:r>
              <a:rPr lang="en-US" dirty="0" smtClean="0"/>
              <a:t>Reserved for steroid failure or for its steroid-sparing effects.  </a:t>
            </a:r>
          </a:p>
          <a:p>
            <a:pPr lvl="1" eaLnBrk="1" hangingPunct="1"/>
            <a:r>
              <a:rPr lang="en-US" dirty="0" smtClean="0"/>
              <a:t>Onset of action - 6-12 mo.</a:t>
            </a:r>
          </a:p>
          <a:p>
            <a:pPr lvl="1" eaLnBrk="1" hangingPunct="1"/>
            <a:r>
              <a:rPr lang="en-US" dirty="0" smtClean="0"/>
              <a:t>1 to 2-3mg/kg/d PO.</a:t>
            </a:r>
          </a:p>
          <a:p>
            <a:pPr lvl="1" eaLnBrk="1" hangingPunct="1"/>
            <a:r>
              <a:rPr lang="en-US" dirty="0" smtClean="0"/>
              <a:t>Side effects:, leukopenia, thrombocytopenia, macrocytic anemia; hypersensitivity, hepatotoxicity, risk of infections &amp; </a:t>
            </a:r>
            <a:r>
              <a:rPr lang="en-US" dirty="0" err="1" smtClean="0"/>
              <a:t>neoplasia</a:t>
            </a:r>
            <a:r>
              <a:rPr lang="en-US" dirty="0" smtClean="0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TREATMENT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High-dose IV immunoglobulin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Rapid onset of action, short duration of effects.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Best used in crisis management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2 g/kg slow IV infusion over 3-5 d.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SE: Allergy, renal insufficiency, aseptic meningitis,  flu-like syndrome.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b="1" dirty="0" smtClean="0"/>
              <a:t>Plasma exchange (PE):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Removes circulating </a:t>
            </a:r>
            <a:r>
              <a:rPr lang="en-US" b="1" dirty="0" err="1" smtClean="0"/>
              <a:t>humoral</a:t>
            </a:r>
            <a:r>
              <a:rPr lang="en-US" b="1" dirty="0" smtClean="0"/>
              <a:t> factors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Improvement within days, lasts 6-8 weeks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 adjunct to </a:t>
            </a:r>
            <a:r>
              <a:rPr lang="en-US" dirty="0" err="1" smtClean="0"/>
              <a:t>immunomodulatory</a:t>
            </a:r>
            <a:r>
              <a:rPr lang="en-US" dirty="0" smtClean="0"/>
              <a:t> therapies and for crisis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TREATMENT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Thymectomy</a:t>
            </a:r>
            <a:r>
              <a:rPr lang="en-US" b="1" dirty="0" smtClean="0"/>
              <a:t> </a:t>
            </a:r>
          </a:p>
          <a:p>
            <a:pPr lvl="1" eaLnBrk="1" hangingPunct="1"/>
            <a:r>
              <a:rPr lang="en-US" dirty="0" smtClean="0"/>
              <a:t>Proposed as first-line therapy in most generalized MG.</a:t>
            </a:r>
          </a:p>
          <a:p>
            <a:pPr lvl="1" eaLnBrk="1" hangingPunct="1"/>
            <a:r>
              <a:rPr lang="en-US" dirty="0" smtClean="0"/>
              <a:t>Indications: </a:t>
            </a:r>
            <a:r>
              <a:rPr lang="en-US" dirty="0" err="1" smtClean="0"/>
              <a:t>Thymoma</a:t>
            </a:r>
            <a:r>
              <a:rPr lang="en-US" dirty="0" smtClean="0"/>
              <a:t>, Age 10-55 years with generalized MG.</a:t>
            </a:r>
          </a:p>
          <a:p>
            <a:pPr lvl="1" eaLnBrk="1" hangingPunct="1"/>
            <a:r>
              <a:rPr lang="en-US" dirty="0" smtClean="0"/>
              <a:t>May induce remission: young patients with a short duration of disease, hyperplastic thymus, &amp; high antibody titer.</a:t>
            </a:r>
          </a:p>
          <a:p>
            <a:pPr lvl="1" eaLnBrk="1" hangingPunct="1"/>
            <a:r>
              <a:rPr lang="en-US" dirty="0" smtClean="0"/>
              <a:t>Remission rate increases with time: 40-60%,  7-10 years after surgery.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COMPLICATIONS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Aspiration pneumonia </a:t>
            </a:r>
          </a:p>
          <a:p>
            <a:pPr eaLnBrk="1" hangingPunct="1"/>
            <a:r>
              <a:rPr lang="en-US" dirty="0" smtClean="0"/>
              <a:t>Respiratory failure</a:t>
            </a:r>
          </a:p>
          <a:p>
            <a:pPr eaLnBrk="1" hangingPunct="1"/>
            <a:r>
              <a:rPr lang="en-US" dirty="0" err="1" smtClean="0"/>
              <a:t>Myasthenic</a:t>
            </a:r>
            <a:r>
              <a:rPr lang="en-US" dirty="0" smtClean="0"/>
              <a:t> crisis </a:t>
            </a:r>
          </a:p>
          <a:p>
            <a:pPr eaLnBrk="1" hangingPunct="1"/>
            <a:r>
              <a:rPr lang="en-US" dirty="0" smtClean="0"/>
              <a:t>Cholinergic crisis</a:t>
            </a:r>
          </a:p>
          <a:p>
            <a:pPr eaLnBrk="1" hangingPunct="1"/>
            <a:r>
              <a:rPr lang="en-US" dirty="0" smtClean="0"/>
              <a:t>Complications of long term immune suppression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PATHOPHYSIOLOGY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Autoantibodies develop against </a:t>
            </a:r>
            <a:r>
              <a:rPr lang="en-US" dirty="0" err="1" smtClean="0"/>
              <a:t>ACh</a:t>
            </a:r>
            <a:r>
              <a:rPr lang="en-US" dirty="0" smtClean="0"/>
              <a:t> nicotinic postsynaptic receptors.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Reduction of </a:t>
            </a:r>
            <a:r>
              <a:rPr lang="en-US" dirty="0" err="1" smtClean="0"/>
              <a:t>AChRs</a:t>
            </a:r>
            <a:r>
              <a:rPr lang="en-US" dirty="0" smtClean="0"/>
              <a:t> numbers by 3 mechanisms: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accelerated (2-3fold) turnover of </a:t>
            </a:r>
            <a:r>
              <a:rPr lang="en-US" dirty="0" err="1" smtClean="0"/>
              <a:t>AChRs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</a:t>
            </a:r>
            <a:r>
              <a:rPr lang="en-US" dirty="0" smtClean="0"/>
              <a:t>echanical blockade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</a:t>
            </a:r>
            <a:r>
              <a:rPr lang="en-US" dirty="0" smtClean="0"/>
              <a:t>ostsynaptic membrane damage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Symptoms when number ≈30% of normal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Pathogenic antibodies - T cell dependent </a:t>
            </a:r>
            <a:r>
              <a:rPr lang="en-US" dirty="0" err="1" smtClean="0"/>
              <a:t>IgG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Initiation &amp; maintenance of autoimmune response not understood.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MYASTHENIC CRISIS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Rapid and severe deterioration of myasthenia.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Severe generalized muscle weakness involving bulbar &amp; respiratory muscles.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Respiratory infections, use of contraindicated drugs are common precipitating factors.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Management:</a:t>
            </a:r>
            <a:r>
              <a:rPr lang="en-US" dirty="0" smtClean="0"/>
              <a:t> ICU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Intubation &amp; mechanical ventilation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Plasma exchange or IV immunoglobulin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Treat infection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Mortality:</a:t>
            </a:r>
            <a:r>
              <a:rPr lang="en-US" dirty="0" smtClean="0"/>
              <a:t> 13%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CHOLINERGIC CRISIS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Results from an excess of cholinesterase inhibitors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Clinically indistinguishable from weakness due to MG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CF: </a:t>
            </a:r>
            <a:r>
              <a:rPr lang="en-US" dirty="0" err="1" smtClean="0"/>
              <a:t>Miosis</a:t>
            </a:r>
            <a:r>
              <a:rPr lang="en-US" dirty="0" smtClean="0"/>
              <a:t> and the SLUDGE syndrome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S</a:t>
            </a:r>
            <a:r>
              <a:rPr lang="en-US" dirty="0" smtClean="0"/>
              <a:t>alivation, </a:t>
            </a:r>
            <a:r>
              <a:rPr lang="en-US" b="1" dirty="0" smtClean="0"/>
              <a:t>l</a:t>
            </a:r>
            <a:r>
              <a:rPr lang="en-US" dirty="0" smtClean="0"/>
              <a:t>acrimation, </a:t>
            </a:r>
            <a:r>
              <a:rPr lang="en-US" b="1" dirty="0" smtClean="0"/>
              <a:t>u</a:t>
            </a:r>
            <a:r>
              <a:rPr lang="en-US" dirty="0" smtClean="0"/>
              <a:t>rinary incontinence, </a:t>
            </a:r>
            <a:r>
              <a:rPr lang="en-US" b="1" dirty="0" smtClean="0"/>
              <a:t>d</a:t>
            </a:r>
            <a:r>
              <a:rPr lang="en-US" dirty="0" smtClean="0"/>
              <a:t>iarrhea, </a:t>
            </a:r>
            <a:r>
              <a:rPr lang="en-US" b="1" dirty="0" smtClean="0"/>
              <a:t>GI</a:t>
            </a:r>
            <a:r>
              <a:rPr lang="en-US" dirty="0" smtClean="0"/>
              <a:t> upset and </a:t>
            </a:r>
            <a:r>
              <a:rPr lang="en-US" dirty="0" err="1" smtClean="0"/>
              <a:t>hypermotility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dirty="0" smtClean="0"/>
              <a:t>mesis.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Bronchospasm, </a:t>
            </a:r>
            <a:r>
              <a:rPr lang="en-US" dirty="0" err="1" smtClean="0"/>
              <a:t>bronchorrhea</a:t>
            </a:r>
            <a:r>
              <a:rPr lang="en-US" dirty="0" smtClean="0"/>
              <a:t>, respiratory failure, &amp; diaphoresis.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>
                <a:solidFill>
                  <a:srgbClr val="C00000"/>
                </a:solidFill>
              </a:rPr>
              <a:t>Tensilon</a:t>
            </a:r>
            <a:r>
              <a:rPr lang="en-US" b="1" dirty="0" smtClean="0">
                <a:solidFill>
                  <a:srgbClr val="C00000"/>
                </a:solidFill>
              </a:rPr>
              <a:t> worsens weakness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Treatment: Anticholinergic &amp; Beta-agonist bronchodilators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Cholinergic crisis </a:t>
            </a:r>
          </a:p>
          <a:p>
            <a:pPr lvl="1" eaLnBrk="1" hangingPunct="1"/>
            <a:r>
              <a:rPr lang="en-US" smtClean="0"/>
              <a:t>One of the confusing factors in treating patients with MG is that </a:t>
            </a:r>
            <a:r>
              <a:rPr lang="en-US" smtClean="0">
                <a:solidFill>
                  <a:srgbClr val="C00000"/>
                </a:solidFill>
              </a:rPr>
              <a:t>insufficient medication </a:t>
            </a:r>
            <a:r>
              <a:rPr lang="en-US" smtClean="0"/>
              <a:t>(ie, myasthenic crisis) and </a:t>
            </a:r>
            <a:r>
              <a:rPr lang="en-US" smtClean="0">
                <a:solidFill>
                  <a:srgbClr val="C00000"/>
                </a:solidFill>
              </a:rPr>
              <a:t>excessive medication </a:t>
            </a:r>
            <a:r>
              <a:rPr lang="en-US" smtClean="0"/>
              <a:t>(ie, cholinergic crisis) can present in similar ways.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8229600" cy="1139825"/>
          </a:xfrm>
        </p:spPr>
        <p:txBody>
          <a:bodyPr/>
          <a:lstStyle/>
          <a:p>
            <a:pPr eaLnBrk="1" hangingPunct="1"/>
            <a:r>
              <a:rPr lang="en-US" sz="6600" b="1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2057400"/>
            <a:ext cx="77866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PATHOPHYSIOLOGY </a:t>
            </a:r>
            <a:endParaRPr lang="en-GB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PATHOLOGY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8738"/>
            <a:ext cx="4038600" cy="5376862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Antibodies to the acetylcholine receptor (</a:t>
            </a:r>
            <a:r>
              <a:rPr lang="en-GB" sz="2400" dirty="0" err="1" smtClean="0"/>
              <a:t>AChR</a:t>
            </a:r>
            <a:r>
              <a:rPr lang="en-GB" sz="2400" dirty="0" smtClean="0"/>
              <a:t>)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These bind to receptor and impair function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err="1" smtClean="0"/>
              <a:t>ACh</a:t>
            </a:r>
            <a:r>
              <a:rPr lang="en-GB" sz="2400" dirty="0" smtClean="0"/>
              <a:t> is key transmitter for neuromuscular transmission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Blocking of receptor causes flaccid weakness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/>
          <a:srcRect t="10822"/>
          <a:stretch>
            <a:fillRect/>
          </a:stretch>
        </p:blipFill>
        <p:spPr bwMode="auto">
          <a:xfrm>
            <a:off x="5235575" y="1328738"/>
            <a:ext cx="3375025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PATHOPHYSIOLOGY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The thymus appears to play a role </a:t>
            </a:r>
          </a:p>
          <a:p>
            <a:pPr lvl="1" eaLnBrk="1" hangingPunct="1"/>
            <a:r>
              <a:rPr lang="en-US" dirty="0" smtClean="0"/>
              <a:t>Abnormal in 75% of patients. </a:t>
            </a:r>
          </a:p>
          <a:p>
            <a:pPr lvl="1" eaLnBrk="1" hangingPunct="1"/>
            <a:r>
              <a:rPr lang="en-US" dirty="0" smtClean="0"/>
              <a:t>Hyperplasia in 65%, </a:t>
            </a:r>
            <a:r>
              <a:rPr lang="en-US" dirty="0" err="1" smtClean="0"/>
              <a:t>thymomas</a:t>
            </a:r>
            <a:r>
              <a:rPr lang="en-US" dirty="0" smtClean="0"/>
              <a:t> in 10-15%.</a:t>
            </a:r>
          </a:p>
          <a:p>
            <a:pPr lvl="1" eaLnBrk="1" hangingPunct="1"/>
            <a:r>
              <a:rPr lang="en-US" dirty="0" smtClean="0"/>
              <a:t>Clinical improvement following </a:t>
            </a:r>
            <a:r>
              <a:rPr lang="en-US" dirty="0" err="1" smtClean="0"/>
              <a:t>thymectomy</a:t>
            </a:r>
            <a:r>
              <a:rPr lang="en-US" dirty="0" smtClean="0"/>
              <a:t>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cholinergic receptors of </a:t>
            </a:r>
            <a:r>
              <a:rPr lang="en-US" b="1" dirty="0" smtClean="0">
                <a:solidFill>
                  <a:srgbClr val="C00000"/>
                </a:solidFill>
              </a:rPr>
              <a:t>smooth and cardiac muscles</a:t>
            </a:r>
            <a:r>
              <a:rPr lang="en-US" dirty="0" smtClean="0"/>
              <a:t> have a different antigenicity so, </a:t>
            </a:r>
            <a:r>
              <a:rPr lang="en-US" b="1" dirty="0" smtClean="0">
                <a:solidFill>
                  <a:srgbClr val="C00000"/>
                </a:solidFill>
              </a:rPr>
              <a:t>not affected.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EXACERBATING FACTORS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42672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Antimicrobials:</a:t>
            </a:r>
          </a:p>
          <a:p>
            <a:pPr lvl="1" eaLnBrk="1" hangingPunct="1"/>
            <a:r>
              <a:rPr lang="en-US" dirty="0" smtClean="0"/>
              <a:t>Macrolides </a:t>
            </a:r>
          </a:p>
          <a:p>
            <a:pPr lvl="1" eaLnBrk="1" hangingPunct="1"/>
            <a:r>
              <a:rPr lang="en-US" dirty="0" smtClean="0"/>
              <a:t>Ampicillin </a:t>
            </a:r>
          </a:p>
          <a:p>
            <a:pPr lvl="1" eaLnBrk="1" hangingPunct="1"/>
            <a:r>
              <a:rPr lang="en-US" dirty="0" smtClean="0"/>
              <a:t>Tetracycline</a:t>
            </a:r>
          </a:p>
          <a:p>
            <a:pPr lvl="1" eaLnBrk="1" hangingPunct="1"/>
            <a:r>
              <a:rPr lang="en-US" dirty="0" err="1" smtClean="0"/>
              <a:t>Fluoroquinolones</a:t>
            </a:r>
            <a:endParaRPr lang="en-US" dirty="0" smtClean="0"/>
          </a:p>
          <a:p>
            <a:pPr lvl="1" eaLnBrk="1" hangingPunct="1"/>
            <a:r>
              <a:rPr lang="en-US" dirty="0" smtClean="0"/>
              <a:t>Aminoglycosides </a:t>
            </a:r>
          </a:p>
          <a:p>
            <a:pPr lvl="1" eaLnBrk="1" hangingPunct="1"/>
            <a:r>
              <a:rPr lang="en-US" dirty="0" smtClean="0"/>
              <a:t>CQ.</a:t>
            </a:r>
          </a:p>
          <a:p>
            <a:pPr eaLnBrk="1" hangingPunct="1"/>
            <a:r>
              <a:rPr lang="en-US" dirty="0" err="1" smtClean="0"/>
              <a:t>Antidysrhythmics</a:t>
            </a:r>
            <a:r>
              <a:rPr lang="en-US" sz="2400" dirty="0" smtClean="0"/>
              <a:t>: </a:t>
            </a:r>
          </a:p>
          <a:p>
            <a:pPr lvl="1" eaLnBrk="1" hangingPunct="1"/>
            <a:r>
              <a:rPr lang="en-US" dirty="0" smtClean="0"/>
              <a:t>BBs, CCBs </a:t>
            </a:r>
          </a:p>
          <a:p>
            <a:pPr lvl="1" eaLnBrk="1" hangingPunct="1"/>
            <a:r>
              <a:rPr lang="en-US" dirty="0" smtClean="0"/>
              <a:t>Quinidine </a:t>
            </a:r>
          </a:p>
          <a:p>
            <a:pPr lvl="1" eaLnBrk="1" hangingPunct="1"/>
            <a:r>
              <a:rPr lang="en-US" dirty="0" err="1" smtClean="0"/>
              <a:t>Lidocaine</a:t>
            </a:r>
            <a:r>
              <a:rPr lang="en-US" dirty="0" smtClean="0"/>
              <a:t> 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029200" y="1524000"/>
            <a:ext cx="3962400" cy="5105400"/>
          </a:xfrm>
        </p:spPr>
        <p:txBody>
          <a:bodyPr/>
          <a:lstStyle/>
          <a:p>
            <a:pPr lvl="1" eaLnBrk="1" hangingPunct="1"/>
            <a:r>
              <a:rPr lang="en-US" dirty="0" smtClean="0"/>
              <a:t>Procainamide &amp; </a:t>
            </a:r>
            <a:r>
              <a:rPr lang="en-US" dirty="0" err="1" smtClean="0"/>
              <a:t>trimethaphan</a:t>
            </a:r>
            <a:endParaRPr lang="en-US" dirty="0" smtClean="0"/>
          </a:p>
          <a:p>
            <a:pPr eaLnBrk="1" hangingPunct="1"/>
            <a:r>
              <a:rPr lang="en-US" dirty="0" smtClean="0"/>
              <a:t>Misc.:</a:t>
            </a:r>
          </a:p>
          <a:p>
            <a:pPr lvl="1" eaLnBrk="1" hangingPunct="1"/>
            <a:r>
              <a:rPr lang="en-US" dirty="0" err="1" smtClean="0"/>
              <a:t>Diphenylhydantoin</a:t>
            </a:r>
            <a:endParaRPr lang="en-US" dirty="0" smtClean="0"/>
          </a:p>
          <a:p>
            <a:pPr lvl="1" eaLnBrk="1" hangingPunct="1"/>
            <a:r>
              <a:rPr lang="en-US" dirty="0" smtClean="0"/>
              <a:t>Lithium, CPZ </a:t>
            </a:r>
          </a:p>
          <a:p>
            <a:pPr lvl="1" eaLnBrk="1" hangingPunct="1"/>
            <a:r>
              <a:rPr lang="en-US" dirty="0" smtClean="0"/>
              <a:t>Muscle relaxants</a:t>
            </a:r>
          </a:p>
          <a:p>
            <a:pPr lvl="1" eaLnBrk="1" hangingPunct="1"/>
            <a:r>
              <a:rPr lang="en-US" dirty="0" smtClean="0"/>
              <a:t>Levothyroxine</a:t>
            </a:r>
          </a:p>
          <a:p>
            <a:pPr lvl="1" eaLnBrk="1" hangingPunct="1"/>
            <a:r>
              <a:rPr lang="en-US" dirty="0" err="1" smtClean="0"/>
              <a:t>Anticholinergics</a:t>
            </a:r>
            <a:endParaRPr lang="en-US" dirty="0" smtClean="0"/>
          </a:p>
          <a:p>
            <a:pPr lvl="1" eaLnBrk="1" hangingPunct="1"/>
            <a:r>
              <a:rPr lang="en-US" dirty="0" smtClean="0"/>
              <a:t>ACTH </a:t>
            </a:r>
          </a:p>
          <a:p>
            <a:pPr lvl="1" eaLnBrk="1" hangingPunct="1"/>
            <a:r>
              <a:rPr lang="en-US" dirty="0" smtClean="0"/>
              <a:t>Corticosteroids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EPIDEMIOLOGY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Incidence: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 - 2/1,000,000 /year.  Ibadan – 0.07/1000/ year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Prevalence: 0.5-14.2 cases per 100,000.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Sex: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M:F (&lt;40years) = 2-3:1, (</a:t>
            </a:r>
            <a:r>
              <a:rPr lang="en-US" u="sng" dirty="0" smtClean="0"/>
              <a:t>&gt;</a:t>
            </a:r>
            <a:r>
              <a:rPr lang="en-US" dirty="0" smtClean="0"/>
              <a:t>40) = 3:2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Ibadan: 1:2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Age: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10% &lt;10yrs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Peak: F= 20-30yrs, M= 50-60yrs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Race: Early onset </a:t>
            </a:r>
            <a:r>
              <a:rPr lang="en-US" dirty="0" err="1" smtClean="0"/>
              <a:t>commonner</a:t>
            </a:r>
            <a:r>
              <a:rPr lang="en-US" dirty="0" smtClean="0"/>
              <a:t> in Asians.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Thymoma</a:t>
            </a:r>
            <a:r>
              <a:rPr lang="en-US" dirty="0" smtClean="0"/>
              <a:t>: 50-60yrs, M&gt;F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CLINICAL FEATURES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610600" cy="5257800"/>
          </a:xfrm>
        </p:spPr>
        <p:txBody>
          <a:bodyPr/>
          <a:lstStyle/>
          <a:p>
            <a:pPr eaLnBrk="1" hangingPunct="1"/>
            <a:r>
              <a:rPr lang="en-US" b="1" dirty="0" smtClean="0"/>
              <a:t>Hallmark:</a:t>
            </a:r>
            <a:r>
              <a:rPr lang="en-US" dirty="0" smtClean="0"/>
              <a:t> progressive weakness with repetitive or persistent activity &amp; improvement with rest.</a:t>
            </a:r>
          </a:p>
          <a:p>
            <a:pPr eaLnBrk="1" hangingPunct="1"/>
            <a:r>
              <a:rPr lang="en-US" dirty="0" smtClean="0"/>
              <a:t>Onset: insidious, infrequently rapid.</a:t>
            </a:r>
          </a:p>
          <a:p>
            <a:pPr eaLnBrk="1" hangingPunct="1"/>
            <a:r>
              <a:rPr lang="en-US" dirty="0" smtClean="0"/>
              <a:t>Presentation and progression vary.</a:t>
            </a:r>
          </a:p>
          <a:p>
            <a:pPr eaLnBrk="1" hangingPunct="1"/>
            <a:r>
              <a:rPr lang="en-US" dirty="0" smtClean="0"/>
              <a:t>Ocular -&gt; facial -&gt; bulbar -&gt; </a:t>
            </a:r>
            <a:r>
              <a:rPr lang="en-US" dirty="0" err="1" smtClean="0"/>
              <a:t>truncal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-&gt; limb muscles.</a:t>
            </a:r>
          </a:p>
          <a:p>
            <a:pPr eaLnBrk="1" hangingPunct="1"/>
            <a:r>
              <a:rPr lang="en-US" dirty="0" smtClean="0"/>
              <a:t>Diaphragm, abdominal &amp; intercostal muscles &amp; external sphincters are involved in advanced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1201</Words>
  <Application>Microsoft Office PowerPoint</Application>
  <PresentationFormat>On-screen Show (4:3)</PresentationFormat>
  <Paragraphs>265</Paragraphs>
  <Slides>33</Slides>
  <Notes>23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Gill Sans MT</vt:lpstr>
      <vt:lpstr>Verdana</vt:lpstr>
      <vt:lpstr>Wingdings</vt:lpstr>
      <vt:lpstr>Office Theme</vt:lpstr>
      <vt:lpstr>MYASTHENIA GRAVIS </vt:lpstr>
      <vt:lpstr>INTRODUCTION</vt:lpstr>
      <vt:lpstr>PATHOPHYSIOLOGY </vt:lpstr>
      <vt:lpstr>PATHOPHYSIOLOGY </vt:lpstr>
      <vt:lpstr>PATHOLOGY</vt:lpstr>
      <vt:lpstr>PATHOPHYSIOLOGY</vt:lpstr>
      <vt:lpstr>EXACERBATING FACTORS</vt:lpstr>
      <vt:lpstr>EPIDEMIOLOGY</vt:lpstr>
      <vt:lpstr>CLINICAL FEATURES</vt:lpstr>
      <vt:lpstr>CLINICAL FEATURES</vt:lpstr>
      <vt:lpstr>CHARACTERISTIC FACIAL APPEARANCE</vt:lpstr>
      <vt:lpstr>PowerPoint Presentation</vt:lpstr>
      <vt:lpstr>CLINICAL FEATURES</vt:lpstr>
      <vt:lpstr>CLINICAL FEATURES</vt:lpstr>
      <vt:lpstr>CLINICAL FEATURES</vt:lpstr>
      <vt:lpstr>OSSERMAN CLASSIFICATION</vt:lpstr>
      <vt:lpstr>DIFFERENTIAL DIAGNOSES</vt:lpstr>
      <vt:lpstr>MYASTHENIA GRAVIS Vs LEMS</vt:lpstr>
      <vt:lpstr>INVESTIGATIONS</vt:lpstr>
      <vt:lpstr>PowerPoint Presentation</vt:lpstr>
      <vt:lpstr>ANTIBODIES TO AChR , MUSK :</vt:lpstr>
      <vt:lpstr>INVESTIGATIONS</vt:lpstr>
      <vt:lpstr>TREATMENT</vt:lpstr>
      <vt:lpstr>AChE INHIBITORS</vt:lpstr>
      <vt:lpstr>TREATMENT</vt:lpstr>
      <vt:lpstr>TREATMENT</vt:lpstr>
      <vt:lpstr>TREATMENT</vt:lpstr>
      <vt:lpstr>TREATMENT</vt:lpstr>
      <vt:lpstr>COMPLICATIONS</vt:lpstr>
      <vt:lpstr>MYASTHENIC CRISIS </vt:lpstr>
      <vt:lpstr>CHOLINERGIC CRISIS </vt:lpstr>
      <vt:lpstr>PowerPoint Presentation</vt:lpstr>
      <vt:lpstr>THANK YOU</vt:lpstr>
    </vt:vector>
  </TitlesOfParts>
  <Company>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MYASTHENIA GRAVIS - AN OVERVIEW</dc:title>
  <dc:creator>Dr Fawale</dc:creator>
  <cp:lastModifiedBy>Famade Gbenga</cp:lastModifiedBy>
  <cp:revision>22</cp:revision>
  <dcterms:created xsi:type="dcterms:W3CDTF">2007-05-02T21:25:34Z</dcterms:created>
  <dcterms:modified xsi:type="dcterms:W3CDTF">2017-10-17T18:35:40Z</dcterms:modified>
</cp:coreProperties>
</file>