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1" r:id="rId9"/>
    <p:sldId id="279" r:id="rId10"/>
    <p:sldId id="262" r:id="rId11"/>
    <p:sldId id="280" r:id="rId12"/>
    <p:sldId id="267" r:id="rId13"/>
    <p:sldId id="264" r:id="rId14"/>
    <p:sldId id="265" r:id="rId15"/>
    <p:sldId id="266" r:id="rId16"/>
    <p:sldId id="263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1" r:id="rId25"/>
    <p:sldId id="282" r:id="rId26"/>
    <p:sldId id="283" r:id="rId27"/>
    <p:sldId id="275" r:id="rId28"/>
    <p:sldId id="276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34AE-E3B9-4582-8DFE-038D0B1CEE7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9287-D16C-4364-A68A-C88F281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Skin grafts and introduction to flaps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SALAWU A.I (FWACS 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Causes of graft loss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b="1" dirty="0" smtClean="0"/>
              <a:t>Hematoma</a:t>
            </a:r>
            <a:r>
              <a:rPr lang="en-US" dirty="0" smtClean="0"/>
              <a:t> –</a:t>
            </a:r>
            <a:r>
              <a:rPr lang="en-US" b="1" dirty="0" smtClean="0"/>
              <a:t>commonest</a:t>
            </a:r>
            <a:r>
              <a:rPr lang="en-US" dirty="0" smtClean="0"/>
              <a:t>  cause of graft loss</a:t>
            </a:r>
          </a:p>
          <a:p>
            <a:r>
              <a:rPr lang="en-US" b="1" dirty="0" smtClean="0"/>
              <a:t>Infection</a:t>
            </a:r>
            <a:r>
              <a:rPr lang="en-US" dirty="0" smtClean="0"/>
              <a:t> – organism count &gt; 10^5/ml or </a:t>
            </a:r>
            <a:r>
              <a:rPr lang="en-US" b="1" dirty="0" smtClean="0"/>
              <a:t>group A beta hemolytic </a:t>
            </a:r>
            <a:r>
              <a:rPr lang="en-US" b="1" dirty="0" err="1" smtClean="0"/>
              <a:t>strept</a:t>
            </a:r>
            <a:r>
              <a:rPr lang="en-US" b="1" dirty="0" smtClean="0"/>
              <a:t> infection </a:t>
            </a:r>
          </a:p>
          <a:p>
            <a:r>
              <a:rPr lang="en-US" b="1" dirty="0" err="1" smtClean="0"/>
              <a:t>Seroma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Shear force </a:t>
            </a:r>
          </a:p>
          <a:p>
            <a:r>
              <a:rPr lang="en-US" b="1" dirty="0" smtClean="0"/>
              <a:t>Inappropriate bed </a:t>
            </a:r>
            <a:r>
              <a:rPr lang="en-US" dirty="0" smtClean="0"/>
              <a:t>– bone without </a:t>
            </a:r>
            <a:r>
              <a:rPr lang="en-US" b="1" dirty="0" err="1" smtClean="0"/>
              <a:t>periosteum</a:t>
            </a:r>
            <a:r>
              <a:rPr lang="en-US" dirty="0" smtClean="0"/>
              <a:t> , tendon without </a:t>
            </a:r>
            <a:r>
              <a:rPr lang="en-US" b="1" dirty="0" err="1" smtClean="0"/>
              <a:t>paratenon</a:t>
            </a:r>
            <a:r>
              <a:rPr lang="en-US" dirty="0" smtClean="0"/>
              <a:t> , nerve without </a:t>
            </a:r>
            <a:r>
              <a:rPr lang="en-US" b="1" dirty="0" err="1" smtClean="0"/>
              <a:t>epineurium</a:t>
            </a:r>
            <a:endParaRPr lang="en-US" b="1" dirty="0" smtClean="0"/>
          </a:p>
          <a:p>
            <a:r>
              <a:rPr lang="en-US" b="1" dirty="0" smtClean="0"/>
              <a:t>Technical factors – </a:t>
            </a:r>
            <a:r>
              <a:rPr lang="en-US" dirty="0" smtClean="0"/>
              <a:t>allowing graft to </a:t>
            </a:r>
            <a:r>
              <a:rPr lang="en-US" dirty="0" err="1" smtClean="0"/>
              <a:t>dessicate</a:t>
            </a:r>
            <a:r>
              <a:rPr lang="en-US" dirty="0" smtClean="0"/>
              <a:t> , reverse placement of skin graft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Indications for skin grafts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5257800"/>
          </a:xfrm>
        </p:spPr>
        <p:txBody>
          <a:bodyPr/>
          <a:lstStyle/>
          <a:p>
            <a:r>
              <a:rPr lang="en-US" dirty="0" smtClean="0"/>
              <a:t>Traumatic wounds </a:t>
            </a:r>
          </a:p>
          <a:p>
            <a:r>
              <a:rPr lang="en-US" dirty="0" smtClean="0"/>
              <a:t>Burn injuries </a:t>
            </a:r>
          </a:p>
          <a:p>
            <a:r>
              <a:rPr lang="en-US" dirty="0" smtClean="0"/>
              <a:t>Coverage of extirpative wound ( post </a:t>
            </a:r>
            <a:r>
              <a:rPr lang="en-US" dirty="0" err="1" smtClean="0"/>
              <a:t>tumour</a:t>
            </a:r>
            <a:r>
              <a:rPr lang="en-US" dirty="0" smtClean="0"/>
              <a:t> resection )</a:t>
            </a:r>
          </a:p>
          <a:p>
            <a:r>
              <a:rPr lang="en-US" dirty="0" smtClean="0"/>
              <a:t>For resurfacing post  contracture release</a:t>
            </a:r>
          </a:p>
          <a:p>
            <a:r>
              <a:rPr lang="en-US" dirty="0" smtClean="0"/>
              <a:t>Used with flaps for complex reconstructions </a:t>
            </a:r>
          </a:p>
          <a:p>
            <a:r>
              <a:rPr lang="en-US" dirty="0" smtClean="0"/>
              <a:t>For resurfacing post congenital defect release (</a:t>
            </a:r>
            <a:r>
              <a:rPr lang="en-US" dirty="0" err="1" smtClean="0"/>
              <a:t>syndactyl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AN HUMBY KNIFE FOR HARVESTING SPLIT SKIN GRAFT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3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dirty="0" smtClean="0"/>
              <a:t>TECHNIQUE OF GRAFT HARVEST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3999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A POWERED DERMATONE USED FOR HARVESTING SPLIT SKIN GRAFT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Skin graft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MESHER 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066801"/>
            <a:ext cx="4041775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MESHED SKIN GRAFT 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4287044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56162" y="2133601"/>
            <a:ext cx="42878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auricular full thickness graft harvest and primary wound closure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tongue of tissue raised from its original site (donor site) and transferred to a new site local or distance while maintaining its blood supply 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classification of flaps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dirty="0" smtClean="0"/>
              <a:t>Flaps can be classified based on the 5 Cs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irculation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omposition 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ontiguity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ontour 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onditioning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Flaps can be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Random pattern or Axial pattern flaps </a:t>
            </a:r>
          </a:p>
          <a:p>
            <a:r>
              <a:rPr lang="en-US" b="1" dirty="0" smtClean="0"/>
              <a:t>Random pattern </a:t>
            </a:r>
            <a:r>
              <a:rPr lang="en-US" dirty="0" smtClean="0"/>
              <a:t>– has no named vessel , length to breadth ratio is 1 : 1</a:t>
            </a:r>
          </a:p>
          <a:p>
            <a:r>
              <a:rPr lang="en-US" b="1" dirty="0" smtClean="0"/>
              <a:t>Axial pattern flaps </a:t>
            </a:r>
            <a:r>
              <a:rPr lang="en-US" dirty="0" smtClean="0"/>
              <a:t>– has recognized vessel</a:t>
            </a:r>
          </a:p>
          <a:p>
            <a:r>
              <a:rPr lang="en-US" dirty="0" smtClean="0"/>
              <a:t>It could be direct </a:t>
            </a:r>
            <a:r>
              <a:rPr lang="en-US" dirty="0" err="1" smtClean="0"/>
              <a:t>eg</a:t>
            </a:r>
            <a:r>
              <a:rPr lang="en-US" dirty="0" smtClean="0"/>
              <a:t> Groin flap , </a:t>
            </a:r>
            <a:r>
              <a:rPr lang="en-US" dirty="0" err="1" smtClean="0"/>
              <a:t>fasciocutanous</a:t>
            </a:r>
            <a:r>
              <a:rPr lang="en-US" dirty="0" smtClean="0"/>
              <a:t> , </a:t>
            </a:r>
            <a:r>
              <a:rPr lang="en-US" dirty="0" err="1" smtClean="0"/>
              <a:t>musculocutanous</a:t>
            </a:r>
            <a:r>
              <a:rPr lang="en-US" dirty="0" smtClean="0"/>
              <a:t> , venous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916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Definition  of  skin graft</a:t>
            </a:r>
          </a:p>
          <a:p>
            <a:r>
              <a:rPr lang="en-US" dirty="0" smtClean="0"/>
              <a:t>Classification of skin grafts </a:t>
            </a:r>
          </a:p>
          <a:p>
            <a:r>
              <a:rPr lang="en-US" dirty="0" smtClean="0"/>
              <a:t>Mechanism of graft take </a:t>
            </a:r>
          </a:p>
          <a:p>
            <a:r>
              <a:rPr lang="en-US" dirty="0" smtClean="0"/>
              <a:t>Causes of graft failure</a:t>
            </a:r>
          </a:p>
          <a:p>
            <a:r>
              <a:rPr lang="en-US" dirty="0" smtClean="0"/>
              <a:t>Indications for skin grafts </a:t>
            </a:r>
          </a:p>
          <a:p>
            <a:r>
              <a:rPr lang="en-US" dirty="0" smtClean="0"/>
              <a:t>Definition of a flap</a:t>
            </a:r>
          </a:p>
          <a:p>
            <a:r>
              <a:rPr lang="en-US" dirty="0" smtClean="0"/>
              <a:t>Classification of flaps </a:t>
            </a:r>
          </a:p>
          <a:p>
            <a:r>
              <a:rPr lang="en-US" dirty="0" smtClean="0"/>
              <a:t>Indications for flap </a:t>
            </a:r>
          </a:p>
          <a:p>
            <a:r>
              <a:rPr lang="en-US" dirty="0" smtClean="0"/>
              <a:t>Causes of flap failure</a:t>
            </a:r>
          </a:p>
          <a:p>
            <a:r>
              <a:rPr lang="en-US" dirty="0" smtClean="0"/>
              <a:t>conclusion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It could be </a:t>
            </a:r>
          </a:p>
          <a:p>
            <a:r>
              <a:rPr lang="en-US" dirty="0" err="1" smtClean="0"/>
              <a:t>Cutanous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Fasciocutanous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Fascial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Musculocutanous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Muscular </a:t>
            </a:r>
          </a:p>
          <a:p>
            <a:r>
              <a:rPr lang="en-US" dirty="0" err="1" smtClean="0"/>
              <a:t>Osseocutanous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Osseous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source of flap proximity to defect </a:t>
            </a:r>
          </a:p>
          <a:p>
            <a:r>
              <a:rPr lang="en-US" dirty="0" smtClean="0"/>
              <a:t>Local flaps</a:t>
            </a:r>
          </a:p>
          <a:p>
            <a:r>
              <a:rPr lang="en-US" dirty="0" smtClean="0"/>
              <a:t>Regional flaps </a:t>
            </a:r>
          </a:p>
          <a:p>
            <a:r>
              <a:rPr lang="en-US" dirty="0" smtClean="0"/>
              <a:t>Distant  flaps </a:t>
            </a:r>
          </a:p>
          <a:p>
            <a:r>
              <a:rPr lang="en-US" dirty="0" smtClean="0"/>
              <a:t>Free flaps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method in which they are transferred </a:t>
            </a:r>
          </a:p>
          <a:p>
            <a:r>
              <a:rPr lang="en-US" dirty="0" smtClean="0"/>
              <a:t>Advancement </a:t>
            </a:r>
          </a:p>
          <a:p>
            <a:r>
              <a:rPr lang="en-US" dirty="0" smtClean="0"/>
              <a:t>Transposition 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Interpolation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based on whether the flap was delayed or </a:t>
            </a:r>
            <a:r>
              <a:rPr lang="en-US" dirty="0" err="1" smtClean="0"/>
              <a:t>undelayed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Delay is a technique through which flap survival is improved upon before definitive surgery </a:t>
            </a:r>
          </a:p>
          <a:p>
            <a:r>
              <a:rPr lang="en-US" dirty="0" smtClean="0"/>
              <a:t>Hence a flap may be delayed or </a:t>
            </a:r>
            <a:r>
              <a:rPr lang="en-US" dirty="0" err="1" smtClean="0"/>
              <a:t>undelayed</a:t>
            </a:r>
            <a:r>
              <a:rPr lang="en-US" dirty="0" smtClean="0"/>
              <a:t> depending on how </a:t>
            </a:r>
            <a:r>
              <a:rPr lang="en-US" dirty="0" err="1" smtClean="0"/>
              <a:t>rubost</a:t>
            </a:r>
            <a:r>
              <a:rPr lang="en-US" smtClean="0"/>
              <a:t> it’s </a:t>
            </a:r>
            <a:r>
              <a:rPr lang="en-US" dirty="0" smtClean="0"/>
              <a:t>blood supply is considered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Cheek rotation flap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err="1" smtClean="0"/>
              <a:t>Nasolabial</a:t>
            </a:r>
            <a:r>
              <a:rPr lang="en-US" dirty="0" smtClean="0"/>
              <a:t> transposition flap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 flaps from simple to complex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 for use of flap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– Filling of defects </a:t>
            </a:r>
            <a:r>
              <a:rPr lang="en-US" dirty="0" err="1" smtClean="0"/>
              <a:t>eg</a:t>
            </a:r>
            <a:r>
              <a:rPr lang="en-US" dirty="0" smtClean="0"/>
              <a:t> in contour defects due to bone loss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lining of epithelial surfaces </a:t>
            </a:r>
            <a:r>
              <a:rPr lang="en-US" dirty="0" err="1" smtClean="0"/>
              <a:t>eg</a:t>
            </a:r>
            <a:r>
              <a:rPr lang="en-US" dirty="0" smtClean="0"/>
              <a:t> in oral cavity  head and neck reconstruction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– augmentation of tissue volume </a:t>
            </a:r>
            <a:r>
              <a:rPr lang="en-US" dirty="0" err="1" smtClean="0"/>
              <a:t>eg</a:t>
            </a:r>
            <a:r>
              <a:rPr lang="en-US" dirty="0" smtClean="0"/>
              <a:t> in breast reconstruction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perfusion of tissues with better blood supply </a:t>
            </a:r>
            <a:r>
              <a:rPr lang="en-US" dirty="0" err="1" smtClean="0"/>
              <a:t>eg</a:t>
            </a:r>
            <a:r>
              <a:rPr lang="en-US" dirty="0" smtClean="0"/>
              <a:t> in lower limb  reconstruction following </a:t>
            </a:r>
            <a:r>
              <a:rPr lang="en-US" dirty="0" err="1" smtClean="0"/>
              <a:t>sequestrectomy</a:t>
            </a:r>
            <a:r>
              <a:rPr lang="en-US" dirty="0" smtClean="0"/>
              <a:t> for </a:t>
            </a:r>
            <a:r>
              <a:rPr lang="en-US" dirty="0" err="1" smtClean="0"/>
              <a:t>osteomyelitis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Causes of flap failure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Numerous however common causes includes </a:t>
            </a:r>
          </a:p>
          <a:p>
            <a:r>
              <a:rPr lang="en-US" dirty="0" smtClean="0"/>
              <a:t>Tension </a:t>
            </a:r>
          </a:p>
          <a:p>
            <a:r>
              <a:rPr lang="en-US" dirty="0" smtClean="0"/>
              <a:t>Hematoma </a:t>
            </a:r>
          </a:p>
          <a:p>
            <a:r>
              <a:rPr lang="en-US" dirty="0" smtClean="0"/>
              <a:t>Infection /local wound sepsis </a:t>
            </a:r>
          </a:p>
          <a:p>
            <a:r>
              <a:rPr lang="en-US" dirty="0" smtClean="0"/>
              <a:t>Compression from external pressure </a:t>
            </a:r>
          </a:p>
          <a:p>
            <a:r>
              <a:rPr lang="en-US" dirty="0" smtClean="0"/>
              <a:t>Poor surgical technique </a:t>
            </a:r>
          </a:p>
          <a:p>
            <a:r>
              <a:rPr lang="en-US" dirty="0" smtClean="0"/>
              <a:t>Post operative  vascular thrombosis and or venous congestion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grafts and flaps are indispensible tools in the armamentarium of the reconstructive surgeon and an  in-depth knowledge about them improves surgical outcome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overall aim of plastic surgery is to restore form and function to damaged tissues </a:t>
            </a:r>
          </a:p>
          <a:p>
            <a:r>
              <a:rPr lang="en-US" dirty="0" smtClean="0"/>
              <a:t>The plastic surgeon uses the reconstructive tool box or ladder to achieve this </a:t>
            </a:r>
          </a:p>
          <a:p>
            <a:r>
              <a:rPr lang="en-US" dirty="0" smtClean="0"/>
              <a:t>Amongst which are skin grafts and tissue flap  options</a:t>
            </a:r>
          </a:p>
          <a:p>
            <a:r>
              <a:rPr lang="en-US" dirty="0" smtClean="0"/>
              <a:t>Hence a basic knowledge of skin grafts and flap is important to all practicing physicians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ibiliography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Badoe</a:t>
            </a:r>
            <a:r>
              <a:rPr lang="en-US" dirty="0" smtClean="0"/>
              <a:t> ,</a:t>
            </a:r>
            <a:r>
              <a:rPr lang="en-US" dirty="0" err="1" smtClean="0"/>
              <a:t>Archampong</a:t>
            </a:r>
            <a:r>
              <a:rPr lang="en-US" dirty="0" smtClean="0"/>
              <a:t> , Rocha – </a:t>
            </a:r>
            <a:r>
              <a:rPr lang="en-US" dirty="0" err="1" smtClean="0"/>
              <a:t>Afodu</a:t>
            </a:r>
            <a:r>
              <a:rPr lang="en-US" dirty="0" smtClean="0"/>
              <a:t>, principles and practice of surgery in the tropics including pathology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err="1" smtClean="0"/>
              <a:t>Baily</a:t>
            </a:r>
            <a:r>
              <a:rPr lang="en-US" dirty="0" smtClean="0"/>
              <a:t> and Love short practice of surgery 25</a:t>
            </a:r>
            <a:r>
              <a:rPr lang="en-US" baseline="30000" dirty="0" smtClean="0"/>
              <a:t>th</a:t>
            </a:r>
            <a:r>
              <a:rPr lang="en-US" dirty="0" smtClean="0"/>
              <a:t> edition </a:t>
            </a:r>
          </a:p>
          <a:p>
            <a:r>
              <a:rPr lang="en-US" dirty="0" smtClean="0"/>
              <a:t>Keynotes on plastic surgery by Adrian M. Richards </a:t>
            </a:r>
          </a:p>
          <a:p>
            <a:r>
              <a:rPr lang="en-US" smtClean="0"/>
              <a:t>Farquharson</a:t>
            </a:r>
            <a:r>
              <a:rPr lang="en-US" dirty="0" smtClean="0"/>
              <a:t> text book on operative general surgery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Skin grafts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A skin graft is a piece of skin which has been completely detached from its original location (donor site ) hence its blood supply and transplanted to another location (recipient site ) of the body devoid of skin cover.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of skin graft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. based on thickness </a:t>
            </a:r>
          </a:p>
          <a:p>
            <a:r>
              <a:rPr lang="en-US" dirty="0" smtClean="0"/>
              <a:t>Split thickness skin graft </a:t>
            </a:r>
          </a:p>
          <a:p>
            <a:r>
              <a:rPr lang="en-US" dirty="0" smtClean="0"/>
              <a:t>Full thickness skin graft</a:t>
            </a:r>
          </a:p>
          <a:p>
            <a:r>
              <a:rPr lang="en-US" dirty="0" smtClean="0"/>
              <a:t>Composite graft</a:t>
            </a:r>
          </a:p>
          <a:p>
            <a:r>
              <a:rPr lang="en-US" b="1" dirty="0" smtClean="0"/>
              <a:t>B. based on the donor tissue origin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Autograft</a:t>
            </a:r>
            <a:r>
              <a:rPr lang="en-US" dirty="0" smtClean="0"/>
              <a:t> – from the same individual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Allograft</a:t>
            </a:r>
            <a:r>
              <a:rPr lang="en-US" dirty="0" smtClean="0"/>
              <a:t> – from the same species but genetically non identical 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Isograft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from identical twins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xenograft</a:t>
            </a:r>
            <a:r>
              <a:rPr lang="en-US" dirty="0" smtClean="0"/>
              <a:t> – from another species </a:t>
            </a:r>
          </a:p>
          <a:p>
            <a:r>
              <a:rPr lang="en-US" b="1" dirty="0" smtClean="0"/>
              <a:t>C. </a:t>
            </a:r>
            <a:r>
              <a:rPr lang="en-US" b="1" dirty="0"/>
              <a:t>b</a:t>
            </a:r>
            <a:r>
              <a:rPr lang="en-US" b="1" dirty="0" smtClean="0"/>
              <a:t>ased on the configuration </a:t>
            </a:r>
          </a:p>
          <a:p>
            <a:r>
              <a:rPr lang="en-US" dirty="0" smtClean="0"/>
              <a:t>Sheet graft</a:t>
            </a:r>
          </a:p>
          <a:p>
            <a:r>
              <a:rPr lang="en-US" dirty="0" smtClean="0"/>
              <a:t>Meshed graft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Split skin graft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graft is composed of the </a:t>
            </a:r>
            <a:r>
              <a:rPr lang="en-US" b="1" dirty="0" smtClean="0"/>
              <a:t>whole epidermis and part of the dermis</a:t>
            </a:r>
          </a:p>
          <a:p>
            <a:r>
              <a:rPr lang="en-US" dirty="0" smtClean="0"/>
              <a:t>Donor site includes most skin surfaces commonest </a:t>
            </a:r>
            <a:r>
              <a:rPr lang="en-US" b="1" dirty="0" smtClean="0"/>
              <a:t>donor site is the thigh</a:t>
            </a:r>
          </a:p>
          <a:p>
            <a:r>
              <a:rPr lang="en-US" dirty="0" smtClean="0"/>
              <a:t>Suitable for </a:t>
            </a:r>
            <a:r>
              <a:rPr lang="en-US" b="1" dirty="0" smtClean="0"/>
              <a:t>large granulating wound </a:t>
            </a:r>
          </a:p>
          <a:p>
            <a:r>
              <a:rPr lang="en-US" dirty="0" smtClean="0"/>
              <a:t>Healing of donor site is by re </a:t>
            </a:r>
            <a:r>
              <a:rPr lang="en-US" dirty="0" err="1" smtClean="0"/>
              <a:t>epithelization</a:t>
            </a:r>
            <a:r>
              <a:rPr lang="en-US" dirty="0" smtClean="0"/>
              <a:t> takes </a:t>
            </a:r>
            <a:r>
              <a:rPr lang="en-US" b="1" dirty="0" smtClean="0"/>
              <a:t>average of 2weeks </a:t>
            </a:r>
          </a:p>
          <a:p>
            <a:r>
              <a:rPr lang="en-US" dirty="0" smtClean="0"/>
              <a:t>Harvesting requires use of </a:t>
            </a:r>
            <a:r>
              <a:rPr lang="en-US" b="1" dirty="0" err="1" smtClean="0"/>
              <a:t>humby</a:t>
            </a:r>
            <a:r>
              <a:rPr lang="en-US" b="1" dirty="0" smtClean="0"/>
              <a:t> knife or </a:t>
            </a:r>
            <a:r>
              <a:rPr lang="en-US" b="1" dirty="0" err="1" smtClean="0"/>
              <a:t>dermatone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It undergoes more </a:t>
            </a:r>
            <a:r>
              <a:rPr lang="en-US" b="1" dirty="0" smtClean="0"/>
              <a:t>secondary contracture   </a:t>
            </a:r>
          </a:p>
          <a:p>
            <a:r>
              <a:rPr lang="en-US" dirty="0" smtClean="0"/>
              <a:t>It can be </a:t>
            </a:r>
            <a:r>
              <a:rPr lang="en-US" dirty="0" smtClean="0">
                <a:solidFill>
                  <a:srgbClr val="FF0000"/>
                </a:solidFill>
              </a:rPr>
              <a:t>meshed</a:t>
            </a:r>
            <a:r>
              <a:rPr lang="en-US" dirty="0" smtClean="0"/>
              <a:t> to increase surface area and survival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Full thickness skin graft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r>
              <a:rPr lang="en-US" dirty="0" smtClean="0"/>
              <a:t>It is composed of the whole epidermis and dermis </a:t>
            </a:r>
          </a:p>
          <a:p>
            <a:r>
              <a:rPr lang="en-US" dirty="0" smtClean="0"/>
              <a:t>Donor site are limited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b="1" dirty="0" smtClean="0"/>
              <a:t>groin</a:t>
            </a:r>
            <a:r>
              <a:rPr lang="en-US" dirty="0" smtClean="0"/>
              <a:t> , pre / post auricular area , </a:t>
            </a:r>
            <a:r>
              <a:rPr lang="en-US" b="1" dirty="0" err="1" smtClean="0"/>
              <a:t>supraclavicular</a:t>
            </a:r>
            <a:r>
              <a:rPr lang="en-US" b="1" dirty="0" smtClean="0"/>
              <a:t> </a:t>
            </a:r>
            <a:r>
              <a:rPr lang="en-US" b="1" dirty="0" err="1" smtClean="0"/>
              <a:t>fossa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Used in the </a:t>
            </a:r>
            <a:r>
              <a:rPr lang="en-US" b="1" dirty="0" smtClean="0"/>
              <a:t>grafting of head and neck region </a:t>
            </a:r>
            <a:r>
              <a:rPr lang="en-US" dirty="0" smtClean="0"/>
              <a:t>and  </a:t>
            </a:r>
            <a:r>
              <a:rPr lang="en-US" b="1" dirty="0" smtClean="0"/>
              <a:t>hand resurfacing</a:t>
            </a:r>
          </a:p>
          <a:p>
            <a:r>
              <a:rPr lang="en-US" dirty="0" smtClean="0"/>
              <a:t>Harvesting is with the use of </a:t>
            </a:r>
            <a:r>
              <a:rPr lang="en-US" b="1" dirty="0" smtClean="0"/>
              <a:t>surgical knife </a:t>
            </a:r>
          </a:p>
          <a:p>
            <a:r>
              <a:rPr lang="en-US" dirty="0" smtClean="0"/>
              <a:t>Donor wound is closed immediately</a:t>
            </a:r>
          </a:p>
          <a:p>
            <a:r>
              <a:rPr lang="en-US" dirty="0" smtClean="0"/>
              <a:t>It undergoes more </a:t>
            </a:r>
            <a:r>
              <a:rPr lang="en-US" b="1" dirty="0" smtClean="0"/>
              <a:t>primary contracture</a:t>
            </a:r>
          </a:p>
          <a:p>
            <a:r>
              <a:rPr lang="en-US" b="1" dirty="0" smtClean="0"/>
              <a:t>Gives better cosmetic appearance 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Mechanism of skin graft take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Graft take </a:t>
            </a:r>
            <a:r>
              <a:rPr lang="en-US" dirty="0" smtClean="0"/>
              <a:t>implies all the processes that results in a graft attaching and surviving  on its new recipient site</a:t>
            </a:r>
          </a:p>
          <a:p>
            <a:r>
              <a:rPr lang="en-US" b="1" dirty="0" smtClean="0"/>
              <a:t>Adherence phase</a:t>
            </a:r>
            <a:r>
              <a:rPr lang="en-US" dirty="0" smtClean="0"/>
              <a:t>- here the graft attaches to the wound  bed </a:t>
            </a:r>
            <a:r>
              <a:rPr lang="en-US" b="1" dirty="0" smtClean="0"/>
              <a:t>immediately by fibrin </a:t>
            </a:r>
          </a:p>
          <a:p>
            <a:r>
              <a:rPr lang="en-US" b="1" dirty="0" smtClean="0"/>
              <a:t>Serum or plasmatic </a:t>
            </a:r>
            <a:r>
              <a:rPr lang="en-US" b="1" dirty="0" err="1" smtClean="0"/>
              <a:t>imbibition</a:t>
            </a:r>
            <a:r>
              <a:rPr lang="en-US" b="1" dirty="0" smtClean="0"/>
              <a:t> </a:t>
            </a:r>
            <a:r>
              <a:rPr lang="en-US" dirty="0" smtClean="0"/>
              <a:t>– (2-4 days )the </a:t>
            </a:r>
            <a:r>
              <a:rPr lang="en-US" b="1" dirty="0" smtClean="0"/>
              <a:t>graft</a:t>
            </a:r>
            <a:r>
              <a:rPr lang="en-US" dirty="0" smtClean="0"/>
              <a:t> </a:t>
            </a:r>
            <a:r>
              <a:rPr lang="en-US" b="1" dirty="0" smtClean="0"/>
              <a:t>imbibes serum </a:t>
            </a:r>
            <a:r>
              <a:rPr lang="en-US" dirty="0" smtClean="0"/>
              <a:t>from the wound bed and swells thought to </a:t>
            </a:r>
            <a:r>
              <a:rPr lang="en-US" b="1" dirty="0" smtClean="0"/>
              <a:t>provide nutrients </a:t>
            </a:r>
            <a:r>
              <a:rPr lang="en-US" dirty="0" smtClean="0"/>
              <a:t>to graft initially </a:t>
            </a:r>
          </a:p>
          <a:p>
            <a:r>
              <a:rPr lang="en-US" b="1" dirty="0"/>
              <a:t>I</a:t>
            </a:r>
            <a:r>
              <a:rPr lang="en-US" b="1" dirty="0" smtClean="0"/>
              <a:t>nosculation &amp; </a:t>
            </a:r>
            <a:r>
              <a:rPr lang="en-US" b="1" dirty="0"/>
              <a:t>r</a:t>
            </a:r>
            <a:r>
              <a:rPr lang="en-US" b="1" dirty="0" smtClean="0"/>
              <a:t>evascularization </a:t>
            </a:r>
            <a:r>
              <a:rPr lang="en-US" dirty="0" smtClean="0"/>
              <a:t>– ( from 4days ) process by which  </a:t>
            </a:r>
            <a:r>
              <a:rPr lang="en-US" b="1" dirty="0" smtClean="0"/>
              <a:t>blood supply is reestablished </a:t>
            </a:r>
            <a:r>
              <a:rPr lang="en-US" dirty="0" smtClean="0"/>
              <a:t>between the </a:t>
            </a:r>
            <a:r>
              <a:rPr lang="en-US" b="1" dirty="0" smtClean="0"/>
              <a:t>graft and wound bed </a:t>
            </a:r>
          </a:p>
          <a:p>
            <a:r>
              <a:rPr lang="en-US" b="1" dirty="0" smtClean="0"/>
              <a:t>Remodeling</a:t>
            </a:r>
            <a:r>
              <a:rPr lang="en-US" dirty="0" smtClean="0"/>
              <a:t> – the graft returns to the normal skin architecture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dirty="0" smtClean="0"/>
              <a:t>MESHED  VS  SHEET GRAFT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Expansion of meshed skin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5801" y="1535113"/>
            <a:ext cx="4648200" cy="639762"/>
          </a:xfrm>
        </p:spPr>
        <p:txBody>
          <a:bodyPr/>
          <a:lstStyle/>
          <a:p>
            <a:r>
              <a:rPr lang="en-US" dirty="0" smtClean="0"/>
              <a:t>Application of a sheet graft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41148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38400"/>
            <a:ext cx="419099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924</Words>
  <Application>Microsoft Office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Skin grafts and introduction to flaps</vt:lpstr>
      <vt:lpstr>Outline </vt:lpstr>
      <vt:lpstr>Introduction </vt:lpstr>
      <vt:lpstr>Skin grafts </vt:lpstr>
      <vt:lpstr>Classification of skin graft </vt:lpstr>
      <vt:lpstr>Split skin graft </vt:lpstr>
      <vt:lpstr>Full thickness skin graft </vt:lpstr>
      <vt:lpstr>Mechanism of skin graft take </vt:lpstr>
      <vt:lpstr>MESHED  VS  SHEET GRAFT </vt:lpstr>
      <vt:lpstr>Causes of graft loss </vt:lpstr>
      <vt:lpstr>Indications for skin grafts </vt:lpstr>
      <vt:lpstr>AN HUMBY KNIFE FOR HARVESTING SPLIT SKIN GRAFT</vt:lpstr>
      <vt:lpstr>TECHNIQUE OF GRAFT HARVEST </vt:lpstr>
      <vt:lpstr>A POWERED DERMATONE USED FOR HARVESTING SPLIT SKIN GRAFT</vt:lpstr>
      <vt:lpstr>Skin graft</vt:lpstr>
      <vt:lpstr>Post auricular full thickness graft harvest and primary wound closure </vt:lpstr>
      <vt:lpstr>Flaps </vt:lpstr>
      <vt:lpstr>classification of flaps </vt:lpstr>
      <vt:lpstr>Circulation </vt:lpstr>
      <vt:lpstr>Composition </vt:lpstr>
      <vt:lpstr>Contiguity </vt:lpstr>
      <vt:lpstr>Contour </vt:lpstr>
      <vt:lpstr>Conditioning </vt:lpstr>
      <vt:lpstr>Cheek rotation flap</vt:lpstr>
      <vt:lpstr>Nasolabial transposition flap</vt:lpstr>
      <vt:lpstr>Skin flaps from simple to complex </vt:lpstr>
      <vt:lpstr>Indications for use of flap </vt:lpstr>
      <vt:lpstr>Causes of flap failure </vt:lpstr>
      <vt:lpstr>Conclusion </vt:lpstr>
      <vt:lpstr>Bibiliography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SALAWU</dc:creator>
  <cp:lastModifiedBy>Famade Gbenga</cp:lastModifiedBy>
  <cp:revision>52</cp:revision>
  <dcterms:created xsi:type="dcterms:W3CDTF">2016-01-21T12:13:52Z</dcterms:created>
  <dcterms:modified xsi:type="dcterms:W3CDTF">2017-10-16T15:41:28Z</dcterms:modified>
</cp:coreProperties>
</file>