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58" r:id="rId6"/>
    <p:sldId id="279" r:id="rId7"/>
    <p:sldId id="259" r:id="rId8"/>
    <p:sldId id="260" r:id="rId9"/>
    <p:sldId id="262" r:id="rId10"/>
    <p:sldId id="263" r:id="rId11"/>
    <p:sldId id="280" r:id="rId12"/>
    <p:sldId id="264" r:id="rId13"/>
    <p:sldId id="265" r:id="rId14"/>
    <p:sldId id="266" r:id="rId15"/>
    <p:sldId id="267" r:id="rId16"/>
    <p:sldId id="268" r:id="rId17"/>
    <p:sldId id="281" r:id="rId18"/>
    <p:sldId id="269" r:id="rId19"/>
    <p:sldId id="270" r:id="rId20"/>
    <p:sldId id="271" r:id="rId21"/>
    <p:sldId id="282" r:id="rId22"/>
    <p:sldId id="272" r:id="rId23"/>
    <p:sldId id="273" r:id="rId24"/>
    <p:sldId id="274" r:id="rId25"/>
    <p:sldId id="275" r:id="rId26"/>
    <p:sldId id="276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VARICOSE VEINS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Dr. O.F BABALOLA FMCS, FWACS, FAOCMF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4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Muscular relaxation: blood is sucked into the empty deep veins from sup. And distal part of limbs</a:t>
            </a:r>
          </a:p>
          <a:p>
            <a:r>
              <a:rPr lang="en-US" sz="2800" dirty="0" smtClean="0"/>
              <a:t>Superficial venous pressure drops below 30mmHg</a:t>
            </a:r>
          </a:p>
          <a:p>
            <a:r>
              <a:rPr lang="en-US" sz="2800" dirty="0" smtClean="0"/>
              <a:t>Returns to resting value about 30 </a:t>
            </a:r>
            <a:r>
              <a:rPr lang="en-US" sz="2800" dirty="0" err="1" smtClean="0"/>
              <a:t>secs</a:t>
            </a:r>
            <a:r>
              <a:rPr lang="en-US" sz="2800" dirty="0" smtClean="0"/>
              <a:t> after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286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6" y="2305318"/>
            <a:ext cx="7726680" cy="4327302"/>
          </a:xfrm>
        </p:spPr>
      </p:pic>
    </p:spTree>
    <p:extLst>
      <p:ext uri="{BB962C8B-B14F-4D97-AF65-F5344CB8AC3E}">
        <p14:creationId xmlns:p14="http://schemas.microsoft.com/office/powerpoint/2010/main" val="326126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 fully established</a:t>
            </a:r>
          </a:p>
          <a:p>
            <a:r>
              <a:rPr lang="en-US" sz="2800" dirty="0" smtClean="0"/>
              <a:t>Gap between valves and vein walls first @ the commissure</a:t>
            </a:r>
          </a:p>
          <a:p>
            <a:r>
              <a:rPr lang="en-US" sz="2800" dirty="0" smtClean="0"/>
              <a:t>Gap widens and reverse flow occurs</a:t>
            </a:r>
          </a:p>
          <a:p>
            <a:r>
              <a:rPr lang="en-US" sz="2800" dirty="0" smtClean="0"/>
              <a:t>Valve cusps degenerate and hole develops</a:t>
            </a:r>
          </a:p>
          <a:p>
            <a:r>
              <a:rPr lang="en-US" sz="2800" dirty="0" smtClean="0"/>
              <a:t>Reflux worsens and vein below valves dilate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892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Exercise does not reduce the Superficial venous pressure significantly</a:t>
            </a:r>
          </a:p>
          <a:p>
            <a:r>
              <a:rPr lang="en-US" sz="2400" dirty="0" smtClean="0"/>
              <a:t>Resting pressure returns within a few </a:t>
            </a:r>
            <a:r>
              <a:rPr lang="en-US" sz="2400" dirty="0" err="1" smtClean="0"/>
              <a:t>secs</a:t>
            </a:r>
            <a:r>
              <a:rPr lang="en-US" sz="2400" dirty="0" smtClean="0"/>
              <a:t>. Of cessation of activity</a:t>
            </a:r>
          </a:p>
          <a:p>
            <a:r>
              <a:rPr lang="en-US" sz="2400" dirty="0" smtClean="0"/>
              <a:t>Ambulatory venous hypertension develops and give rise to </a:t>
            </a:r>
            <a:r>
              <a:rPr lang="en-US" sz="2400" dirty="0" err="1" smtClean="0"/>
              <a:t>sequalae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965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Features: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Asymtomatic</a:t>
            </a:r>
            <a:endParaRPr lang="en-US" sz="2400" dirty="0" smtClean="0"/>
          </a:p>
          <a:p>
            <a:r>
              <a:rPr lang="en-US" sz="2400" dirty="0" smtClean="0"/>
              <a:t>Unsightly appearance</a:t>
            </a:r>
          </a:p>
          <a:p>
            <a:r>
              <a:rPr lang="en-US" sz="2400" dirty="0" smtClean="0"/>
              <a:t>Aching sensation</a:t>
            </a:r>
          </a:p>
          <a:p>
            <a:r>
              <a:rPr lang="en-US" sz="2400" dirty="0" smtClean="0"/>
              <a:t>Discomfort in the leg</a:t>
            </a:r>
          </a:p>
          <a:p>
            <a:r>
              <a:rPr lang="en-US" sz="2400" dirty="0" smtClean="0"/>
              <a:t>Itching</a:t>
            </a:r>
          </a:p>
          <a:p>
            <a:r>
              <a:rPr lang="en-US" sz="2400" dirty="0" smtClean="0"/>
              <a:t>Ankle swelling</a:t>
            </a:r>
          </a:p>
          <a:p>
            <a:r>
              <a:rPr lang="en-US" sz="2400" dirty="0" err="1" smtClean="0"/>
              <a:t>Paraesthesia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37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features: 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Full physical examination</a:t>
            </a:r>
          </a:p>
          <a:p>
            <a:r>
              <a:rPr lang="en-US" sz="3200" dirty="0" smtClean="0"/>
              <a:t>Thread veins, Reticular veins</a:t>
            </a:r>
          </a:p>
          <a:p>
            <a:r>
              <a:rPr lang="en-US" sz="3200" dirty="0" smtClean="0"/>
              <a:t>Brodie – </a:t>
            </a:r>
            <a:r>
              <a:rPr lang="en-US" sz="3200" dirty="0" err="1" smtClean="0"/>
              <a:t>Trendelenburg</a:t>
            </a:r>
            <a:r>
              <a:rPr lang="en-US" sz="3200" dirty="0" smtClean="0"/>
              <a:t> Test</a:t>
            </a:r>
          </a:p>
          <a:p>
            <a:r>
              <a:rPr lang="en-US" sz="3200" dirty="0" err="1" smtClean="0"/>
              <a:t>Patey’s</a:t>
            </a:r>
            <a:r>
              <a:rPr lang="en-US" sz="3200" dirty="0" smtClean="0"/>
              <a:t> Test</a:t>
            </a:r>
          </a:p>
          <a:p>
            <a:r>
              <a:rPr lang="en-US" sz="3200" dirty="0" err="1" smtClean="0"/>
              <a:t>Examinatiom</a:t>
            </a:r>
            <a:r>
              <a:rPr lang="en-US" sz="3200" dirty="0" smtClean="0"/>
              <a:t> of peripheral pulses</a:t>
            </a:r>
          </a:p>
          <a:p>
            <a:r>
              <a:rPr lang="en-US" sz="3200" dirty="0" smtClean="0"/>
              <a:t>Abdominal examination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46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Note features of complications</a:t>
            </a:r>
          </a:p>
          <a:p>
            <a:r>
              <a:rPr lang="en-US" sz="3200" dirty="0" smtClean="0"/>
              <a:t>Thrombosis</a:t>
            </a:r>
          </a:p>
          <a:p>
            <a:r>
              <a:rPr lang="en-US" sz="3200" dirty="0" err="1" smtClean="0"/>
              <a:t>Haemorrhage</a:t>
            </a:r>
            <a:endParaRPr lang="en-US" sz="3200" dirty="0" smtClean="0"/>
          </a:p>
          <a:p>
            <a:r>
              <a:rPr lang="en-US" sz="3200" dirty="0" smtClean="0"/>
              <a:t>Ulceration</a:t>
            </a:r>
          </a:p>
          <a:p>
            <a:r>
              <a:rPr lang="en-US" sz="3200" dirty="0" err="1" smtClean="0"/>
              <a:t>Lipodermatosclerosis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922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59694" y="287702"/>
            <a:ext cx="4378813" cy="8388294"/>
          </a:xfrm>
        </p:spPr>
      </p:pic>
    </p:spTree>
    <p:extLst>
      <p:ext uri="{BB962C8B-B14F-4D97-AF65-F5344CB8AC3E}">
        <p14:creationId xmlns:p14="http://schemas.microsoft.com/office/powerpoint/2010/main" val="387567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488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Doppler USS</a:t>
            </a:r>
          </a:p>
          <a:p>
            <a:r>
              <a:rPr lang="en-US" sz="2800" dirty="0" smtClean="0"/>
              <a:t>Duplex ultrasound imaging</a:t>
            </a:r>
          </a:p>
          <a:p>
            <a:r>
              <a:rPr lang="en-US" sz="2800" dirty="0" smtClean="0"/>
              <a:t>Venography</a:t>
            </a:r>
          </a:p>
          <a:p>
            <a:r>
              <a:rPr lang="en-US" sz="2800" dirty="0" err="1" smtClean="0"/>
              <a:t>Plethysmographic</a:t>
            </a:r>
            <a:r>
              <a:rPr lang="en-US" sz="2800" dirty="0" smtClean="0"/>
              <a:t> tech: Photo, air, light reflex, strain gauge</a:t>
            </a:r>
          </a:p>
          <a:p>
            <a:r>
              <a:rPr lang="en-US" sz="2800" dirty="0" smtClean="0"/>
              <a:t>Exclude Arterial: ABPI, Arteriography</a:t>
            </a:r>
          </a:p>
          <a:p>
            <a:r>
              <a:rPr lang="en-US" sz="2800" dirty="0" err="1" smtClean="0"/>
              <a:t>Ancilliary</a:t>
            </a:r>
            <a:r>
              <a:rPr lang="en-US" sz="2800" dirty="0" smtClean="0"/>
              <a:t> </a:t>
            </a:r>
            <a:r>
              <a:rPr lang="en-US" sz="2800" dirty="0" err="1" smtClean="0"/>
              <a:t>inv</a:t>
            </a:r>
            <a:r>
              <a:rPr lang="en-US" sz="2800" dirty="0" smtClean="0"/>
              <a:t>: FBC, Urinalysis, E&amp;U, Group &amp; Save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4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Treatment: Non Operative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Avoid prolonged standing, Elevation,</a:t>
            </a:r>
          </a:p>
          <a:p>
            <a:r>
              <a:rPr lang="en-US" sz="2800" dirty="0"/>
              <a:t>Compression bandaging </a:t>
            </a:r>
          </a:p>
          <a:p>
            <a:r>
              <a:rPr lang="en-US" sz="2800" dirty="0" smtClean="0"/>
              <a:t> Compression stocking</a:t>
            </a:r>
          </a:p>
          <a:p>
            <a:r>
              <a:rPr lang="en-US" sz="2800" dirty="0" smtClean="0"/>
              <a:t>Injection </a:t>
            </a:r>
            <a:r>
              <a:rPr lang="en-US" sz="2800" dirty="0" err="1" smtClean="0"/>
              <a:t>Sclerotherapy</a:t>
            </a:r>
            <a:r>
              <a:rPr lang="en-US" sz="2800" dirty="0" smtClean="0"/>
              <a:t>: 0.5% Sodium </a:t>
            </a:r>
            <a:r>
              <a:rPr lang="en-US" sz="2800" dirty="0" err="1" smtClean="0"/>
              <a:t>tetradecyl</a:t>
            </a:r>
            <a:r>
              <a:rPr lang="en-US" sz="2800" dirty="0" smtClean="0"/>
              <a:t> </a:t>
            </a:r>
            <a:r>
              <a:rPr lang="en-US" sz="2800" dirty="0" err="1" smtClean="0"/>
              <a:t>sulphate</a:t>
            </a:r>
            <a:r>
              <a:rPr lang="en-US" sz="2800" dirty="0" smtClean="0"/>
              <a:t> (STD)</a:t>
            </a:r>
          </a:p>
          <a:p>
            <a:r>
              <a:rPr lang="en-US" sz="2800" dirty="0" err="1" smtClean="0"/>
              <a:t>Microsclerotherapy</a:t>
            </a:r>
            <a:r>
              <a:rPr lang="en-US" sz="2800" dirty="0" smtClean="0"/>
              <a:t>: STD, </a:t>
            </a:r>
            <a:r>
              <a:rPr lang="en-US" sz="2800" dirty="0" err="1" smtClean="0"/>
              <a:t>Polidocanol</a:t>
            </a:r>
            <a:r>
              <a:rPr lang="en-US" sz="2800" dirty="0" smtClean="0"/>
              <a:t> , dilute conc. – Thread, reticular veins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718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Dilated, elongated and tortuous veins which permit reverse flow through their faulty valves</a:t>
            </a:r>
          </a:p>
          <a:p>
            <a:r>
              <a:rPr lang="en-US" sz="2800" dirty="0" smtClean="0"/>
              <a:t>Failure of the valves – common pathway</a:t>
            </a:r>
          </a:p>
          <a:p>
            <a:r>
              <a:rPr lang="en-US" sz="2800" dirty="0" smtClean="0"/>
              <a:t>10 – 20% of adults in westernized countries</a:t>
            </a:r>
          </a:p>
          <a:p>
            <a:r>
              <a:rPr lang="en-US" sz="2800" dirty="0" smtClean="0"/>
              <a:t>Low incidence in developing countries</a:t>
            </a:r>
          </a:p>
          <a:p>
            <a:r>
              <a:rPr lang="en-US" sz="2800" b="1" dirty="0" smtClean="0"/>
              <a:t>Women affected more than men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055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Treatment: Operative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Trendelenburg</a:t>
            </a:r>
            <a:r>
              <a:rPr lang="en-US" sz="3200" dirty="0" smtClean="0"/>
              <a:t> Procedure and Vein Stripping</a:t>
            </a:r>
          </a:p>
          <a:p>
            <a:r>
              <a:rPr lang="en-US" sz="3200" dirty="0" err="1" smtClean="0"/>
              <a:t>Saphenopopliteal</a:t>
            </a:r>
            <a:r>
              <a:rPr lang="en-US" sz="3200" dirty="0" smtClean="0"/>
              <a:t> Junction ligation+/- stripping</a:t>
            </a:r>
            <a:endParaRPr lang="en-US" sz="3200" dirty="0"/>
          </a:p>
          <a:p>
            <a:r>
              <a:rPr lang="en-US" sz="3200" dirty="0" err="1" smtClean="0"/>
              <a:t>Subfascial</a:t>
            </a:r>
            <a:r>
              <a:rPr lang="en-US" sz="3200" dirty="0" smtClean="0"/>
              <a:t> ligation of Perforators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50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Myers Vein Stripper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5" y="2158491"/>
            <a:ext cx="7740202" cy="4429977"/>
          </a:xfrm>
        </p:spPr>
      </p:pic>
    </p:spTree>
    <p:extLst>
      <p:ext uri="{BB962C8B-B14F-4D97-AF65-F5344CB8AC3E}">
        <p14:creationId xmlns:p14="http://schemas.microsoft.com/office/powerpoint/2010/main" val="292424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Pre-op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Discontinue Contraceptive pills for 2 months</a:t>
            </a:r>
          </a:p>
          <a:p>
            <a:r>
              <a:rPr lang="en-US" sz="3200" dirty="0" smtClean="0"/>
              <a:t>D/C Warfarin </a:t>
            </a:r>
          </a:p>
          <a:p>
            <a:r>
              <a:rPr lang="en-US" sz="3200" dirty="0" smtClean="0"/>
              <a:t>Mark veins with indelible ink</a:t>
            </a:r>
          </a:p>
          <a:p>
            <a:r>
              <a:rPr lang="en-US" sz="3200" dirty="0" smtClean="0"/>
              <a:t>Mark perforator sites</a:t>
            </a:r>
          </a:p>
          <a:p>
            <a:r>
              <a:rPr lang="en-US" sz="3200" dirty="0" smtClean="0"/>
              <a:t>Other routine prep: consent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653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Post-op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Routine post op care</a:t>
            </a:r>
          </a:p>
          <a:p>
            <a:r>
              <a:rPr lang="en-US" sz="2800" dirty="0" smtClean="0"/>
              <a:t>Elevate leg to 10 degrees</a:t>
            </a:r>
          </a:p>
          <a:p>
            <a:r>
              <a:rPr lang="en-US" sz="2800" dirty="0" smtClean="0"/>
              <a:t>Encourage walking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Post op day</a:t>
            </a:r>
          </a:p>
          <a:p>
            <a:r>
              <a:rPr lang="en-US" sz="2800" dirty="0" smtClean="0"/>
              <a:t>Stitches removal 10 – 14days</a:t>
            </a:r>
          </a:p>
          <a:p>
            <a:r>
              <a:rPr lang="en-US" sz="2800" dirty="0" smtClean="0"/>
              <a:t>Avoid prolonged standing, Elevate foot at </a:t>
            </a:r>
            <a:r>
              <a:rPr lang="en-US" sz="2800" dirty="0" err="1" smtClean="0"/>
              <a:t>inetrvals</a:t>
            </a:r>
            <a:endParaRPr lang="en-US" sz="2800" dirty="0" smtClean="0"/>
          </a:p>
          <a:p>
            <a:r>
              <a:rPr lang="en-US" sz="2800" dirty="0" smtClean="0"/>
              <a:t>Compression bandages for 4wks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0411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Intraoperative</a:t>
            </a:r>
          </a:p>
          <a:p>
            <a:pPr marL="0" indent="0">
              <a:buNone/>
            </a:pPr>
            <a:r>
              <a:rPr lang="en-US" sz="3200" dirty="0" smtClean="0"/>
              <a:t>Damage to femora vein</a:t>
            </a:r>
          </a:p>
          <a:p>
            <a:pPr marL="0" indent="0">
              <a:buNone/>
            </a:pPr>
            <a:r>
              <a:rPr lang="en-US" sz="3200" dirty="0" smtClean="0"/>
              <a:t>Damage to femoral artery</a:t>
            </a:r>
          </a:p>
          <a:p>
            <a:pPr marL="0" indent="0">
              <a:buNone/>
            </a:pPr>
            <a:r>
              <a:rPr lang="en-US" sz="3200" dirty="0" smtClean="0"/>
              <a:t>False passage of stripper</a:t>
            </a:r>
          </a:p>
          <a:p>
            <a:pPr marL="0" indent="0">
              <a:buNone/>
            </a:pPr>
            <a:r>
              <a:rPr lang="en-US" sz="3200" dirty="0" smtClean="0"/>
              <a:t>Damage to </a:t>
            </a:r>
            <a:r>
              <a:rPr lang="en-US" sz="3200" dirty="0" err="1" smtClean="0"/>
              <a:t>sural</a:t>
            </a:r>
            <a:r>
              <a:rPr lang="en-US" sz="3200" dirty="0" smtClean="0"/>
              <a:t> and saphenous nerves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171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Post operative: early</a:t>
            </a:r>
          </a:p>
          <a:p>
            <a:pPr marL="0" indent="0">
              <a:buNone/>
            </a:pPr>
            <a:r>
              <a:rPr lang="en-US" sz="2400" dirty="0" smtClean="0"/>
              <a:t>-Reactionary </a:t>
            </a:r>
            <a:r>
              <a:rPr lang="en-US" sz="2400" dirty="0" err="1" smtClean="0"/>
              <a:t>haemorrhage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err="1" smtClean="0"/>
              <a:t>Haematomas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-Wound Infection, Wound dehiscence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err="1" smtClean="0"/>
              <a:t>Seroma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-Lymph cyst, lymphatic fistula</a:t>
            </a:r>
          </a:p>
          <a:p>
            <a:pPr marL="0" indent="0">
              <a:buNone/>
            </a:pPr>
            <a:r>
              <a:rPr lang="en-US" sz="2400" dirty="0" smtClean="0"/>
              <a:t>-DVT, Chest infection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0341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Postoperative: Late</a:t>
            </a:r>
          </a:p>
          <a:p>
            <a:pPr>
              <a:buFontTx/>
              <a:buChar char="-"/>
            </a:pPr>
            <a:r>
              <a:rPr lang="en-US" sz="3600" dirty="0" smtClean="0"/>
              <a:t>Adverse scars: painful, </a:t>
            </a:r>
            <a:r>
              <a:rPr lang="en-US" sz="3600" dirty="0" err="1" smtClean="0"/>
              <a:t>pigmentary</a:t>
            </a:r>
            <a:r>
              <a:rPr lang="en-US" sz="3600" dirty="0" smtClean="0"/>
              <a:t>, ugly</a:t>
            </a:r>
          </a:p>
          <a:p>
            <a:pPr>
              <a:buFontTx/>
              <a:buChar char="-"/>
            </a:pPr>
            <a:r>
              <a:rPr lang="en-US" sz="3600" dirty="0" smtClean="0"/>
              <a:t>Recurrent </a:t>
            </a:r>
            <a:r>
              <a:rPr lang="en-US" sz="3600" dirty="0" err="1" smtClean="0"/>
              <a:t>varices</a:t>
            </a:r>
            <a:endParaRPr lang="en-US" sz="3600" dirty="0" smtClean="0"/>
          </a:p>
          <a:p>
            <a:pPr>
              <a:buFontTx/>
              <a:buChar char="-"/>
            </a:pPr>
            <a:r>
              <a:rPr lang="en-US" sz="3600" dirty="0" smtClean="0"/>
              <a:t>Residual </a:t>
            </a:r>
            <a:r>
              <a:rPr lang="en-US" sz="3600" dirty="0" err="1" smtClean="0"/>
              <a:t>varices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586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38968"/>
          </a:xfrm>
        </p:spPr>
        <p:txBody>
          <a:bodyPr>
            <a:noAutofit/>
          </a:bodyPr>
          <a:lstStyle/>
          <a:p>
            <a:r>
              <a:rPr lang="en-US" sz="2400" dirty="0" smtClean="0"/>
              <a:t>Varicose veins are common in legs, due to diseased valves</a:t>
            </a:r>
          </a:p>
          <a:p>
            <a:r>
              <a:rPr lang="en-US" sz="2400" dirty="0" smtClean="0"/>
              <a:t>Diet, exercise lack, genetic, pregnancy are </a:t>
            </a:r>
            <a:r>
              <a:rPr lang="en-US" sz="2400" dirty="0" err="1" smtClean="0"/>
              <a:t>aetiological</a:t>
            </a:r>
            <a:r>
              <a:rPr lang="en-US" sz="2400" dirty="0" smtClean="0"/>
              <a:t> factors</a:t>
            </a:r>
          </a:p>
          <a:p>
            <a:r>
              <a:rPr lang="en-US" sz="2400" dirty="0" err="1" smtClean="0"/>
              <a:t>Symtoms</a:t>
            </a:r>
            <a:r>
              <a:rPr lang="en-US" sz="2400" dirty="0" smtClean="0"/>
              <a:t> vary; Cosmetic disfigurement to </a:t>
            </a:r>
            <a:r>
              <a:rPr lang="en-US" sz="2400" dirty="0" err="1" smtClean="0"/>
              <a:t>Complicatons</a:t>
            </a:r>
            <a:endParaRPr lang="en-US" sz="2400" dirty="0" smtClean="0"/>
          </a:p>
          <a:p>
            <a:r>
              <a:rPr lang="en-US" sz="2400" b="1" dirty="0" smtClean="0"/>
              <a:t>Persistently high ambulatory venous pressure</a:t>
            </a:r>
          </a:p>
          <a:p>
            <a:r>
              <a:rPr lang="en-US" sz="2400" dirty="0" smtClean="0"/>
              <a:t>Non-operative, operative treatment</a:t>
            </a:r>
          </a:p>
          <a:p>
            <a:r>
              <a:rPr lang="en-US" sz="2400" dirty="0" smtClean="0"/>
              <a:t>Follow-up after treatment essential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46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b="1" dirty="0" smtClean="0"/>
              <a:t>Thank you for your attention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569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1006" y="1075388"/>
            <a:ext cx="3863665" cy="6555347"/>
          </a:xfrm>
        </p:spPr>
      </p:pic>
    </p:spTree>
    <p:extLst>
      <p:ext uri="{BB962C8B-B14F-4D97-AF65-F5344CB8AC3E}">
        <p14:creationId xmlns:p14="http://schemas.microsoft.com/office/powerpoint/2010/main" val="218643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89629" y="759308"/>
            <a:ext cx="4251119" cy="7521262"/>
          </a:xfrm>
        </p:spPr>
      </p:pic>
    </p:spTree>
    <p:extLst>
      <p:ext uri="{BB962C8B-B14F-4D97-AF65-F5344CB8AC3E}">
        <p14:creationId xmlns:p14="http://schemas.microsoft.com/office/powerpoint/2010/main" val="2206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5938"/>
          </a:xfrm>
        </p:spPr>
        <p:txBody>
          <a:bodyPr>
            <a:noAutofit/>
          </a:bodyPr>
          <a:lstStyle/>
          <a:p>
            <a:r>
              <a:rPr lang="en-US" sz="2400" dirty="0" smtClean="0"/>
              <a:t>Axial arteries accompanied by venae </a:t>
            </a:r>
            <a:r>
              <a:rPr lang="en-US" sz="2400" dirty="0" err="1" smtClean="0"/>
              <a:t>committantes</a:t>
            </a:r>
            <a:r>
              <a:rPr lang="en-US" sz="2400" dirty="0" smtClean="0"/>
              <a:t>: Deep veins</a:t>
            </a:r>
          </a:p>
          <a:p>
            <a:r>
              <a:rPr lang="en-US" sz="2400" dirty="0" smtClean="0"/>
              <a:t>Veins superficial to the Muscle Fascia: Superficial Veins</a:t>
            </a:r>
          </a:p>
          <a:p>
            <a:r>
              <a:rPr lang="en-US" sz="2400" dirty="0" smtClean="0"/>
              <a:t>Communicating veins between Deep &amp; Superficial: Perforating Veins</a:t>
            </a:r>
          </a:p>
          <a:p>
            <a:r>
              <a:rPr lang="en-US" sz="2400" dirty="0" smtClean="0"/>
              <a:t>10% of blood pass in the superficial veins of the leg</a:t>
            </a:r>
          </a:p>
          <a:p>
            <a:r>
              <a:rPr lang="en-US" sz="2400" dirty="0" smtClean="0"/>
              <a:t>Junctions of SSV and GSV are perforators; SPJ, SFJ</a:t>
            </a:r>
          </a:p>
          <a:p>
            <a:r>
              <a:rPr lang="en-US" sz="2400" dirty="0" smtClean="0"/>
              <a:t>All veins have valves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474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2112135"/>
            <a:ext cx="7456868" cy="4507605"/>
          </a:xfrm>
        </p:spPr>
      </p:pic>
    </p:spTree>
    <p:extLst>
      <p:ext uri="{BB962C8B-B14F-4D97-AF65-F5344CB8AC3E}">
        <p14:creationId xmlns:p14="http://schemas.microsoft.com/office/powerpoint/2010/main" val="227582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Valves prevent retrograde blood flow from deep to superficial and proximal to distal</a:t>
            </a:r>
          </a:p>
          <a:p>
            <a:r>
              <a:rPr lang="en-US" sz="3200" dirty="0" smtClean="0"/>
              <a:t>Other perforating veins in the thigh, calf and ankle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568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Aetiological</a:t>
            </a:r>
            <a:r>
              <a:rPr lang="en-US" dirty="0" smtClean="0"/>
              <a:t>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Diet: Western diet; Flour, Sugary, fiber deprived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Inheritance: Both parents – 80% risk, </a:t>
            </a:r>
          </a:p>
          <a:p>
            <a:endParaRPr lang="en-US" dirty="0"/>
          </a:p>
          <a:p>
            <a:r>
              <a:rPr lang="en-US" dirty="0" smtClean="0"/>
              <a:t> Lack of exercise</a:t>
            </a:r>
          </a:p>
          <a:p>
            <a:endParaRPr lang="en-US" dirty="0"/>
          </a:p>
          <a:p>
            <a:r>
              <a:rPr lang="en-US" dirty="0" smtClean="0"/>
              <a:t>Pregnancy</a:t>
            </a:r>
          </a:p>
        </p:txBody>
      </p:sp>
    </p:spTree>
    <p:extLst>
      <p:ext uri="{BB962C8B-B14F-4D97-AF65-F5344CB8AC3E}">
        <p14:creationId xmlns:p14="http://schemas.microsoft.com/office/powerpoint/2010/main" val="224225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09678"/>
          </a:xfrm>
        </p:spPr>
        <p:txBody>
          <a:bodyPr/>
          <a:lstStyle/>
          <a:p>
            <a:r>
              <a:rPr lang="en-US" dirty="0" smtClean="0"/>
              <a:t>Physiology of blood flow through leg veins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32906"/>
          </a:xfrm>
        </p:spPr>
        <p:txBody>
          <a:bodyPr>
            <a:noAutofit/>
          </a:bodyPr>
          <a:lstStyle/>
          <a:p>
            <a:r>
              <a:rPr lang="en-US" sz="2400" dirty="0" smtClean="0"/>
              <a:t>At rest, upright position pressure in superficial &amp; deep veins – 80 100mmHg</a:t>
            </a:r>
          </a:p>
          <a:p>
            <a:r>
              <a:rPr lang="en-US" sz="2400" dirty="0" smtClean="0"/>
              <a:t>Venous flow maintained by the force of arterial pressure</a:t>
            </a:r>
          </a:p>
          <a:p>
            <a:r>
              <a:rPr lang="en-US" sz="2400" dirty="0" smtClean="0"/>
              <a:t>Walking: contracting muscle empty deep veins within their compartments</a:t>
            </a:r>
          </a:p>
          <a:p>
            <a:r>
              <a:rPr lang="en-US" sz="2400" dirty="0" err="1" smtClean="0"/>
              <a:t>Valveless</a:t>
            </a:r>
            <a:r>
              <a:rPr lang="en-US" sz="2400" dirty="0" smtClean="0"/>
              <a:t> calf plexuses contain app. 300ml which flow to d heart</a:t>
            </a:r>
          </a:p>
          <a:p>
            <a:r>
              <a:rPr lang="en-US" sz="2400" dirty="0" smtClean="0"/>
              <a:t>Perforating venous valves prevent reflux to sup. veins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981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506</TotalTime>
  <Words>628</Words>
  <Application>Microsoft Office PowerPoint</Application>
  <PresentationFormat>Widescreen</PresentationFormat>
  <Paragraphs>119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 Boardroom</vt:lpstr>
      <vt:lpstr>VARICOSE VEINS</vt:lpstr>
      <vt:lpstr>PowerPoint Presentation</vt:lpstr>
      <vt:lpstr>PowerPoint Presentation</vt:lpstr>
      <vt:lpstr>PowerPoint Presentation</vt:lpstr>
      <vt:lpstr>Relevant anatomy</vt:lpstr>
      <vt:lpstr>PowerPoint Presentation</vt:lpstr>
      <vt:lpstr>PowerPoint Presentation</vt:lpstr>
      <vt:lpstr>Aetiological Factors</vt:lpstr>
      <vt:lpstr>Physiology of blood flow through leg veins</vt:lpstr>
      <vt:lpstr>PowerPoint Presentation</vt:lpstr>
      <vt:lpstr>PowerPoint Presentation</vt:lpstr>
      <vt:lpstr>Pathophysiology</vt:lpstr>
      <vt:lpstr>PowerPoint Presentation</vt:lpstr>
      <vt:lpstr>Clinical Features: Symptoms</vt:lpstr>
      <vt:lpstr>Clinical features: Signs</vt:lpstr>
      <vt:lpstr>PowerPoint Presentation</vt:lpstr>
      <vt:lpstr>PowerPoint Presentation</vt:lpstr>
      <vt:lpstr>Investigation</vt:lpstr>
      <vt:lpstr>Treatment: Non Operative</vt:lpstr>
      <vt:lpstr>Treatment: Operative</vt:lpstr>
      <vt:lpstr>Myers Vein Stripper</vt:lpstr>
      <vt:lpstr>Pre-op preparation</vt:lpstr>
      <vt:lpstr>Post-op Care</vt:lpstr>
      <vt:lpstr>Complications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VARICOSE VEINS</dc:title>
  <dc:creator>BABALOLA</dc:creator>
  <cp:lastModifiedBy>Famade Gbenga</cp:lastModifiedBy>
  <cp:revision>27</cp:revision>
  <dcterms:created xsi:type="dcterms:W3CDTF">2016-02-04T12:35:03Z</dcterms:created>
  <dcterms:modified xsi:type="dcterms:W3CDTF">2017-10-16T14:43:05Z</dcterms:modified>
</cp:coreProperties>
</file>