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77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3" r:id="rId41"/>
    <p:sldId id="304" r:id="rId42"/>
    <p:sldId id="305" r:id="rId43"/>
    <p:sldId id="306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19" autoAdjust="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137A-60BD-4C47-9BED-47F60DA1AE44}" type="datetimeFigureOut">
              <a:rPr lang="en-GB" smtClean="0"/>
              <a:pPr/>
              <a:t>17/02/2018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F733-CFA6-41D6-9D41-3398C023A46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137A-60BD-4C47-9BED-47F60DA1AE44}" type="datetimeFigureOut">
              <a:rPr lang="en-GB" smtClean="0"/>
              <a:pPr/>
              <a:t>17/02/2018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F733-CFA6-41D6-9D41-3398C023A46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137A-60BD-4C47-9BED-47F60DA1AE44}" type="datetimeFigureOut">
              <a:rPr lang="en-GB" smtClean="0"/>
              <a:pPr/>
              <a:t>17/02/2018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F733-CFA6-41D6-9D41-3398C023A46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28600"/>
            <a:ext cx="8229600" cy="586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861E7-8969-4C63-9674-051311914B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24E99-118A-4D2F-B133-1A4A81B815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137A-60BD-4C47-9BED-47F60DA1AE44}" type="datetimeFigureOut">
              <a:rPr lang="en-GB" smtClean="0"/>
              <a:pPr/>
              <a:t>17/02/2018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F733-CFA6-41D6-9D41-3398C023A46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137A-60BD-4C47-9BED-47F60DA1AE44}" type="datetimeFigureOut">
              <a:rPr lang="en-GB" smtClean="0"/>
              <a:pPr/>
              <a:t>17/02/2018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F733-CFA6-41D6-9D41-3398C023A46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137A-60BD-4C47-9BED-47F60DA1AE44}" type="datetimeFigureOut">
              <a:rPr lang="en-GB" smtClean="0"/>
              <a:pPr/>
              <a:t>17/02/2018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F733-CFA6-41D6-9D41-3398C023A46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137A-60BD-4C47-9BED-47F60DA1AE44}" type="datetimeFigureOut">
              <a:rPr lang="en-GB" smtClean="0"/>
              <a:pPr/>
              <a:t>17/02/2018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F733-CFA6-41D6-9D41-3398C023A46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137A-60BD-4C47-9BED-47F60DA1AE44}" type="datetimeFigureOut">
              <a:rPr lang="en-GB" smtClean="0"/>
              <a:pPr/>
              <a:t>17/02/2018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F733-CFA6-41D6-9D41-3398C023A46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137A-60BD-4C47-9BED-47F60DA1AE44}" type="datetimeFigureOut">
              <a:rPr lang="en-GB" smtClean="0"/>
              <a:pPr/>
              <a:t>17/02/2018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F733-CFA6-41D6-9D41-3398C023A46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137A-60BD-4C47-9BED-47F60DA1AE44}" type="datetimeFigureOut">
              <a:rPr lang="en-GB" smtClean="0"/>
              <a:pPr/>
              <a:t>17/02/2018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F733-CFA6-41D6-9D41-3398C023A46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137A-60BD-4C47-9BED-47F60DA1AE44}" type="datetimeFigureOut">
              <a:rPr lang="en-GB" smtClean="0"/>
              <a:pPr/>
              <a:t>17/02/2018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F733-CFA6-41D6-9D41-3398C023A46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7137A-60BD-4C47-9BED-47F60DA1AE44}" type="datetimeFigureOut">
              <a:rPr lang="en-GB" smtClean="0"/>
              <a:pPr/>
              <a:t>17/02/2018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4F733-CFA6-41D6-9D41-3398C023A46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BLOOD AND BLOOD PRODUCTS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Dr Olubunmi A. Lawal, FMCPaed.</a:t>
            </a:r>
          </a:p>
          <a:p>
            <a:r>
              <a:rPr lang="en-GB" dirty="0" smtClean="0"/>
              <a:t>Dept. of Paediatrics,</a:t>
            </a:r>
          </a:p>
          <a:p>
            <a:r>
              <a:rPr lang="en-GB" dirty="0" smtClean="0"/>
              <a:t>Federal Teaching Hospital, Ido-Ekiti.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algn="just" eaLnBrk="1" hangingPunct="1">
              <a:lnSpc>
                <a:spcPct val="170000"/>
              </a:lnSpc>
            </a:pPr>
            <a:r>
              <a:rPr lang="en-US" sz="3600" dirty="0" smtClean="0"/>
              <a:t>Coagulation.</a:t>
            </a:r>
          </a:p>
          <a:p>
            <a:pPr algn="just" eaLnBrk="1" hangingPunct="1">
              <a:lnSpc>
                <a:spcPct val="170000"/>
              </a:lnSpc>
            </a:pPr>
            <a:r>
              <a:rPr lang="en-US" sz="3600" dirty="0" smtClean="0"/>
              <a:t>Messenger functions</a:t>
            </a:r>
          </a:p>
          <a:p>
            <a:pPr algn="just" eaLnBrk="1" hangingPunct="1">
              <a:lnSpc>
                <a:spcPct val="170000"/>
              </a:lnSpc>
            </a:pPr>
            <a:r>
              <a:rPr lang="en-US" sz="3600" dirty="0" smtClean="0"/>
              <a:t>Regulation of body pH. </a:t>
            </a:r>
          </a:p>
          <a:p>
            <a:pPr algn="just" eaLnBrk="1" hangingPunct="1">
              <a:lnSpc>
                <a:spcPct val="170000"/>
              </a:lnSpc>
            </a:pPr>
            <a:r>
              <a:rPr lang="en-US" sz="3600" dirty="0" smtClean="0"/>
              <a:t>Regulation of core body temperature.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Blood Transfusion</a:t>
            </a:r>
            <a:endParaRPr lang="en-GB" dirty="0"/>
          </a:p>
        </p:txBody>
      </p:sp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sz="3600" dirty="0" smtClean="0"/>
              <a:t>Blood and blood component products should be used only in critical conditions.</a:t>
            </a:r>
          </a:p>
          <a:p>
            <a:pPr eaLnBrk="1" hangingPunct="1">
              <a:lnSpc>
                <a:spcPct val="130000"/>
              </a:lnSpc>
            </a:pPr>
            <a:r>
              <a:rPr lang="en-US" sz="3600" dirty="0" smtClean="0"/>
              <a:t>Component therapy is the accepted standard for the optimal management of blood supply.</a:t>
            </a:r>
          </a:p>
          <a:p>
            <a:pPr algn="just" eaLnBrk="1" hangingPunct="1">
              <a:lnSpc>
                <a:spcPct val="130000"/>
              </a:lnSpc>
              <a:buFontTx/>
              <a:buNone/>
            </a:pP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60000"/>
              </a:lnSpc>
            </a:pPr>
            <a:r>
              <a:rPr lang="en-US" sz="3600" dirty="0" smtClean="0"/>
              <a:t>The ability to successfully transfuse blood is relatively recent.</a:t>
            </a:r>
          </a:p>
          <a:p>
            <a:pPr algn="just" eaLnBrk="1" hangingPunct="1">
              <a:lnSpc>
                <a:spcPct val="160000"/>
              </a:lnSpc>
            </a:pPr>
            <a:r>
              <a:rPr lang="en-US" sz="3600" dirty="0" smtClean="0"/>
              <a:t>First known successful transfusion – </a:t>
            </a:r>
            <a:r>
              <a:rPr lang="en-US" sz="3600" b="1" dirty="0" smtClean="0"/>
              <a:t>1667 Jean Baptiste Denis.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B</a:t>
            </a:r>
            <a:r>
              <a:rPr lang="en-US" dirty="0" smtClean="0"/>
              <a:t>lood transfusion: Historical background</a:t>
            </a:r>
            <a:br>
              <a:rPr lang="en-US" dirty="0" smtClean="0"/>
            </a:b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40000"/>
              </a:lnSpc>
            </a:pPr>
            <a:r>
              <a:rPr lang="en-US" sz="3600" dirty="0" smtClean="0"/>
              <a:t>First successful transfusion with human blood Dr. Philip Syng Pysick, 1825, Philadelphia.</a:t>
            </a:r>
          </a:p>
          <a:p>
            <a:pPr eaLnBrk="1" hangingPunct="1">
              <a:lnSpc>
                <a:spcPct val="140000"/>
              </a:lnSpc>
            </a:pPr>
            <a:r>
              <a:rPr lang="en-US" sz="3600" dirty="0" smtClean="0"/>
              <a:t>Discovery of ABO and  Rhesus blood types in 1900 (Karl and Steiner).</a:t>
            </a:r>
          </a:p>
          <a:p>
            <a:pPr eaLnBrk="1" hangingPunct="1">
              <a:lnSpc>
                <a:spcPct val="140000"/>
              </a:lnSpc>
            </a:pPr>
            <a:r>
              <a:rPr lang="en-US" sz="3600" dirty="0" smtClean="0"/>
              <a:t>AB blood type (Avon Decastello and Sturlin) 1902.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5" name="Rectangle 1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 smtClean="0"/>
              <a:t>ABO blood group system</a:t>
            </a:r>
            <a:br>
              <a:rPr lang="en-US" sz="4000" dirty="0" smtClean="0"/>
            </a:br>
            <a:endParaRPr lang="en-US" sz="4000" dirty="0" smtClean="0"/>
          </a:p>
        </p:txBody>
      </p:sp>
      <p:graphicFrame>
        <p:nvGraphicFramePr>
          <p:cNvPr id="19485" name="Group 29"/>
          <p:cNvGraphicFramePr>
            <a:graphicFrameLocks noGrp="1"/>
          </p:cNvGraphicFramePr>
          <p:nvPr>
            <p:ph sz="half" idx="2"/>
          </p:nvPr>
        </p:nvGraphicFramePr>
        <p:xfrm>
          <a:off x="457200" y="1412776"/>
          <a:ext cx="8153400" cy="4620768"/>
        </p:xfrm>
        <a:graphic>
          <a:graphicData uri="http://schemas.openxmlformats.org/drawingml/2006/table">
            <a:tbl>
              <a:tblPr/>
              <a:tblGrid>
                <a:gridCol w="2717800"/>
                <a:gridCol w="2717800"/>
                <a:gridCol w="2717800"/>
              </a:tblGrid>
              <a:tr h="1849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Blood group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ABO Ag on Red cell surface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ABO Antibody present in plasma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1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Type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Type 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Type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Type AB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Nil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antigen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 antigen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&amp; B antigen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Anti A &amp; Anti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Anti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Anti 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21" name="Text Box 27"/>
          <p:cNvSpPr txBox="1">
            <a:spLocks noChangeArrowheads="1"/>
          </p:cNvSpPr>
          <p:nvPr/>
        </p:nvSpPr>
        <p:spPr bwMode="auto">
          <a:xfrm>
            <a:off x="457200" y="6096000"/>
            <a:ext cx="838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dirty="0"/>
              <a:t>Rhesus D (RhD) antigen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dirty="0" smtClean="0"/>
              <a:t>Blood Compatibility</a:t>
            </a:r>
          </a:p>
        </p:txBody>
      </p:sp>
      <p:graphicFrame>
        <p:nvGraphicFramePr>
          <p:cNvPr id="24650" name="Group 74"/>
          <p:cNvGraphicFramePr>
            <a:graphicFrameLocks noGrp="1"/>
          </p:cNvGraphicFramePr>
          <p:nvPr>
            <p:ph sz="half" idx="2"/>
          </p:nvPr>
        </p:nvGraphicFramePr>
        <p:xfrm>
          <a:off x="457200" y="1322025"/>
          <a:ext cx="8305800" cy="5419344"/>
        </p:xfrm>
        <a:graphic>
          <a:graphicData uri="http://schemas.openxmlformats.org/drawingml/2006/table">
            <a:tbl>
              <a:tblPr/>
              <a:tblGrid>
                <a:gridCol w="2384425"/>
                <a:gridCol w="2768600"/>
                <a:gridCol w="3152775"/>
              </a:tblGrid>
              <a:tr h="12081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Patient 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Compatible red cell types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Compatible plasma types (FFP&amp; Cryoprecipitate)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9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A,O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A, AB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9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B,O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B, AB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9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O, A, B, AB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9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AB, A, B,O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7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Rh D positive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RhD positive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RhD negative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RhD positive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RhD negative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67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RhD negative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RhD negative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RhD positive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RhD negative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BLOOD PRODUCTS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Advantages Of Blood Products</a:t>
            </a:r>
            <a:br>
              <a:rPr lang="en-US" dirty="0" smtClean="0"/>
            </a:br>
            <a:endParaRPr lang="en-GB" dirty="0"/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Whole blood is more likely to transmit transfusion disease.</a:t>
            </a:r>
          </a:p>
          <a:p>
            <a:pPr eaLnBrk="1" hangingPunct="1"/>
            <a:r>
              <a:rPr lang="en-US" dirty="0" smtClean="0"/>
              <a:t>Most patients require only one particular component of whole blood.</a:t>
            </a:r>
          </a:p>
          <a:p>
            <a:pPr eaLnBrk="1" hangingPunct="1"/>
            <a:r>
              <a:rPr lang="en-US" dirty="0" smtClean="0"/>
              <a:t>Blood products have a greater shelf life than Whole blood.</a:t>
            </a:r>
          </a:p>
          <a:p>
            <a:pPr eaLnBrk="1" hangingPunct="1"/>
            <a:r>
              <a:rPr lang="en-US" dirty="0" smtClean="0"/>
              <a:t>Blood products can often be infused regardless of ABO blood group.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Blood products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Fresh whole blood</a:t>
            </a:r>
          </a:p>
          <a:p>
            <a:r>
              <a:rPr lang="en-GB" dirty="0" smtClean="0"/>
              <a:t>Packed cells</a:t>
            </a:r>
          </a:p>
          <a:p>
            <a:r>
              <a:rPr lang="en-GB" dirty="0" smtClean="0"/>
              <a:t>Leukocyte depleted blood</a:t>
            </a:r>
          </a:p>
          <a:p>
            <a:r>
              <a:rPr lang="en-GB" dirty="0" smtClean="0"/>
              <a:t>Frozen red cells</a:t>
            </a:r>
          </a:p>
          <a:p>
            <a:r>
              <a:rPr lang="en-GB" dirty="0" smtClean="0"/>
              <a:t>Platelet concentrate</a:t>
            </a:r>
          </a:p>
          <a:p>
            <a:r>
              <a:rPr lang="en-GB" dirty="0" smtClean="0"/>
              <a:t>Fresh frozen plasma</a:t>
            </a:r>
          </a:p>
          <a:p>
            <a:r>
              <a:rPr lang="en-GB" dirty="0" smtClean="0"/>
              <a:t>Cryoprecipitate</a:t>
            </a:r>
          </a:p>
          <a:p>
            <a:r>
              <a:rPr lang="en-GB" dirty="0" smtClean="0"/>
              <a:t>Fractionated products.</a:t>
            </a:r>
          </a:p>
          <a:p>
            <a:r>
              <a:rPr lang="en-GB" dirty="0" smtClean="0"/>
              <a:t>Non human products*</a:t>
            </a:r>
          </a:p>
          <a:p>
            <a:r>
              <a:rPr lang="en-GB" dirty="0" smtClean="0"/>
              <a:t>Blood substitutes*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Whole Blood</a:t>
            </a:r>
            <a:endParaRPr lang="en-GB" dirty="0"/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3600" dirty="0" smtClean="0"/>
              <a:t>Fresh whole blood- blood used within 24hrs of donation.</a:t>
            </a:r>
          </a:p>
          <a:p>
            <a:pPr eaLnBrk="1" hangingPunct="1"/>
            <a:r>
              <a:rPr lang="en-US" sz="3600" dirty="0" smtClean="0"/>
              <a:t>Stored whole blood- no therapeutic amount of some clotting factors and viable platelets.</a:t>
            </a:r>
          </a:p>
          <a:p>
            <a:pPr eaLnBrk="1" hangingPunct="1"/>
            <a:r>
              <a:rPr lang="en-US" sz="3600" dirty="0" smtClean="0"/>
              <a:t>One unit of donated and unadulterated blood + ACD;</a:t>
            </a:r>
          </a:p>
          <a:p>
            <a:pPr eaLnBrk="1" hangingPunct="1">
              <a:buNone/>
            </a:pPr>
            <a:r>
              <a:rPr lang="en-US" sz="3000" dirty="0" smtClean="0"/>
              <a:t>	Contains one unit of plasma and cells.</a:t>
            </a:r>
          </a:p>
          <a:p>
            <a:pPr eaLnBrk="1" hangingPunct="1">
              <a:buNone/>
            </a:pPr>
            <a:r>
              <a:rPr lang="en-US" sz="3000" dirty="0" smtClean="0"/>
              <a:t>	Can be stored for 5wks at 4⁰C</a:t>
            </a:r>
          </a:p>
          <a:p>
            <a:pPr eaLnBrk="1" hangingPunct="1">
              <a:buNone/>
            </a:pPr>
            <a:r>
              <a:rPr lang="en-US" sz="3000" dirty="0" smtClean="0"/>
              <a:t>	Factors V and VIII are labile (</a:t>
            </a:r>
            <a:r>
              <a:rPr lang="en-US" sz="3000" dirty="0" smtClean="0">
                <a:sym typeface="Symbol" pitchFamily="18" charset="2"/>
              </a:rPr>
              <a:t> after 7days</a:t>
            </a:r>
            <a:r>
              <a:rPr lang="en-US" sz="3000" dirty="0" smtClean="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BLOOD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Blood can be defined as cells or particulates suspended in a fluid medium called plasma.</a:t>
            </a:r>
          </a:p>
          <a:p>
            <a:endParaRPr lang="en-GB" dirty="0"/>
          </a:p>
          <a:p>
            <a:r>
              <a:rPr lang="en-GB" dirty="0" smtClean="0"/>
              <a:t>The cells are;</a:t>
            </a:r>
          </a:p>
          <a:p>
            <a:pPr marL="609600" indent="-609600" algn="just">
              <a:buNone/>
            </a:pPr>
            <a:r>
              <a:rPr lang="en-US" dirty="0" smtClean="0"/>
              <a:t>	-Red blood cells (RBC) </a:t>
            </a:r>
          </a:p>
          <a:p>
            <a:pPr marL="609600" indent="-609600" algn="just">
              <a:buNone/>
            </a:pPr>
            <a:r>
              <a:rPr lang="en-US" dirty="0" smtClean="0"/>
              <a:t>	-White blood cells (WBC)</a:t>
            </a:r>
          </a:p>
          <a:p>
            <a:pPr marL="609600" indent="-609600" algn="just">
              <a:buNone/>
            </a:pPr>
            <a:r>
              <a:rPr lang="en-US" dirty="0" smtClean="0"/>
              <a:t>	-Platelets (</a:t>
            </a:r>
            <a:r>
              <a:rPr lang="en-US" dirty="0"/>
              <a:t>T</a:t>
            </a:r>
            <a:r>
              <a:rPr lang="en-US" dirty="0" smtClean="0"/>
              <a:t>hrombocytes).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en-US" sz="3600" dirty="0" smtClean="0"/>
              <a:t>Indications for whole blood.</a:t>
            </a:r>
          </a:p>
          <a:p>
            <a:pPr algn="just" eaLnBrk="1" hangingPunct="1">
              <a:lnSpc>
                <a:spcPct val="130000"/>
              </a:lnSpc>
            </a:pPr>
            <a:r>
              <a:rPr lang="en-US" sz="3600" dirty="0" smtClean="0"/>
              <a:t>Resuscitation of patient who has lost 15% of blood volume.</a:t>
            </a:r>
          </a:p>
          <a:p>
            <a:pPr algn="just" eaLnBrk="1" hangingPunct="1">
              <a:lnSpc>
                <a:spcPct val="130000"/>
              </a:lnSpc>
            </a:pPr>
            <a:r>
              <a:rPr lang="en-US" sz="3600" dirty="0" smtClean="0"/>
              <a:t>Exchange blood transfusion.</a:t>
            </a:r>
          </a:p>
          <a:p>
            <a:pPr algn="just" eaLnBrk="1" hangingPunct="1">
              <a:lnSpc>
                <a:spcPct val="130000"/>
              </a:lnSpc>
            </a:pPr>
            <a:r>
              <a:rPr lang="en-US" sz="3600" dirty="0" smtClean="0"/>
              <a:t>Avoid using stored blood in patients with electrolyte imbalance e.g. Renal failure.</a:t>
            </a:r>
          </a:p>
          <a:p>
            <a:pPr algn="just" eaLnBrk="1" hangingPunct="1">
              <a:lnSpc>
                <a:spcPct val="130000"/>
              </a:lnSpc>
              <a:buFontTx/>
              <a:buNone/>
            </a:pP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 Blood Cells</a:t>
            </a:r>
            <a:endParaRPr lang="en-GB" dirty="0"/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sz="3600" dirty="0" smtClean="0"/>
              <a:t>Red cell concentrate, also called packed red cells.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3600" dirty="0" smtClean="0"/>
              <a:t>One unit of RBC contains approximately 200ml of red cells.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3600" dirty="0" smtClean="0"/>
              <a:t>Whole blood is centrifuged and separated into plasma &amp; RBC.</a:t>
            </a:r>
          </a:p>
          <a:p>
            <a:pPr algn="just">
              <a:lnSpc>
                <a:spcPct val="150000"/>
              </a:lnSpc>
            </a:pPr>
            <a:r>
              <a:rPr lang="en-US" sz="3600" dirty="0" smtClean="0"/>
              <a:t>SAG-M is used to preserve packed cells. </a:t>
            </a:r>
          </a:p>
          <a:p>
            <a:pPr algn="just">
              <a:lnSpc>
                <a:spcPct val="150000"/>
              </a:lnSpc>
            </a:pPr>
            <a:r>
              <a:rPr lang="en-US" sz="3600" dirty="0" smtClean="0"/>
              <a:t>Shelf life: 42 days.</a:t>
            </a:r>
          </a:p>
          <a:p>
            <a:pPr algn="just">
              <a:lnSpc>
                <a:spcPct val="150000"/>
              </a:lnSpc>
            </a:pPr>
            <a:r>
              <a:rPr lang="en-US" sz="3600" dirty="0" smtClean="0"/>
              <a:t>Storage 1</a:t>
            </a:r>
            <a:r>
              <a:rPr lang="en-US" sz="3600" baseline="30000" dirty="0"/>
              <a:t>⁰</a:t>
            </a:r>
            <a:r>
              <a:rPr lang="en-US" sz="3600" dirty="0" smtClean="0"/>
              <a:t> to 6</a:t>
            </a:r>
            <a:r>
              <a:rPr lang="en-US" sz="3600" baseline="30000" dirty="0" smtClean="0"/>
              <a:t>⁰</a:t>
            </a:r>
            <a:r>
              <a:rPr lang="en-US" sz="3600" dirty="0" smtClean="0"/>
              <a:t>C.</a:t>
            </a:r>
          </a:p>
          <a:p>
            <a:pPr algn="just" eaLnBrk="1" hangingPunct="1">
              <a:lnSpc>
                <a:spcPct val="150000"/>
              </a:lnSpc>
            </a:pPr>
            <a:endParaRPr lang="en-US" sz="3600" dirty="0" smtClean="0"/>
          </a:p>
          <a:p>
            <a:pPr algn="just" eaLnBrk="1" hangingPunct="1">
              <a:lnSpc>
                <a:spcPct val="150000"/>
              </a:lnSpc>
            </a:pP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dirty="0" smtClean="0">
                <a:sym typeface="Symbol" pitchFamily="18" charset="2"/>
              </a:rPr>
              <a:t>Transfusion must be ABO /Rh compatible with recipient.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>
                <a:sym typeface="Symbol" pitchFamily="18" charset="2"/>
              </a:rPr>
              <a:t>I</a:t>
            </a:r>
            <a:r>
              <a:rPr lang="en-US" dirty="0" smtClean="0">
                <a:sym typeface="Symbol" pitchFamily="18" charset="2"/>
              </a:rPr>
              <a:t>ndications: 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dirty="0">
                <a:sym typeface="Symbol" pitchFamily="18" charset="2"/>
              </a:rPr>
              <a:t>	</a:t>
            </a:r>
            <a:r>
              <a:rPr lang="en-US" dirty="0" smtClean="0">
                <a:sym typeface="Symbol" pitchFamily="18" charset="2"/>
              </a:rPr>
              <a:t>-haemolysis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dirty="0">
                <a:sym typeface="Symbol" pitchFamily="18" charset="2"/>
              </a:rPr>
              <a:t>	</a:t>
            </a:r>
            <a:r>
              <a:rPr lang="en-US" dirty="0" smtClean="0">
                <a:sym typeface="Symbol" pitchFamily="18" charset="2"/>
              </a:rPr>
              <a:t>-chronic anaemia where haematinics have failed.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dirty="0" smtClean="0">
                <a:sym typeface="Symbol" pitchFamily="18" charset="2"/>
              </a:rPr>
              <a:t>	- bone marrow failure especially red cell aplasia.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dirty="0">
                <a:sym typeface="Symbol" pitchFamily="18" charset="2"/>
              </a:rPr>
              <a:t>	</a:t>
            </a:r>
            <a:r>
              <a:rPr lang="en-US" dirty="0" smtClean="0">
                <a:sym typeface="Symbol" pitchFamily="18" charset="2"/>
              </a:rPr>
              <a:t>-chronic persistent blood loss e.g. GIT bleeding, epistaxis.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 smtClean="0">
                <a:sym typeface="Symbol" pitchFamily="18" charset="2"/>
              </a:rPr>
              <a:t>Repeated use leads to formation of allo</a:t>
            </a:r>
            <a:r>
              <a:rPr lang="en-US" dirty="0">
                <a:sym typeface="Symbol" pitchFamily="18" charset="2"/>
              </a:rPr>
              <a:t>-</a:t>
            </a:r>
            <a:r>
              <a:rPr lang="en-US" dirty="0" smtClean="0">
                <a:sym typeface="Symbol" pitchFamily="18" charset="2"/>
              </a:rPr>
              <a:t>antibodies against the cells.</a:t>
            </a:r>
          </a:p>
          <a:p>
            <a:pPr eaLnBrk="1" hangingPunct="1">
              <a:lnSpc>
                <a:spcPct val="150000"/>
              </a:lnSpc>
              <a:buNone/>
            </a:pPr>
            <a:endParaRPr lang="en-US" dirty="0" smtClean="0">
              <a:sym typeface="Symbol" pitchFamily="18" charset="2"/>
            </a:endParaRPr>
          </a:p>
          <a:p>
            <a:pPr algn="just" eaLnBrk="1" hangingPunct="1">
              <a:lnSpc>
                <a:spcPct val="15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Leucocytes poor red blood cells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The leukocytes are removed by centrifuging the blood to compact the Buffy coat and then filtered.</a:t>
            </a:r>
          </a:p>
          <a:p>
            <a:r>
              <a:rPr lang="en-GB" dirty="0" smtClean="0"/>
              <a:t> 10-15% RBC loss</a:t>
            </a:r>
          </a:p>
          <a:p>
            <a:r>
              <a:rPr lang="en-GB" dirty="0" smtClean="0"/>
              <a:t>The constituents are RBC +/- saline.</a:t>
            </a:r>
          </a:p>
          <a:p>
            <a:r>
              <a:rPr lang="en-GB" dirty="0" smtClean="0"/>
              <a:t>indications:</a:t>
            </a:r>
          </a:p>
          <a:p>
            <a:pPr>
              <a:buNone/>
            </a:pPr>
            <a:r>
              <a:rPr lang="en-GB" dirty="0"/>
              <a:t>	</a:t>
            </a:r>
            <a:r>
              <a:rPr lang="en-GB" dirty="0" smtClean="0"/>
              <a:t>- prevention or amelioration of non haemolytic febrile transfusion reaction.</a:t>
            </a:r>
          </a:p>
          <a:p>
            <a:pPr>
              <a:buNone/>
            </a:pPr>
            <a:r>
              <a:rPr lang="en-GB" dirty="0"/>
              <a:t>	</a:t>
            </a:r>
            <a:r>
              <a:rPr lang="en-GB" dirty="0" smtClean="0"/>
              <a:t>-</a:t>
            </a:r>
            <a:r>
              <a:rPr lang="en-US" dirty="0" smtClean="0"/>
              <a:t>Prevention of CMV transmission.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Frozen red cells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Red cells can be frozen in a mechanical freezer using glycerol as cryoprotectant</a:t>
            </a:r>
            <a:r>
              <a:rPr lang="en-GB" dirty="0"/>
              <a:t> </a:t>
            </a:r>
            <a:r>
              <a:rPr lang="en-GB" dirty="0" smtClean="0"/>
              <a:t>and stored at </a:t>
            </a:r>
          </a:p>
          <a:p>
            <a:pPr>
              <a:buNone/>
            </a:pPr>
            <a:r>
              <a:rPr lang="en-GB" dirty="0" smtClean="0"/>
              <a:t>	-70⁰C for years.</a:t>
            </a:r>
          </a:p>
          <a:p>
            <a:r>
              <a:rPr lang="en-GB" dirty="0" smtClean="0"/>
              <a:t>Other cells are depleted.</a:t>
            </a:r>
          </a:p>
          <a:p>
            <a:r>
              <a:rPr lang="en-GB" dirty="0" smtClean="0"/>
              <a:t>Indication:</a:t>
            </a:r>
          </a:p>
          <a:p>
            <a:pPr>
              <a:buNone/>
            </a:pPr>
            <a:r>
              <a:rPr lang="en-GB" dirty="0"/>
              <a:t>	</a:t>
            </a:r>
            <a:r>
              <a:rPr lang="en-GB" dirty="0" smtClean="0"/>
              <a:t>- supply of red cell units of unusual phenotypes.</a:t>
            </a:r>
          </a:p>
          <a:p>
            <a:pPr>
              <a:buNone/>
            </a:pPr>
            <a:r>
              <a:rPr lang="en-GB" dirty="0"/>
              <a:t>	</a:t>
            </a:r>
            <a:r>
              <a:rPr lang="en-GB" dirty="0" smtClean="0"/>
              <a:t>-supply of leukocyte free blood.</a:t>
            </a:r>
          </a:p>
          <a:p>
            <a:pPr>
              <a:buNone/>
            </a:pPr>
            <a:r>
              <a:rPr lang="en-GB" dirty="0"/>
              <a:t>	</a:t>
            </a:r>
            <a:r>
              <a:rPr lang="en-GB" dirty="0" smtClean="0"/>
              <a:t>-auto transfusion to patients with multiple red cell antibodies.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Platelet concentrate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Platelet infusion are required for the prevention and treatment of thrombocytopenic bleeding.</a:t>
            </a:r>
          </a:p>
          <a:p>
            <a:r>
              <a:rPr lang="en-GB" dirty="0" smtClean="0"/>
              <a:t>Used extensively for the support of patients with oncological and haematological disorders.</a:t>
            </a:r>
          </a:p>
          <a:p>
            <a:r>
              <a:rPr lang="en-GB" dirty="0" smtClean="0"/>
              <a:t>The infusion of one unit of platelets will usually cause a platelet increment of 35-50 x 10⁹/L per 10 kg of body weight.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130000"/>
              </a:lnSpc>
            </a:pPr>
            <a:r>
              <a:rPr lang="en-US" sz="3600" dirty="0" smtClean="0"/>
              <a:t>Platelet products also contain some RBC, WBC &amp;Plasma.</a:t>
            </a:r>
          </a:p>
          <a:p>
            <a:pPr eaLnBrk="1" hangingPunct="1">
              <a:lnSpc>
                <a:spcPct val="130000"/>
              </a:lnSpc>
            </a:pPr>
            <a:r>
              <a:rPr lang="en-US" sz="3600" dirty="0" smtClean="0"/>
              <a:t>Usually cloudy and yellowish in colour.</a:t>
            </a:r>
          </a:p>
          <a:p>
            <a:pPr eaLnBrk="1" hangingPunct="1">
              <a:lnSpc>
                <a:spcPct val="130000"/>
              </a:lnSpc>
            </a:pPr>
            <a:r>
              <a:rPr lang="en-US" sz="3600" dirty="0" smtClean="0"/>
              <a:t>Platelets storage at 20</a:t>
            </a:r>
            <a:r>
              <a:rPr lang="en-US" sz="3600" baseline="30000" dirty="0" smtClean="0"/>
              <a:t>0</a:t>
            </a:r>
            <a:r>
              <a:rPr lang="en-US" sz="3600" dirty="0" smtClean="0"/>
              <a:t> to 23</a:t>
            </a:r>
            <a:r>
              <a:rPr lang="en-US" sz="3600" baseline="30000" dirty="0" smtClean="0"/>
              <a:t>0</a:t>
            </a:r>
            <a:r>
              <a:rPr lang="en-US" sz="3600" dirty="0" smtClean="0"/>
              <a:t>C  (room temp) with constant agitation.</a:t>
            </a:r>
          </a:p>
          <a:p>
            <a:pPr eaLnBrk="1" hangingPunct="1">
              <a:lnSpc>
                <a:spcPct val="130000"/>
              </a:lnSpc>
            </a:pPr>
            <a:r>
              <a:rPr lang="en-US" sz="3600" dirty="0" smtClean="0"/>
              <a:t>Can be stored for up to 5 days.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Fresh Frozen Plasma (FFP)</a:t>
            </a:r>
            <a:endParaRPr lang="en-GB" dirty="0"/>
          </a:p>
        </p:txBody>
      </p:sp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dirty="0" smtClean="0"/>
              <a:t>Plasma removed from a unit of blood and frozen at or below -30⁰C within 6hrs of collection.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 smtClean="0"/>
              <a:t>Can be stored for up to 3months.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 smtClean="0"/>
              <a:t>Should be thawed at 37⁰C immediately before use.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 smtClean="0"/>
              <a:t>Contains all coagulation factors in normal amounts.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 smtClean="0"/>
              <a:t>Free of RBC, WBC and platelets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 smtClean="0"/>
              <a:t>One unit </a:t>
            </a:r>
            <a:r>
              <a:rPr lang="en-US" dirty="0" smtClean="0">
                <a:sym typeface="Symbol" pitchFamily="18" charset="2"/>
              </a:rPr>
              <a:t>of approximately 225mls increase Clotting factors by 3%.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 smtClean="0">
                <a:sym typeface="Symbol" pitchFamily="18" charset="2"/>
              </a:rPr>
              <a:t>Must be ABO compatible recipients RBC.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Indications for FFP</a:t>
            </a:r>
            <a:endParaRPr lang="en-GB" dirty="0"/>
          </a:p>
        </p:txBody>
      </p:sp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lnSpc>
                <a:spcPct val="140000"/>
              </a:lnSpc>
            </a:pPr>
            <a:r>
              <a:rPr lang="en-US" sz="3600" dirty="0" smtClean="0"/>
              <a:t>Severe clothing factor deficiency and bleeding.</a:t>
            </a:r>
          </a:p>
          <a:p>
            <a:pPr eaLnBrk="1" hangingPunct="1">
              <a:lnSpc>
                <a:spcPct val="140000"/>
              </a:lnSpc>
            </a:pPr>
            <a:r>
              <a:rPr lang="en-US" sz="3600" dirty="0" smtClean="0"/>
              <a:t>DIC.</a:t>
            </a:r>
          </a:p>
          <a:p>
            <a:pPr>
              <a:lnSpc>
                <a:spcPct val="140000"/>
              </a:lnSpc>
            </a:pPr>
            <a:r>
              <a:rPr lang="en-US" sz="3600" dirty="0" smtClean="0"/>
              <a:t>Anticoagulant protein (Antithrombin III, protein C and S) replacement.</a:t>
            </a:r>
          </a:p>
          <a:p>
            <a:pPr>
              <a:lnSpc>
                <a:spcPct val="140000"/>
              </a:lnSpc>
            </a:pPr>
            <a:r>
              <a:rPr lang="en-US" sz="3600" dirty="0" smtClean="0"/>
              <a:t>Liver disease.</a:t>
            </a:r>
          </a:p>
          <a:p>
            <a:pPr>
              <a:lnSpc>
                <a:spcPct val="140000"/>
              </a:lnSpc>
            </a:pPr>
            <a:r>
              <a:rPr lang="en-US" sz="3600" dirty="0" smtClean="0"/>
              <a:t>Hypoalbuminaemia.</a:t>
            </a:r>
          </a:p>
          <a:p>
            <a:pPr>
              <a:lnSpc>
                <a:spcPct val="140000"/>
              </a:lnSpc>
            </a:pPr>
            <a:r>
              <a:rPr lang="en-US" sz="3600" dirty="0" smtClean="0"/>
              <a:t>Emergency reversal of warfarin effects</a:t>
            </a:r>
          </a:p>
          <a:p>
            <a:pPr algn="just" eaLnBrk="1" hangingPunct="1">
              <a:lnSpc>
                <a:spcPct val="140000"/>
              </a:lnSpc>
              <a:buNone/>
            </a:pP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Cryoprecipitate</a:t>
            </a:r>
            <a:endParaRPr lang="en-GB" dirty="0"/>
          </a:p>
        </p:txBody>
      </p:sp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>
              <a:lnSpc>
                <a:spcPct val="110000"/>
              </a:lnSpc>
            </a:pPr>
            <a:r>
              <a:rPr lang="en-US" sz="3600" dirty="0" smtClean="0"/>
              <a:t>Cryoprecipitate is prepared from FFP which has been thawed.</a:t>
            </a:r>
          </a:p>
          <a:p>
            <a:pPr eaLnBrk="1" hangingPunct="1">
              <a:lnSpc>
                <a:spcPct val="110000"/>
              </a:lnSpc>
            </a:pPr>
            <a:r>
              <a:rPr lang="en-US" sz="3600" dirty="0" smtClean="0"/>
              <a:t>When frozen, plasma thaws under standardized conditions; fibrinogen and factor VIII remains as cold insoluble precipitate which can be separated from plasma by centrifugation.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130000"/>
              </a:lnSpc>
            </a:pPr>
            <a:r>
              <a:rPr lang="en-US" sz="3600" dirty="0" smtClean="0"/>
              <a:t>Blood is a specialized body fluid that delivers necessary substances to the body's cells –such as nutrients and oxygen and transports waste product among from the same.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5536" y="1628800"/>
            <a:ext cx="8280920" cy="4765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 dirty="0" smtClean="0"/>
              <a:t>A single bag contains 100 units of factor VIII and von Willibrand factor, 15 – 250 mg of fibrinogen and factor XIII fibronectin.</a:t>
            </a:r>
          </a:p>
          <a:p>
            <a:pPr>
              <a:lnSpc>
                <a:spcPct val="110000"/>
              </a:lnSpc>
            </a:pPr>
            <a:r>
              <a:rPr lang="en-US" sz="2800" dirty="0" smtClean="0"/>
              <a:t>Requires no compatibility testing.</a:t>
            </a:r>
          </a:p>
          <a:p>
            <a:pPr>
              <a:lnSpc>
                <a:spcPct val="110000"/>
              </a:lnSpc>
            </a:pPr>
            <a:r>
              <a:rPr lang="en-US" sz="2800" dirty="0" smtClean="0"/>
              <a:t>Indications include;</a:t>
            </a:r>
          </a:p>
          <a:p>
            <a:pPr>
              <a:lnSpc>
                <a:spcPct val="110000"/>
              </a:lnSpc>
              <a:buNone/>
            </a:pPr>
            <a:r>
              <a:rPr lang="en-US" sz="2800" dirty="0"/>
              <a:t>	</a:t>
            </a:r>
            <a:r>
              <a:rPr lang="en-US" sz="2800" dirty="0" smtClean="0"/>
              <a:t>-haemophilia A</a:t>
            </a:r>
          </a:p>
          <a:p>
            <a:pPr>
              <a:lnSpc>
                <a:spcPct val="110000"/>
              </a:lnSpc>
              <a:buNone/>
            </a:pPr>
            <a:r>
              <a:rPr lang="en-US" sz="2800" dirty="0"/>
              <a:t>	</a:t>
            </a:r>
            <a:r>
              <a:rPr lang="en-US" sz="2800" dirty="0" smtClean="0"/>
              <a:t>-DIC</a:t>
            </a:r>
          </a:p>
          <a:p>
            <a:pPr>
              <a:lnSpc>
                <a:spcPct val="110000"/>
              </a:lnSpc>
              <a:buNone/>
            </a:pPr>
            <a:r>
              <a:rPr lang="en-US" sz="2800" dirty="0"/>
              <a:t>	</a:t>
            </a:r>
            <a:r>
              <a:rPr lang="en-US" sz="2800" dirty="0" smtClean="0"/>
              <a:t>-in patients with congenital or acquired fibrinogen deficiency.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Fractionated products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By collecting large volume of plasma which are subjected to ethanol fractionation, various concentrated blood protein fractions can be achieved.</a:t>
            </a:r>
          </a:p>
          <a:p>
            <a:r>
              <a:rPr lang="en-GB" dirty="0" smtClean="0"/>
              <a:t>The disadvantage is that one contaminated donor may infect an entire pool with an infectious agent.</a:t>
            </a:r>
          </a:p>
          <a:p>
            <a:r>
              <a:rPr lang="en-GB" dirty="0" smtClean="0"/>
              <a:t>Albumin is pasteurized and does not transmit hepatitis or HIV.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Fractionated products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GB" dirty="0" smtClean="0"/>
              <a:t>Albumin.</a:t>
            </a:r>
          </a:p>
          <a:p>
            <a:r>
              <a:rPr lang="en-GB" dirty="0" smtClean="0"/>
              <a:t>Available as 5% and 25% preparations.</a:t>
            </a:r>
          </a:p>
          <a:p>
            <a:r>
              <a:rPr lang="en-GB" dirty="0" smtClean="0"/>
              <a:t>Used for blood volume expansion.</a:t>
            </a:r>
          </a:p>
          <a:p>
            <a:r>
              <a:rPr lang="en-GB" dirty="0" smtClean="0"/>
              <a:t>Promotes diuresis in patients with hypoproteinaemia.</a:t>
            </a:r>
          </a:p>
          <a:p>
            <a:endParaRPr lang="en-GB" dirty="0"/>
          </a:p>
          <a:p>
            <a:pPr>
              <a:buFont typeface="Wingdings" pitchFamily="2" charset="2"/>
              <a:buChar char="v"/>
            </a:pPr>
            <a:r>
              <a:rPr lang="en-GB" dirty="0" smtClean="0"/>
              <a:t>Intravenous gamma globulin (IVIg)</a:t>
            </a:r>
          </a:p>
          <a:p>
            <a:r>
              <a:rPr lang="en-GB" dirty="0" smtClean="0"/>
              <a:t>Expensive blood product</a:t>
            </a:r>
          </a:p>
          <a:p>
            <a:r>
              <a:rPr lang="en-GB" dirty="0" smtClean="0"/>
              <a:t>Used for patients with inherited immunodeficiency, acute ITP.</a:t>
            </a:r>
          </a:p>
          <a:p>
            <a:endParaRPr lang="en-GB" dirty="0" smtClean="0"/>
          </a:p>
          <a:p>
            <a:pPr>
              <a:buFont typeface="Wingdings" pitchFamily="2" charset="2"/>
              <a:buChar char="v"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GB" dirty="0" smtClean="0"/>
              <a:t>Rhesus immunoglobulin (anti-D)</a:t>
            </a:r>
          </a:p>
          <a:p>
            <a:r>
              <a:rPr lang="en-GB" dirty="0" smtClean="0"/>
              <a:t>This product is collected from rhesus negative females who have been immunized to the Rh (D) antigen.</a:t>
            </a:r>
          </a:p>
          <a:p>
            <a:r>
              <a:rPr lang="en-GB" dirty="0" smtClean="0"/>
              <a:t>Used as prophylaxis of Rh sensitization during and after pregnancy.</a:t>
            </a:r>
          </a:p>
          <a:p>
            <a:pPr>
              <a:buFont typeface="Wingdings" pitchFamily="2" charset="2"/>
              <a:buChar char="v"/>
            </a:pPr>
            <a:r>
              <a:rPr lang="en-GB" dirty="0" smtClean="0"/>
              <a:t>Other immunogblobulin products e.g. hepatitis B Ig- HBIg, varicella zooster Ig- VZIg</a:t>
            </a:r>
            <a:r>
              <a:rPr lang="en-GB" dirty="0"/>
              <a:t> </a:t>
            </a:r>
            <a:r>
              <a:rPr lang="en-GB" dirty="0" smtClean="0"/>
              <a:t>and CMV hyperimmuneglobulin.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GB" dirty="0" smtClean="0"/>
              <a:t>Clotting factor concentrates.</a:t>
            </a:r>
          </a:p>
          <a:p>
            <a:r>
              <a:rPr lang="en-GB" dirty="0" smtClean="0"/>
              <a:t>Factors VIII and IX concentrates available.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dirty="0" smtClean="0"/>
              <a:t>Factor VIII concentrate</a:t>
            </a:r>
          </a:p>
          <a:p>
            <a:pPr eaLnBrk="1" hangingPunct="1">
              <a:lnSpc>
                <a:spcPct val="90000"/>
              </a:lnSpc>
            </a:pPr>
            <a:r>
              <a:rPr lang="en-US" sz="3600" dirty="0" smtClean="0"/>
              <a:t>Commercially prepared lyophilized powder dried from human plasma to treat haemophilia A or von Willebrands disease.</a:t>
            </a:r>
          </a:p>
          <a:p>
            <a:pPr eaLnBrk="1" hangingPunct="1">
              <a:lnSpc>
                <a:spcPct val="90000"/>
              </a:lnSpc>
            </a:pPr>
            <a:r>
              <a:rPr lang="en-US" sz="3600" dirty="0" smtClean="0"/>
              <a:t>Recombinant form available.</a:t>
            </a:r>
          </a:p>
          <a:p>
            <a:pPr eaLnBrk="1" hangingPunct="1">
              <a:lnSpc>
                <a:spcPct val="90000"/>
              </a:lnSpc>
            </a:pPr>
            <a:r>
              <a:rPr lang="en-US" sz="3600" dirty="0" smtClean="0"/>
              <a:t>Indication: </a:t>
            </a:r>
            <a:r>
              <a:rPr lang="en-US" sz="3600" dirty="0"/>
              <a:t>h</a:t>
            </a:r>
            <a:r>
              <a:rPr lang="en-US" sz="3600" dirty="0" smtClean="0"/>
              <a:t>aemophilia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60000"/>
              </a:lnSpc>
              <a:buFontTx/>
              <a:buNone/>
            </a:pPr>
            <a:r>
              <a:rPr lang="en-US" dirty="0" smtClean="0"/>
              <a:t>Factor IX concentrates</a:t>
            </a:r>
          </a:p>
          <a:p>
            <a:pPr eaLnBrk="1" hangingPunct="1">
              <a:lnSpc>
                <a:spcPct val="160000"/>
              </a:lnSpc>
            </a:pPr>
            <a:r>
              <a:rPr lang="en-US" dirty="0" smtClean="0"/>
              <a:t>Commercially prepared lyophilized powder purified from human plasma to treat patients with hemophilia B.</a:t>
            </a:r>
          </a:p>
          <a:p>
            <a:pPr eaLnBrk="1" hangingPunct="1">
              <a:lnSpc>
                <a:spcPct val="160000"/>
              </a:lnSpc>
            </a:pPr>
            <a:r>
              <a:rPr lang="en-US" dirty="0" smtClean="0"/>
              <a:t>Indication: hemophilia B.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Nonhuman products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Products produced by recombinant DNA technology e.g. factor VIII concentrate and albumin.</a:t>
            </a:r>
          </a:p>
          <a:p>
            <a:r>
              <a:rPr lang="en-GB" dirty="0" smtClean="0"/>
              <a:t>Growth factors</a:t>
            </a:r>
          </a:p>
          <a:p>
            <a:r>
              <a:rPr lang="en-GB" dirty="0" smtClean="0"/>
              <a:t>Nonhuman plasma expanders e.g. dextran products of varying molecular weight.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Blood substitutes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Considerable research is on going for the development of a satisfactory oxygen carrying blood substitute.</a:t>
            </a:r>
          </a:p>
          <a:p>
            <a:r>
              <a:rPr lang="en-GB" dirty="0" smtClean="0"/>
              <a:t>Various types fluorocarbon molecule have been tried, however, oxygen carrying capacity not adequate.</a:t>
            </a:r>
          </a:p>
          <a:p>
            <a:endParaRPr lang="en-GB" dirty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Complications of blood transfusion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b="1" dirty="0" smtClean="0"/>
              <a:t>Infectious risk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HIV, HTLV types 1 &amp;2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Cytomegalovirus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Hepatitis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Syphilis 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Parvovirus B19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Epstein Barr virus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Chagas disease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Malaria 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4744"/>
            <a:ext cx="8229600" cy="4608512"/>
          </a:xfrm>
        </p:spPr>
        <p:txBody>
          <a:bodyPr>
            <a:normAutofit fontScale="92500" lnSpcReduction="10000"/>
          </a:bodyPr>
          <a:lstStyle/>
          <a:p>
            <a:pPr marL="609600" indent="-609600" eaLnBrk="1" hangingPunct="1">
              <a:lnSpc>
                <a:spcPct val="120000"/>
              </a:lnSpc>
              <a:buNone/>
            </a:pPr>
            <a:r>
              <a:rPr lang="en-US" b="1" dirty="0" smtClean="0"/>
              <a:t>	Plasma:</a:t>
            </a:r>
          </a:p>
          <a:p>
            <a:pPr marL="609600" indent="-609600" eaLnBrk="1" hangingPunct="1">
              <a:lnSpc>
                <a:spcPct val="120000"/>
              </a:lnSpc>
            </a:pPr>
            <a:r>
              <a:rPr lang="en-US" dirty="0" smtClean="0"/>
              <a:t>Straw-yellow in colour.</a:t>
            </a:r>
          </a:p>
          <a:p>
            <a:pPr marL="609600" indent="-609600" eaLnBrk="1" hangingPunct="1">
              <a:lnSpc>
                <a:spcPct val="120000"/>
              </a:lnSpc>
            </a:pPr>
            <a:r>
              <a:rPr lang="en-US" dirty="0" smtClean="0"/>
              <a:t>Comprises 55% of blood fluid (92% H₂0, 8% plasma proteins)</a:t>
            </a:r>
          </a:p>
          <a:p>
            <a:pPr marL="609600" indent="-609600" eaLnBrk="1" hangingPunct="1">
              <a:lnSpc>
                <a:spcPct val="120000"/>
              </a:lnSpc>
            </a:pPr>
            <a:r>
              <a:rPr lang="en-US" dirty="0" smtClean="0"/>
              <a:t>Contains  serum albumin, clotting factors, immunoglobulins, lipoproteins, other dissolved proteins and various electrolytes.</a:t>
            </a:r>
          </a:p>
          <a:p>
            <a:pPr marL="609600" indent="-609600" eaLnBrk="1" hangingPunct="1">
              <a:lnSpc>
                <a:spcPct val="120000"/>
              </a:lnSpc>
            </a:pPr>
            <a:r>
              <a:rPr lang="en-US" dirty="0" smtClean="0"/>
              <a:t>Serum is plasma </a:t>
            </a:r>
            <a:r>
              <a:rPr lang="en-US" dirty="0"/>
              <a:t> </a:t>
            </a:r>
            <a:r>
              <a:rPr lang="en-US" dirty="0" smtClean="0"/>
              <a:t>minus clothing factors.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b="1" dirty="0" smtClean="0"/>
              <a:t>Non infection risk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 smtClean="0"/>
              <a:t>Fluid overload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 smtClean="0"/>
              <a:t>Graft versus host disease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 smtClean="0"/>
              <a:t>Electrolyte and acid base imbalances.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 smtClean="0"/>
              <a:t>Iron overload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 smtClean="0"/>
              <a:t>Alloimmunization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b="1" dirty="0" smtClean="0"/>
              <a:t>Immune mediated transfusion reactions</a:t>
            </a:r>
          </a:p>
          <a:p>
            <a:r>
              <a:rPr lang="en-GB" dirty="0" smtClean="0"/>
              <a:t>Haemolytic transfusion reaction.</a:t>
            </a:r>
          </a:p>
          <a:p>
            <a:r>
              <a:rPr lang="en-GB" dirty="0" smtClean="0"/>
              <a:t>Febrile reactions</a:t>
            </a:r>
          </a:p>
          <a:p>
            <a:r>
              <a:rPr lang="en-GB" dirty="0" smtClean="0"/>
              <a:t>Allergic reactions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b="1" dirty="0" smtClean="0"/>
              <a:t>Non immune transfusion reactions</a:t>
            </a:r>
          </a:p>
          <a:p>
            <a:r>
              <a:rPr lang="en-GB" dirty="0" smtClean="0"/>
              <a:t>Transmission of disease</a:t>
            </a:r>
          </a:p>
          <a:p>
            <a:r>
              <a:rPr lang="en-GB" dirty="0" smtClean="0"/>
              <a:t>Fluid overload</a:t>
            </a:r>
          </a:p>
          <a:p>
            <a:r>
              <a:rPr lang="en-GB" dirty="0" smtClean="0"/>
              <a:t>Embolism</a:t>
            </a:r>
          </a:p>
          <a:p>
            <a:r>
              <a:rPr lang="en-GB" dirty="0" smtClean="0"/>
              <a:t>Septic shock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GB" dirty="0"/>
          </a:p>
        </p:txBody>
      </p:sp>
      <p:sp>
        <p:nvSpPr>
          <p:cNvPr id="5017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130000"/>
              </a:lnSpc>
            </a:pPr>
            <a:r>
              <a:rPr lang="en-US" sz="3600" dirty="0" smtClean="0"/>
              <a:t>Transfusion of blood and its components is life saving. </a:t>
            </a:r>
          </a:p>
          <a:p>
            <a:pPr eaLnBrk="1" hangingPunct="1">
              <a:lnSpc>
                <a:spcPct val="130000"/>
              </a:lnSpc>
            </a:pPr>
            <a:r>
              <a:rPr lang="en-US" sz="3600" dirty="0" smtClean="0"/>
              <a:t>Blood however should be only be used when its absolutely necessary. </a:t>
            </a:r>
            <a:endParaRPr lang="en-US" sz="3600" dirty="0"/>
          </a:p>
          <a:p>
            <a:pPr eaLnBrk="1" hangingPunct="1">
              <a:lnSpc>
                <a:spcPct val="130000"/>
              </a:lnSpc>
            </a:pPr>
            <a:r>
              <a:rPr lang="en-US" sz="3600" dirty="0" smtClean="0"/>
              <a:t>The use of blood component rather than whole blood should be our goal.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8800" dirty="0" smtClean="0"/>
              <a:t>THANK YOU.</a:t>
            </a:r>
            <a:endParaRPr lang="en-GB" sz="8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412777"/>
            <a:ext cx="7848872" cy="4392488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dirty="0" smtClean="0"/>
              <a:t>Plasma circulates dissolved nutrients such as glucose, amino acids and fatty acids (dissolved in blood or bound to albumin)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 smtClean="0"/>
              <a:t>Removes waste products such as C0</a:t>
            </a:r>
            <a:r>
              <a:rPr lang="en-US" baseline="-25000" dirty="0" smtClean="0"/>
              <a:t>2</a:t>
            </a:r>
            <a:r>
              <a:rPr lang="en-US" dirty="0" smtClean="0"/>
              <a:t>,Urea and Lactic acid.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Production And Degradation Of Blood Cells.</a:t>
            </a:r>
            <a:br>
              <a:rPr lang="en-US" sz="4000" dirty="0" smtClean="0"/>
            </a:br>
            <a:endParaRPr lang="en-GB" sz="4000" dirty="0"/>
          </a:p>
        </p:txBody>
      </p:sp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v"/>
            </a:pPr>
            <a:r>
              <a:rPr lang="en-US" dirty="0" smtClean="0"/>
              <a:t>Developmental hematopoiesis occurs in 3 anatomic stages;</a:t>
            </a:r>
          </a:p>
          <a:p>
            <a:pPr eaLnBrk="1" hangingPunct="1"/>
            <a:r>
              <a:rPr lang="en-US" dirty="0" smtClean="0"/>
              <a:t>Mesoblastic (yolk sac - 10/14day – 10/12wk)</a:t>
            </a:r>
          </a:p>
          <a:p>
            <a:pPr eaLnBrk="1" hangingPunct="1"/>
            <a:r>
              <a:rPr lang="en-US" dirty="0" smtClean="0"/>
              <a:t>Hepatic and spleen(6-8wks gestation – birth, </a:t>
            </a:r>
            <a:r>
              <a:rPr lang="en-US" dirty="0" smtClean="0">
                <a:sym typeface="Symbol" pitchFamily="18" charset="2"/>
              </a:rPr>
              <a:t> 2</a:t>
            </a:r>
            <a:r>
              <a:rPr lang="en-US" baseline="30000" dirty="0" smtClean="0">
                <a:sym typeface="Symbol" pitchFamily="18" charset="2"/>
              </a:rPr>
              <a:t>nd</a:t>
            </a:r>
            <a:r>
              <a:rPr lang="en-US" dirty="0" smtClean="0">
                <a:sym typeface="Symbol" pitchFamily="18" charset="2"/>
              </a:rPr>
              <a:t> trimester</a:t>
            </a:r>
            <a:r>
              <a:rPr lang="en-US" dirty="0" smtClean="0"/>
              <a:t>)</a:t>
            </a:r>
          </a:p>
          <a:p>
            <a:pPr eaLnBrk="1" hangingPunct="1"/>
            <a:r>
              <a:rPr lang="en-US" dirty="0" smtClean="0"/>
              <a:t>Myeloid (2</a:t>
            </a:r>
            <a:r>
              <a:rPr lang="en-US" baseline="30000" dirty="0" smtClean="0"/>
              <a:t>nd</a:t>
            </a:r>
            <a:r>
              <a:rPr lang="en-US" dirty="0" smtClean="0"/>
              <a:t> Trimester)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en-US" dirty="0" smtClean="0"/>
              <a:t>Degradation: spleen &amp; kupffer cells in the liver, kidney.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Physiology of blood</a:t>
            </a:r>
            <a:endParaRPr lang="en-GB" dirty="0"/>
          </a:p>
        </p:txBody>
      </p:sp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sz="3600" dirty="0" smtClean="0"/>
              <a:t>Normal blood pH – 7:35 – 7:45.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3600" dirty="0" smtClean="0"/>
              <a:t>It is a weak alkaline solution.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3600" dirty="0" smtClean="0"/>
              <a:t>Partial pressure of O₂ (Pa0₂) – 98-99%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78" name="Group 138"/>
          <p:cNvGraphicFramePr>
            <a:graphicFrameLocks noGrp="1"/>
          </p:cNvGraphicFramePr>
          <p:nvPr>
            <p:ph/>
          </p:nvPr>
        </p:nvGraphicFramePr>
        <p:xfrm>
          <a:off x="341313" y="1152525"/>
          <a:ext cx="8479161" cy="5630368"/>
        </p:xfrm>
        <a:graphic>
          <a:graphicData uri="http://schemas.openxmlformats.org/drawingml/2006/table">
            <a:tbl>
              <a:tblPr/>
              <a:tblGrid>
                <a:gridCol w="1006134"/>
                <a:gridCol w="1712385"/>
                <a:gridCol w="1512168"/>
                <a:gridCol w="1656184"/>
                <a:gridCol w="720080"/>
                <a:gridCol w="720080"/>
                <a:gridCol w="648072"/>
                <a:gridCol w="504058"/>
              </a:tblGrid>
              <a:tr h="6761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Haemoglobin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Haemaocrit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Leukocytes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2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g/dl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18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Cord blood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13.7-20.1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(16.8)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45-65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(55)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G-30,000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0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2wks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13.0-20.0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(16.5)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42-66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(50)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5-21,000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92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 mo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9.5-14.5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(12.0)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31-41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(36)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6-18,000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(12,000)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33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6mo-6yr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10.5-14.0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(12.0)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33-42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(37)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6-15,000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(10,000)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92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7-12yr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11-16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(13)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34-40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(38)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4,500-13,500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(8,000)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340" name="Text Box 35"/>
          <p:cNvSpPr txBox="1">
            <a:spLocks noChangeArrowheads="1"/>
          </p:cNvSpPr>
          <p:nvPr/>
        </p:nvSpPr>
        <p:spPr bwMode="auto">
          <a:xfrm>
            <a:off x="838200" y="0"/>
            <a:ext cx="7467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200" dirty="0"/>
              <a:t>Haemotologic values during infancy and childhood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Functions Of Blood</a:t>
            </a:r>
            <a:endParaRPr lang="en-GB" dirty="0"/>
          </a:p>
        </p:txBody>
      </p:sp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 eaLnBrk="1" hangingPunct="1">
              <a:lnSpc>
                <a:spcPct val="170000"/>
              </a:lnSpc>
            </a:pPr>
            <a:r>
              <a:rPr lang="en-US" sz="3600" dirty="0" smtClean="0"/>
              <a:t>Supply of oxygen to tissues.</a:t>
            </a:r>
          </a:p>
          <a:p>
            <a:pPr algn="just" eaLnBrk="1" hangingPunct="1">
              <a:lnSpc>
                <a:spcPct val="170000"/>
              </a:lnSpc>
            </a:pPr>
            <a:r>
              <a:rPr lang="en-US" sz="3600" dirty="0" smtClean="0"/>
              <a:t>Supply of nutrients.</a:t>
            </a:r>
          </a:p>
          <a:p>
            <a:pPr algn="just" eaLnBrk="1" hangingPunct="1">
              <a:lnSpc>
                <a:spcPct val="170000"/>
              </a:lnSpc>
            </a:pPr>
            <a:r>
              <a:rPr lang="en-US" sz="3600" dirty="0" smtClean="0"/>
              <a:t>Removal of wastes.</a:t>
            </a:r>
          </a:p>
          <a:p>
            <a:pPr eaLnBrk="1" hangingPunct="1">
              <a:lnSpc>
                <a:spcPct val="170000"/>
              </a:lnSpc>
            </a:pPr>
            <a:r>
              <a:rPr lang="en-US" sz="3600" dirty="0" smtClean="0"/>
              <a:t>Immunologic functions (circulation of WBC, foreign body detection)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1458</Words>
  <Application>Microsoft Office PowerPoint</Application>
  <PresentationFormat>On-screen Show (4:3)</PresentationFormat>
  <Paragraphs>345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Symbol</vt:lpstr>
      <vt:lpstr>Wingdings</vt:lpstr>
      <vt:lpstr>Office Theme</vt:lpstr>
      <vt:lpstr>BLOOD AND BLOOD PRODUCTS</vt:lpstr>
      <vt:lpstr>BLOOD</vt:lpstr>
      <vt:lpstr>PowerPoint Presentation</vt:lpstr>
      <vt:lpstr>PowerPoint Presentation</vt:lpstr>
      <vt:lpstr>PowerPoint Presentation</vt:lpstr>
      <vt:lpstr> Production And Degradation Of Blood Cells. </vt:lpstr>
      <vt:lpstr>Physiology of blood</vt:lpstr>
      <vt:lpstr>PowerPoint Presentation</vt:lpstr>
      <vt:lpstr>Functions Of Blood</vt:lpstr>
      <vt:lpstr>PowerPoint Presentation</vt:lpstr>
      <vt:lpstr>Blood Transfusion</vt:lpstr>
      <vt:lpstr> Blood transfusion: Historical background </vt:lpstr>
      <vt:lpstr>PowerPoint Presentation</vt:lpstr>
      <vt:lpstr>ABO blood group system </vt:lpstr>
      <vt:lpstr>Blood Compatibility</vt:lpstr>
      <vt:lpstr>BLOOD PRODUCTS</vt:lpstr>
      <vt:lpstr> Advantages Of Blood Products </vt:lpstr>
      <vt:lpstr>Blood products</vt:lpstr>
      <vt:lpstr>Whole Blood</vt:lpstr>
      <vt:lpstr>PowerPoint Presentation</vt:lpstr>
      <vt:lpstr>Red Blood Cells</vt:lpstr>
      <vt:lpstr>PowerPoint Presentation</vt:lpstr>
      <vt:lpstr>Leucocytes poor red blood cells</vt:lpstr>
      <vt:lpstr>Frozen red cells</vt:lpstr>
      <vt:lpstr>Platelet concentrate</vt:lpstr>
      <vt:lpstr>PowerPoint Presentation</vt:lpstr>
      <vt:lpstr>Fresh Frozen Plasma (FFP)</vt:lpstr>
      <vt:lpstr>Indications for FFP</vt:lpstr>
      <vt:lpstr>Cryoprecipitate</vt:lpstr>
      <vt:lpstr>PowerPoint Presentation</vt:lpstr>
      <vt:lpstr>Fractionated products</vt:lpstr>
      <vt:lpstr>Fractionated products</vt:lpstr>
      <vt:lpstr>PowerPoint Presentation</vt:lpstr>
      <vt:lpstr>PowerPoint Presentation</vt:lpstr>
      <vt:lpstr>PowerPoint Presentation</vt:lpstr>
      <vt:lpstr>PowerPoint Presentation</vt:lpstr>
      <vt:lpstr>Nonhuman products</vt:lpstr>
      <vt:lpstr>Blood substitutes</vt:lpstr>
      <vt:lpstr>Complications of blood transfusion</vt:lpstr>
      <vt:lpstr>PowerPoint Presentation</vt:lpstr>
      <vt:lpstr>OR</vt:lpstr>
      <vt:lpstr>Conclusion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BLOOD AND BLOOD PRODUCTS</dc:title>
  <dc:creator>Olubunmi Lawal</dc:creator>
  <cp:lastModifiedBy>Chubiyojo</cp:lastModifiedBy>
  <cp:revision>9</cp:revision>
  <dcterms:created xsi:type="dcterms:W3CDTF">2015-09-20T20:11:43Z</dcterms:created>
  <dcterms:modified xsi:type="dcterms:W3CDTF">2018-02-17T20:00:49Z</dcterms:modified>
</cp:coreProperties>
</file>