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58" r:id="rId5"/>
    <p:sldId id="298" r:id="rId6"/>
    <p:sldId id="297" r:id="rId7"/>
    <p:sldId id="259" r:id="rId8"/>
    <p:sldId id="260" r:id="rId9"/>
    <p:sldId id="261" r:id="rId10"/>
    <p:sldId id="290" r:id="rId11"/>
    <p:sldId id="262" r:id="rId12"/>
    <p:sldId id="265" r:id="rId13"/>
    <p:sldId id="263" r:id="rId14"/>
    <p:sldId id="264" r:id="rId15"/>
    <p:sldId id="293" r:id="rId16"/>
    <p:sldId id="266" r:id="rId17"/>
    <p:sldId id="300" r:id="rId18"/>
    <p:sldId id="267" r:id="rId19"/>
    <p:sldId id="268" r:id="rId20"/>
    <p:sldId id="269" r:id="rId21"/>
    <p:sldId id="292" r:id="rId22"/>
    <p:sldId id="289" r:id="rId23"/>
    <p:sldId id="272" r:id="rId24"/>
    <p:sldId id="270" r:id="rId25"/>
    <p:sldId id="288" r:id="rId26"/>
    <p:sldId id="271" r:id="rId27"/>
    <p:sldId id="273" r:id="rId28"/>
    <p:sldId id="291" r:id="rId29"/>
    <p:sldId id="274" r:id="rId30"/>
    <p:sldId id="294" r:id="rId31"/>
    <p:sldId id="275" r:id="rId32"/>
    <p:sldId id="276" r:id="rId33"/>
    <p:sldId id="277" r:id="rId34"/>
    <p:sldId id="295" r:id="rId35"/>
    <p:sldId id="296" r:id="rId36"/>
    <p:sldId id="301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9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4941-7233-4A45-A0EC-8C7425A98A72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E980-2837-4AD7-9DAA-3643665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CUTANOUS   MALIGNANCIES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SALAWU A.I (FWACS)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</a:t>
            </a:r>
            <a:r>
              <a:rPr lang="en-US" dirty="0" err="1" smtClean="0"/>
              <a:t>squamous</a:t>
            </a:r>
            <a:r>
              <a:rPr lang="en-US" dirty="0" smtClean="0"/>
              <a:t> cell cancer on the shoulder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52596" y="-533397"/>
            <a:ext cx="5638803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GB" dirty="0" smtClean="0"/>
              <a:t>SQUAMOUS CELL CARCINOMA 4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smtClean="0"/>
              <a:t>SQUAMOUS CELL CARCINOMA 5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flipV="1">
            <a:off x="4648200" y="3048000"/>
            <a:ext cx="25146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dirty="0" smtClean="0"/>
              <a:t>BASAL CELL CA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flipH="1">
            <a:off x="533400" y="1295400"/>
            <a:ext cx="4648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" y="1981200"/>
            <a:ext cx="6019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048000"/>
            <a:ext cx="6019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5105400"/>
            <a:ext cx="3124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14600" y="5638800"/>
            <a:ext cx="2667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0600" y="6705600"/>
            <a:ext cx="7467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Distribution of new &amp; recurrent basal cell carcinoma in the head/neck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BASAL CELL CARCINOMA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676400"/>
            <a:ext cx="48768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066801"/>
            <a:ext cx="4041775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91200" y="2209800"/>
            <a:ext cx="3352800" cy="4648199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Actinic / premalignant skin changes</a:t>
            </a:r>
          </a:p>
          <a:p>
            <a:r>
              <a:rPr lang="en-US" b="1" dirty="0" smtClean="0"/>
              <a:t>Basal cell carcinoma</a:t>
            </a:r>
            <a:endParaRPr lang="en-US" b="1" dirty="0"/>
          </a:p>
        </p:txBody>
      </p:sp>
      <p:sp>
        <p:nvSpPr>
          <p:cNvPr id="9" name="Left Arrow 8"/>
          <p:cNvSpPr/>
          <p:nvPr/>
        </p:nvSpPr>
        <p:spPr>
          <a:xfrm>
            <a:off x="2971800" y="3657600"/>
            <a:ext cx="3048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flipV="1">
            <a:off x="2514600" y="2743200"/>
            <a:ext cx="3581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8200" y="3886200"/>
            <a:ext cx="3505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err="1" smtClean="0"/>
              <a:t>Histologic</a:t>
            </a:r>
            <a:r>
              <a:rPr lang="en-GB" dirty="0" smtClean="0"/>
              <a:t> forms of basal cell ca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39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modalities for Basal cell ca is similar those outlined for </a:t>
            </a:r>
            <a:r>
              <a:rPr lang="en-US" dirty="0" err="1"/>
              <a:t>S</a:t>
            </a:r>
            <a:r>
              <a:rPr lang="en-US" dirty="0" err="1" smtClean="0"/>
              <a:t>quamous</a:t>
            </a:r>
            <a:r>
              <a:rPr lang="en-US" dirty="0" smtClean="0"/>
              <a:t> cell ca </a:t>
            </a:r>
          </a:p>
          <a:p>
            <a:r>
              <a:rPr lang="en-US" dirty="0" smtClean="0"/>
              <a:t>They are both considered as non melanoma skin cancers</a:t>
            </a:r>
          </a:p>
          <a:p>
            <a:r>
              <a:rPr lang="en-US" dirty="0" smtClean="0"/>
              <a:t>Surgical excision , radiotherapy , Topical 5 FU , Electrodessication and </a:t>
            </a:r>
            <a:r>
              <a:rPr lang="en-US" dirty="0" err="1" smtClean="0"/>
              <a:t>curretage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867400" y="3200400"/>
            <a:ext cx="22098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MELANOMA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8001000" y="3429000"/>
            <a:ext cx="76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" y="3886200"/>
            <a:ext cx="2971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33800" y="6248400"/>
            <a:ext cx="381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GB" dirty="0" smtClean="0"/>
              <a:t>MELANOMA 2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3124200" y="5791200"/>
            <a:ext cx="2743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886200" y="6553200"/>
            <a:ext cx="2438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Malignant skin tumors</a:t>
            </a:r>
          </a:p>
          <a:p>
            <a:r>
              <a:rPr lang="en-US" dirty="0" smtClean="0"/>
              <a:t>predisposing factors </a:t>
            </a:r>
          </a:p>
          <a:p>
            <a:r>
              <a:rPr lang="en-US" dirty="0" smtClean="0"/>
              <a:t>Premalignant skin conditions </a:t>
            </a:r>
          </a:p>
          <a:p>
            <a:r>
              <a:rPr lang="en-US" dirty="0" smtClean="0"/>
              <a:t>Prevention 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GB" dirty="0" smtClean="0"/>
              <a:t>MELANOMA 3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flipH="1">
            <a:off x="381000" y="4953000"/>
            <a:ext cx="52578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Melanoma on  the heel 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Melanoma of the sole 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057400" y="-76201"/>
            <a:ext cx="5181600" cy="838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MELANOMA 4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GB" dirty="0" smtClean="0"/>
              <a:t>Clark’s staging/levels of melanoma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Breslow</a:t>
            </a:r>
            <a:r>
              <a:rPr lang="en-US" dirty="0" smtClean="0"/>
              <a:t> level /staging (1970)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Prognosticates based on the level thickness of the </a:t>
            </a:r>
            <a:r>
              <a:rPr lang="en-US" dirty="0" err="1" smtClean="0"/>
              <a:t>tumour</a:t>
            </a:r>
            <a:r>
              <a:rPr lang="en-US" dirty="0" smtClean="0"/>
              <a:t> invasion  using the optical </a:t>
            </a:r>
            <a:r>
              <a:rPr lang="en-US" dirty="0" err="1" smtClean="0"/>
              <a:t>micrometre</a:t>
            </a:r>
            <a:endParaRPr lang="en-US" dirty="0" smtClean="0"/>
          </a:p>
          <a:p>
            <a:r>
              <a:rPr lang="en-US" dirty="0" smtClean="0"/>
              <a:t>The most important factor before nodal metastases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Level I : &lt; 0.75mm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Level II : 0.76 – 1.75mm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Level III : 1.51 – 4.0mm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Level IV : &gt; 4.0mm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GB" dirty="0" smtClean="0"/>
              <a:t>MELANOMA 5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GB" dirty="0" err="1" smtClean="0"/>
              <a:t>Dermatofibroma</a:t>
            </a:r>
            <a:r>
              <a:rPr lang="en-GB" dirty="0" smtClean="0"/>
              <a:t>  </a:t>
            </a:r>
            <a:r>
              <a:rPr lang="en-GB" dirty="0" err="1" smtClean="0"/>
              <a:t>Protuberans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flipH="1" flipV="1">
            <a:off x="1447800" y="1447800"/>
            <a:ext cx="37338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85800" y="1905000"/>
            <a:ext cx="32766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514600"/>
            <a:ext cx="1371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0" y="2971800"/>
            <a:ext cx="48768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</a:t>
            </a:r>
            <a:r>
              <a:rPr lang="en-US" dirty="0" err="1" smtClean="0"/>
              <a:t>dermatofibrosarcoma</a:t>
            </a:r>
            <a:r>
              <a:rPr lang="en-US" dirty="0" smtClean="0"/>
              <a:t> </a:t>
            </a:r>
            <a:r>
              <a:rPr lang="en-US" dirty="0" err="1" smtClean="0"/>
              <a:t>protuberans</a:t>
            </a:r>
            <a:r>
              <a:rPr lang="en-US" dirty="0" smtClean="0"/>
              <a:t>  on the scapular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524000" y="-381000"/>
            <a:ext cx="5715000" cy="87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GB" dirty="0" smtClean="0"/>
              <a:t>Kaposi sarcoma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flipV="1">
            <a:off x="1371600" y="1524000"/>
            <a:ext cx="2209800" cy="76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9600" y="4648200"/>
            <a:ext cx="434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09600" y="3886200"/>
            <a:ext cx="2362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00400" y="6553200"/>
            <a:ext cx="2590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172200" y="2667000"/>
            <a:ext cx="1066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cancer is the  </a:t>
            </a:r>
            <a:r>
              <a:rPr lang="en-US" dirty="0" smtClean="0">
                <a:solidFill>
                  <a:srgbClr val="FF0000"/>
                </a:solidFill>
              </a:rPr>
              <a:t>commonest form </a:t>
            </a:r>
            <a:r>
              <a:rPr lang="en-US" dirty="0" smtClean="0"/>
              <a:t>of cancer noted in the </a:t>
            </a:r>
            <a:r>
              <a:rPr lang="en-US" dirty="0" smtClean="0">
                <a:solidFill>
                  <a:srgbClr val="FF0000"/>
                </a:solidFill>
              </a:rPr>
              <a:t>western world </a:t>
            </a:r>
          </a:p>
          <a:p>
            <a:r>
              <a:rPr lang="en-US" dirty="0" smtClean="0"/>
              <a:t>W.H.O estimates that &gt; 65,000 world wide die from melanoma annually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Presentations of Kaposi sarcoma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143001"/>
            <a:ext cx="4497388" cy="762000"/>
          </a:xfrm>
        </p:spPr>
        <p:txBody>
          <a:bodyPr/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066801"/>
            <a:ext cx="4041775" cy="838200"/>
          </a:xfrm>
        </p:spPr>
        <p:txBody>
          <a:bodyPr/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44957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057400"/>
            <a:ext cx="419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GB" dirty="0" smtClean="0"/>
              <a:t>Kaposi sarcoma 2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Kaposi sarcoma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AIDS related </a:t>
            </a:r>
            <a:r>
              <a:rPr lang="en-GB" dirty="0" err="1" smtClean="0"/>
              <a:t>kaposi</a:t>
            </a:r>
            <a:r>
              <a:rPr lang="en-GB" dirty="0" smtClean="0"/>
              <a:t> sarcoma has an aggressive often involving multiple sites including the </a:t>
            </a:r>
            <a:r>
              <a:rPr lang="en-GB" dirty="0" smtClean="0">
                <a:solidFill>
                  <a:srgbClr val="FF0000"/>
                </a:solidFill>
              </a:rPr>
              <a:t>oral</a:t>
            </a:r>
            <a:r>
              <a:rPr lang="en-GB" dirty="0" smtClean="0"/>
              <a:t> and the </a:t>
            </a:r>
            <a:r>
              <a:rPr lang="en-GB" dirty="0" smtClean="0">
                <a:solidFill>
                  <a:srgbClr val="FF0000"/>
                </a:solidFill>
              </a:rPr>
              <a:t>pharyngeal region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Fatal outcome occurs in 9- 12 months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Investigation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Chest x-ray </a:t>
            </a:r>
          </a:p>
          <a:p>
            <a:r>
              <a:rPr lang="en-GB" dirty="0" smtClean="0"/>
              <a:t>Stool microscopy</a:t>
            </a:r>
          </a:p>
          <a:p>
            <a:r>
              <a:rPr lang="en-GB" dirty="0" smtClean="0"/>
              <a:t>HIV screening</a:t>
            </a:r>
          </a:p>
          <a:p>
            <a:r>
              <a:rPr lang="en-GB" dirty="0" smtClean="0"/>
              <a:t>Needle biopsy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GB" dirty="0" smtClean="0"/>
              <a:t>Kaposi sarcoma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7150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Surgery</a:t>
            </a:r>
            <a:r>
              <a:rPr lang="en-GB" dirty="0" smtClean="0"/>
              <a:t> is done for </a:t>
            </a:r>
            <a:r>
              <a:rPr lang="en-GB" dirty="0" smtClean="0">
                <a:solidFill>
                  <a:srgbClr val="FF0000"/>
                </a:solidFill>
              </a:rPr>
              <a:t>solitary lesions</a:t>
            </a:r>
          </a:p>
          <a:p>
            <a:r>
              <a:rPr lang="en-GB" dirty="0" smtClean="0"/>
              <a:t>To </a:t>
            </a:r>
            <a:r>
              <a:rPr lang="en-GB" dirty="0" err="1" smtClean="0"/>
              <a:t>debulk</a:t>
            </a:r>
            <a:r>
              <a:rPr lang="en-GB" dirty="0" smtClean="0"/>
              <a:t> the tumour</a:t>
            </a:r>
          </a:p>
          <a:p>
            <a:r>
              <a:rPr lang="en-GB" dirty="0" smtClean="0"/>
              <a:t>To obtain biopsy specimen and confirm diagnosis</a:t>
            </a:r>
          </a:p>
          <a:p>
            <a:r>
              <a:rPr lang="en-GB" dirty="0" smtClean="0"/>
              <a:t>Radiotherapy</a:t>
            </a:r>
          </a:p>
          <a:p>
            <a:r>
              <a:rPr lang="en-GB" dirty="0" smtClean="0"/>
              <a:t>Chemotherapy- </a:t>
            </a:r>
            <a:r>
              <a:rPr lang="en-GB" dirty="0" err="1" smtClean="0"/>
              <a:t>paclitaxel</a:t>
            </a:r>
            <a:r>
              <a:rPr lang="en-GB" dirty="0" smtClean="0"/>
              <a:t> ,</a:t>
            </a:r>
            <a:r>
              <a:rPr lang="en-GB" dirty="0" err="1" smtClean="0"/>
              <a:t>docitaxcel</a:t>
            </a:r>
            <a:endParaRPr lang="en-GB" dirty="0" smtClean="0"/>
          </a:p>
          <a:p>
            <a:r>
              <a:rPr lang="en-GB" dirty="0" smtClean="0"/>
              <a:t>Biological agents- interferon alpha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FIBROSARCOMA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neoplasm of </a:t>
            </a:r>
            <a:r>
              <a:rPr lang="en-US" dirty="0" smtClean="0">
                <a:solidFill>
                  <a:srgbClr val="FF0000"/>
                </a:solidFill>
              </a:rPr>
              <a:t>young adults </a:t>
            </a:r>
          </a:p>
          <a:p>
            <a:r>
              <a:rPr lang="en-US" dirty="0" smtClean="0"/>
              <a:t>It is common in the extremities and can occur along scar tissues</a:t>
            </a:r>
          </a:p>
          <a:p>
            <a:r>
              <a:rPr lang="en-US" dirty="0" smtClean="0"/>
              <a:t>It is firm ,hard and has increased </a:t>
            </a:r>
            <a:r>
              <a:rPr lang="en-US" dirty="0" err="1" smtClean="0"/>
              <a:t>vascularity</a:t>
            </a:r>
            <a:r>
              <a:rPr lang="en-US" dirty="0" smtClean="0"/>
              <a:t> with dilated visible veins </a:t>
            </a:r>
          </a:p>
          <a:p>
            <a:r>
              <a:rPr lang="en-US" dirty="0" smtClean="0"/>
              <a:t>It has varying degrees of </a:t>
            </a:r>
            <a:r>
              <a:rPr lang="en-US" dirty="0" err="1" smtClean="0"/>
              <a:t>differentatiation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MERKEL CELL CARCINOMA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are also known as </a:t>
            </a:r>
            <a:r>
              <a:rPr lang="en-US" dirty="0" err="1" smtClean="0">
                <a:solidFill>
                  <a:srgbClr val="FF0000"/>
                </a:solidFill>
              </a:rPr>
              <a:t>neuroendocrine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tumours</a:t>
            </a:r>
            <a:r>
              <a:rPr lang="en-US" dirty="0" smtClean="0">
                <a:solidFill>
                  <a:srgbClr val="FF0000"/>
                </a:solidFill>
              </a:rPr>
              <a:t> of the skin </a:t>
            </a:r>
          </a:p>
          <a:p>
            <a:r>
              <a:rPr lang="en-US" dirty="0" smtClean="0"/>
              <a:t>Arise from </a:t>
            </a:r>
            <a:r>
              <a:rPr lang="en-US" dirty="0" err="1" smtClean="0"/>
              <a:t>merkel</a:t>
            </a:r>
            <a:r>
              <a:rPr lang="en-US" dirty="0" smtClean="0"/>
              <a:t> cells which modulate sensation of touch in the skin</a:t>
            </a:r>
          </a:p>
          <a:p>
            <a:r>
              <a:rPr lang="en-US" dirty="0" smtClean="0"/>
              <a:t>They are </a:t>
            </a:r>
            <a:r>
              <a:rPr lang="en-US" dirty="0" smtClean="0">
                <a:solidFill>
                  <a:srgbClr val="FF0000"/>
                </a:solidFill>
              </a:rPr>
              <a:t>very rare </a:t>
            </a:r>
          </a:p>
          <a:p>
            <a:r>
              <a:rPr lang="en-US" dirty="0" smtClean="0"/>
              <a:t>Occur in sun exposed areas of the skin head /neck, arms ,leg and trunk</a:t>
            </a:r>
          </a:p>
          <a:p>
            <a:r>
              <a:rPr lang="en-US" dirty="0" smtClean="0"/>
              <a:t>They appear as single painless  nodule and metastasize at early stages to regional nodes and distant organs </a:t>
            </a:r>
          </a:p>
          <a:p>
            <a:r>
              <a:rPr lang="en-US" dirty="0" smtClean="0"/>
              <a:t>Treatment includes wide local excision &amp; radiotherapy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Prevention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r>
              <a:rPr lang="en-US" dirty="0" smtClean="0"/>
              <a:t>Use of sun screens </a:t>
            </a:r>
          </a:p>
          <a:p>
            <a:r>
              <a:rPr lang="en-US" dirty="0" smtClean="0"/>
              <a:t>Wearing protective clothing, sunglasses ,hats </a:t>
            </a:r>
          </a:p>
          <a:p>
            <a:r>
              <a:rPr lang="en-US" dirty="0" smtClean="0"/>
              <a:t>Avoiding sun exposure or periods of peak exposure </a:t>
            </a:r>
          </a:p>
          <a:p>
            <a:r>
              <a:rPr lang="en-US" dirty="0" smtClean="0"/>
              <a:t>The above are more important for albinos and the fair skin ( Fitzpatrick 1,2 )</a:t>
            </a:r>
          </a:p>
          <a:p>
            <a:r>
              <a:rPr lang="en-US" dirty="0" smtClean="0"/>
              <a:t>Increase public awareness of the changes in benign nevus (A,B,C,D,E)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cancers are quiet common </a:t>
            </a:r>
          </a:p>
          <a:p>
            <a:r>
              <a:rPr lang="en-US" dirty="0" smtClean="0"/>
              <a:t>Detailed understanding of the pathology permits early intervention </a:t>
            </a:r>
          </a:p>
          <a:p>
            <a:r>
              <a:rPr lang="en-US" dirty="0" smtClean="0"/>
              <a:t>Which reduces its reduces  morbidity and mortality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Malignant skin </a:t>
            </a:r>
            <a:r>
              <a:rPr lang="en-US" dirty="0" err="1" smtClean="0"/>
              <a:t>tumours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Predisposing factors to skin cancers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Exposure to UVB radiation</a:t>
            </a:r>
          </a:p>
          <a:p>
            <a:r>
              <a:rPr lang="en-US" dirty="0" err="1" smtClean="0"/>
              <a:t>Immunodepressed</a:t>
            </a:r>
            <a:r>
              <a:rPr lang="en-US" dirty="0" smtClean="0"/>
              <a:t> states ( HIV , use of drugs following organ transplants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cyclosporin</a:t>
            </a:r>
            <a:r>
              <a:rPr lang="en-US" dirty="0" smtClean="0"/>
              <a:t> A  )</a:t>
            </a:r>
          </a:p>
          <a:p>
            <a:r>
              <a:rPr lang="en-US" dirty="0" smtClean="0"/>
              <a:t>Genetic syndromes (congenital </a:t>
            </a:r>
            <a:r>
              <a:rPr lang="en-US" dirty="0" err="1" smtClean="0"/>
              <a:t>melanocytic</a:t>
            </a:r>
            <a:r>
              <a:rPr lang="en-US" dirty="0" smtClean="0"/>
              <a:t> nevus, </a:t>
            </a:r>
            <a:r>
              <a:rPr lang="en-US" dirty="0" err="1" smtClean="0"/>
              <a:t>xeroderma</a:t>
            </a:r>
            <a:r>
              <a:rPr lang="en-US" dirty="0" smtClean="0"/>
              <a:t> </a:t>
            </a:r>
            <a:r>
              <a:rPr lang="en-US" dirty="0" err="1" smtClean="0"/>
              <a:t>pigmentosa</a:t>
            </a:r>
            <a:r>
              <a:rPr lang="en-US" dirty="0" smtClean="0"/>
              <a:t> , Albinism )</a:t>
            </a:r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xposure to Ionizing radiations</a:t>
            </a:r>
          </a:p>
          <a:p>
            <a:r>
              <a:rPr lang="en-US" dirty="0" smtClean="0"/>
              <a:t>Exposure to environmental carcinogens</a:t>
            </a:r>
          </a:p>
          <a:p>
            <a:r>
              <a:rPr lang="en-US" dirty="0" smtClean="0"/>
              <a:t>Fair skin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 smtClean="0">
                <a:solidFill>
                  <a:srgbClr val="FF0000"/>
                </a:solidFill>
              </a:rPr>
              <a:t>ritztpatrick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1 , 2</a:t>
            </a:r>
          </a:p>
          <a:p>
            <a:r>
              <a:rPr lang="en-US" dirty="0" smtClean="0"/>
              <a:t>Use of tobacco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Premalignant skin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1 , Actinic </a:t>
            </a:r>
            <a:r>
              <a:rPr lang="en-US" dirty="0" err="1" smtClean="0"/>
              <a:t>keratosis</a:t>
            </a:r>
            <a:endParaRPr lang="en-US" dirty="0" smtClean="0"/>
          </a:p>
          <a:p>
            <a:r>
              <a:rPr lang="en-US" dirty="0" smtClean="0"/>
              <a:t>2 , Bowen’s </a:t>
            </a:r>
            <a:r>
              <a:rPr lang="en-US" dirty="0" err="1" smtClean="0"/>
              <a:t>disesase</a:t>
            </a:r>
            <a:r>
              <a:rPr lang="en-US" dirty="0" smtClean="0"/>
              <a:t> </a:t>
            </a:r>
          </a:p>
          <a:p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 err="1" smtClean="0"/>
              <a:t>Sebacious</a:t>
            </a:r>
            <a:r>
              <a:rPr lang="en-US" dirty="0" smtClean="0"/>
              <a:t> nevus </a:t>
            </a:r>
          </a:p>
          <a:p>
            <a:r>
              <a:rPr lang="en-US" dirty="0"/>
              <a:t>4</a:t>
            </a:r>
            <a:r>
              <a:rPr lang="en-US" dirty="0" smtClean="0"/>
              <a:t> , Dysplastic nevus </a:t>
            </a:r>
          </a:p>
          <a:p>
            <a:r>
              <a:rPr lang="en-US" dirty="0"/>
              <a:t>5</a:t>
            </a:r>
            <a:r>
              <a:rPr lang="en-US" dirty="0" smtClean="0"/>
              <a:t> , </a:t>
            </a:r>
            <a:r>
              <a:rPr lang="en-US" dirty="0" err="1" smtClean="0"/>
              <a:t>Lentigo</a:t>
            </a:r>
            <a:r>
              <a:rPr lang="en-US" dirty="0" smtClean="0"/>
              <a:t> </a:t>
            </a:r>
            <a:r>
              <a:rPr lang="en-US" dirty="0" err="1" smtClean="0"/>
              <a:t>maligna</a:t>
            </a:r>
            <a:r>
              <a:rPr lang="en-US" dirty="0" smtClean="0"/>
              <a:t> (Hutchinson’s </a:t>
            </a:r>
            <a:r>
              <a:rPr lang="en-US" dirty="0" err="1" smtClean="0"/>
              <a:t>melanocytic</a:t>
            </a:r>
            <a:r>
              <a:rPr lang="en-US" dirty="0" smtClean="0"/>
              <a:t> freckle)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SQUAMOUS CELL CA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609600" y="3276600"/>
            <a:ext cx="5867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5410200"/>
            <a:ext cx="1676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Distribution of </a:t>
            </a:r>
            <a:r>
              <a:rPr lang="en-GB" dirty="0" err="1" smtClean="0"/>
              <a:t>squamous</a:t>
            </a:r>
            <a:r>
              <a:rPr lang="en-GB" dirty="0" smtClean="0"/>
              <a:t> cell carcinoma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GB" dirty="0" smtClean="0"/>
              <a:t>SQUAMOUS CELL CARCINOMA 3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6629400" y="1447800"/>
            <a:ext cx="1905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1905000"/>
            <a:ext cx="2895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2438400"/>
            <a:ext cx="3352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09600" y="6400800"/>
            <a:ext cx="396240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0" y="2971800"/>
            <a:ext cx="5715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30263</TotalTime>
  <Words>562</Words>
  <Application>Microsoft Office PowerPoint</Application>
  <PresentationFormat>On-screen Show (4:3)</PresentationFormat>
  <Paragraphs>103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CUTANOUS   MALIGNANCIES </vt:lpstr>
      <vt:lpstr>Outline </vt:lpstr>
      <vt:lpstr>Introduction </vt:lpstr>
      <vt:lpstr>Malignant skin tumours</vt:lpstr>
      <vt:lpstr>Predisposing factors to skin cancers </vt:lpstr>
      <vt:lpstr>Premalignant skin conditions </vt:lpstr>
      <vt:lpstr>SQUAMOUS CELL CA</vt:lpstr>
      <vt:lpstr>Distribution of squamous cell carcinoma</vt:lpstr>
      <vt:lpstr>SQUAMOUS CELL CARCINOMA 3</vt:lpstr>
      <vt:lpstr>Recurrent squamous cell cancer on the shoulder</vt:lpstr>
      <vt:lpstr>SQUAMOUS CELL CARCINOMA 4</vt:lpstr>
      <vt:lpstr>SQUAMOUS CELL CARCINOMA 5</vt:lpstr>
      <vt:lpstr>BASAL CELL CA</vt:lpstr>
      <vt:lpstr>Distribution of new &amp; recurrent basal cell carcinoma in the head/neck</vt:lpstr>
      <vt:lpstr>BASAL CELL CARCINOMA </vt:lpstr>
      <vt:lpstr>Histologic forms of basal cell ca</vt:lpstr>
      <vt:lpstr>Treatment </vt:lpstr>
      <vt:lpstr>MELANOMA</vt:lpstr>
      <vt:lpstr>MELANOMA 2</vt:lpstr>
      <vt:lpstr>MELANOMA 3</vt:lpstr>
      <vt:lpstr>Melanoma on  the heel </vt:lpstr>
      <vt:lpstr>Melanoma of the sole </vt:lpstr>
      <vt:lpstr>MELANOMA 4</vt:lpstr>
      <vt:lpstr>Clark’s staging/levels of melanoma</vt:lpstr>
      <vt:lpstr>Breslow level /staging (1970)</vt:lpstr>
      <vt:lpstr>MELANOMA 5</vt:lpstr>
      <vt:lpstr>Dermatofibroma  Protuberans</vt:lpstr>
      <vt:lpstr>Recurrent dermatofibrosarcoma protuberans  on the scapular</vt:lpstr>
      <vt:lpstr>Kaposi sarcoma</vt:lpstr>
      <vt:lpstr>Presentations of Kaposi sarcoma </vt:lpstr>
      <vt:lpstr>Kaposi sarcoma 2</vt:lpstr>
      <vt:lpstr>Kaposi sarcoma 3</vt:lpstr>
      <vt:lpstr>Kaposi sarcoma 4</vt:lpstr>
      <vt:lpstr>FIBROSARCOMA</vt:lpstr>
      <vt:lpstr>MERKEL CELL CARCINOMA </vt:lpstr>
      <vt:lpstr>Prevention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 TUMOURS</dc:title>
  <dc:creator>DR SALAWU</dc:creator>
  <cp:lastModifiedBy>Famade Gbenga</cp:lastModifiedBy>
  <cp:revision>99</cp:revision>
  <dcterms:created xsi:type="dcterms:W3CDTF">2016-01-21T08:57:52Z</dcterms:created>
  <dcterms:modified xsi:type="dcterms:W3CDTF">2017-10-02T18:05:54Z</dcterms:modified>
</cp:coreProperties>
</file>