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8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1C7A-0618-45E1-9C2C-B326640E7047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7228-B2B5-4A6C-BD06-3C29F037DF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 of Diabetes Mellitus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GB" b="1" dirty="0" smtClean="0"/>
              <a:t>Type 1</a:t>
            </a:r>
            <a:r>
              <a:rPr lang="en-GB" dirty="0" smtClean="0"/>
              <a:t> (5- 10%)- previously Juvenile, IDDM</a:t>
            </a:r>
          </a:p>
          <a:p>
            <a:pPr>
              <a:buNone/>
            </a:pPr>
            <a:r>
              <a:rPr lang="en-GB" dirty="0" smtClean="0"/>
              <a:t>    1a (</a:t>
            </a:r>
            <a:r>
              <a:rPr lang="en-GB" b="1" dirty="0" smtClean="0"/>
              <a:t>autoimmune</a:t>
            </a:r>
            <a:r>
              <a:rPr lang="en-GB" dirty="0" smtClean="0"/>
              <a:t>) and 1b (</a:t>
            </a:r>
            <a:r>
              <a:rPr lang="en-GB" b="1" dirty="0" smtClean="0"/>
              <a:t>Idiopathic</a:t>
            </a:r>
            <a:r>
              <a:rPr lang="en-GB" dirty="0" smtClean="0"/>
              <a:t>)</a:t>
            </a:r>
            <a:endParaRPr lang="en-GB" dirty="0" smtClean="0">
              <a:solidFill>
                <a:schemeClr val="tx2"/>
              </a:solidFill>
            </a:endParaRPr>
          </a:p>
          <a:p>
            <a:pPr marL="514350" indent="-514350"/>
            <a:r>
              <a:rPr lang="en-GB" b="1" dirty="0" smtClean="0"/>
              <a:t>Type 2</a:t>
            </a:r>
            <a:r>
              <a:rPr lang="en-GB" dirty="0" smtClean="0"/>
              <a:t>- previously Adult onset, NIDDM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Secondary causes</a:t>
            </a:r>
            <a:r>
              <a:rPr lang="en-GB" dirty="0" smtClean="0"/>
              <a:t>- pancreatic, Chromosomal, Inherited, </a:t>
            </a:r>
            <a:r>
              <a:rPr lang="en-GB" dirty="0" err="1" smtClean="0"/>
              <a:t>Endocrinopathies</a:t>
            </a:r>
            <a:endParaRPr lang="en-GB" dirty="0" smtClean="0"/>
          </a:p>
          <a:p>
            <a:r>
              <a:rPr lang="en-GB" b="1" dirty="0" smtClean="0"/>
              <a:t>Gestational 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A72-DE3B-4EBA-B2E3-06F30A6383E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1 DM- result of interactions of genetic, environmental, and immunologic factors</a:t>
            </a:r>
          </a:p>
          <a:p>
            <a:r>
              <a:rPr lang="en-GB" dirty="0"/>
              <a:t>U</a:t>
            </a:r>
            <a:r>
              <a:rPr lang="en-GB" dirty="0" smtClean="0"/>
              <a:t>ltimately leads to the </a:t>
            </a:r>
            <a:r>
              <a:rPr lang="en-GB" b="1" dirty="0" smtClean="0"/>
              <a:t>destruction of the pancreatic beta cells and insulin deficiency. </a:t>
            </a:r>
          </a:p>
          <a:p>
            <a:r>
              <a:rPr lang="en-GB" dirty="0" smtClean="0"/>
              <a:t>Type 1 DM results from </a:t>
            </a:r>
            <a:r>
              <a:rPr lang="en-GB" b="1" dirty="0" smtClean="0"/>
              <a:t>autoimmune beta cell destruction</a:t>
            </a:r>
          </a:p>
          <a:p>
            <a:r>
              <a:rPr lang="en-GB" dirty="0" smtClean="0"/>
              <a:t>Most individuals with </a:t>
            </a:r>
            <a:r>
              <a:rPr lang="en-GB" b="1" dirty="0" smtClean="0"/>
              <a:t>type 1 DM </a:t>
            </a:r>
            <a:r>
              <a:rPr lang="en-GB" dirty="0" smtClean="0"/>
              <a:t>have the </a:t>
            </a:r>
            <a:r>
              <a:rPr lang="en-GB" b="1" dirty="0" smtClean="0"/>
              <a:t>HLA DR3 and/or DR4</a:t>
            </a:r>
            <a:endParaRPr lang="en-GB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Auto- antibodies- to </a:t>
            </a:r>
            <a:r>
              <a:rPr lang="en-GB" b="1" dirty="0" smtClean="0"/>
              <a:t>GAD- 65</a:t>
            </a:r>
            <a:r>
              <a:rPr lang="en-GB" dirty="0" smtClean="0"/>
              <a:t>, </a:t>
            </a:r>
            <a:r>
              <a:rPr lang="en-GB" b="1" dirty="0" smtClean="0"/>
              <a:t>Islet cell antibodies</a:t>
            </a:r>
            <a:r>
              <a:rPr lang="en-GB" dirty="0" smtClean="0"/>
              <a:t>, Anti bodies to </a:t>
            </a:r>
            <a:r>
              <a:rPr lang="en-GB" b="1" dirty="0" smtClean="0"/>
              <a:t>tyrosine phosphatase</a:t>
            </a:r>
          </a:p>
          <a:p>
            <a:endParaRPr lang="en-GB" dirty="0"/>
          </a:p>
          <a:p>
            <a:r>
              <a:rPr lang="en-GB" dirty="0" smtClean="0"/>
              <a:t>T2DM pathogenesis is </a:t>
            </a:r>
            <a:r>
              <a:rPr lang="en-GB" b="1" dirty="0" smtClean="0"/>
              <a:t>polygenic- genetic </a:t>
            </a:r>
            <a:r>
              <a:rPr lang="en-GB" dirty="0" smtClean="0"/>
              <a:t>and </a:t>
            </a:r>
            <a:r>
              <a:rPr lang="en-GB" b="1" dirty="0" smtClean="0"/>
              <a:t>environmental </a:t>
            </a:r>
            <a:r>
              <a:rPr lang="en-GB" dirty="0" smtClean="0"/>
              <a:t>risk factors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Distinguishing Type 1 and Type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Age of onset</a:t>
            </a:r>
          </a:p>
          <a:p>
            <a:r>
              <a:rPr lang="en-GB" dirty="0" smtClean="0"/>
              <a:t>Family history</a:t>
            </a:r>
          </a:p>
          <a:p>
            <a:r>
              <a:rPr lang="en-GB" dirty="0" smtClean="0"/>
              <a:t>Body </a:t>
            </a:r>
            <a:r>
              <a:rPr lang="en-GB" dirty="0" err="1" smtClean="0"/>
              <a:t>habitus</a:t>
            </a:r>
            <a:r>
              <a:rPr lang="en-GB" dirty="0" smtClean="0"/>
              <a:t> (overweight, obese or not)</a:t>
            </a:r>
          </a:p>
          <a:p>
            <a:r>
              <a:rPr lang="en-GB" dirty="0" smtClean="0"/>
              <a:t>Medications required.. Insulin and Tab</a:t>
            </a:r>
          </a:p>
          <a:p>
            <a:r>
              <a:rPr lang="en-GB" dirty="0" smtClean="0"/>
              <a:t>Auto- immunity</a:t>
            </a:r>
          </a:p>
          <a:p>
            <a:r>
              <a:rPr lang="en-GB" dirty="0" smtClean="0"/>
              <a:t>C- peptide.. Absence in type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3"/>
            <a:ext cx="7128792" cy="583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factors for type 2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Age </a:t>
            </a:r>
            <a:r>
              <a:rPr lang="en-GB" b="1" dirty="0" smtClean="0"/>
              <a:t>≥ 45</a:t>
            </a:r>
          </a:p>
          <a:p>
            <a:r>
              <a:rPr lang="en-GB" dirty="0" smtClean="0"/>
              <a:t>Family history</a:t>
            </a:r>
          </a:p>
          <a:p>
            <a:r>
              <a:rPr lang="en-GB" dirty="0" smtClean="0"/>
              <a:t>Race </a:t>
            </a:r>
          </a:p>
          <a:p>
            <a:r>
              <a:rPr lang="en-GB" dirty="0" smtClean="0"/>
              <a:t>Overweight and Obesity </a:t>
            </a:r>
          </a:p>
          <a:p>
            <a:r>
              <a:rPr lang="en-GB" dirty="0" smtClean="0"/>
              <a:t>Hypertension </a:t>
            </a:r>
          </a:p>
          <a:p>
            <a:r>
              <a:rPr lang="en-GB" dirty="0" smtClean="0"/>
              <a:t>Blood Lipid disorders</a:t>
            </a:r>
          </a:p>
          <a:p>
            <a:r>
              <a:rPr lang="en-GB" dirty="0" smtClean="0"/>
              <a:t>Previous diabetes in pregnancy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factors for type 2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 of insulin resistance</a:t>
            </a:r>
          </a:p>
          <a:p>
            <a:r>
              <a:rPr lang="en-GB" b="1" dirty="0" smtClean="0"/>
              <a:t>Delivery of big baby &gt;4kg</a:t>
            </a:r>
          </a:p>
          <a:p>
            <a:r>
              <a:rPr lang="en-GB" dirty="0" smtClean="0"/>
              <a:t>Polycystic ovary disease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symptoms of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Asymptomatic </a:t>
            </a:r>
          </a:p>
          <a:p>
            <a:r>
              <a:rPr lang="en-GB" b="1" dirty="0" smtClean="0"/>
              <a:t>Excessive urination, thirst and hunger</a:t>
            </a:r>
          </a:p>
          <a:p>
            <a:r>
              <a:rPr lang="en-GB" b="1" dirty="0" smtClean="0"/>
              <a:t>Weight loss</a:t>
            </a:r>
          </a:p>
          <a:p>
            <a:r>
              <a:rPr lang="en-GB" dirty="0" smtClean="0"/>
              <a:t>Recurrent skin infection</a:t>
            </a:r>
          </a:p>
          <a:p>
            <a:r>
              <a:rPr lang="en-GB" dirty="0" smtClean="0"/>
              <a:t>Discharge from private part</a:t>
            </a:r>
          </a:p>
          <a:p>
            <a:r>
              <a:rPr lang="en-GB" dirty="0" smtClean="0"/>
              <a:t>Complications- Acute hyperglycaemia, Chronic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Screening  for DM-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Consider testing asymptomatic adults of any age who are </a:t>
            </a:r>
            <a:r>
              <a:rPr lang="en-GB" b="1" dirty="0" smtClean="0"/>
              <a:t>overweight or obese (BMI ≥25 or ≥23 in Asians</a:t>
            </a:r>
            <a:r>
              <a:rPr lang="en-GB" dirty="0" smtClean="0"/>
              <a:t>) and who have one or more additional risk factors for diabetes</a:t>
            </a:r>
          </a:p>
          <a:p>
            <a:r>
              <a:rPr lang="en-GB" dirty="0" smtClean="0"/>
              <a:t> For all other people, testing should begin at age </a:t>
            </a:r>
            <a:r>
              <a:rPr lang="en-GB" b="1" dirty="0" smtClean="0"/>
              <a:t>45 years.</a:t>
            </a:r>
          </a:p>
          <a:p>
            <a:r>
              <a:rPr lang="en-GB" dirty="0" smtClean="0"/>
              <a:t>If normal </a:t>
            </a:r>
            <a:r>
              <a:rPr lang="en-GB" b="1" dirty="0" smtClean="0"/>
              <a:t>repeat every at least every 3yrs</a:t>
            </a:r>
            <a:r>
              <a:rPr lang="en-GB" dirty="0" smtClean="0"/>
              <a:t>, or more if impaired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A72-DE3B-4EBA-B2E3-06F30A6383E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Diagnosis of 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Fasting </a:t>
            </a:r>
            <a:r>
              <a:rPr lang="pt-BR" dirty="0" smtClean="0"/>
              <a:t>plasma glucose,</a:t>
            </a:r>
          </a:p>
          <a:p>
            <a:r>
              <a:rPr lang="pt-BR" dirty="0" smtClean="0"/>
              <a:t>2-h plasma glucose </a:t>
            </a:r>
            <a:r>
              <a:rPr lang="en-GB" dirty="0" smtClean="0"/>
              <a:t>after 75-g oral glucose tolerance test</a:t>
            </a:r>
          </a:p>
          <a:p>
            <a:r>
              <a:rPr lang="en-GB" dirty="0" smtClean="0"/>
              <a:t>Haemoglobin A1C </a:t>
            </a:r>
          </a:p>
          <a:p>
            <a:r>
              <a:rPr lang="en-GB" dirty="0" smtClean="0"/>
              <a:t>Random plasma glucose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A72-DE3B-4EBA-B2E3-06F30A6383EE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 </a:t>
            </a:r>
          </a:p>
          <a:p>
            <a:r>
              <a:rPr lang="en-GB" dirty="0" smtClean="0"/>
              <a:t>Epidemiology</a:t>
            </a:r>
          </a:p>
          <a:p>
            <a:r>
              <a:rPr lang="en-GB" dirty="0" smtClean="0"/>
              <a:t>Insulin structure and function</a:t>
            </a:r>
          </a:p>
          <a:p>
            <a:r>
              <a:rPr lang="en-GB" dirty="0" smtClean="0"/>
              <a:t>Classification</a:t>
            </a:r>
          </a:p>
          <a:p>
            <a:r>
              <a:rPr lang="en-GB" dirty="0" smtClean="0"/>
              <a:t>Pathogenesis of Type 1 and Type 2 DM</a:t>
            </a:r>
          </a:p>
          <a:p>
            <a:r>
              <a:rPr lang="en-GB" dirty="0" smtClean="0"/>
              <a:t>Clinical features</a:t>
            </a:r>
          </a:p>
          <a:p>
            <a:r>
              <a:rPr lang="en-GB" dirty="0" smtClean="0"/>
              <a:t>Diagnosis of DM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of 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GB" sz="1600" dirty="0"/>
          </a:p>
          <a:p>
            <a:r>
              <a:rPr lang="en-GB" sz="2800" dirty="0"/>
              <a:t>FPG </a:t>
            </a:r>
            <a:r>
              <a:rPr lang="en-GB" sz="2800" dirty="0" smtClean="0"/>
              <a:t>-  ≥ 126 </a:t>
            </a:r>
            <a:r>
              <a:rPr lang="en-GB" sz="2800" dirty="0"/>
              <a:t>mg/</a:t>
            </a:r>
            <a:r>
              <a:rPr lang="en-GB" sz="2800" dirty="0" err="1"/>
              <a:t>dL</a:t>
            </a:r>
            <a:r>
              <a:rPr lang="en-GB" sz="2800" dirty="0"/>
              <a:t> (7.0 mmol/L</a:t>
            </a:r>
            <a:r>
              <a:rPr lang="en-GB" sz="2800" dirty="0" smtClean="0"/>
              <a:t>).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(Fasting </a:t>
            </a:r>
            <a:r>
              <a:rPr lang="en-GB" sz="2800" dirty="0"/>
              <a:t>is defined as no caloric intake for at least 8 </a:t>
            </a:r>
            <a:r>
              <a:rPr lang="en-GB" sz="2800" dirty="0" smtClean="0"/>
              <a:t>h</a:t>
            </a:r>
            <a:r>
              <a:rPr lang="en-GB" sz="2800" dirty="0"/>
              <a:t>)</a:t>
            </a:r>
          </a:p>
          <a:p>
            <a:pPr>
              <a:buNone/>
            </a:pPr>
            <a:r>
              <a:rPr lang="en-GB" sz="2800" dirty="0" smtClean="0"/>
              <a:t>                   OR</a:t>
            </a:r>
            <a:endParaRPr lang="en-GB" sz="2800" dirty="0"/>
          </a:p>
          <a:p>
            <a:r>
              <a:rPr lang="en-GB" sz="2800" dirty="0"/>
              <a:t>2-h </a:t>
            </a:r>
            <a:r>
              <a:rPr lang="en-GB" sz="2800" dirty="0" smtClean="0"/>
              <a:t>PG -  ≥ 200 </a:t>
            </a:r>
            <a:r>
              <a:rPr lang="en-GB" sz="2800" dirty="0"/>
              <a:t>mg/</a:t>
            </a:r>
            <a:r>
              <a:rPr lang="en-GB" sz="2800" dirty="0" err="1"/>
              <a:t>dL</a:t>
            </a:r>
            <a:r>
              <a:rPr lang="en-GB" sz="2800" dirty="0"/>
              <a:t> (11.1mmol/L) during an OGTT. The test should be performed as described by</a:t>
            </a:r>
          </a:p>
          <a:p>
            <a:pPr>
              <a:buNone/>
            </a:pPr>
            <a:r>
              <a:rPr lang="en-GB" sz="2800" dirty="0" smtClean="0"/>
              <a:t>     the </a:t>
            </a:r>
            <a:r>
              <a:rPr lang="en-GB" sz="2800" dirty="0"/>
              <a:t>WHO, using a glucose load containing the equivalent of 75 g anhydrous glucose dissolved in</a:t>
            </a:r>
          </a:p>
          <a:p>
            <a:pPr>
              <a:buNone/>
            </a:pPr>
            <a:r>
              <a:rPr lang="en-GB" sz="2800" dirty="0" smtClean="0"/>
              <a:t>      250- 300mls of water.</a:t>
            </a:r>
            <a:endParaRPr lang="en-GB" sz="2800" dirty="0"/>
          </a:p>
          <a:p>
            <a:pPr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of 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A1C -   ≥ 6.5% (48 mmol/mol)</a:t>
            </a:r>
            <a:endParaRPr lang="en-GB" b="1" dirty="0"/>
          </a:p>
          <a:p>
            <a:endParaRPr lang="en-GB" dirty="0" smtClean="0"/>
          </a:p>
          <a:p>
            <a:r>
              <a:rPr lang="en-GB" dirty="0" smtClean="0"/>
              <a:t>In the </a:t>
            </a:r>
            <a:r>
              <a:rPr lang="en-GB" b="1" dirty="0" smtClean="0"/>
              <a:t>absence of classical symptoms </a:t>
            </a:r>
            <a:r>
              <a:rPr lang="en-GB" dirty="0" smtClean="0"/>
              <a:t>of DM, results should be confirmed </a:t>
            </a:r>
            <a:r>
              <a:rPr lang="en-GB" b="1" dirty="0" smtClean="0"/>
              <a:t>by repeat testing for 3 tests above</a:t>
            </a:r>
          </a:p>
          <a:p>
            <a:endParaRPr lang="en-GB" dirty="0" smtClean="0"/>
          </a:p>
          <a:p>
            <a:r>
              <a:rPr lang="en-GB" dirty="0" smtClean="0"/>
              <a:t>Random plasma </a:t>
            </a:r>
            <a:r>
              <a:rPr lang="it-IT" dirty="0" smtClean="0"/>
              <a:t>glucose </a:t>
            </a:r>
            <a:r>
              <a:rPr lang="en-GB" dirty="0" smtClean="0"/>
              <a:t>-  ≥ </a:t>
            </a:r>
            <a:r>
              <a:rPr lang="it-IT" dirty="0" smtClean="0"/>
              <a:t>200 mg/dL (11.1 mmol/L).- </a:t>
            </a:r>
            <a:r>
              <a:rPr lang="it-IT" b="1" dirty="0" smtClean="0"/>
              <a:t>in presence of symptoms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Impaired fasting glucose- </a:t>
            </a:r>
            <a:r>
              <a:rPr lang="en-GB" b="1" dirty="0" smtClean="0"/>
              <a:t>6.1- 6.9 mmol/L</a:t>
            </a:r>
          </a:p>
          <a:p>
            <a:endParaRPr lang="en-GB" dirty="0"/>
          </a:p>
          <a:p>
            <a:r>
              <a:rPr lang="en-GB" dirty="0" smtClean="0"/>
              <a:t>Impaired glucose tolerance- </a:t>
            </a:r>
            <a:r>
              <a:rPr lang="en-GB" b="1" dirty="0" smtClean="0"/>
              <a:t>7.8- 11mmol/L</a:t>
            </a:r>
          </a:p>
          <a:p>
            <a:endParaRPr lang="en-GB" dirty="0" smtClean="0"/>
          </a:p>
          <a:p>
            <a:r>
              <a:rPr lang="en-GB" dirty="0" smtClean="0"/>
              <a:t>Check  during an OGGT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Diabetes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Syndrome</a:t>
            </a:r>
            <a:r>
              <a:rPr lang="en-US" dirty="0" smtClean="0"/>
              <a:t> characterized by persistent hyperglycaemia due to disturbances in metabolism of </a:t>
            </a:r>
            <a:r>
              <a:rPr lang="en-US" b="1" dirty="0" smtClean="0"/>
              <a:t>carbohydrate, fat &amp; protein</a:t>
            </a:r>
            <a:r>
              <a:rPr lang="en-US" dirty="0" smtClean="0"/>
              <a:t> as a result of defects in insulin secretion(absolute or relative), insulin action or both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Diabetes?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Diabetes is a chronic, </a:t>
            </a:r>
            <a:r>
              <a:rPr lang="en-US" b="1" dirty="0"/>
              <a:t>multi-systemic</a:t>
            </a:r>
            <a:r>
              <a:rPr lang="en-US" dirty="0"/>
              <a:t> disease that has become a world-wide pandemic affecting </a:t>
            </a:r>
            <a:r>
              <a:rPr lang="en-US" dirty="0" smtClean="0"/>
              <a:t>people of all ages</a:t>
            </a:r>
            <a:r>
              <a:rPr lang="en-US" dirty="0"/>
              <a:t>, gender, the rich and poor. </a:t>
            </a:r>
            <a:endParaRPr lang="en-US" dirty="0" smtClean="0"/>
          </a:p>
          <a:p>
            <a:r>
              <a:rPr lang="en-US" dirty="0" smtClean="0"/>
              <a:t>Diabetes </a:t>
            </a:r>
            <a:r>
              <a:rPr lang="en-US" dirty="0"/>
              <a:t>is caused by </a:t>
            </a:r>
            <a:r>
              <a:rPr lang="en-US" b="1" dirty="0"/>
              <a:t>deficient insulin production, resistance to insulin action or a combination of both.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Diabetes?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 disorder of the very engine of life because when the body cannot utilize nutrients, including glucose, a number of vital mechanisms can breakdown with life-threatening consequences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9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Epidemiology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 </a:t>
            </a:r>
            <a:r>
              <a:rPr lang="en-US" dirty="0"/>
              <a:t>is now one of the </a:t>
            </a:r>
            <a:r>
              <a:rPr lang="en-US" b="1" dirty="0"/>
              <a:t>most common </a:t>
            </a:r>
            <a:r>
              <a:rPr lang="en-US" b="1" dirty="0" smtClean="0"/>
              <a:t>NCD </a:t>
            </a:r>
            <a:r>
              <a:rPr lang="en-US" dirty="0" smtClean="0"/>
              <a:t>globally</a:t>
            </a:r>
            <a:r>
              <a:rPr lang="en-US" dirty="0"/>
              <a:t>. T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substantial </a:t>
            </a:r>
            <a:r>
              <a:rPr lang="en-US" dirty="0"/>
              <a:t>evidence that it is epidemic in </a:t>
            </a:r>
            <a:r>
              <a:rPr lang="en-US" b="1" dirty="0"/>
              <a:t>many </a:t>
            </a:r>
            <a:r>
              <a:rPr lang="en-US" b="1" dirty="0" smtClean="0"/>
              <a:t>low and middle income countries. </a:t>
            </a:r>
          </a:p>
          <a:p>
            <a:r>
              <a:rPr lang="en-US" dirty="0"/>
              <a:t>Type 2 DM constitutes about </a:t>
            </a:r>
            <a:r>
              <a:rPr lang="en-US" b="1" dirty="0"/>
              <a:t>85 to 95% of all diabetes in high-income countries </a:t>
            </a:r>
            <a:r>
              <a:rPr lang="en-US" dirty="0"/>
              <a:t>and accounts for an even </a:t>
            </a:r>
            <a:r>
              <a:rPr lang="en-US" b="1" dirty="0"/>
              <a:t>higher percentage in </a:t>
            </a:r>
            <a:r>
              <a:rPr lang="en-US" b="1" dirty="0" smtClean="0"/>
              <a:t>low </a:t>
            </a:r>
            <a:r>
              <a:rPr lang="en-US" b="1" dirty="0"/>
              <a:t>and </a:t>
            </a:r>
            <a:r>
              <a:rPr lang="en-US" b="1" dirty="0" smtClean="0"/>
              <a:t>middle income countries like Nigeria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382m (20-79yrs) had diabetes in 2013; 415m (8.8%) in 2015, projected 642m (10.4%) in 2040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r>
              <a:rPr lang="en-US" dirty="0" smtClean="0"/>
              <a:t>The number of people with type 2 diabetes is increasing in every country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r>
              <a:rPr lang="en-US" b="1" dirty="0" smtClean="0"/>
              <a:t>75% of people with diabetes live in low- and middle-income countries, largest in those transiting from low to middle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r>
              <a:rPr lang="en-US" dirty="0" smtClean="0"/>
              <a:t>The greatest number of people with diabetes are between </a:t>
            </a:r>
            <a:r>
              <a:rPr lang="en-US" b="1" dirty="0" smtClean="0"/>
              <a:t>40 and 59 years of age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A72-DE3B-4EBA-B2E3-06F30A6383E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Epidemiology- 2016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1 in 11 adults have DM</a:t>
            </a:r>
          </a:p>
          <a:p>
            <a:r>
              <a:rPr lang="en-GB" dirty="0" smtClean="0"/>
              <a:t>1 in 2 adults with DM is undiagnosed</a:t>
            </a:r>
          </a:p>
          <a:p>
            <a:r>
              <a:rPr lang="en-GB" dirty="0" smtClean="0"/>
              <a:t>1 in 7 births is affected by Gestational DM</a:t>
            </a:r>
          </a:p>
          <a:p>
            <a:r>
              <a:rPr lang="en-GB" dirty="0" smtClean="0"/>
              <a:t>542,000 children have Type 1 DM</a:t>
            </a:r>
          </a:p>
          <a:p>
            <a:r>
              <a:rPr lang="en-GB" dirty="0" smtClean="0"/>
              <a:t>12% of global health expenditure is on DM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5A72-DE3B-4EBA-B2E3-06F30A6383E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Insulin structure and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Insulin is produced in the </a:t>
            </a:r>
            <a:r>
              <a:rPr lang="en-GB" b="1" dirty="0" smtClean="0"/>
              <a:t>beta cells of the pancreatic islets. </a:t>
            </a:r>
          </a:p>
          <a:p>
            <a:r>
              <a:rPr lang="en-GB" dirty="0"/>
              <a:t>I</a:t>
            </a:r>
            <a:r>
              <a:rPr lang="en-GB" dirty="0" smtClean="0"/>
              <a:t>nitially synthesized as a single-chain </a:t>
            </a:r>
            <a:r>
              <a:rPr lang="en-GB" b="1" dirty="0" smtClean="0"/>
              <a:t>86-amino-acid</a:t>
            </a:r>
            <a:r>
              <a:rPr lang="en-GB" dirty="0" smtClean="0"/>
              <a:t> precursor polypeptide, </a:t>
            </a:r>
            <a:r>
              <a:rPr lang="en-GB" b="1" dirty="0" err="1" smtClean="0"/>
              <a:t>preproinsulin</a:t>
            </a:r>
            <a:endParaRPr lang="en-GB" b="1" dirty="0" smtClean="0"/>
          </a:p>
          <a:p>
            <a:r>
              <a:rPr lang="en-GB" b="1" dirty="0" smtClean="0"/>
              <a:t>Insulin</a:t>
            </a:r>
            <a:r>
              <a:rPr lang="en-GB" dirty="0" smtClean="0"/>
              <a:t>-A chain </a:t>
            </a:r>
            <a:r>
              <a:rPr lang="en-GB" b="1" dirty="0" smtClean="0"/>
              <a:t>(21 AA) and B chain (30 AA</a:t>
            </a:r>
            <a:r>
              <a:rPr lang="en-GB" dirty="0" smtClean="0"/>
              <a:t>) connected by </a:t>
            </a:r>
            <a:r>
              <a:rPr lang="en-GB" b="1" dirty="0" smtClean="0"/>
              <a:t>disulfide bonds.</a:t>
            </a:r>
          </a:p>
          <a:p>
            <a:r>
              <a:rPr lang="en-GB" b="1" dirty="0" smtClean="0"/>
              <a:t>C- peptide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740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Overview of Diabetes Mellitus</vt:lpstr>
      <vt:lpstr>Outline </vt:lpstr>
      <vt:lpstr>What is Diabetes</vt:lpstr>
      <vt:lpstr>What is Diabetes?</vt:lpstr>
      <vt:lpstr>What is Diabetes?</vt:lpstr>
      <vt:lpstr>Epidemiology </vt:lpstr>
      <vt:lpstr>Epidemiology </vt:lpstr>
      <vt:lpstr>Epidemiology- 2016 </vt:lpstr>
      <vt:lpstr>Insulin structure and function</vt:lpstr>
      <vt:lpstr>Types of Diabetes</vt:lpstr>
      <vt:lpstr>Pathogenesis </vt:lpstr>
      <vt:lpstr>Pathogenesis</vt:lpstr>
      <vt:lpstr>Distinguishing Type 1 and Type 2</vt:lpstr>
      <vt:lpstr>PowerPoint Presentation</vt:lpstr>
      <vt:lpstr>Risk factors for type 2 Diabetes</vt:lpstr>
      <vt:lpstr>Risk factors for type 2 Diabetes</vt:lpstr>
      <vt:lpstr>What are the symptoms of Diabetes</vt:lpstr>
      <vt:lpstr>Screening  for DM- recommendations</vt:lpstr>
      <vt:lpstr>Diagnosis of DM</vt:lpstr>
      <vt:lpstr>Diagnosis of DM</vt:lpstr>
      <vt:lpstr>Diagnosis of DM</vt:lpstr>
      <vt:lpstr>Pre- diabetes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Diabetes Mellitus</dc:title>
  <dc:creator>Ademola</dc:creator>
  <cp:lastModifiedBy>Famade Gbenga</cp:lastModifiedBy>
  <cp:revision>18</cp:revision>
  <dcterms:created xsi:type="dcterms:W3CDTF">2016-07-27T18:25:21Z</dcterms:created>
  <dcterms:modified xsi:type="dcterms:W3CDTF">2017-10-12T07:35:43Z</dcterms:modified>
</cp:coreProperties>
</file>