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30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7" r:id="rId27"/>
    <p:sldId id="280" r:id="rId28"/>
    <p:sldId id="282" r:id="rId29"/>
    <p:sldId id="284" r:id="rId30"/>
    <p:sldId id="286" r:id="rId31"/>
    <p:sldId id="288" r:id="rId32"/>
    <p:sldId id="290" r:id="rId33"/>
    <p:sldId id="292" r:id="rId34"/>
    <p:sldId id="294" r:id="rId35"/>
    <p:sldId id="296" r:id="rId36"/>
    <p:sldId id="297" r:id="rId37"/>
    <p:sldId id="295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BF762AC-7F70-4834-8DF8-0F3FF0205D32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FA2B66B-E29F-4AE7-95B6-597D6110F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Viral </a:t>
            </a:r>
            <a:r>
              <a:rPr lang="en-US" sz="6000" b="1" dirty="0"/>
              <a:t>Hepatitis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DR. C.E. ONYEMA</a:t>
            </a:r>
          </a:p>
          <a:p>
            <a:r>
              <a:rPr lang="en-US" dirty="0" smtClean="0"/>
              <a:t>CONSULTANT PAEDIATRICIAN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2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772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Laboratory Features</a:t>
            </a:r>
            <a:endParaRPr lang="en-US" sz="2400" dirty="0"/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Elevated </a:t>
            </a:r>
            <a:r>
              <a:rPr lang="en-US" dirty="0" err="1" smtClean="0"/>
              <a:t>alanine</a:t>
            </a:r>
            <a:r>
              <a:rPr lang="en-US" dirty="0" smtClean="0"/>
              <a:t> </a:t>
            </a:r>
            <a:r>
              <a:rPr lang="en-US" dirty="0"/>
              <a:t>aminotransferase and aspartate aminotransferase levels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Elevated alkaline phosphatase if </a:t>
            </a:r>
            <a:r>
              <a:rPr lang="en-US" dirty="0" smtClean="0"/>
              <a:t>there is  </a:t>
            </a:r>
            <a:r>
              <a:rPr lang="en-US" dirty="0" err="1"/>
              <a:t>cholestasis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Serologic tests are required to confirm diagnosis or determine immunity.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Anti HAV antibody is confirmed during acute or early convalescent phase of infection by presence of </a:t>
            </a:r>
            <a:r>
              <a:rPr lang="en-US" dirty="0" err="1"/>
              <a:t>IgM</a:t>
            </a:r>
            <a:r>
              <a:rPr lang="en-US" dirty="0"/>
              <a:t> anti – HAV in the serum.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It is present 5 – 10days before onset of symptoms and can persist for up to 6months.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1gG anti – HAV appears in convalescent phase and remain for life. It is used to diagnose immunity to HAV.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PCR assays is used to amplify and sequence viral genomes, and therefore helpful to investigate source of outbreak.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Treatment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There is no specific treatment for HAV infection.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Treatment is symptomatic which includes: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Bed rest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Appropriate fluid replacement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Adequate caloric intake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Multivitamins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Complications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Very rare in children.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Fulminant </a:t>
            </a:r>
            <a:r>
              <a:rPr lang="en-US" dirty="0"/>
              <a:t>hepatitis in older children and adults which has high mortality.</a:t>
            </a:r>
          </a:p>
        </p:txBody>
      </p:sp>
    </p:spTree>
    <p:extLst>
      <p:ext uri="{BB962C8B-B14F-4D97-AF65-F5344CB8AC3E}">
        <p14:creationId xmlns:p14="http://schemas.microsoft.com/office/powerpoint/2010/main" val="334950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696200" cy="544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PREVENTION</a:t>
            </a:r>
            <a:r>
              <a:rPr lang="en-US" dirty="0" smtClean="0"/>
              <a:t> :  VAQTA </a:t>
            </a:r>
            <a:r>
              <a:rPr lang="en-US" dirty="0"/>
              <a:t>– 0.5ml containing 25µ of antigen given 2 doses.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The second dose is given 6 – 8months after the first dose.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Both Vaccines are approved for persons of age 12months to 18years.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Vaccination schedule begin at 12months of age and should be completed at 23months of age.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The minimum interval between doses is 6months. If it extends beyond 18months, it is not necessary to repeat it.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Other methods of prevention include: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Hand washing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Proper cooking of food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Hygienic food handling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Proper sewage disposal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Provision of safe water for drinking and domestic use.</a:t>
            </a:r>
          </a:p>
        </p:txBody>
      </p:sp>
    </p:spTree>
    <p:extLst>
      <p:ext uri="{BB962C8B-B14F-4D97-AF65-F5344CB8AC3E}">
        <p14:creationId xmlns:p14="http://schemas.microsoft.com/office/powerpoint/2010/main" val="91748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772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Prognosis 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Prognosis is very good in children.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Infection usually resolves completely.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Mortality is less than 0.5%.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For those that develop </a:t>
            </a:r>
            <a:r>
              <a:rPr lang="en-US" dirty="0">
                <a:solidFill>
                  <a:srgbClr val="FF0000"/>
                </a:solidFill>
              </a:rPr>
              <a:t>fulminant hepatitis, mortality rate is about 80</a:t>
            </a:r>
            <a:r>
              <a:rPr lang="en-US" dirty="0" smtClean="0">
                <a:solidFill>
                  <a:srgbClr val="FF0000"/>
                </a:solidFill>
              </a:rPr>
              <a:t>%.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2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62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Hepatitis B Virus Infection (HBV)</a:t>
            </a:r>
            <a:endParaRPr lang="en-US" sz="3200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Hepatitis B is an infection caused by hepatitis B virus which causes inflammation of the liver.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HBV is a DNA virus which has an outer circular lipid envelops and core </a:t>
            </a:r>
            <a:r>
              <a:rPr lang="en-US" dirty="0" err="1" smtClean="0"/>
              <a:t>icosahedral</a:t>
            </a:r>
            <a:r>
              <a:rPr lang="en-US" dirty="0" smtClean="0"/>
              <a:t> </a:t>
            </a:r>
            <a:r>
              <a:rPr lang="en-US" dirty="0" err="1" smtClean="0"/>
              <a:t>nucleocapsid</a:t>
            </a:r>
            <a:r>
              <a:rPr lang="en-US" dirty="0" smtClean="0"/>
              <a:t> protein.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nucleocapside</a:t>
            </a:r>
            <a:r>
              <a:rPr lang="en-US" dirty="0" smtClean="0"/>
              <a:t> encloses the viral DNA and DNA polymerase which has  Reverse transcriptase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19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On the surface of the virus are non – infection particles compose of lipids and protein called surface antigen (</a:t>
            </a:r>
            <a:r>
              <a:rPr lang="en-US" dirty="0" err="1"/>
              <a:t>HbsAg</a:t>
            </a:r>
            <a:r>
              <a:rPr lang="en-US" dirty="0"/>
              <a:t>).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HBV has many antigenic component which include: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Hepatitis B surface antigen (</a:t>
            </a:r>
            <a:r>
              <a:rPr lang="en-US" dirty="0" err="1"/>
              <a:t>HbsAg</a:t>
            </a:r>
            <a:r>
              <a:rPr lang="en-US" dirty="0"/>
              <a:t>)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Hepatitis B core antigen (</a:t>
            </a:r>
            <a:r>
              <a:rPr lang="en-US" dirty="0" err="1"/>
              <a:t>HbcAg</a:t>
            </a:r>
            <a:r>
              <a:rPr lang="en-US" dirty="0"/>
              <a:t>)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Hepatitis B e antigen(</a:t>
            </a:r>
            <a:r>
              <a:rPr lang="en-US" dirty="0" err="1"/>
              <a:t>HbeAg</a:t>
            </a:r>
            <a:r>
              <a:rPr lang="en-US" dirty="0"/>
              <a:t>)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/>
              <a:t>HbsAg</a:t>
            </a:r>
            <a:r>
              <a:rPr lang="en-US" dirty="0"/>
              <a:t> can be identify in the </a:t>
            </a:r>
            <a:r>
              <a:rPr lang="en-US" dirty="0">
                <a:solidFill>
                  <a:srgbClr val="FF0000"/>
                </a:solidFill>
              </a:rPr>
              <a:t>serum 30 to 60 </a:t>
            </a:r>
            <a:r>
              <a:rPr lang="en-US" dirty="0"/>
              <a:t>days after infection with HBV and persist for variable period.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HbcAg</a:t>
            </a:r>
            <a:r>
              <a:rPr lang="en-US" dirty="0">
                <a:solidFill>
                  <a:srgbClr val="FF0000"/>
                </a:solidFill>
              </a:rPr>
              <a:t> is detected in the liver tissues in acute and chronic HBV infection.</a:t>
            </a:r>
          </a:p>
        </p:txBody>
      </p:sp>
    </p:spTree>
    <p:extLst>
      <p:ext uri="{BB962C8B-B14F-4D97-AF65-F5344CB8AC3E}">
        <p14:creationId xmlns:p14="http://schemas.microsoft.com/office/powerpoint/2010/main" val="372187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HbeAg</a:t>
            </a:r>
            <a:r>
              <a:rPr lang="en-US" dirty="0">
                <a:solidFill>
                  <a:srgbClr val="FF0000"/>
                </a:solidFill>
              </a:rPr>
              <a:t> is detected in the serum during acute phase and it indicates high infectivity</a:t>
            </a:r>
            <a:r>
              <a:rPr lang="en-US" dirty="0"/>
              <a:t> because the viral liters are high.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The body develops antibodies to these antigens.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Antibody to </a:t>
            </a:r>
            <a:r>
              <a:rPr lang="en-US" dirty="0" err="1"/>
              <a:t>HbsAg</a:t>
            </a:r>
            <a:r>
              <a:rPr lang="en-US" dirty="0"/>
              <a:t> develop during acute and convalescent period, and this indicates immunity to HBV.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Antibody to </a:t>
            </a:r>
            <a:r>
              <a:rPr lang="en-US" dirty="0" err="1"/>
              <a:t>HbcAg</a:t>
            </a:r>
            <a:r>
              <a:rPr lang="en-US" dirty="0"/>
              <a:t> (anti – </a:t>
            </a:r>
            <a:r>
              <a:rPr lang="en-US" dirty="0" err="1"/>
              <a:t>HBc</a:t>
            </a:r>
            <a:r>
              <a:rPr lang="en-US" dirty="0"/>
              <a:t>) indicates past infection with HBV.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 smtClean="0"/>
              <a:t>Antibody </a:t>
            </a:r>
            <a:r>
              <a:rPr lang="en-US" dirty="0"/>
              <a:t>to </a:t>
            </a:r>
            <a:r>
              <a:rPr lang="en-US" dirty="0" err="1" smtClean="0"/>
              <a:t>HbeAg</a:t>
            </a:r>
            <a:r>
              <a:rPr lang="en-US" dirty="0" smtClean="0"/>
              <a:t> </a:t>
            </a:r>
            <a:r>
              <a:rPr lang="en-US" dirty="0"/>
              <a:t>(anti – </a:t>
            </a:r>
            <a:r>
              <a:rPr lang="en-US" dirty="0" err="1"/>
              <a:t>Hbe</a:t>
            </a:r>
            <a:r>
              <a:rPr lang="en-US" dirty="0"/>
              <a:t>) indicates low serum infectivity. 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Humans are the only known host for HBV.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 The virus is relatively stable, and can remain </a:t>
            </a:r>
            <a:r>
              <a:rPr lang="en-US" dirty="0" smtClean="0"/>
              <a:t>infectious </a:t>
            </a:r>
            <a:r>
              <a:rPr lang="en-US" dirty="0"/>
              <a:t>on stable environmental surface for more than 7days.</a:t>
            </a:r>
          </a:p>
        </p:txBody>
      </p:sp>
    </p:spTree>
    <p:extLst>
      <p:ext uri="{BB962C8B-B14F-4D97-AF65-F5344CB8AC3E}">
        <p14:creationId xmlns:p14="http://schemas.microsoft.com/office/powerpoint/2010/main" val="300668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220px-HB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0" y="1473200"/>
            <a:ext cx="67056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5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1950"/>
            <a:ext cx="784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Epidemiology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- </a:t>
            </a:r>
            <a:r>
              <a:rPr lang="en-US" dirty="0" smtClean="0"/>
              <a:t>HBV </a:t>
            </a:r>
            <a:r>
              <a:rPr lang="en-US" dirty="0"/>
              <a:t>infection affects </a:t>
            </a:r>
            <a:r>
              <a:rPr lang="en-US" dirty="0" smtClean="0"/>
              <a:t>human </a:t>
            </a:r>
            <a:r>
              <a:rPr lang="en-US" dirty="0"/>
              <a:t>only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No animal or insect vector is known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other primates may be infected in laboratory conditions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Transmission is by parenteral or mucosal exposure to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positive blood or body fluids from a person with acute or chronic infection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Highest concentration of the virus is seen in blood and serous fluid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lower </a:t>
            </a:r>
            <a:r>
              <a:rPr lang="en-US" dirty="0" smtClean="0"/>
              <a:t>titers </a:t>
            </a:r>
            <a:r>
              <a:rPr lang="en-US" dirty="0"/>
              <a:t>are </a:t>
            </a:r>
            <a:r>
              <a:rPr lang="en-US" dirty="0" smtClean="0"/>
              <a:t>found </a:t>
            </a:r>
            <a:r>
              <a:rPr lang="en-US" dirty="0"/>
              <a:t>in other fluids such as saliva, tears, urine, and  </a:t>
            </a:r>
            <a:r>
              <a:rPr lang="en-US" dirty="0" smtClean="0"/>
              <a:t>   semen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- the most important rout of transmission are </a:t>
            </a:r>
            <a:r>
              <a:rPr lang="en-US" dirty="0" smtClean="0"/>
              <a:t>parenteral</a:t>
            </a:r>
            <a:r>
              <a:rPr lang="en-US" dirty="0" smtClean="0"/>
              <a:t> </a:t>
            </a:r>
            <a:r>
              <a:rPr lang="en-US" dirty="0"/>
              <a:t>and sexual contacts either heterosexual or homosexual with infected person</a:t>
            </a:r>
          </a:p>
        </p:txBody>
      </p:sp>
    </p:spTree>
    <p:extLst>
      <p:ext uri="{BB962C8B-B14F-4D97-AF65-F5344CB8AC3E}">
        <p14:creationId xmlns:p14="http://schemas.microsoft.com/office/powerpoint/2010/main" val="145482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28" y="228600"/>
            <a:ext cx="7654871" cy="544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- it is transmissible in the absence of visible blood such as contact of skin lesion with infected hospital </a:t>
            </a:r>
            <a:r>
              <a:rPr lang="en-US" dirty="0" smtClean="0"/>
              <a:t>equipment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outbreaks have may be seen in the following situations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/>
              <a:t>centres</a:t>
            </a:r>
            <a:r>
              <a:rPr lang="en-US" dirty="0"/>
              <a:t> with poor </a:t>
            </a:r>
            <a:r>
              <a:rPr lang="en-US" dirty="0" smtClean="0"/>
              <a:t>standard safety </a:t>
            </a:r>
            <a:r>
              <a:rPr lang="en-US" dirty="0"/>
              <a:t>practices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tattooing </a:t>
            </a:r>
            <a:r>
              <a:rPr lang="en-US" dirty="0" err="1" smtClean="0"/>
              <a:t>centres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- acupuncturists </a:t>
            </a:r>
            <a:r>
              <a:rPr lang="en-US" dirty="0" err="1"/>
              <a:t>centre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 smtClean="0"/>
              <a:t>babbers</a:t>
            </a:r>
            <a:r>
              <a:rPr lang="en-US" dirty="0" smtClean="0"/>
              <a:t> </a:t>
            </a:r>
            <a:r>
              <a:rPr lang="en-US" dirty="0"/>
              <a:t>shop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traditional healers who administration </a:t>
            </a:r>
            <a:r>
              <a:rPr lang="en-US" dirty="0" smtClean="0"/>
              <a:t>scarification </a:t>
            </a:r>
            <a:r>
              <a:rPr lang="en-US" dirty="0"/>
              <a:t>marks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Contamination of mucosal surface or skin lesion with infections serum or plasma can occur during: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smtClean="0"/>
              <a:t>mouth </a:t>
            </a:r>
            <a:r>
              <a:rPr lang="en-US" dirty="0"/>
              <a:t>pipetting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eye splashes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hand-to-month contact</a:t>
            </a:r>
          </a:p>
        </p:txBody>
      </p:sp>
    </p:spTree>
    <p:extLst>
      <p:ext uri="{BB962C8B-B14F-4D97-AF65-F5344CB8AC3E}">
        <p14:creationId xmlns:p14="http://schemas.microsoft.com/office/powerpoint/2010/main" val="983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352" y="228600"/>
            <a:ext cx="77194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Introduction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Viral hepatitis is inflammation of the liver caused by a group of viruses which affect the liver as the primary </a:t>
            </a:r>
            <a:r>
              <a:rPr lang="en-US" dirty="0" smtClean="0"/>
              <a:t>disease manifestations.</a:t>
            </a:r>
            <a:endParaRPr lang="en-US" dirty="0"/>
          </a:p>
          <a:p>
            <a:pPr lvl="0" algn="just">
              <a:lnSpc>
                <a:spcPct val="200000"/>
              </a:lnSpc>
            </a:pPr>
            <a:r>
              <a:rPr lang="en-US" dirty="0"/>
              <a:t>They are referred to as </a:t>
            </a:r>
            <a:r>
              <a:rPr lang="en-US" dirty="0" err="1"/>
              <a:t>hepatotrophic</a:t>
            </a:r>
            <a:r>
              <a:rPr lang="en-US" dirty="0"/>
              <a:t> viruses designated as hepatitis A, B, C, D and E.</a:t>
            </a:r>
          </a:p>
          <a:p>
            <a:pPr lvl="0" algn="just">
              <a:lnSpc>
                <a:spcPct val="200000"/>
              </a:lnSpc>
            </a:pPr>
            <a:r>
              <a:rPr lang="en-US" dirty="0"/>
              <a:t>These five types are of great concern because of the burden of morbidity and mortality </a:t>
            </a:r>
            <a:r>
              <a:rPr lang="en-US" dirty="0" smtClean="0"/>
              <a:t>associated with them, </a:t>
            </a:r>
            <a:r>
              <a:rPr lang="en-US" dirty="0"/>
              <a:t>and the potential for outbreaks and epidemic spread.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All the five viruses can cause acute hepatitis.</a:t>
            </a:r>
          </a:p>
        </p:txBody>
      </p:sp>
    </p:spTree>
    <p:extLst>
      <p:ext uri="{BB962C8B-B14F-4D97-AF65-F5344CB8AC3E}">
        <p14:creationId xmlns:p14="http://schemas.microsoft.com/office/powerpoint/2010/main" val="418642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- hand-to-eye- contact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torching surfaces of various hospital </a:t>
            </a:r>
            <a:r>
              <a:rPr lang="en-US" dirty="0" smtClean="0"/>
              <a:t>equipment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- Perinatal transmission from mother-to-child is a very efficient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If the mother is </a:t>
            </a:r>
            <a:r>
              <a:rPr lang="en-US" dirty="0" err="1" smtClean="0"/>
              <a:t>HbeAg</a:t>
            </a:r>
            <a:r>
              <a:rPr lang="en-US" dirty="0" smtClean="0"/>
              <a:t> </a:t>
            </a:r>
            <a:r>
              <a:rPr lang="en-US" dirty="0"/>
              <a:t>positive the infant has 70 – 90% chance of becoming infected in the absence of post exposure prophylaxis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Whereas if the mother is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positive the risk of perinatal transmission is 10%.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The frequency of infection and pattern of transmission vary in different </a:t>
            </a:r>
            <a:r>
              <a:rPr lang="en-US" dirty="0" smtClean="0"/>
              <a:t>parts </a:t>
            </a:r>
            <a:r>
              <a:rPr lang="en-US" dirty="0"/>
              <a:t>of the world.</a:t>
            </a:r>
          </a:p>
        </p:txBody>
      </p:sp>
    </p:spTree>
    <p:extLst>
      <p:ext uri="{BB962C8B-B14F-4D97-AF65-F5344CB8AC3E}">
        <p14:creationId xmlns:p14="http://schemas.microsoft.com/office/powerpoint/2010/main" val="343502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848600" cy="6273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Areas of high </a:t>
            </a:r>
            <a:r>
              <a:rPr lang="en-US" dirty="0" err="1"/>
              <a:t>endemicity</a:t>
            </a:r>
            <a:r>
              <a:rPr lang="en-US" dirty="0"/>
              <a:t> include: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smtClean="0"/>
              <a:t>China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south East Asia 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err="1" smtClean="0"/>
              <a:t>Subsaharan</a:t>
            </a:r>
            <a:r>
              <a:rPr lang="en-US" dirty="0" smtClean="0"/>
              <a:t> </a:t>
            </a:r>
            <a:r>
              <a:rPr lang="en-US" dirty="0"/>
              <a:t>Africa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smtClean="0"/>
              <a:t>parts </a:t>
            </a:r>
            <a:r>
              <a:rPr lang="en-US" dirty="0"/>
              <a:t>of </a:t>
            </a:r>
            <a:r>
              <a:rPr lang="en-US" dirty="0" smtClean="0"/>
              <a:t>Middle </a:t>
            </a:r>
            <a:r>
              <a:rPr lang="en-US" dirty="0"/>
              <a:t>East</a:t>
            </a:r>
          </a:p>
          <a:p>
            <a:pPr>
              <a:lnSpc>
                <a:spcPct val="150000"/>
              </a:lnSpc>
            </a:pPr>
            <a:r>
              <a:rPr lang="en-US" dirty="0"/>
              <a:t>- In these </a:t>
            </a:r>
            <a:r>
              <a:rPr lang="en-US" dirty="0" smtClean="0"/>
              <a:t>areas</a:t>
            </a:r>
            <a:r>
              <a:rPr lang="en-US" dirty="0"/>
              <a:t>, the lifetime </a:t>
            </a:r>
            <a:r>
              <a:rPr lang="en-US" dirty="0" smtClean="0"/>
              <a:t>risk </a:t>
            </a:r>
            <a:r>
              <a:rPr lang="en-US" dirty="0"/>
              <a:t>of HBV infection is greater than 60%, and perinatal transmission is the most common way of acquiring infection. Chronic carrier rate is 8 – 15%, and incidence of </a:t>
            </a:r>
            <a:r>
              <a:rPr lang="en-US" dirty="0" smtClean="0"/>
              <a:t>chronic </a:t>
            </a:r>
            <a:r>
              <a:rPr lang="en-US" dirty="0"/>
              <a:t>liver disease and liver cancer in adults are high</a:t>
            </a:r>
          </a:p>
          <a:p>
            <a:pPr>
              <a:lnSpc>
                <a:spcPct val="150000"/>
              </a:lnSpc>
            </a:pPr>
            <a:r>
              <a:rPr lang="en-US" dirty="0"/>
              <a:t>- Areas of low </a:t>
            </a:r>
            <a:r>
              <a:rPr lang="en-US" dirty="0" err="1"/>
              <a:t>endemicity</a:t>
            </a:r>
            <a:r>
              <a:rPr lang="en-US" dirty="0"/>
              <a:t> include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smtClean="0"/>
              <a:t>United </a:t>
            </a:r>
            <a:r>
              <a:rPr lang="en-US" dirty="0"/>
              <a:t>S</a:t>
            </a:r>
            <a:r>
              <a:rPr lang="en-US" dirty="0" smtClean="0"/>
              <a:t>tates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smtClean="0"/>
              <a:t>Western </a:t>
            </a:r>
            <a:r>
              <a:rPr lang="en-US" dirty="0"/>
              <a:t>Europe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dirty="0" smtClean="0"/>
              <a:t>Australia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Infection occurs mainly in adulthood and the chronic carrier rate is 0.1 – 0.5%</a:t>
            </a:r>
          </a:p>
        </p:txBody>
      </p:sp>
    </p:spTree>
    <p:extLst>
      <p:ext uri="{BB962C8B-B14F-4D97-AF65-F5344CB8AC3E}">
        <p14:creationId xmlns:p14="http://schemas.microsoft.com/office/powerpoint/2010/main" val="342522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84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 Risk Groups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Infants born to infected mothers.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Sexual/household contact of infected person.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Health care workers.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Patients and employees of hemodialysis centers.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Injectable</a:t>
            </a:r>
            <a:r>
              <a:rPr lang="en-US" dirty="0" smtClean="0"/>
              <a:t> </a:t>
            </a:r>
            <a:r>
              <a:rPr lang="en-US" dirty="0"/>
              <a:t>drug users sharing unsterile needles.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People sharing unsterile devices. </a:t>
            </a:r>
            <a:r>
              <a:rPr lang="en-US" dirty="0" err="1"/>
              <a:t>Eg</a:t>
            </a:r>
            <a:r>
              <a:rPr lang="en-US" dirty="0"/>
              <a:t> scarification, acupuncture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Persons living in regions or travelling to </a:t>
            </a:r>
            <a:r>
              <a:rPr lang="en-US" dirty="0" smtClean="0"/>
              <a:t>regions </a:t>
            </a:r>
            <a:r>
              <a:rPr lang="en-US" dirty="0"/>
              <a:t>with endemic hepatitis.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Sexually active heterosexuals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Men who have sex with men.</a:t>
            </a:r>
          </a:p>
        </p:txBody>
      </p:sp>
    </p:spTree>
    <p:extLst>
      <p:ext uri="{BB962C8B-B14F-4D97-AF65-F5344CB8AC3E}">
        <p14:creationId xmlns:p14="http://schemas.microsoft.com/office/powerpoint/2010/main" val="348067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7696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Pathogenesis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After the infection, there is incubation period of variable period. In </a:t>
            </a:r>
            <a:r>
              <a:rPr lang="en-US" dirty="0">
                <a:solidFill>
                  <a:srgbClr val="FF0000"/>
                </a:solidFill>
              </a:rPr>
              <a:t>older children and adults, this is approximately 2 – 4 weeks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In young children and neonates it can extend from months to years.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During this period, the virus actively replicates in the liver cells without clinical signs or elevation of liver enzymes. This is stage of immune tolerances.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This is followed by host immune response with development of antibodies which clears the virus.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The body also develops virus – specific </a:t>
            </a:r>
            <a:r>
              <a:rPr lang="en-US" dirty="0">
                <a:solidFill>
                  <a:srgbClr val="FF0000"/>
                </a:solidFill>
              </a:rPr>
              <a:t>cytotoxic T – </a:t>
            </a:r>
            <a:r>
              <a:rPr lang="en-US" dirty="0" err="1" smtClean="0">
                <a:solidFill>
                  <a:srgbClr val="FF0000"/>
                </a:solidFill>
              </a:rPr>
              <a:t>lymhocytes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which cause inflammation with </a:t>
            </a:r>
            <a:r>
              <a:rPr lang="en-US" dirty="0" err="1"/>
              <a:t>cytopathic</a:t>
            </a:r>
            <a:r>
              <a:rPr lang="en-US" dirty="0"/>
              <a:t> effects which damage the liver. It eliminates the virus by destroying infected cells.</a:t>
            </a:r>
          </a:p>
        </p:txBody>
      </p:sp>
    </p:spTree>
    <p:extLst>
      <p:ext uri="{BB962C8B-B14F-4D97-AF65-F5344CB8AC3E}">
        <p14:creationId xmlns:p14="http://schemas.microsoft.com/office/powerpoint/2010/main" val="218632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88" y="152400"/>
            <a:ext cx="78163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 virus – host interaction may result in either an acute symptomatic disease or an asymptomatic infection.</a:t>
            </a:r>
          </a:p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 period of host antibody response with clearance of viruses and inflammatory reaction correspond to the symptomatic period.</a:t>
            </a:r>
          </a:p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There is a rise in serum ALT and AST levels.</a:t>
            </a:r>
          </a:p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 anti – </a:t>
            </a:r>
            <a:r>
              <a:rPr lang="en-US" dirty="0" err="1"/>
              <a:t>Hbs</a:t>
            </a:r>
            <a:r>
              <a:rPr lang="en-US" dirty="0"/>
              <a:t> is measurable in the serum indicating immunity.</a:t>
            </a:r>
          </a:p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In </a:t>
            </a:r>
            <a:r>
              <a:rPr lang="en-US" dirty="0" smtClean="0"/>
              <a:t>this </a:t>
            </a:r>
            <a:r>
              <a:rPr lang="en-US" dirty="0"/>
              <a:t>stage of infection, the infected hepatocytes and HBV are destroyed.</a:t>
            </a:r>
          </a:p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Anti – </a:t>
            </a:r>
            <a:r>
              <a:rPr lang="en-US" dirty="0" err="1"/>
              <a:t>Hbe</a:t>
            </a:r>
            <a:r>
              <a:rPr lang="en-US" dirty="0"/>
              <a:t> can be detected in the serum.</a:t>
            </a:r>
          </a:p>
          <a:p>
            <a:pPr marL="285750" lvl="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Aminotransferase levels falls to normal reference range.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At this stage, integration of viral genome into host hepatocytes genome takes place.</a:t>
            </a:r>
          </a:p>
        </p:txBody>
      </p:sp>
    </p:spTree>
    <p:extLst>
      <p:ext uri="{BB962C8B-B14F-4D97-AF65-F5344CB8AC3E}">
        <p14:creationId xmlns:p14="http://schemas.microsoft.com/office/powerpoint/2010/main" val="3035918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391400" cy="668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HbsAg</a:t>
            </a:r>
            <a:r>
              <a:rPr lang="en-US" dirty="0"/>
              <a:t> is still present in serum.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 chronic infection, there is persistence of antibody to </a:t>
            </a:r>
            <a:r>
              <a:rPr lang="en-US" dirty="0" err="1"/>
              <a:t>HbcAg</a:t>
            </a:r>
            <a:r>
              <a:rPr lang="en-US" dirty="0"/>
              <a:t> (1gG)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There is continuous destruction of liver cells with formation of fibrosis which may eventually result to cirrhosis and liver carcinoma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hepatocyte inflammation necrosis and increased mitosis of remaining hepatocytes are major factors in nodular formation fibrosis and carcinoma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 adults who are </a:t>
            </a:r>
            <a:r>
              <a:rPr lang="en-US" dirty="0" err="1"/>
              <a:t>immunocompetent</a:t>
            </a:r>
            <a:r>
              <a:rPr lang="en-US" dirty="0"/>
              <a:t> only 4% develop chronic disease.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Whereas in </a:t>
            </a:r>
            <a:r>
              <a:rPr lang="en-US" dirty="0" err="1"/>
              <a:t>perinatally</a:t>
            </a:r>
            <a:r>
              <a:rPr lang="en-US" dirty="0"/>
              <a:t> acquired infection about 90% develop chronic liver disease.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Among children 1 – 5years, about 30 – 50% becomes chronically infected.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9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35496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4" y="1066800"/>
            <a:ext cx="60198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0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7696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Clinical Features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Clinical features of acute HBV infection is indistinguishable from that of other viral hepatitis. It manifests as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feeling of unwell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nausea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vomiting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diarrhea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anorexia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headaches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joint pains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0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	- Weakness</a:t>
            </a:r>
          </a:p>
          <a:p>
            <a:pPr>
              <a:lnSpc>
                <a:spcPct val="250000"/>
              </a:lnSpc>
            </a:pPr>
            <a:r>
              <a:rPr lang="en-US" dirty="0"/>
              <a:t>	- jaundice</a:t>
            </a:r>
          </a:p>
          <a:p>
            <a:pPr>
              <a:lnSpc>
                <a:spcPct val="250000"/>
              </a:lnSpc>
            </a:pPr>
            <a:r>
              <a:rPr lang="en-US" dirty="0"/>
              <a:t>	- Low grade fever</a:t>
            </a:r>
          </a:p>
          <a:p>
            <a:pPr>
              <a:lnSpc>
                <a:spcPct val="250000"/>
              </a:lnSpc>
            </a:pPr>
            <a:r>
              <a:rPr lang="en-US" dirty="0"/>
              <a:t>	- Passage of dark urine</a:t>
            </a:r>
          </a:p>
          <a:p>
            <a:pPr>
              <a:lnSpc>
                <a:spcPct val="250000"/>
              </a:lnSpc>
            </a:pPr>
            <a:r>
              <a:rPr lang="en-US" dirty="0"/>
              <a:t>	- </a:t>
            </a:r>
            <a:r>
              <a:rPr lang="en-US" dirty="0" smtClean="0"/>
              <a:t>Itchy </a:t>
            </a:r>
            <a:r>
              <a:rPr lang="en-US" dirty="0"/>
              <a:t>Skin</a:t>
            </a:r>
          </a:p>
          <a:p>
            <a:pPr>
              <a:lnSpc>
                <a:spcPct val="250000"/>
              </a:lnSpc>
            </a:pPr>
            <a:r>
              <a:rPr lang="en-US" dirty="0"/>
              <a:t>	- Abdominal pain</a:t>
            </a:r>
          </a:p>
        </p:txBody>
      </p:sp>
    </p:spTree>
    <p:extLst>
      <p:ext uri="{BB962C8B-B14F-4D97-AF65-F5344CB8AC3E}">
        <p14:creationId xmlns:p14="http://schemas.microsoft.com/office/powerpoint/2010/main" val="36227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4542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-	The illness lasts for few weeks </a:t>
            </a:r>
            <a:r>
              <a:rPr lang="en-US" dirty="0" smtClean="0"/>
              <a:t>,there is </a:t>
            </a:r>
            <a:r>
              <a:rPr lang="en-US" dirty="0"/>
              <a:t>gradually </a:t>
            </a:r>
            <a:r>
              <a:rPr lang="en-US" dirty="0" smtClean="0"/>
              <a:t>improvement 	in most </a:t>
            </a:r>
            <a:r>
              <a:rPr lang="en-US" dirty="0"/>
              <a:t>affected people.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	In about 1 – 2%, the severe symptoms of </a:t>
            </a:r>
            <a:r>
              <a:rPr lang="en-US" dirty="0" smtClean="0"/>
              <a:t>fulminant </a:t>
            </a:r>
            <a:r>
              <a:rPr lang="en-US" dirty="0"/>
              <a:t>hepatic </a:t>
            </a:r>
            <a:r>
              <a:rPr lang="en-US" dirty="0" smtClean="0"/>
              <a:t>	failure develops </a:t>
            </a:r>
            <a:r>
              <a:rPr lang="en-US" dirty="0"/>
              <a:t>with high case fatality of 63 – 93%.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	Chronic HBV infection does not normally </a:t>
            </a:r>
            <a:r>
              <a:rPr lang="en-US" dirty="0" smtClean="0"/>
              <a:t>cause </a:t>
            </a:r>
            <a:r>
              <a:rPr lang="en-US" dirty="0"/>
              <a:t>early symptoms </a:t>
            </a:r>
            <a:r>
              <a:rPr lang="en-US" dirty="0" smtClean="0"/>
              <a:t>	and may </a:t>
            </a:r>
            <a:r>
              <a:rPr lang="en-US" dirty="0"/>
              <a:t>go undetected until the patient becomes seriously </a:t>
            </a:r>
            <a:r>
              <a:rPr lang="en-US" dirty="0" smtClean="0"/>
              <a:t>	ill </a:t>
            </a:r>
            <a:r>
              <a:rPr lang="en-US" dirty="0"/>
              <a:t>from chronic </a:t>
            </a:r>
            <a:r>
              <a:rPr lang="en-US" dirty="0" smtClean="0"/>
              <a:t>	liver </a:t>
            </a:r>
            <a:r>
              <a:rPr lang="en-US" dirty="0"/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9197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54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Type B and C </a:t>
            </a:r>
            <a:r>
              <a:rPr lang="en-US" dirty="0"/>
              <a:t>can cause chronic hepatitis, and are the most common cause of liver </a:t>
            </a:r>
            <a:r>
              <a:rPr lang="en-US" dirty="0" smtClean="0"/>
              <a:t>cirrhosis </a:t>
            </a:r>
            <a:r>
              <a:rPr lang="en-US" dirty="0"/>
              <a:t>and carcinoma. 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Acute infection with a hepatitis virus may result in conditions varying from: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Subclinical disease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Self – limited symptomatic disease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Fulminant hepatic failure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Hepatitis A and E are caused by ingestion of contaminated food </a:t>
            </a:r>
            <a:r>
              <a:rPr lang="en-US" dirty="0"/>
              <a:t>or water whereas </a:t>
            </a:r>
            <a:r>
              <a:rPr lang="en-US" dirty="0">
                <a:solidFill>
                  <a:srgbClr val="FF0000"/>
                </a:solidFill>
              </a:rPr>
              <a:t>Hepatitis B, C and D usually occur as a result of contact with infected blood and body fluids.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2433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EXTRA HEPATIC MANIFESTATIONS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- Rarely acute and chronic HBV infection can be associated with extra </a:t>
            </a:r>
            <a:r>
              <a:rPr lang="en-US" dirty="0" smtClean="0"/>
              <a:t>hepatic </a:t>
            </a:r>
            <a:r>
              <a:rPr lang="en-US" dirty="0"/>
              <a:t>features.</a:t>
            </a:r>
          </a:p>
          <a:p>
            <a:pPr>
              <a:lnSpc>
                <a:spcPct val="200000"/>
              </a:lnSpc>
            </a:pPr>
            <a:r>
              <a:rPr lang="en-US" dirty="0"/>
              <a:t>These include: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(a)	Serum </a:t>
            </a:r>
            <a:r>
              <a:rPr lang="en-US" dirty="0"/>
              <a:t>sickness-like syndrome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-	Fever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-     </a:t>
            </a:r>
            <a:r>
              <a:rPr lang="en-US" dirty="0" smtClean="0"/>
              <a:t>	erythematous </a:t>
            </a:r>
            <a:r>
              <a:rPr lang="en-US" dirty="0"/>
              <a:t>rash</a:t>
            </a:r>
          </a:p>
          <a:p>
            <a:pPr>
              <a:lnSpc>
                <a:spcPct val="200000"/>
              </a:lnSpc>
            </a:pPr>
            <a:r>
              <a:rPr lang="en-US" dirty="0"/>
              <a:t>-	 myalgia</a:t>
            </a:r>
          </a:p>
          <a:p>
            <a:pPr>
              <a:lnSpc>
                <a:spcPct val="200000"/>
              </a:lnSpc>
            </a:pPr>
            <a:r>
              <a:rPr lang="en-US" dirty="0"/>
              <a:t>-	</a:t>
            </a:r>
            <a:r>
              <a:rPr lang="en-US" dirty="0" smtClean="0"/>
              <a:t>Arthralgia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-	malaise/fatigue</a:t>
            </a:r>
          </a:p>
        </p:txBody>
      </p:sp>
    </p:spTree>
    <p:extLst>
      <p:ext uri="{BB962C8B-B14F-4D97-AF65-F5344CB8AC3E}">
        <p14:creationId xmlns:p14="http://schemas.microsoft.com/office/powerpoint/2010/main" val="4075383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(b)	Glomerulonephritis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	– </a:t>
            </a:r>
            <a:r>
              <a:rPr lang="en-US" dirty="0" err="1" smtClean="0"/>
              <a:t>proteinuria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	– </a:t>
            </a:r>
            <a:r>
              <a:rPr lang="en-US" dirty="0"/>
              <a:t>generalized </a:t>
            </a:r>
            <a:r>
              <a:rPr lang="en-US" dirty="0" err="1"/>
              <a:t>oedema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	– </a:t>
            </a:r>
            <a:r>
              <a:rPr lang="en-US" dirty="0" err="1" smtClean="0"/>
              <a:t>hypoproteinaemia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( c ) 	Polyarthritis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	- </a:t>
            </a:r>
            <a:r>
              <a:rPr lang="en-US" dirty="0"/>
              <a:t>acute and symmetrical joint inflammation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- </a:t>
            </a:r>
            <a:r>
              <a:rPr lang="en-US" dirty="0"/>
              <a:t>morning stiffness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(d)   	Neurologic</a:t>
            </a:r>
          </a:p>
          <a:p>
            <a:pPr>
              <a:lnSpc>
                <a:spcPct val="150000"/>
              </a:lnSpc>
            </a:pPr>
            <a:r>
              <a:rPr lang="en-US" dirty="0"/>
              <a:t>	- </a:t>
            </a:r>
            <a:r>
              <a:rPr lang="en-US" dirty="0" err="1"/>
              <a:t>Guillain</a:t>
            </a:r>
            <a:r>
              <a:rPr lang="en-US" dirty="0"/>
              <a:t> – </a:t>
            </a:r>
            <a:r>
              <a:rPr lang="en-US" dirty="0" err="1" smtClean="0"/>
              <a:t>Barre</a:t>
            </a:r>
            <a:r>
              <a:rPr lang="en-US" dirty="0" smtClean="0"/>
              <a:t> </a:t>
            </a:r>
            <a:r>
              <a:rPr lang="en-US" dirty="0"/>
              <a:t>syndrome</a:t>
            </a:r>
          </a:p>
          <a:p>
            <a:pPr>
              <a:lnSpc>
                <a:spcPct val="150000"/>
              </a:lnSpc>
            </a:pPr>
            <a:r>
              <a:rPr lang="en-US" dirty="0"/>
              <a:t>	- depression-psychosis</a:t>
            </a:r>
          </a:p>
          <a:p>
            <a:pPr>
              <a:lnSpc>
                <a:spcPct val="150000"/>
              </a:lnSpc>
            </a:pPr>
            <a:r>
              <a:rPr lang="en-US" dirty="0"/>
              <a:t>	- altered mental </a:t>
            </a:r>
            <a:r>
              <a:rPr lang="en-US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/>
              <a:t>e) </a:t>
            </a:r>
            <a:r>
              <a:rPr lang="en-US" dirty="0" smtClean="0"/>
              <a:t>	Poly </a:t>
            </a:r>
            <a:r>
              <a:rPr lang="en-US" dirty="0"/>
              <a:t>arteritis </a:t>
            </a:r>
            <a:r>
              <a:rPr lang="en-US" dirty="0" err="1"/>
              <a:t>nodosa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- high fever, weakness</a:t>
            </a:r>
          </a:p>
          <a:p>
            <a:pPr>
              <a:lnSpc>
                <a:spcPct val="150000"/>
              </a:lnSpc>
            </a:pPr>
            <a:r>
              <a:rPr lang="en-US" dirty="0"/>
              <a:t>	- malaise,  weight loss </a:t>
            </a:r>
          </a:p>
        </p:txBody>
      </p:sp>
    </p:spTree>
    <p:extLst>
      <p:ext uri="{BB962C8B-B14F-4D97-AF65-F5344CB8AC3E}">
        <p14:creationId xmlns:p14="http://schemas.microsoft.com/office/powerpoint/2010/main" val="203968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461" y="444204"/>
            <a:ext cx="77207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 (</a:t>
            </a:r>
            <a:r>
              <a:rPr lang="en-US" dirty="0" smtClean="0"/>
              <a:t>f ) </a:t>
            </a:r>
            <a:r>
              <a:rPr lang="en-US" dirty="0" err="1" smtClean="0"/>
              <a:t>Haematologic</a:t>
            </a:r>
            <a:r>
              <a:rPr lang="en-US" dirty="0" smtClean="0"/>
              <a:t> </a:t>
            </a:r>
            <a:r>
              <a:rPr lang="en-US" dirty="0"/>
              <a:t>disorders</a:t>
            </a:r>
          </a:p>
          <a:p>
            <a:pPr>
              <a:lnSpc>
                <a:spcPct val="200000"/>
              </a:lnSpc>
            </a:pPr>
            <a:r>
              <a:rPr lang="en-US" dirty="0"/>
              <a:t>	- </a:t>
            </a:r>
            <a:r>
              <a:rPr lang="en-US" dirty="0" smtClean="0"/>
              <a:t>mixed  </a:t>
            </a:r>
            <a:r>
              <a:rPr lang="en-US" dirty="0" err="1" smtClean="0"/>
              <a:t>cryoglobulinaemia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	- aplastic </a:t>
            </a:r>
            <a:r>
              <a:rPr lang="en-US" dirty="0" err="1"/>
              <a:t>anaemia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dirty="0"/>
              <a:t>       </a:t>
            </a:r>
            <a:r>
              <a:rPr lang="en-US" b="1" dirty="0"/>
              <a:t>Laboratory Diagnosis</a:t>
            </a:r>
          </a:p>
          <a:p>
            <a:pPr>
              <a:lnSpc>
                <a:spcPct val="200000"/>
              </a:lnSpc>
            </a:pPr>
            <a:r>
              <a:rPr lang="en-US" dirty="0"/>
              <a:t>- </a:t>
            </a:r>
            <a:r>
              <a:rPr lang="en-US" dirty="0" smtClean="0"/>
              <a:t>Definite </a:t>
            </a:r>
            <a:r>
              <a:rPr lang="en-US" dirty="0"/>
              <a:t>diagnosis depends on the results of </a:t>
            </a:r>
            <a:r>
              <a:rPr lang="en-US" dirty="0">
                <a:solidFill>
                  <a:srgbClr val="FF0000"/>
                </a:solidFill>
              </a:rPr>
              <a:t>serological testing</a:t>
            </a:r>
            <a:r>
              <a:rPr lang="en-US" dirty="0"/>
              <a:t> of markers of </a:t>
            </a:r>
            <a:r>
              <a:rPr lang="en-US" dirty="0" smtClean="0"/>
              <a:t>HBV </a:t>
            </a:r>
            <a:r>
              <a:rPr lang="en-US" dirty="0"/>
              <a:t>infection</a:t>
            </a:r>
          </a:p>
          <a:p>
            <a:pPr>
              <a:lnSpc>
                <a:spcPct val="200000"/>
              </a:lnSpc>
            </a:pPr>
            <a:r>
              <a:rPr lang="en-US" dirty="0"/>
              <a:t>- A number of serological markers are available to diagnose and monitor people with HBV infection</a:t>
            </a:r>
          </a:p>
          <a:p>
            <a:pPr>
              <a:lnSpc>
                <a:spcPct val="200000"/>
              </a:lnSpc>
            </a:pPr>
            <a:r>
              <a:rPr lang="en-US" dirty="0"/>
              <a:t>- They can be used to distinguish acute and chronic infection</a:t>
            </a:r>
          </a:p>
        </p:txBody>
      </p:sp>
    </p:spTree>
    <p:extLst>
      <p:ext uri="{BB962C8B-B14F-4D97-AF65-F5344CB8AC3E}">
        <p14:creationId xmlns:p14="http://schemas.microsoft.com/office/powerpoint/2010/main" val="3446093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28179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1.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– Used to diagnose both acute and chronic infection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for acute infection, it is detected as early as 1-2weeks after infection and may </a:t>
            </a:r>
            <a:r>
              <a:rPr lang="en-US" dirty="0" smtClean="0"/>
              <a:t>be </a:t>
            </a:r>
            <a:r>
              <a:rPr lang="en-US" dirty="0"/>
              <a:t>present for up to 6months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Persistence of </a:t>
            </a:r>
            <a:r>
              <a:rPr lang="en-US" dirty="0" err="1"/>
              <a:t>Hbs</a:t>
            </a:r>
            <a:r>
              <a:rPr lang="en-US" dirty="0"/>
              <a:t> Ag for at least 6months signifies chronic infection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So presence of </a:t>
            </a:r>
            <a:r>
              <a:rPr lang="en-US" dirty="0" err="1"/>
              <a:t>HbsAg</a:t>
            </a:r>
            <a:r>
              <a:rPr lang="en-US" dirty="0"/>
              <a:t> indicates the person is </a:t>
            </a:r>
            <a:r>
              <a:rPr lang="en-US" dirty="0" smtClean="0"/>
              <a:t>infectious </a:t>
            </a:r>
            <a:r>
              <a:rPr lang="en-US" dirty="0"/>
              <a:t>whether acute or chronic infection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WHO recommends that all blood donors </a:t>
            </a:r>
            <a:r>
              <a:rPr lang="en-US" dirty="0" smtClean="0"/>
              <a:t>should </a:t>
            </a:r>
            <a:r>
              <a:rPr lang="en-US" dirty="0"/>
              <a:t>be tested for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to ensure safety</a:t>
            </a:r>
          </a:p>
        </p:txBody>
      </p:sp>
    </p:spTree>
    <p:extLst>
      <p:ext uri="{BB962C8B-B14F-4D97-AF65-F5344CB8AC3E}">
        <p14:creationId xmlns:p14="http://schemas.microsoft.com/office/powerpoint/2010/main" val="1630273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1275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(2) Anti – </a:t>
            </a:r>
            <a:r>
              <a:rPr lang="en-US" dirty="0" err="1" smtClean="0"/>
              <a:t>Hbs</a:t>
            </a:r>
            <a:r>
              <a:rPr lang="en-US" dirty="0" smtClean="0"/>
              <a:t> </a:t>
            </a:r>
            <a:r>
              <a:rPr lang="en-US" dirty="0"/>
              <a:t>(surface antibody)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</a:t>
            </a:r>
            <a:r>
              <a:rPr lang="en-US" dirty="0"/>
              <a:t>presence in the serum indicates recovery from acute infection and </a:t>
            </a:r>
            <a:r>
              <a:rPr lang="en-US" dirty="0" smtClean="0"/>
              <a:t>	immunity </a:t>
            </a:r>
            <a:r>
              <a:rPr lang="en-US" dirty="0"/>
              <a:t>against reinfection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</a:t>
            </a:r>
            <a:r>
              <a:rPr lang="en-US" dirty="0"/>
              <a:t>Its presence may also follow hepatitis B vaccination or passively </a:t>
            </a:r>
            <a:r>
              <a:rPr lang="en-US" dirty="0" smtClean="0"/>
              <a:t>	acquired </a:t>
            </a:r>
            <a:r>
              <a:rPr lang="en-US" dirty="0"/>
              <a:t>by administration of hepatitis B immune </a:t>
            </a:r>
            <a:r>
              <a:rPr lang="en-US" dirty="0" err="1"/>
              <a:t>Globalin</a:t>
            </a:r>
            <a:r>
              <a:rPr lang="en-US" dirty="0"/>
              <a:t>(HBIG)</a:t>
            </a:r>
          </a:p>
          <a:p>
            <a:pPr>
              <a:lnSpc>
                <a:spcPct val="200000"/>
              </a:lnSpc>
            </a:pPr>
            <a:r>
              <a:rPr lang="en-US" dirty="0"/>
              <a:t>(3) </a:t>
            </a:r>
            <a:r>
              <a:rPr lang="en-US" dirty="0" smtClean="0"/>
              <a:t>Anti-</a:t>
            </a:r>
            <a:r>
              <a:rPr lang="en-US" dirty="0" err="1" smtClean="0"/>
              <a:t>HBc</a:t>
            </a:r>
            <a:r>
              <a:rPr lang="en-US" dirty="0" smtClean="0"/>
              <a:t> </a:t>
            </a:r>
            <a:r>
              <a:rPr lang="en-US" dirty="0"/>
              <a:t>(Core antibody)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</a:t>
            </a:r>
            <a:r>
              <a:rPr lang="en-US" dirty="0"/>
              <a:t>develops in all HBV infection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</a:t>
            </a:r>
            <a:r>
              <a:rPr lang="en-US" dirty="0"/>
              <a:t>It indicates HBV infection at some undefined time in the past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</a:t>
            </a:r>
            <a:r>
              <a:rPr lang="en-US" dirty="0"/>
              <a:t>It persists for life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- </a:t>
            </a:r>
            <a:r>
              <a:rPr lang="en-US" dirty="0"/>
              <a:t>It is not detected following hepatitis B vaccination</a:t>
            </a:r>
          </a:p>
        </p:txBody>
      </p:sp>
    </p:spTree>
    <p:extLst>
      <p:ext uri="{BB962C8B-B14F-4D97-AF65-F5344CB8AC3E}">
        <p14:creationId xmlns:p14="http://schemas.microsoft.com/office/powerpoint/2010/main" val="71569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7323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(4) </a:t>
            </a:r>
            <a:r>
              <a:rPr lang="en-US" dirty="0" err="1" smtClean="0"/>
              <a:t>IgM</a:t>
            </a:r>
            <a:r>
              <a:rPr lang="en-US" dirty="0" smtClean="0"/>
              <a:t> </a:t>
            </a:r>
            <a:r>
              <a:rPr lang="en-US" dirty="0"/>
              <a:t>anti-</a:t>
            </a:r>
            <a:r>
              <a:rPr lang="en-US" dirty="0" err="1"/>
              <a:t>Hbc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- it appears at the onset of illness </a:t>
            </a:r>
            <a:r>
              <a:rPr lang="en-US" dirty="0" smtClean="0"/>
              <a:t>of </a:t>
            </a:r>
            <a:r>
              <a:rPr lang="en-US" dirty="0"/>
              <a:t>acute infection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it indicates recent infection with HBV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it is detectable 4 – 6 months </a:t>
            </a:r>
            <a:r>
              <a:rPr lang="en-US" dirty="0" smtClean="0"/>
              <a:t>after </a:t>
            </a:r>
            <a:r>
              <a:rPr lang="en-US" dirty="0"/>
              <a:t>onset of acute illness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 It is the best serological marker of acute infection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A negative test for 1gM anti-</a:t>
            </a:r>
            <a:r>
              <a:rPr lang="en-US" dirty="0" err="1"/>
              <a:t>HBc</a:t>
            </a:r>
            <a:r>
              <a:rPr lang="en-US" dirty="0"/>
              <a:t> together with positive test for </a:t>
            </a:r>
            <a:r>
              <a:rPr lang="en-US" dirty="0" err="1"/>
              <a:t>HbsAg</a:t>
            </a:r>
            <a:r>
              <a:rPr lang="en-US" dirty="0"/>
              <a:t> in the same blood sample indicates a chronic HBV infection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(5) HBV DNA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	- used to monitor response to treatment of chronic infection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-used to </a:t>
            </a:r>
            <a:r>
              <a:rPr lang="en-US" dirty="0"/>
              <a:t>assess likely hood of mother-to-child transmission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- used </a:t>
            </a:r>
            <a:r>
              <a:rPr lang="en-US" dirty="0"/>
              <a:t>to detect presence of occult HBV infection (</a:t>
            </a:r>
            <a:r>
              <a:rPr lang="en-US" dirty="0" err="1"/>
              <a:t>i.e</a:t>
            </a:r>
            <a:r>
              <a:rPr lang="en-US" dirty="0"/>
              <a:t> infection in someone with negative </a:t>
            </a:r>
            <a:r>
              <a:rPr lang="en-US" dirty="0" err="1"/>
              <a:t>Hbs</a:t>
            </a:r>
            <a:r>
              <a:rPr lang="en-US" dirty="0"/>
              <a:t> Ag)</a:t>
            </a:r>
          </a:p>
        </p:txBody>
      </p:sp>
    </p:spTree>
    <p:extLst>
      <p:ext uri="{BB962C8B-B14F-4D97-AF65-F5344CB8AC3E}">
        <p14:creationId xmlns:p14="http://schemas.microsoft.com/office/powerpoint/2010/main" val="2469117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(6) </a:t>
            </a:r>
            <a:r>
              <a:rPr lang="en-US" dirty="0" err="1"/>
              <a:t>Hbe</a:t>
            </a:r>
            <a:r>
              <a:rPr lang="en-US" dirty="0"/>
              <a:t> Ag – useful indicator of higher risk of infectivity</a:t>
            </a:r>
          </a:p>
          <a:p>
            <a:pPr>
              <a:lnSpc>
                <a:spcPct val="200000"/>
              </a:lnSpc>
            </a:pPr>
            <a:r>
              <a:rPr lang="en-US" dirty="0"/>
              <a:t>- it </a:t>
            </a:r>
            <a:r>
              <a:rPr lang="en-US" dirty="0" smtClean="0"/>
              <a:t>is a </a:t>
            </a:r>
            <a:r>
              <a:rPr lang="en-US" dirty="0"/>
              <a:t>marker of high level of replication of </a:t>
            </a:r>
            <a:r>
              <a:rPr lang="en-US" dirty="0" smtClean="0"/>
              <a:t>the </a:t>
            </a:r>
            <a:r>
              <a:rPr lang="en-US" dirty="0"/>
              <a:t>virus</a:t>
            </a:r>
          </a:p>
          <a:p>
            <a:pPr>
              <a:lnSpc>
                <a:spcPct val="200000"/>
              </a:lnSpc>
            </a:pPr>
            <a:r>
              <a:rPr lang="en-US" dirty="0"/>
              <a:t>- persistence of </a:t>
            </a:r>
            <a:r>
              <a:rPr lang="en-US" dirty="0" err="1" smtClean="0"/>
              <a:t>HbeAg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principal </a:t>
            </a:r>
            <a:r>
              <a:rPr lang="en-US" dirty="0"/>
              <a:t>marker of risk of developing chronic </a:t>
            </a:r>
            <a:r>
              <a:rPr lang="en-US" dirty="0" smtClean="0"/>
              <a:t>liver </a:t>
            </a:r>
            <a:r>
              <a:rPr lang="en-US" dirty="0"/>
              <a:t>disease and liver cancer later in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53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976" y="228600"/>
            <a:ext cx="7707824" cy="3946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/>
              <a:t>Treatment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No specific treatment for acute hepatitis B infection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- treatment is supportive which is aimed at: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- maintaining comfort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- adequate caloric intake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Replacement of fluid and electrolyte losses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- adequate bed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77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80" y="224725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Treatment of Chronic </a:t>
            </a:r>
            <a:r>
              <a:rPr lang="en-US" b="1" dirty="0"/>
              <a:t>Infection</a:t>
            </a:r>
            <a:endParaRPr lang="en-US" dirty="0"/>
          </a:p>
          <a:p>
            <a:pPr lvl="0"/>
            <a:r>
              <a:rPr lang="en-US" dirty="0"/>
              <a:t>- Essence of treatment of chronic  HBV infection is to slow the </a:t>
            </a:r>
            <a:r>
              <a:rPr lang="en-US" dirty="0" smtClean="0"/>
              <a:t>progression to cirrhosis </a:t>
            </a:r>
            <a:r>
              <a:rPr lang="en-US" dirty="0"/>
              <a:t>and reduce incidence of liver cancer. Treatment suppresses viral replication.</a:t>
            </a:r>
          </a:p>
          <a:p>
            <a:pPr lvl="0"/>
            <a:r>
              <a:rPr lang="en-US" dirty="0"/>
              <a:t>- two major groups of antiviral agents are used which are: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1. Interferon </a:t>
            </a:r>
            <a:r>
              <a:rPr lang="en-US" dirty="0"/>
              <a:t>alpha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2. </a:t>
            </a:r>
            <a:r>
              <a:rPr lang="en-US" dirty="0"/>
              <a:t>Nucleoside or nucleotide analogues such as:</a:t>
            </a:r>
          </a:p>
          <a:p>
            <a:pPr lvl="0"/>
            <a:r>
              <a:rPr lang="en-US" dirty="0" smtClean="0"/>
              <a:t>	- </a:t>
            </a:r>
            <a:r>
              <a:rPr lang="en-US" dirty="0" err="1" smtClean="0"/>
              <a:t>tenofovir</a:t>
            </a:r>
            <a:endParaRPr lang="en-US" dirty="0"/>
          </a:p>
          <a:p>
            <a:pPr lvl="0"/>
            <a:r>
              <a:rPr lang="en-US" dirty="0" smtClean="0"/>
              <a:t>	- </a:t>
            </a:r>
            <a:r>
              <a:rPr lang="en-US" dirty="0" err="1"/>
              <a:t>entecavir</a:t>
            </a:r>
            <a:endParaRPr lang="en-US" dirty="0"/>
          </a:p>
          <a:p>
            <a:pPr lvl="0"/>
            <a:r>
              <a:rPr lang="en-US" dirty="0" smtClean="0"/>
              <a:t>	- </a:t>
            </a:r>
            <a:r>
              <a:rPr lang="en-US" dirty="0"/>
              <a:t>lamivudine</a:t>
            </a:r>
          </a:p>
          <a:p>
            <a:pPr lvl="0"/>
            <a:r>
              <a:rPr lang="en-US" dirty="0"/>
              <a:t>- Patients are considered for therapy when:</a:t>
            </a:r>
          </a:p>
          <a:p>
            <a:pPr lvl="0"/>
            <a:r>
              <a:rPr lang="en-US" dirty="0" smtClean="0"/>
              <a:t>	- </a:t>
            </a:r>
            <a:r>
              <a:rPr lang="en-US" dirty="0"/>
              <a:t>HBV DNA level is above 2000iu/ml</a:t>
            </a:r>
          </a:p>
          <a:p>
            <a:pPr lvl="0"/>
            <a:r>
              <a:rPr lang="en-US" dirty="0" smtClean="0"/>
              <a:t>	- </a:t>
            </a:r>
            <a:r>
              <a:rPr lang="en-US" dirty="0"/>
              <a:t>serum alanine </a:t>
            </a:r>
            <a:r>
              <a:rPr lang="en-US" dirty="0" err="1"/>
              <a:t>transferase</a:t>
            </a:r>
            <a:r>
              <a:rPr lang="en-US" dirty="0"/>
              <a:t> level is </a:t>
            </a:r>
            <a:r>
              <a:rPr lang="en-US" dirty="0" err="1"/>
              <a:t>bove</a:t>
            </a:r>
            <a:r>
              <a:rPr lang="en-US" dirty="0"/>
              <a:t> upper limit </a:t>
            </a:r>
          </a:p>
          <a:p>
            <a:pPr lvl="0"/>
            <a:r>
              <a:rPr lang="en-US" dirty="0" smtClean="0"/>
              <a:t>	- </a:t>
            </a:r>
            <a:r>
              <a:rPr lang="en-US" dirty="0"/>
              <a:t>liver biopsy showing sever liver disease as evidenced by area of </a:t>
            </a:r>
            <a:r>
              <a:rPr lang="en-US" dirty="0" smtClean="0"/>
              <a:t>	necrosis</a:t>
            </a:r>
            <a:r>
              <a:rPr lang="en-US" dirty="0"/>
              <a:t>, inflammation and moderate fibrosis.</a:t>
            </a:r>
          </a:p>
          <a:p>
            <a:pPr lvl="0"/>
            <a:r>
              <a:rPr lang="en-US" dirty="0"/>
              <a:t>- </a:t>
            </a:r>
            <a:r>
              <a:rPr lang="en-US" dirty="0" smtClean="0"/>
              <a:t>Cost </a:t>
            </a:r>
            <a:r>
              <a:rPr lang="en-US" dirty="0"/>
              <a:t>of treatment is presently high in all countries especially </a:t>
            </a:r>
            <a:r>
              <a:rPr lang="en-US" dirty="0" smtClean="0"/>
              <a:t>treatment </a:t>
            </a:r>
            <a:r>
              <a:rPr lang="en-US" dirty="0"/>
              <a:t>with interferon alpha</a:t>
            </a:r>
          </a:p>
          <a:p>
            <a:pPr lvl="0"/>
            <a:r>
              <a:rPr lang="en-US" dirty="0"/>
              <a:t>- medications have significant side effects and require careful monitoring</a:t>
            </a:r>
          </a:p>
          <a:p>
            <a:pPr lvl="0"/>
            <a:r>
              <a:rPr lang="en-US" dirty="0"/>
              <a:t>- treatment is for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85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HBV Prevention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- </a:t>
            </a:r>
            <a:r>
              <a:rPr lang="en-US" dirty="0"/>
              <a:t>HBV infection is preventable by vaccination</a:t>
            </a:r>
          </a:p>
          <a:p>
            <a:pPr>
              <a:lnSpc>
                <a:spcPct val="150000"/>
              </a:lnSpc>
            </a:pPr>
            <a:r>
              <a:rPr lang="en-US" dirty="0"/>
              <a:t>- A comprehensive strategy to eliminate HBV infection was developed in 1991 and it includes</a:t>
            </a:r>
          </a:p>
          <a:p>
            <a:pPr>
              <a:lnSpc>
                <a:spcPct val="150000"/>
              </a:lnSpc>
            </a:pPr>
            <a:r>
              <a:rPr lang="en-US" dirty="0"/>
              <a:t>- Prenatal testing of pregnant women for </a:t>
            </a:r>
            <a:r>
              <a:rPr lang="en-US" dirty="0" err="1"/>
              <a:t>HbsAg</a:t>
            </a:r>
            <a:r>
              <a:rPr lang="en-US" dirty="0"/>
              <a:t> to identify new </a:t>
            </a:r>
            <a:r>
              <a:rPr lang="en-US" dirty="0" err="1"/>
              <a:t>borns</a:t>
            </a:r>
            <a:r>
              <a:rPr lang="en-US" dirty="0"/>
              <a:t> who require immune prophylaxis for prevention of perinatal transmission</a:t>
            </a:r>
          </a:p>
          <a:p>
            <a:pPr>
              <a:lnSpc>
                <a:spcPct val="150000"/>
              </a:lnSpc>
            </a:pPr>
            <a:r>
              <a:rPr lang="en-US" dirty="0"/>
              <a:t>- Routine vaccination of infants</a:t>
            </a:r>
          </a:p>
          <a:p>
            <a:pPr>
              <a:lnSpc>
                <a:spcPct val="150000"/>
              </a:lnSpc>
            </a:pPr>
            <a:r>
              <a:rPr lang="en-US" dirty="0"/>
              <a:t>- identification of household contacts of persons  with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positivity for vaccination</a:t>
            </a:r>
          </a:p>
          <a:p>
            <a:pPr>
              <a:lnSpc>
                <a:spcPct val="150000"/>
              </a:lnSpc>
            </a:pPr>
            <a:r>
              <a:rPr lang="en-US" dirty="0"/>
              <a:t>- vaccination of adolescents</a:t>
            </a:r>
          </a:p>
          <a:p>
            <a:pPr>
              <a:lnSpc>
                <a:spcPct val="150000"/>
              </a:lnSpc>
            </a:pPr>
            <a:r>
              <a:rPr lang="en-US" dirty="0"/>
              <a:t>- vaccination of adults with high risk groups such as: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- </a:t>
            </a:r>
            <a:r>
              <a:rPr lang="en-US" dirty="0"/>
              <a:t>heterosexual with multiple sex partners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- </a:t>
            </a:r>
            <a:r>
              <a:rPr lang="en-US" dirty="0"/>
              <a:t>injection – dual users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-Men </a:t>
            </a:r>
            <a:r>
              <a:rPr lang="en-US" dirty="0"/>
              <a:t>who have sex with </a:t>
            </a:r>
            <a:r>
              <a:rPr lang="en-US" dirty="0" smtClean="0"/>
              <a:t>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14687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Hepatitis A Virus Infection (HAV)</a:t>
            </a:r>
            <a:endParaRPr lang="en-US" dirty="0"/>
          </a:p>
          <a:p>
            <a:r>
              <a:rPr lang="en-US" b="1" dirty="0"/>
              <a:t>Epidemiology 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HAV is a non – enveloped RNA virus classified as </a:t>
            </a:r>
            <a:r>
              <a:rPr lang="en-US" dirty="0" err="1"/>
              <a:t>picornavirus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It is a communicable disease which occurs worldwide.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Humans are the only natural host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HAV can be stable for months in relatively moderate temperature and low </a:t>
            </a:r>
            <a:r>
              <a:rPr lang="en-US" dirty="0" err="1"/>
              <a:t>pH.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It is inactivated by high temperature, </a:t>
            </a:r>
            <a:r>
              <a:rPr lang="en-US" dirty="0" err="1"/>
              <a:t>formaline</a:t>
            </a:r>
            <a:r>
              <a:rPr lang="en-US" dirty="0"/>
              <a:t> and choline.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Transmission is by </a:t>
            </a:r>
            <a:r>
              <a:rPr lang="en-US" dirty="0" err="1"/>
              <a:t>faeco</a:t>
            </a:r>
            <a:r>
              <a:rPr lang="en-US" dirty="0"/>
              <a:t> – oral route</a:t>
            </a:r>
          </a:p>
        </p:txBody>
      </p:sp>
    </p:spTree>
    <p:extLst>
      <p:ext uri="{BB962C8B-B14F-4D97-AF65-F5344CB8AC3E}">
        <p14:creationId xmlns:p14="http://schemas.microsoft.com/office/powerpoint/2010/main" val="4283215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84582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Hepatitis B vaccine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- The </a:t>
            </a:r>
            <a:r>
              <a:rPr lang="en-US" dirty="0"/>
              <a:t>first hepatitis B vaccine is a plasma derived vaccine. This was rejected because if risk of transmitting the virus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- the current vaccine is a Recombinant vaccine which carries no risk of </a:t>
            </a:r>
            <a:r>
              <a:rPr lang="en-US" dirty="0" smtClean="0"/>
              <a:t>HBV infection. </a:t>
            </a:r>
            <a:r>
              <a:rPr lang="en-US" dirty="0"/>
              <a:t>It contains </a:t>
            </a:r>
            <a:r>
              <a:rPr lang="en-US" dirty="0" smtClean="0"/>
              <a:t>recombinant </a:t>
            </a:r>
            <a:r>
              <a:rPr lang="en-US" dirty="0" err="1" smtClean="0"/>
              <a:t>HbsAg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- there are two formulations: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(a) </a:t>
            </a:r>
            <a:r>
              <a:rPr lang="en-US" dirty="0" err="1"/>
              <a:t>Recombivax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M</a:t>
            </a:r>
            <a:r>
              <a:rPr lang="en-US" dirty="0" err="1" smtClean="0"/>
              <a:t>erk</a:t>
            </a:r>
            <a:r>
              <a:rPr lang="en-US" dirty="0"/>
              <a:t>)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Dose: </a:t>
            </a:r>
            <a:r>
              <a:rPr lang="en-US" dirty="0" smtClean="0"/>
              <a:t>5 </a:t>
            </a:r>
            <a:r>
              <a:rPr lang="en-US" dirty="0"/>
              <a:t>mcg/0.5ml (</a:t>
            </a:r>
            <a:r>
              <a:rPr lang="en-US" dirty="0" err="1"/>
              <a:t>paediatric</a:t>
            </a:r>
            <a:r>
              <a:rPr lang="en-US" dirty="0"/>
              <a:t>)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10mcg/1ml (adult)</a:t>
            </a:r>
          </a:p>
          <a:p>
            <a:pPr>
              <a:lnSpc>
                <a:spcPct val="150000"/>
              </a:lnSpc>
            </a:pPr>
            <a:r>
              <a:rPr lang="en-US" dirty="0"/>
              <a:t>(b) </a:t>
            </a:r>
            <a:r>
              <a:rPr lang="en-US" dirty="0" err="1" smtClean="0"/>
              <a:t>Engenix</a:t>
            </a:r>
            <a:r>
              <a:rPr lang="en-US" dirty="0" smtClean="0"/>
              <a:t>-B </a:t>
            </a:r>
            <a:r>
              <a:rPr lang="en-US" dirty="0"/>
              <a:t>(</a:t>
            </a:r>
            <a:r>
              <a:rPr lang="en-US" dirty="0" smtClean="0"/>
              <a:t>GSK)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Dose: 10mcg/0.5ml (</a:t>
            </a:r>
            <a:r>
              <a:rPr lang="en-US" dirty="0" err="1"/>
              <a:t>paediatric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20mcg/1ml (adult)</a:t>
            </a:r>
          </a:p>
        </p:txBody>
      </p:sp>
    </p:spTree>
    <p:extLst>
      <p:ext uri="{BB962C8B-B14F-4D97-AF65-F5344CB8AC3E}">
        <p14:creationId xmlns:p14="http://schemas.microsoft.com/office/powerpoint/2010/main" val="1901726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810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vaccine is 80 – 100% effective in preventing infection or clinical hepatitis.</a:t>
            </a:r>
          </a:p>
          <a:p>
            <a:pPr>
              <a:lnSpc>
                <a:spcPct val="200000"/>
              </a:lnSpc>
            </a:pPr>
            <a:r>
              <a:rPr lang="en-US" dirty="0"/>
              <a:t>The immunization </a:t>
            </a:r>
            <a:r>
              <a:rPr lang="en-US" dirty="0" smtClean="0"/>
              <a:t>schedule for infants </a:t>
            </a:r>
            <a:r>
              <a:rPr lang="en-US" dirty="0"/>
              <a:t>in Nigeria is:</a:t>
            </a:r>
          </a:p>
          <a:p>
            <a:pPr>
              <a:lnSpc>
                <a:spcPct val="200000"/>
              </a:lnSpc>
            </a:pPr>
            <a:r>
              <a:rPr lang="en-US" dirty="0"/>
              <a:t>HBV</a:t>
            </a:r>
            <a:r>
              <a:rPr lang="en-US" baseline="30000" dirty="0"/>
              <a:t>0</a:t>
            </a:r>
            <a:r>
              <a:rPr lang="en-US" dirty="0"/>
              <a:t> – Birth	</a:t>
            </a:r>
            <a:r>
              <a:rPr lang="en-US" dirty="0" smtClean="0"/>
              <a:t>     minimum </a:t>
            </a:r>
            <a:r>
              <a:rPr lang="en-US" dirty="0"/>
              <a:t>of 4 weeks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HBV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– 6 weeks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HBV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14 weeks        </a:t>
            </a:r>
            <a:r>
              <a:rPr lang="en-US" dirty="0" smtClean="0"/>
              <a:t>minimum </a:t>
            </a:r>
            <a:r>
              <a:rPr lang="en-US" dirty="0"/>
              <a:t>of 8 weeks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131305" y="2262108"/>
            <a:ext cx="385934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2181561" y="2947908"/>
            <a:ext cx="335678" cy="709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3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07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- The vaccine is given on </a:t>
            </a:r>
            <a:r>
              <a:rPr lang="en-US" dirty="0">
                <a:solidFill>
                  <a:srgbClr val="FF0000"/>
                </a:solidFill>
              </a:rPr>
              <a:t>the anterolateral thigh in infants and neonates. In older children, it is given on the deltoid  </a:t>
            </a:r>
            <a:r>
              <a:rPr lang="en-US" dirty="0" smtClean="0">
                <a:solidFill>
                  <a:srgbClr val="FF0000"/>
                </a:solidFill>
              </a:rPr>
              <a:t>muscle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dirty="0"/>
              <a:t>- 95% of infants develop adequate antibody response following </a:t>
            </a:r>
            <a:r>
              <a:rPr lang="en-US" dirty="0" smtClean="0"/>
              <a:t>three </a:t>
            </a:r>
            <a:r>
              <a:rPr lang="en-US" dirty="0"/>
              <a:t>intramuscular injections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- Hepatitis B vaccine administered in children by any other route or site other than intramuscular injection in the </a:t>
            </a:r>
            <a:r>
              <a:rPr lang="en-US" dirty="0" smtClean="0"/>
              <a:t>anterolateral </a:t>
            </a:r>
            <a:r>
              <a:rPr lang="en-US" dirty="0"/>
              <a:t>thigh or deltoid muscle  should not be counted as valid; unless </a:t>
            </a:r>
            <a:r>
              <a:rPr lang="en-US" dirty="0" smtClean="0"/>
              <a:t>serological test </a:t>
            </a:r>
            <a:r>
              <a:rPr lang="en-US" dirty="0"/>
              <a:t>shows adequate response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- infants born to </a:t>
            </a:r>
            <a:r>
              <a:rPr lang="en-US" dirty="0" err="1" smtClean="0">
                <a:solidFill>
                  <a:srgbClr val="FF0000"/>
                </a:solidFill>
              </a:rPr>
              <a:t>HbsAg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positive mother should receive </a:t>
            </a:r>
            <a:r>
              <a:rPr lang="en-US" dirty="0" err="1">
                <a:solidFill>
                  <a:srgbClr val="FF0000"/>
                </a:solidFill>
              </a:rPr>
              <a:t>immunoprophylaxis</a:t>
            </a:r>
            <a:r>
              <a:rPr lang="en-US" dirty="0">
                <a:solidFill>
                  <a:srgbClr val="FF0000"/>
                </a:solidFill>
              </a:rPr>
              <a:t> of hepatitis B immune globulin within 12 hours of birth. Then the immunization schedules should be followed.</a:t>
            </a:r>
          </a:p>
        </p:txBody>
      </p:sp>
    </p:spTree>
    <p:extLst>
      <p:ext uri="{BB962C8B-B14F-4D97-AF65-F5344CB8AC3E}">
        <p14:creationId xmlns:p14="http://schemas.microsoft.com/office/powerpoint/2010/main" val="3639656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924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POST EXPOSURE PROPHYLAXIS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After percutaneous or </a:t>
            </a:r>
            <a:r>
              <a:rPr lang="en-US" dirty="0" err="1"/>
              <a:t>permucosal</a:t>
            </a:r>
            <a:r>
              <a:rPr lang="en-US" dirty="0"/>
              <a:t> exposure of blood or body fluids that may contain HBV, take blood sample from the source to determine the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status.</a:t>
            </a:r>
          </a:p>
          <a:p>
            <a:pPr>
              <a:lnSpc>
                <a:spcPct val="150000"/>
              </a:lnSpc>
            </a:pPr>
            <a:r>
              <a:rPr lang="en-US" dirty="0"/>
              <a:t>- Management of the exposed person depends on the </a:t>
            </a:r>
            <a:r>
              <a:rPr lang="en-US" dirty="0" err="1"/>
              <a:t>Hbs</a:t>
            </a:r>
            <a:r>
              <a:rPr lang="en-US" dirty="0"/>
              <a:t> </a:t>
            </a:r>
            <a:r>
              <a:rPr lang="en-US"/>
              <a:t>Ag </a:t>
            </a:r>
            <a:r>
              <a:rPr lang="en-US" smtClean="0"/>
              <a:t>status </a:t>
            </a:r>
            <a:r>
              <a:rPr lang="en-US" dirty="0"/>
              <a:t>of the source and the vaccination and Anti-</a:t>
            </a:r>
            <a:r>
              <a:rPr lang="en-US" dirty="0" err="1"/>
              <a:t>Hbs</a:t>
            </a:r>
            <a:r>
              <a:rPr lang="en-US" dirty="0"/>
              <a:t> response status of the exposed person</a:t>
            </a:r>
          </a:p>
          <a:p>
            <a:pPr>
              <a:lnSpc>
                <a:spcPct val="150000"/>
              </a:lnSpc>
            </a:pPr>
            <a:r>
              <a:rPr lang="en-US" dirty="0"/>
              <a:t>- If the source is unvaccinated, and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/>
              <a:t>positive, give </a:t>
            </a:r>
            <a:r>
              <a:rPr lang="en-US" dirty="0" smtClean="0"/>
              <a:t>HBIG X1</a:t>
            </a:r>
            <a:r>
              <a:rPr lang="en-US" dirty="0"/>
              <a:t>, and initiate HB vaccine series</a:t>
            </a:r>
          </a:p>
          <a:p>
            <a:pPr>
              <a:lnSpc>
                <a:spcPct val="150000"/>
              </a:lnSpc>
            </a:pPr>
            <a:r>
              <a:rPr lang="en-US" dirty="0"/>
              <a:t>- If </a:t>
            </a:r>
            <a:r>
              <a:rPr lang="en-US" dirty="0" smtClean="0"/>
              <a:t>the exposed is vaccinated and </a:t>
            </a:r>
            <a:r>
              <a:rPr lang="en-US" dirty="0"/>
              <a:t>a responder (</a:t>
            </a:r>
            <a:r>
              <a:rPr lang="en-US" dirty="0" err="1"/>
              <a:t>i.e</a:t>
            </a:r>
            <a:r>
              <a:rPr lang="en-US" dirty="0"/>
              <a:t> anti – </a:t>
            </a:r>
            <a:r>
              <a:rPr lang="en-US" dirty="0" err="1"/>
              <a:t>H</a:t>
            </a:r>
            <a:r>
              <a:rPr lang="en-US" dirty="0" err="1" smtClean="0"/>
              <a:t>bs</a:t>
            </a:r>
            <a:r>
              <a:rPr lang="en-US" dirty="0" smtClean="0"/>
              <a:t> </a:t>
            </a:r>
            <a:r>
              <a:rPr lang="en-US" dirty="0"/>
              <a:t>positive), no treatment is given to the exposed.</a:t>
            </a:r>
          </a:p>
        </p:txBody>
      </p:sp>
    </p:spTree>
    <p:extLst>
      <p:ext uri="{BB962C8B-B14F-4D97-AF65-F5344CB8AC3E}">
        <p14:creationId xmlns:p14="http://schemas.microsoft.com/office/powerpoint/2010/main" val="4176505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Other ways of prevention include:</a:t>
            </a:r>
          </a:p>
          <a:p>
            <a:pPr>
              <a:lnSpc>
                <a:spcPct val="200000"/>
              </a:lnSpc>
            </a:pPr>
            <a:r>
              <a:rPr lang="en-US" dirty="0"/>
              <a:t>-	observing standard safety precaution in hospital </a:t>
            </a:r>
            <a:r>
              <a:rPr lang="en-US" dirty="0" smtClean="0"/>
              <a:t>practices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-	Screening of blood and blood products for transfusion</a:t>
            </a:r>
          </a:p>
          <a:p>
            <a:pPr>
              <a:lnSpc>
                <a:spcPct val="200000"/>
              </a:lnSpc>
            </a:pPr>
            <a:r>
              <a:rPr lang="en-US" dirty="0"/>
              <a:t>- </a:t>
            </a:r>
            <a:r>
              <a:rPr lang="en-US" dirty="0" smtClean="0"/>
              <a:t>	Health </a:t>
            </a:r>
            <a:r>
              <a:rPr lang="en-US" dirty="0"/>
              <a:t>education on the use of sterile devices in non-clinic </a:t>
            </a:r>
            <a:r>
              <a:rPr lang="en-US" dirty="0" smtClean="0"/>
              <a:t>	settings </a:t>
            </a:r>
            <a:r>
              <a:rPr lang="en-US" dirty="0"/>
              <a:t>such as </a:t>
            </a:r>
            <a:r>
              <a:rPr lang="en-US" dirty="0" err="1" smtClean="0"/>
              <a:t>babber’s</a:t>
            </a:r>
            <a:r>
              <a:rPr lang="en-US" dirty="0" smtClean="0"/>
              <a:t> </a:t>
            </a:r>
            <a:r>
              <a:rPr lang="en-US" dirty="0"/>
              <a:t>shop, tattoo </a:t>
            </a:r>
            <a:r>
              <a:rPr lang="en-US" dirty="0" err="1"/>
              <a:t>centres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183" y="228600"/>
            <a:ext cx="7696200" cy="585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Risk </a:t>
            </a:r>
            <a:r>
              <a:rPr lang="en-US" b="1" dirty="0" smtClean="0"/>
              <a:t>factors </a:t>
            </a:r>
            <a:r>
              <a:rPr lang="en-US" b="1" dirty="0"/>
              <a:t>for infection include</a:t>
            </a:r>
            <a:r>
              <a:rPr lang="en-US" dirty="0"/>
              <a:t>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People </a:t>
            </a:r>
            <a:r>
              <a:rPr lang="en-US" dirty="0"/>
              <a:t>living in endemic areas.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Travellers to endemic areas.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Homosexuals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Persons working with infected primates.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Neonates in NICU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Unvaccinated food handles.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Unhygienic </a:t>
            </a:r>
            <a:r>
              <a:rPr lang="en-US" dirty="0" smtClean="0"/>
              <a:t>food handling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Untreated watery supply.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Ingestion of shell fish reared in polluted water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The incubation period of HAV is </a:t>
            </a:r>
            <a:r>
              <a:rPr lang="en-US" dirty="0">
                <a:solidFill>
                  <a:srgbClr val="FF0000"/>
                </a:solidFill>
              </a:rPr>
              <a:t>15 – 45 days (average is 4weeks</a:t>
            </a:r>
            <a:r>
              <a:rPr lang="en-US" dirty="0"/>
              <a:t>)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Children infected with HAV usually remain asymptomatic.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However, in older children and adults, HAV infection is usually more severe and has higher mortality.</a:t>
            </a:r>
          </a:p>
        </p:txBody>
      </p:sp>
    </p:spTree>
    <p:extLst>
      <p:ext uri="{BB962C8B-B14F-4D97-AF65-F5344CB8AC3E}">
        <p14:creationId xmlns:p14="http://schemas.microsoft.com/office/powerpoint/2010/main" val="5504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Pathogenesis 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Following infection, the virus enters the blood stream and </a:t>
            </a:r>
            <a:r>
              <a:rPr lang="en-US" dirty="0" smtClean="0"/>
              <a:t>is carried </a:t>
            </a:r>
            <a:r>
              <a:rPr lang="en-US" dirty="0"/>
              <a:t>to the liver.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virus can be </a:t>
            </a:r>
            <a:r>
              <a:rPr lang="en-US" dirty="0" smtClean="0"/>
              <a:t>detected </a:t>
            </a:r>
            <a:r>
              <a:rPr lang="en-US" dirty="0"/>
              <a:t>in the blood stream </a:t>
            </a:r>
            <a:r>
              <a:rPr lang="en-US" dirty="0">
                <a:solidFill>
                  <a:srgbClr val="FF0000"/>
                </a:solidFill>
              </a:rPr>
              <a:t>10 – 12 </a:t>
            </a:r>
            <a:r>
              <a:rPr lang="en-US" dirty="0"/>
              <a:t>days after infection.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virus replicates </a:t>
            </a:r>
            <a:r>
              <a:rPr lang="en-US" dirty="0" smtClean="0"/>
              <a:t> </a:t>
            </a:r>
            <a:r>
              <a:rPr lang="en-US" dirty="0"/>
              <a:t>in the hepatocytes and </a:t>
            </a:r>
            <a:r>
              <a:rPr lang="en-US" dirty="0" err="1"/>
              <a:t>Kupfar</a:t>
            </a:r>
            <a:r>
              <a:rPr lang="en-US" dirty="0"/>
              <a:t> cells. And it is excreted via the biliary tract into the </a:t>
            </a:r>
            <a:r>
              <a:rPr lang="en-US" dirty="0" err="1"/>
              <a:t>faeces</a:t>
            </a:r>
            <a:r>
              <a:rPr lang="en-US" dirty="0"/>
              <a:t>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Peak titers in the stool occurs </a:t>
            </a:r>
            <a:r>
              <a:rPr lang="en-US" dirty="0">
                <a:solidFill>
                  <a:srgbClr val="FF0000"/>
                </a:solidFill>
              </a:rPr>
              <a:t>2week</a:t>
            </a:r>
            <a:r>
              <a:rPr lang="en-US" dirty="0"/>
              <a:t>s before onset of illness.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Viral excretion declines with onset of illness, and by the 3</a:t>
            </a:r>
            <a:r>
              <a:rPr lang="en-US" baseline="30000" dirty="0"/>
              <a:t>rd</a:t>
            </a:r>
            <a:r>
              <a:rPr lang="en-US" dirty="0"/>
              <a:t> week of illness, most infected person no longer excrete the virus. This is because the immunogenic response which leads to secretion of anti – HAV </a:t>
            </a:r>
            <a:r>
              <a:rPr lang="en-US" dirty="0" err="1"/>
              <a:t>IgM</a:t>
            </a:r>
            <a:r>
              <a:rPr lang="en-US" dirty="0"/>
              <a:t> antibodies. </a:t>
            </a:r>
          </a:p>
        </p:txBody>
      </p:sp>
    </p:spTree>
    <p:extLst>
      <p:ext uri="{BB962C8B-B14F-4D97-AF65-F5344CB8AC3E}">
        <p14:creationId xmlns:p14="http://schemas.microsoft.com/office/powerpoint/2010/main" val="9815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7772400" cy="499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Infectivity is maximal before onset of illness and during the early stage of illness.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Risk of infection transmission is minimal after the onset of jaundice.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Therefore children play important role in transmission among household contacts because they largely have asymptomatic infection.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Following infection, the person develops immunity for the rest of their life.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 There is no apparent virus – mediated cytotoxicity, the liver pathology is immune – mediated.</a:t>
            </a:r>
          </a:p>
        </p:txBody>
      </p:sp>
    </p:spTree>
    <p:extLst>
      <p:ext uri="{BB962C8B-B14F-4D97-AF65-F5344CB8AC3E}">
        <p14:creationId xmlns:p14="http://schemas.microsoft.com/office/powerpoint/2010/main" val="158843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Clinical Features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Clinical </a:t>
            </a:r>
            <a:r>
              <a:rPr lang="en-US" dirty="0" smtClean="0"/>
              <a:t>features </a:t>
            </a:r>
            <a:r>
              <a:rPr lang="en-US" dirty="0"/>
              <a:t>of HAV infection is indistinguishable from that of other type of acute viral hepatitis.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In children less than 6yrs, 70% of infections are asymptomatic.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In older children and adults, 70% are symptomatic with jaundice </a:t>
            </a:r>
            <a:r>
              <a:rPr lang="en-US" dirty="0" smtClean="0"/>
              <a:t>as a feature.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The case Definition of Hepatitis A infection was approved in 2011 by Council of State and Territorial Epidemiologist as:</a:t>
            </a:r>
          </a:p>
        </p:txBody>
      </p:sp>
    </p:spTree>
    <p:extLst>
      <p:ext uri="{BB962C8B-B14F-4D97-AF65-F5344CB8AC3E}">
        <p14:creationId xmlns:p14="http://schemas.microsoft.com/office/powerpoint/2010/main" val="212494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543800" cy="585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 acute illness with a discrete onset of any signs or symptoms consistent with acute viral hepatitis which are: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Fever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Headache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Malaise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Anorexia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Nausea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Vomiting 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Diarrhea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Abdominal pain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And either (a) Jaundice or (b) elevated serum alanine aminotransferase (ALT) or aspartate aminotransferase levels (AST).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Other features that may be seen include passage of dark amber </a:t>
            </a:r>
            <a:r>
              <a:rPr lang="en-US" dirty="0" err="1"/>
              <a:t>coloured</a:t>
            </a:r>
            <a:r>
              <a:rPr lang="en-US" dirty="0"/>
              <a:t> urine and clay – </a:t>
            </a:r>
            <a:r>
              <a:rPr lang="en-US" dirty="0" err="1"/>
              <a:t>coloured</a:t>
            </a:r>
            <a:r>
              <a:rPr lang="en-US" dirty="0"/>
              <a:t> stools.</a:t>
            </a:r>
          </a:p>
        </p:txBody>
      </p:sp>
    </p:spTree>
    <p:extLst>
      <p:ext uri="{BB962C8B-B14F-4D97-AF65-F5344CB8AC3E}">
        <p14:creationId xmlns:p14="http://schemas.microsoft.com/office/powerpoint/2010/main" val="41336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283</TotalTime>
  <Words>2686</Words>
  <Application>Microsoft Office PowerPoint</Application>
  <PresentationFormat>On-screen Show (4:3)</PresentationFormat>
  <Paragraphs>318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Trebuchet MS</vt:lpstr>
      <vt:lpstr>Wingdings</vt:lpstr>
      <vt:lpstr>Wingdings 2</vt:lpstr>
      <vt:lpstr>Opulent</vt:lpstr>
      <vt:lpstr> Viral Hepatitis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Hepatitis</dc:title>
  <dc:creator>Dr. Onyema</dc:creator>
  <cp:lastModifiedBy>Chubiyojo</cp:lastModifiedBy>
  <cp:revision>89</cp:revision>
  <dcterms:created xsi:type="dcterms:W3CDTF">2015-09-06T18:15:50Z</dcterms:created>
  <dcterms:modified xsi:type="dcterms:W3CDTF">2018-02-11T11:30:03Z</dcterms:modified>
</cp:coreProperties>
</file>