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58" r:id="rId4"/>
    <p:sldId id="260" r:id="rId5"/>
    <p:sldId id="277" r:id="rId6"/>
    <p:sldId id="261" r:id="rId7"/>
    <p:sldId id="278" r:id="rId8"/>
    <p:sldId id="279" r:id="rId9"/>
    <p:sldId id="281" r:id="rId10"/>
    <p:sldId id="300" r:id="rId11"/>
    <p:sldId id="301" r:id="rId12"/>
    <p:sldId id="268" r:id="rId13"/>
    <p:sldId id="269" r:id="rId14"/>
    <p:sldId id="275" r:id="rId15"/>
    <p:sldId id="274" r:id="rId16"/>
    <p:sldId id="272" r:id="rId17"/>
    <p:sldId id="271" r:id="rId18"/>
    <p:sldId id="273" r:id="rId19"/>
    <p:sldId id="283" r:id="rId20"/>
    <p:sldId id="284" r:id="rId21"/>
    <p:sldId id="286" r:id="rId22"/>
    <p:sldId id="290" r:id="rId23"/>
    <p:sldId id="287" r:id="rId24"/>
    <p:sldId id="291" r:id="rId25"/>
    <p:sldId id="288" r:id="rId26"/>
    <p:sldId id="302" r:id="rId27"/>
    <p:sldId id="292" r:id="rId28"/>
    <p:sldId id="294" r:id="rId29"/>
    <p:sldId id="295" r:id="rId30"/>
    <p:sldId id="298" r:id="rId31"/>
    <p:sldId id="299" r:id="rId32"/>
    <p:sldId id="296" r:id="rId33"/>
    <p:sldId id="303" r:id="rId34"/>
    <p:sldId id="30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5C55585-2DC5-4AE2-9C77-390F3832023C}"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2EFFE-F6B3-4D1C-AAF7-578C6BB2A8AC}" type="slidenum">
              <a:rPr lang="en-GB" smtClean="0"/>
              <a:t>‹#›</a:t>
            </a:fld>
            <a:endParaRPr lang="en-GB"/>
          </a:p>
        </p:txBody>
      </p:sp>
    </p:spTree>
    <p:extLst>
      <p:ext uri="{BB962C8B-B14F-4D97-AF65-F5344CB8AC3E}">
        <p14:creationId xmlns:p14="http://schemas.microsoft.com/office/powerpoint/2010/main" val="594077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C55585-2DC5-4AE2-9C77-390F3832023C}"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2EFFE-F6B3-4D1C-AAF7-578C6BB2A8AC}" type="slidenum">
              <a:rPr lang="en-GB" smtClean="0"/>
              <a:t>‹#›</a:t>
            </a:fld>
            <a:endParaRPr lang="en-GB"/>
          </a:p>
        </p:txBody>
      </p:sp>
    </p:spTree>
    <p:extLst>
      <p:ext uri="{BB962C8B-B14F-4D97-AF65-F5344CB8AC3E}">
        <p14:creationId xmlns:p14="http://schemas.microsoft.com/office/powerpoint/2010/main" val="325316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C55585-2DC5-4AE2-9C77-390F3832023C}"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2EFFE-F6B3-4D1C-AAF7-578C6BB2A8AC}" type="slidenum">
              <a:rPr lang="en-GB" smtClean="0"/>
              <a:t>‹#›</a:t>
            </a:fld>
            <a:endParaRPr lang="en-GB"/>
          </a:p>
        </p:txBody>
      </p:sp>
    </p:spTree>
    <p:extLst>
      <p:ext uri="{BB962C8B-B14F-4D97-AF65-F5344CB8AC3E}">
        <p14:creationId xmlns:p14="http://schemas.microsoft.com/office/powerpoint/2010/main" val="330517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C55585-2DC5-4AE2-9C77-390F3832023C}"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2EFFE-F6B3-4D1C-AAF7-578C6BB2A8AC}" type="slidenum">
              <a:rPr lang="en-GB" smtClean="0"/>
              <a:t>‹#›</a:t>
            </a:fld>
            <a:endParaRPr lang="en-GB"/>
          </a:p>
        </p:txBody>
      </p:sp>
    </p:spTree>
    <p:extLst>
      <p:ext uri="{BB962C8B-B14F-4D97-AF65-F5344CB8AC3E}">
        <p14:creationId xmlns:p14="http://schemas.microsoft.com/office/powerpoint/2010/main" val="348104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C55585-2DC5-4AE2-9C77-390F3832023C}"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2EFFE-F6B3-4D1C-AAF7-578C6BB2A8AC}" type="slidenum">
              <a:rPr lang="en-GB" smtClean="0"/>
              <a:t>‹#›</a:t>
            </a:fld>
            <a:endParaRPr lang="en-GB"/>
          </a:p>
        </p:txBody>
      </p:sp>
    </p:spTree>
    <p:extLst>
      <p:ext uri="{BB962C8B-B14F-4D97-AF65-F5344CB8AC3E}">
        <p14:creationId xmlns:p14="http://schemas.microsoft.com/office/powerpoint/2010/main" val="192365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5C55585-2DC5-4AE2-9C77-390F3832023C}" type="datetimeFigureOut">
              <a:rPr lang="en-GB" smtClean="0"/>
              <a:t>12/10/2017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2EFFE-F6B3-4D1C-AAF7-578C6BB2A8AC}" type="slidenum">
              <a:rPr lang="en-GB" smtClean="0"/>
              <a:t>‹#›</a:t>
            </a:fld>
            <a:endParaRPr lang="en-GB"/>
          </a:p>
        </p:txBody>
      </p:sp>
    </p:spTree>
    <p:extLst>
      <p:ext uri="{BB962C8B-B14F-4D97-AF65-F5344CB8AC3E}">
        <p14:creationId xmlns:p14="http://schemas.microsoft.com/office/powerpoint/2010/main" val="50786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5C55585-2DC5-4AE2-9C77-390F3832023C}" type="datetimeFigureOut">
              <a:rPr lang="en-GB" smtClean="0"/>
              <a:t>12/10/2017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22EFFE-F6B3-4D1C-AAF7-578C6BB2A8AC}" type="slidenum">
              <a:rPr lang="en-GB" smtClean="0"/>
              <a:t>‹#›</a:t>
            </a:fld>
            <a:endParaRPr lang="en-GB"/>
          </a:p>
        </p:txBody>
      </p:sp>
    </p:spTree>
    <p:extLst>
      <p:ext uri="{BB962C8B-B14F-4D97-AF65-F5344CB8AC3E}">
        <p14:creationId xmlns:p14="http://schemas.microsoft.com/office/powerpoint/2010/main" val="257221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5C55585-2DC5-4AE2-9C77-390F3832023C}" type="datetimeFigureOut">
              <a:rPr lang="en-GB" smtClean="0"/>
              <a:t>12/10/2017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22EFFE-F6B3-4D1C-AAF7-578C6BB2A8AC}" type="slidenum">
              <a:rPr lang="en-GB" smtClean="0"/>
              <a:t>‹#›</a:t>
            </a:fld>
            <a:endParaRPr lang="en-GB"/>
          </a:p>
        </p:txBody>
      </p:sp>
    </p:spTree>
    <p:extLst>
      <p:ext uri="{BB962C8B-B14F-4D97-AF65-F5344CB8AC3E}">
        <p14:creationId xmlns:p14="http://schemas.microsoft.com/office/powerpoint/2010/main" val="340842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55585-2DC5-4AE2-9C77-390F3832023C}" type="datetimeFigureOut">
              <a:rPr lang="en-GB" smtClean="0"/>
              <a:t>12/10/2017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22EFFE-F6B3-4D1C-AAF7-578C6BB2A8AC}" type="slidenum">
              <a:rPr lang="en-GB" smtClean="0"/>
              <a:t>‹#›</a:t>
            </a:fld>
            <a:endParaRPr lang="en-GB"/>
          </a:p>
        </p:txBody>
      </p:sp>
    </p:spTree>
    <p:extLst>
      <p:ext uri="{BB962C8B-B14F-4D97-AF65-F5344CB8AC3E}">
        <p14:creationId xmlns:p14="http://schemas.microsoft.com/office/powerpoint/2010/main" val="226445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C55585-2DC5-4AE2-9C77-390F3832023C}" type="datetimeFigureOut">
              <a:rPr lang="en-GB" smtClean="0"/>
              <a:t>12/10/2017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2EFFE-F6B3-4D1C-AAF7-578C6BB2A8AC}" type="slidenum">
              <a:rPr lang="en-GB" smtClean="0"/>
              <a:t>‹#›</a:t>
            </a:fld>
            <a:endParaRPr lang="en-GB"/>
          </a:p>
        </p:txBody>
      </p:sp>
    </p:spTree>
    <p:extLst>
      <p:ext uri="{BB962C8B-B14F-4D97-AF65-F5344CB8AC3E}">
        <p14:creationId xmlns:p14="http://schemas.microsoft.com/office/powerpoint/2010/main" val="166897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C55585-2DC5-4AE2-9C77-390F3832023C}" type="datetimeFigureOut">
              <a:rPr lang="en-GB" smtClean="0"/>
              <a:t>12/10/2017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2EFFE-F6B3-4D1C-AAF7-578C6BB2A8AC}" type="slidenum">
              <a:rPr lang="en-GB" smtClean="0"/>
              <a:t>‹#›</a:t>
            </a:fld>
            <a:endParaRPr lang="en-GB"/>
          </a:p>
        </p:txBody>
      </p:sp>
    </p:spTree>
    <p:extLst>
      <p:ext uri="{BB962C8B-B14F-4D97-AF65-F5344CB8AC3E}">
        <p14:creationId xmlns:p14="http://schemas.microsoft.com/office/powerpoint/2010/main" val="131168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C55585-2DC5-4AE2-9C77-390F3832023C}" type="datetimeFigureOut">
              <a:rPr lang="en-GB" smtClean="0"/>
              <a:t>12/10/2017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2EFFE-F6B3-4D1C-AAF7-578C6BB2A8AC}" type="slidenum">
              <a:rPr lang="en-GB" smtClean="0"/>
              <a:t>‹#›</a:t>
            </a:fld>
            <a:endParaRPr lang="en-GB"/>
          </a:p>
        </p:txBody>
      </p:sp>
    </p:spTree>
    <p:extLst>
      <p:ext uri="{BB962C8B-B14F-4D97-AF65-F5344CB8AC3E}">
        <p14:creationId xmlns:p14="http://schemas.microsoft.com/office/powerpoint/2010/main" val="13102095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JAUNDICE</a:t>
            </a:r>
            <a:endParaRPr lang="en-GB" dirty="0"/>
          </a:p>
        </p:txBody>
      </p:sp>
      <p:sp>
        <p:nvSpPr>
          <p:cNvPr id="3" name="Subtitle 2"/>
          <p:cNvSpPr>
            <a:spLocks noGrp="1"/>
          </p:cNvSpPr>
          <p:nvPr>
            <p:ph type="subTitle" idx="1"/>
          </p:nvPr>
        </p:nvSpPr>
        <p:spPr/>
        <p:txBody>
          <a:bodyPr>
            <a:normAutofit/>
          </a:bodyPr>
          <a:lstStyle/>
          <a:p>
            <a:r>
              <a:rPr lang="en-GB" dirty="0" smtClean="0"/>
              <a:t>DR. </a:t>
            </a:r>
            <a:r>
              <a:rPr lang="en-GB" smtClean="0"/>
              <a:t>YUSUF M</a:t>
            </a:r>
          </a:p>
          <a:p>
            <a:r>
              <a:rPr lang="en-GB" dirty="0" smtClean="0"/>
              <a:t> Internal Medicine</a:t>
            </a:r>
          </a:p>
          <a:p>
            <a:r>
              <a:rPr lang="en-GB" dirty="0" smtClean="0"/>
              <a:t>FTH, </a:t>
            </a:r>
            <a:r>
              <a:rPr lang="en-GB" dirty="0" err="1" smtClean="0"/>
              <a:t>Ido-Ekiti</a:t>
            </a:r>
            <a:endParaRPr lang="en-GB" dirty="0"/>
          </a:p>
        </p:txBody>
      </p:sp>
    </p:spTree>
    <p:extLst>
      <p:ext uri="{BB962C8B-B14F-4D97-AF65-F5344CB8AC3E}">
        <p14:creationId xmlns:p14="http://schemas.microsoft.com/office/powerpoint/2010/main" val="3179004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CLASSIFICATION OF JAUNDICE</a:t>
            </a:r>
            <a:endParaRPr lang="en-GB" dirty="0"/>
          </a:p>
        </p:txBody>
      </p:sp>
      <p:sp>
        <p:nvSpPr>
          <p:cNvPr id="3" name="Content Placeholder 2"/>
          <p:cNvSpPr>
            <a:spLocks noGrp="1"/>
          </p:cNvSpPr>
          <p:nvPr>
            <p:ph idx="1"/>
          </p:nvPr>
        </p:nvSpPr>
        <p:spPr>
          <a:xfrm>
            <a:off x="467544" y="1412776"/>
            <a:ext cx="8229600" cy="4525963"/>
          </a:xfrm>
        </p:spPr>
        <p:txBody>
          <a:bodyPr>
            <a:normAutofit/>
          </a:bodyPr>
          <a:lstStyle/>
          <a:p>
            <a:r>
              <a:rPr lang="en-GB" dirty="0" smtClean="0"/>
              <a:t>A </a:t>
            </a:r>
          </a:p>
          <a:p>
            <a:pPr marL="0" indent="0">
              <a:buNone/>
            </a:pPr>
            <a:r>
              <a:rPr lang="en-GB" dirty="0" smtClean="0"/>
              <a:t>Conjugated</a:t>
            </a:r>
          </a:p>
          <a:p>
            <a:pPr marL="0" indent="0">
              <a:buNone/>
            </a:pPr>
            <a:r>
              <a:rPr lang="en-GB" dirty="0"/>
              <a:t>U</a:t>
            </a:r>
            <a:r>
              <a:rPr lang="en-GB" dirty="0" smtClean="0"/>
              <a:t>nconjugated</a:t>
            </a:r>
          </a:p>
          <a:p>
            <a:r>
              <a:rPr lang="en-GB" dirty="0" smtClean="0"/>
              <a:t>B </a:t>
            </a:r>
          </a:p>
          <a:p>
            <a:pPr marL="0" indent="0">
              <a:buNone/>
            </a:pPr>
            <a:r>
              <a:rPr lang="en-GB" dirty="0" err="1" smtClean="0"/>
              <a:t>Prehepatic</a:t>
            </a:r>
            <a:r>
              <a:rPr lang="en-GB" dirty="0" smtClean="0"/>
              <a:t> (</a:t>
            </a:r>
            <a:r>
              <a:rPr lang="en-GB" dirty="0" err="1" smtClean="0"/>
              <a:t>hemolytic</a:t>
            </a:r>
            <a:r>
              <a:rPr lang="en-GB" dirty="0" smtClean="0"/>
              <a:t>)- lemon yellow</a:t>
            </a:r>
          </a:p>
          <a:p>
            <a:pPr marL="0" indent="0">
              <a:buNone/>
            </a:pPr>
            <a:r>
              <a:rPr lang="en-GB" dirty="0" smtClean="0"/>
              <a:t>Hepatic (hepatocellular)- orange yellow</a:t>
            </a:r>
          </a:p>
          <a:p>
            <a:pPr marL="0" indent="0">
              <a:buNone/>
            </a:pPr>
            <a:r>
              <a:rPr lang="en-GB" dirty="0" err="1" smtClean="0"/>
              <a:t>Posthepatic</a:t>
            </a:r>
            <a:r>
              <a:rPr lang="en-GB" dirty="0" smtClean="0"/>
              <a:t> (</a:t>
            </a:r>
            <a:r>
              <a:rPr lang="en-GB" dirty="0" err="1" smtClean="0"/>
              <a:t>cholestastic</a:t>
            </a:r>
            <a:r>
              <a:rPr lang="en-GB" dirty="0" smtClean="0"/>
              <a:t>)- greenish yellow</a:t>
            </a:r>
            <a:endParaRPr lang="en-GB" dirty="0"/>
          </a:p>
        </p:txBody>
      </p:sp>
    </p:spTree>
    <p:extLst>
      <p:ext uri="{BB962C8B-B14F-4D97-AF65-F5344CB8AC3E}">
        <p14:creationId xmlns:p14="http://schemas.microsoft.com/office/powerpoint/2010/main" val="435855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CLASSIFICATION </a:t>
            </a:r>
            <a:r>
              <a:rPr lang="en-GB" dirty="0" err="1" smtClean="0"/>
              <a:t>contd</a:t>
            </a:r>
            <a:endParaRPr lang="en-GB" dirty="0"/>
          </a:p>
        </p:txBody>
      </p:sp>
      <p:sp>
        <p:nvSpPr>
          <p:cNvPr id="3" name="Content Placeholder 2"/>
          <p:cNvSpPr>
            <a:spLocks noGrp="1"/>
          </p:cNvSpPr>
          <p:nvPr>
            <p:ph idx="1"/>
          </p:nvPr>
        </p:nvSpPr>
        <p:spPr/>
        <p:txBody>
          <a:bodyPr/>
          <a:lstStyle/>
          <a:p>
            <a:pPr marL="0" indent="0">
              <a:buNone/>
            </a:pPr>
            <a:r>
              <a:rPr lang="en-GB" dirty="0"/>
              <a:t>M</a:t>
            </a:r>
            <a:r>
              <a:rPr lang="en-GB" dirty="0" smtClean="0"/>
              <a:t>ost </a:t>
            </a:r>
            <a:r>
              <a:rPr lang="en-GB" dirty="0"/>
              <a:t>common causes of unconjugated </a:t>
            </a:r>
            <a:r>
              <a:rPr lang="en-GB" dirty="0" err="1"/>
              <a:t>hyperbilirubinemia</a:t>
            </a:r>
            <a:r>
              <a:rPr lang="en-GB" dirty="0"/>
              <a:t> are </a:t>
            </a:r>
            <a:endParaRPr lang="en-GB" dirty="0" smtClean="0"/>
          </a:p>
          <a:p>
            <a:r>
              <a:rPr lang="en-GB" b="1" dirty="0" smtClean="0"/>
              <a:t>bilirubin overproduction</a:t>
            </a:r>
          </a:p>
          <a:p>
            <a:r>
              <a:rPr lang="en-GB" b="1" dirty="0" smtClean="0"/>
              <a:t>Gilbert's syndrome</a:t>
            </a:r>
          </a:p>
          <a:p>
            <a:r>
              <a:rPr lang="en-GB" b="1" dirty="0" smtClean="0"/>
              <a:t>neonatal </a:t>
            </a:r>
            <a:r>
              <a:rPr lang="en-GB" b="1" dirty="0"/>
              <a:t>jaundice.</a:t>
            </a:r>
          </a:p>
        </p:txBody>
      </p:sp>
    </p:spTree>
    <p:extLst>
      <p:ext uri="{BB962C8B-B14F-4D97-AF65-F5344CB8AC3E}">
        <p14:creationId xmlns:p14="http://schemas.microsoft.com/office/powerpoint/2010/main" val="1717343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7884"/>
            <a:ext cx="9144000" cy="6800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226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9625"/>
            <a:ext cx="8820472" cy="66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2550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8964488" cy="696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5599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CLINICAL FEATURES</a:t>
            </a:r>
            <a:endParaRPr lang="en-GB" dirty="0"/>
          </a:p>
        </p:txBody>
      </p:sp>
      <p:sp>
        <p:nvSpPr>
          <p:cNvPr id="3" name="Content Placeholder 2"/>
          <p:cNvSpPr>
            <a:spLocks noGrp="1"/>
          </p:cNvSpPr>
          <p:nvPr>
            <p:ph idx="1"/>
          </p:nvPr>
        </p:nvSpPr>
        <p:spPr>
          <a:xfrm>
            <a:off x="251520" y="1196752"/>
            <a:ext cx="8568952" cy="5661248"/>
          </a:xfrm>
        </p:spPr>
        <p:txBody>
          <a:bodyPr>
            <a:normAutofit fontScale="25000" lnSpcReduction="20000"/>
          </a:bodyPr>
          <a:lstStyle/>
          <a:p>
            <a:endParaRPr lang="en-GB" dirty="0"/>
          </a:p>
          <a:p>
            <a:r>
              <a:rPr lang="en-GB" sz="9600" dirty="0" smtClean="0"/>
              <a:t>Jaundice is not a disease but a clinical features of an underlying disease, Other associated features include:</a:t>
            </a:r>
          </a:p>
          <a:p>
            <a:r>
              <a:rPr lang="en-GB" sz="9600" dirty="0" smtClean="0"/>
              <a:t>Pale </a:t>
            </a:r>
            <a:r>
              <a:rPr lang="en-GB" sz="9600" dirty="0" err="1" smtClean="0"/>
              <a:t>colored</a:t>
            </a:r>
            <a:r>
              <a:rPr lang="en-GB" sz="9600" dirty="0" smtClean="0"/>
              <a:t> stool</a:t>
            </a:r>
          </a:p>
          <a:p>
            <a:r>
              <a:rPr lang="en-GB" sz="9600" dirty="0" smtClean="0"/>
              <a:t>Dark-</a:t>
            </a:r>
            <a:r>
              <a:rPr lang="en-GB" sz="9600" dirty="0" err="1" smtClean="0"/>
              <a:t>colored</a:t>
            </a:r>
            <a:r>
              <a:rPr lang="en-GB" sz="9600" dirty="0" smtClean="0"/>
              <a:t> urine</a:t>
            </a:r>
          </a:p>
          <a:p>
            <a:r>
              <a:rPr lang="en-GB" sz="9600" dirty="0" smtClean="0"/>
              <a:t>Pruritus</a:t>
            </a:r>
          </a:p>
          <a:p>
            <a:r>
              <a:rPr lang="en-GB" sz="9600" dirty="0" smtClean="0"/>
              <a:t>Nausea, vomiting, </a:t>
            </a:r>
            <a:r>
              <a:rPr lang="en-GB" sz="9600" dirty="0" err="1" smtClean="0"/>
              <a:t>diarrhea</a:t>
            </a:r>
            <a:endParaRPr lang="en-GB" sz="9600" dirty="0" smtClean="0"/>
          </a:p>
          <a:p>
            <a:r>
              <a:rPr lang="en-GB" sz="9600" dirty="0" smtClean="0"/>
              <a:t>Rectal bleeding</a:t>
            </a:r>
          </a:p>
          <a:p>
            <a:r>
              <a:rPr lang="en-GB" sz="9600" dirty="0" smtClean="0"/>
              <a:t>Fever and chills</a:t>
            </a:r>
          </a:p>
          <a:p>
            <a:r>
              <a:rPr lang="en-GB" sz="9600" dirty="0" smtClean="0"/>
              <a:t>Weakness</a:t>
            </a:r>
          </a:p>
          <a:p>
            <a:r>
              <a:rPr lang="en-GB" sz="9600" dirty="0" smtClean="0"/>
              <a:t>Weight loss</a:t>
            </a:r>
          </a:p>
          <a:p>
            <a:r>
              <a:rPr lang="en-GB" sz="9600" dirty="0" smtClean="0"/>
              <a:t>Loss of appetite</a:t>
            </a:r>
          </a:p>
          <a:p>
            <a:r>
              <a:rPr lang="en-GB" sz="9600" dirty="0" smtClean="0"/>
              <a:t>Confusion</a:t>
            </a:r>
          </a:p>
          <a:p>
            <a:r>
              <a:rPr lang="en-GB" sz="9600" dirty="0" smtClean="0"/>
              <a:t>Abdominal pain</a:t>
            </a:r>
          </a:p>
          <a:p>
            <a:r>
              <a:rPr lang="en-GB" sz="9600" dirty="0" smtClean="0"/>
              <a:t>Headache</a:t>
            </a:r>
          </a:p>
          <a:p>
            <a:r>
              <a:rPr lang="en-GB" sz="9600" dirty="0" smtClean="0"/>
              <a:t>Pedal/abdominal swelling</a:t>
            </a:r>
            <a:endParaRPr lang="en-GB" sz="9600" dirty="0"/>
          </a:p>
        </p:txBody>
      </p:sp>
    </p:spTree>
    <p:extLst>
      <p:ext uri="{BB962C8B-B14F-4D97-AF65-F5344CB8AC3E}">
        <p14:creationId xmlns:p14="http://schemas.microsoft.com/office/powerpoint/2010/main" val="1802964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METHOD OF SERUM BILIRUBIN ESTIMATION</a:t>
            </a:r>
            <a:endParaRPr lang="en-GB" dirty="0"/>
          </a:p>
        </p:txBody>
      </p:sp>
      <p:sp>
        <p:nvSpPr>
          <p:cNvPr id="3" name="Content Placeholder 2"/>
          <p:cNvSpPr>
            <a:spLocks noGrp="1"/>
          </p:cNvSpPr>
          <p:nvPr>
            <p:ph idx="1"/>
          </p:nvPr>
        </p:nvSpPr>
        <p:spPr/>
        <p:txBody>
          <a:bodyPr/>
          <a:lstStyle/>
          <a:p>
            <a:r>
              <a:rPr lang="en-GB" dirty="0" smtClean="0"/>
              <a:t>Van </a:t>
            </a:r>
            <a:r>
              <a:rPr lang="en-GB" dirty="0"/>
              <a:t>den Bergh method </a:t>
            </a:r>
            <a:endParaRPr lang="en-GB" dirty="0" smtClean="0"/>
          </a:p>
          <a:p>
            <a:r>
              <a:rPr lang="en-GB" dirty="0"/>
              <a:t>Alkaline </a:t>
            </a:r>
            <a:r>
              <a:rPr lang="en-GB" dirty="0" err="1"/>
              <a:t>methanolysis</a:t>
            </a:r>
            <a:r>
              <a:rPr lang="en-GB" dirty="0"/>
              <a:t> </a:t>
            </a:r>
            <a:endParaRPr lang="en-GB" dirty="0" smtClean="0"/>
          </a:p>
          <a:p>
            <a:r>
              <a:rPr lang="en-GB" dirty="0"/>
              <a:t>Dry reagent chemistry </a:t>
            </a:r>
          </a:p>
        </p:txBody>
      </p:sp>
    </p:spTree>
    <p:extLst>
      <p:ext uri="{BB962C8B-B14F-4D97-AF65-F5344CB8AC3E}">
        <p14:creationId xmlns:p14="http://schemas.microsoft.com/office/powerpoint/2010/main" val="2092941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VAN DEN BERGH METHOD </a:t>
            </a:r>
            <a:r>
              <a:rPr lang="en-GB" dirty="0"/>
              <a:t/>
            </a:r>
            <a:br>
              <a:rPr lang="en-GB" dirty="0"/>
            </a:b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The </a:t>
            </a:r>
            <a:r>
              <a:rPr lang="en-GB" dirty="0"/>
              <a:t>technique involves the reaction of </a:t>
            </a:r>
            <a:r>
              <a:rPr lang="en-GB" b="1" dirty="0"/>
              <a:t>bilirubin with a </a:t>
            </a:r>
            <a:r>
              <a:rPr lang="en-GB" b="1" dirty="0" err="1"/>
              <a:t>diazo</a:t>
            </a:r>
            <a:r>
              <a:rPr lang="en-GB" b="1" dirty="0"/>
              <a:t> compound (diazotized </a:t>
            </a:r>
            <a:r>
              <a:rPr lang="en-GB" b="1" dirty="0" err="1"/>
              <a:t>sulfanilic</a:t>
            </a:r>
            <a:r>
              <a:rPr lang="en-GB" b="1" dirty="0"/>
              <a:t> acid),</a:t>
            </a:r>
            <a:r>
              <a:rPr lang="en-GB" dirty="0"/>
              <a:t> which creates two relatively stable </a:t>
            </a:r>
            <a:r>
              <a:rPr lang="en-GB" dirty="0" err="1"/>
              <a:t>dipyrryl</a:t>
            </a:r>
            <a:r>
              <a:rPr lang="en-GB" dirty="0"/>
              <a:t> </a:t>
            </a:r>
            <a:r>
              <a:rPr lang="en-GB" dirty="0" err="1"/>
              <a:t>azopigments</a:t>
            </a:r>
            <a:r>
              <a:rPr lang="en-GB" dirty="0"/>
              <a:t>. These fractions can be detected </a:t>
            </a:r>
            <a:r>
              <a:rPr lang="en-GB" dirty="0" err="1"/>
              <a:t>spectrophotometrically</a:t>
            </a:r>
            <a:r>
              <a:rPr lang="en-GB" dirty="0"/>
              <a:t> (their maximal absorption occurs at 540 nm). The indirect and direct fractions can be distinguished based upon their rate of production in the presence or absence of </a:t>
            </a:r>
            <a:r>
              <a:rPr lang="en-GB" dirty="0" smtClean="0"/>
              <a:t>alcohol.</a:t>
            </a:r>
          </a:p>
          <a:p>
            <a:r>
              <a:rPr lang="en-GB" dirty="0" smtClean="0"/>
              <a:t>The </a:t>
            </a:r>
            <a:r>
              <a:rPr lang="en-GB" dirty="0"/>
              <a:t>fraction produced within one minute in the absence of alcohol represents the concentration of direct bilirubin; the total serum bilirubin is that amount that reacts in 30 minutes after the addition of alcohol; and the indirect fraction is the difference between the total and the direct bilirubin. </a:t>
            </a:r>
            <a:endParaRPr lang="en-GB" dirty="0" smtClean="0"/>
          </a:p>
          <a:p>
            <a:r>
              <a:rPr lang="en-GB" dirty="0" smtClean="0"/>
              <a:t>The </a:t>
            </a:r>
            <a:r>
              <a:rPr lang="en-GB" dirty="0"/>
              <a:t>fast reaction of direct (conjugated bilirubin) is due to the absence of internal hydrogen bonding and the fact that it is water soluble.</a:t>
            </a:r>
          </a:p>
        </p:txBody>
      </p:sp>
    </p:spTree>
    <p:extLst>
      <p:ext uri="{BB962C8B-B14F-4D97-AF65-F5344CB8AC3E}">
        <p14:creationId xmlns:p14="http://schemas.microsoft.com/office/powerpoint/2010/main" val="2300418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OF FINDINGS FROM SERUM BILIRUBIN ESTIMATION</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Virtually </a:t>
            </a:r>
            <a:r>
              <a:rPr lang="en-GB" dirty="0"/>
              <a:t>100 </a:t>
            </a:r>
            <a:r>
              <a:rPr lang="en-GB" dirty="0" err="1"/>
              <a:t>percent</a:t>
            </a:r>
            <a:r>
              <a:rPr lang="en-GB" dirty="0"/>
              <a:t> of the serum bilirubin in healthy people, including those with </a:t>
            </a:r>
            <a:r>
              <a:rPr lang="en-GB" b="1" dirty="0"/>
              <a:t>Gilbert's syndrome, is unconjugated</a:t>
            </a:r>
            <a:r>
              <a:rPr lang="en-GB" dirty="0"/>
              <a:t>. </a:t>
            </a:r>
            <a:endParaRPr lang="en-GB" dirty="0" smtClean="0"/>
          </a:p>
          <a:p>
            <a:r>
              <a:rPr lang="en-GB" b="1" dirty="0" smtClean="0"/>
              <a:t>Conjugated </a:t>
            </a:r>
            <a:r>
              <a:rPr lang="en-GB" b="1" dirty="0" err="1"/>
              <a:t>hyperbilirubinemia</a:t>
            </a:r>
            <a:r>
              <a:rPr lang="en-GB" b="1" dirty="0"/>
              <a:t> </a:t>
            </a:r>
            <a:r>
              <a:rPr lang="en-GB" dirty="0"/>
              <a:t>occurs only in </a:t>
            </a:r>
            <a:r>
              <a:rPr lang="en-GB" b="1" dirty="0" err="1"/>
              <a:t>hepatobiliary</a:t>
            </a:r>
            <a:r>
              <a:rPr lang="en-GB" b="1" dirty="0"/>
              <a:t> diseases.</a:t>
            </a:r>
          </a:p>
          <a:p>
            <a:r>
              <a:rPr lang="en-GB" dirty="0" smtClean="0"/>
              <a:t>The </a:t>
            </a:r>
            <a:r>
              <a:rPr lang="en-GB" dirty="0"/>
              <a:t>observation that jaundiced patients with </a:t>
            </a:r>
            <a:r>
              <a:rPr lang="en-GB" dirty="0" err="1"/>
              <a:t>hepatobiliary</a:t>
            </a:r>
            <a:r>
              <a:rPr lang="en-GB" dirty="0"/>
              <a:t> diseases have lower serum bilirubin concentrations measured by non-</a:t>
            </a:r>
            <a:r>
              <a:rPr lang="en-GB" dirty="0" err="1"/>
              <a:t>diazo</a:t>
            </a:r>
            <a:r>
              <a:rPr lang="en-GB" dirty="0"/>
              <a:t> than </a:t>
            </a:r>
            <a:r>
              <a:rPr lang="en-GB" dirty="0" err="1"/>
              <a:t>diazo</a:t>
            </a:r>
            <a:r>
              <a:rPr lang="en-GB" dirty="0"/>
              <a:t> based methods suggests that there are additional </a:t>
            </a:r>
            <a:r>
              <a:rPr lang="en-GB" dirty="0" err="1"/>
              <a:t>diazo</a:t>
            </a:r>
            <a:r>
              <a:rPr lang="en-GB" dirty="0"/>
              <a:t>-positive compounds distinct from bilirubin in their circulation </a:t>
            </a:r>
          </a:p>
          <a:p>
            <a:r>
              <a:rPr lang="en-GB" dirty="0" err="1" smtClean="0"/>
              <a:t>Monoglucuronides</a:t>
            </a:r>
            <a:r>
              <a:rPr lang="en-GB" dirty="0" smtClean="0"/>
              <a:t> </a:t>
            </a:r>
            <a:r>
              <a:rPr lang="en-GB" dirty="0"/>
              <a:t>of bilirubin predominate over the </a:t>
            </a:r>
            <a:r>
              <a:rPr lang="en-GB" dirty="0" err="1"/>
              <a:t>diglucuronides</a:t>
            </a:r>
            <a:r>
              <a:rPr lang="en-GB" dirty="0"/>
              <a:t> in jaundiced patients with </a:t>
            </a:r>
            <a:r>
              <a:rPr lang="en-GB" dirty="0" err="1"/>
              <a:t>hepatobiliary</a:t>
            </a:r>
            <a:r>
              <a:rPr lang="en-GB" dirty="0"/>
              <a:t> disease.</a:t>
            </a:r>
          </a:p>
          <a:p>
            <a:r>
              <a:rPr lang="en-GB" dirty="0"/>
              <a:t>Delta bilirubin </a:t>
            </a:r>
            <a:r>
              <a:rPr lang="en-GB" dirty="0" smtClean="0"/>
              <a:t>—This </a:t>
            </a:r>
            <a:r>
              <a:rPr lang="en-GB" dirty="0"/>
              <a:t>albumin-linked bilirubin fraction is formed in the serum when hepatic excretion of bilirubin </a:t>
            </a:r>
            <a:r>
              <a:rPr lang="en-GB" dirty="0" err="1"/>
              <a:t>glucuronides</a:t>
            </a:r>
            <a:r>
              <a:rPr lang="en-GB" dirty="0"/>
              <a:t> is impaired; as a result, it represents a significant fraction of total serum bilirubin in patients with cholestasis and </a:t>
            </a:r>
            <a:r>
              <a:rPr lang="en-GB" dirty="0" err="1"/>
              <a:t>hepatobiliary</a:t>
            </a:r>
            <a:r>
              <a:rPr lang="en-GB" dirty="0"/>
              <a:t> disorders </a:t>
            </a:r>
          </a:p>
        </p:txBody>
      </p:sp>
    </p:spTree>
    <p:extLst>
      <p:ext uri="{BB962C8B-B14F-4D97-AF65-F5344CB8AC3E}">
        <p14:creationId xmlns:p14="http://schemas.microsoft.com/office/powerpoint/2010/main" val="4248919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MEASUREMENT OF URINARY BILIRUBIN</a:t>
            </a:r>
            <a:endParaRPr lang="en-GB" dirty="0"/>
          </a:p>
        </p:txBody>
      </p:sp>
      <p:sp>
        <p:nvSpPr>
          <p:cNvPr id="3" name="Content Placeholder 2"/>
          <p:cNvSpPr>
            <a:spLocks noGrp="1"/>
          </p:cNvSpPr>
          <p:nvPr>
            <p:ph idx="1"/>
          </p:nvPr>
        </p:nvSpPr>
        <p:spPr/>
        <p:txBody>
          <a:bodyPr/>
          <a:lstStyle/>
          <a:p>
            <a:r>
              <a:rPr lang="en-GB" dirty="0" smtClean="0"/>
              <a:t>Unconjugated bilirubin is always bound to albumin in the serum</a:t>
            </a:r>
          </a:p>
          <a:p>
            <a:r>
              <a:rPr lang="en-GB" dirty="0" smtClean="0"/>
              <a:t>Not filtered by the kidney hence not found in the urine</a:t>
            </a:r>
          </a:p>
          <a:p>
            <a:r>
              <a:rPr lang="en-GB" dirty="0" smtClean="0"/>
              <a:t>Conjugated bilirubin is filtered in the kidney</a:t>
            </a:r>
          </a:p>
          <a:p>
            <a:r>
              <a:rPr lang="en-GB" dirty="0" err="1" smtClean="0"/>
              <a:t>Bilirubinuria</a:t>
            </a:r>
            <a:r>
              <a:rPr lang="en-GB" dirty="0" smtClean="0"/>
              <a:t> implies the presence of liver disease</a:t>
            </a:r>
            <a:endParaRPr lang="en-GB" dirty="0"/>
          </a:p>
        </p:txBody>
      </p:sp>
    </p:spTree>
    <p:extLst>
      <p:ext uri="{BB962C8B-B14F-4D97-AF65-F5344CB8AC3E}">
        <p14:creationId xmlns:p14="http://schemas.microsoft.com/office/powerpoint/2010/main" val="2973658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EVALUATION</a:t>
            </a:r>
            <a:endParaRPr lang="en-GB" dirty="0"/>
          </a:p>
        </p:txBody>
      </p:sp>
      <p:sp>
        <p:nvSpPr>
          <p:cNvPr id="3" name="Content Placeholder 2"/>
          <p:cNvSpPr>
            <a:spLocks noGrp="1"/>
          </p:cNvSpPr>
          <p:nvPr>
            <p:ph idx="1"/>
          </p:nvPr>
        </p:nvSpPr>
        <p:spPr/>
        <p:txBody>
          <a:bodyPr/>
          <a:lstStyle/>
          <a:p>
            <a:r>
              <a:rPr lang="en-GB" dirty="0" smtClean="0"/>
              <a:t>Introduction</a:t>
            </a:r>
          </a:p>
          <a:p>
            <a:r>
              <a:rPr lang="en-GB" dirty="0" smtClean="0"/>
              <a:t>Physiology of bilirubin production</a:t>
            </a:r>
          </a:p>
          <a:p>
            <a:r>
              <a:rPr lang="en-GB" dirty="0" smtClean="0"/>
              <a:t>Classification</a:t>
            </a:r>
          </a:p>
          <a:p>
            <a:r>
              <a:rPr lang="en-GB" dirty="0" smtClean="0"/>
              <a:t>Clinical features</a:t>
            </a:r>
          </a:p>
          <a:p>
            <a:endParaRPr lang="en-GB" dirty="0"/>
          </a:p>
        </p:txBody>
      </p:sp>
    </p:spTree>
    <p:extLst>
      <p:ext uri="{BB962C8B-B14F-4D97-AF65-F5344CB8AC3E}">
        <p14:creationId xmlns:p14="http://schemas.microsoft.com/office/powerpoint/2010/main" val="13805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INHERITED CAUSES OF HYPERBILIRUBINEMIA</a:t>
            </a:r>
            <a:endParaRPr lang="en-GB" dirty="0"/>
          </a:p>
        </p:txBody>
      </p:sp>
      <p:sp>
        <p:nvSpPr>
          <p:cNvPr id="3" name="Content Placeholder 2"/>
          <p:cNvSpPr>
            <a:spLocks noGrp="1"/>
          </p:cNvSpPr>
          <p:nvPr>
            <p:ph idx="1"/>
          </p:nvPr>
        </p:nvSpPr>
        <p:spPr/>
        <p:txBody>
          <a:bodyPr/>
          <a:lstStyle/>
          <a:p>
            <a:r>
              <a:rPr lang="en-GB" dirty="0"/>
              <a:t>GILBERT’S </a:t>
            </a:r>
            <a:r>
              <a:rPr lang="en-GB" dirty="0" smtClean="0"/>
              <a:t>SYNDROME</a:t>
            </a:r>
          </a:p>
          <a:p>
            <a:r>
              <a:rPr lang="en-GB" dirty="0" smtClean="0"/>
              <a:t>CRIGLER-NAJJAR SYNDROME TYPE I&amp;II</a:t>
            </a:r>
          </a:p>
          <a:p>
            <a:r>
              <a:rPr lang="en-GB" dirty="0"/>
              <a:t>DUBIN </a:t>
            </a:r>
            <a:r>
              <a:rPr lang="en-GB" dirty="0" smtClean="0"/>
              <a:t>JOHNSON SYNDROME</a:t>
            </a:r>
          </a:p>
          <a:p>
            <a:r>
              <a:rPr lang="en-GB" dirty="0" smtClean="0"/>
              <a:t>ROTOR SYNDROME</a:t>
            </a:r>
            <a:endParaRPr lang="en-GB" dirty="0"/>
          </a:p>
        </p:txBody>
      </p:sp>
    </p:spTree>
    <p:extLst>
      <p:ext uri="{BB962C8B-B14F-4D97-AF65-F5344CB8AC3E}">
        <p14:creationId xmlns:p14="http://schemas.microsoft.com/office/powerpoint/2010/main" val="548998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GILBERT’S SYNDROME</a:t>
            </a:r>
            <a:endParaRPr lang="en-GB" dirty="0"/>
          </a:p>
        </p:txBody>
      </p:sp>
      <p:sp>
        <p:nvSpPr>
          <p:cNvPr id="3" name="Content Placeholder 2"/>
          <p:cNvSpPr>
            <a:spLocks noGrp="1"/>
          </p:cNvSpPr>
          <p:nvPr>
            <p:ph idx="1"/>
          </p:nvPr>
        </p:nvSpPr>
        <p:spPr/>
        <p:txBody>
          <a:bodyPr/>
          <a:lstStyle/>
          <a:p>
            <a:r>
              <a:rPr lang="en-GB" dirty="0" smtClean="0"/>
              <a:t>Otherwise called </a:t>
            </a:r>
            <a:r>
              <a:rPr lang="en-GB" dirty="0"/>
              <a:t>"</a:t>
            </a:r>
            <a:r>
              <a:rPr lang="en-GB" b="1" dirty="0"/>
              <a:t>constitutional hepatic dysfunction"</a:t>
            </a:r>
            <a:r>
              <a:rPr lang="en-GB" dirty="0"/>
              <a:t> and "</a:t>
            </a:r>
            <a:r>
              <a:rPr lang="en-GB" b="1" dirty="0"/>
              <a:t>familial </a:t>
            </a:r>
            <a:r>
              <a:rPr lang="en-GB" b="1" dirty="0" err="1"/>
              <a:t>nonhemolytic</a:t>
            </a:r>
            <a:r>
              <a:rPr lang="en-GB" b="1" dirty="0"/>
              <a:t> </a:t>
            </a:r>
            <a:r>
              <a:rPr lang="en-GB" b="1" dirty="0" smtClean="0"/>
              <a:t>jaundice“</a:t>
            </a:r>
          </a:p>
          <a:p>
            <a:r>
              <a:rPr lang="en-GB" dirty="0"/>
              <a:t>Routine laboratory tests are usually normal in patients with Gilbert's syndrome, </a:t>
            </a:r>
            <a:r>
              <a:rPr lang="en-GB" b="1" dirty="0"/>
              <a:t>except for </a:t>
            </a:r>
            <a:r>
              <a:rPr lang="en-GB" b="1" dirty="0" err="1"/>
              <a:t>hyperbilirubinemia</a:t>
            </a:r>
            <a:r>
              <a:rPr lang="en-GB" b="1" dirty="0"/>
              <a:t>  </a:t>
            </a:r>
          </a:p>
        </p:txBody>
      </p:sp>
    </p:spTree>
    <p:extLst>
      <p:ext uri="{BB962C8B-B14F-4D97-AF65-F5344CB8AC3E}">
        <p14:creationId xmlns:p14="http://schemas.microsoft.com/office/powerpoint/2010/main" val="88795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FACTORS AFFECTING BIRUBIN LEVEL IN GILBERT’S SYNDROME</a:t>
            </a:r>
            <a:endParaRPr lang="en-GB" dirty="0"/>
          </a:p>
        </p:txBody>
      </p:sp>
      <p:sp>
        <p:nvSpPr>
          <p:cNvPr id="3" name="Content Placeholder 2"/>
          <p:cNvSpPr>
            <a:spLocks noGrp="1"/>
          </p:cNvSpPr>
          <p:nvPr>
            <p:ph idx="1"/>
          </p:nvPr>
        </p:nvSpPr>
        <p:spPr/>
        <p:txBody>
          <a:bodyPr/>
          <a:lstStyle/>
          <a:p>
            <a:pPr marL="0" indent="0">
              <a:buNone/>
            </a:pPr>
            <a:r>
              <a:rPr lang="en-GB" dirty="0" smtClean="0"/>
              <a:t>FACTOR INCREASING BILIRUBIN LEVEL</a:t>
            </a:r>
          </a:p>
          <a:p>
            <a:r>
              <a:rPr lang="en-GB" dirty="0" smtClean="0"/>
              <a:t>Fasting, </a:t>
            </a:r>
            <a:r>
              <a:rPr lang="en-GB" dirty="0" err="1" smtClean="0"/>
              <a:t>hemolysis</a:t>
            </a:r>
            <a:r>
              <a:rPr lang="en-GB" dirty="0" smtClean="0"/>
              <a:t>, </a:t>
            </a:r>
            <a:r>
              <a:rPr lang="en-GB" dirty="0" err="1" smtClean="0"/>
              <a:t>intercurrent</a:t>
            </a:r>
            <a:r>
              <a:rPr lang="en-GB" dirty="0" smtClean="0"/>
              <a:t> febrile illness, 3hrs post IV nicotinic acid administration</a:t>
            </a:r>
          </a:p>
          <a:p>
            <a:r>
              <a:rPr lang="en-GB" dirty="0" smtClean="0"/>
              <a:t>FACTOR  DECREASING BILIRUBIN LEVEL</a:t>
            </a:r>
          </a:p>
          <a:p>
            <a:r>
              <a:rPr lang="en-GB" dirty="0" err="1" smtClean="0"/>
              <a:t>Steriod</a:t>
            </a:r>
            <a:r>
              <a:rPr lang="en-GB" dirty="0" smtClean="0"/>
              <a:t>, enzyme inducers (</a:t>
            </a:r>
            <a:r>
              <a:rPr lang="en-GB" dirty="0" err="1" smtClean="0"/>
              <a:t>phenobarbitone</a:t>
            </a:r>
            <a:r>
              <a:rPr lang="en-GB" dirty="0" smtClean="0"/>
              <a:t>, </a:t>
            </a:r>
            <a:r>
              <a:rPr lang="en-GB" dirty="0" err="1" smtClean="0"/>
              <a:t>clofibrate</a:t>
            </a:r>
            <a:r>
              <a:rPr lang="en-GB" dirty="0" smtClean="0"/>
              <a:t> </a:t>
            </a:r>
            <a:r>
              <a:rPr lang="en-GB" dirty="0" err="1" smtClean="0"/>
              <a:t>etc</a:t>
            </a:r>
            <a:r>
              <a:rPr lang="en-GB" dirty="0" smtClean="0"/>
              <a:t>)</a:t>
            </a:r>
            <a:endParaRPr lang="en-GB" dirty="0"/>
          </a:p>
        </p:txBody>
      </p:sp>
    </p:spTree>
    <p:extLst>
      <p:ext uri="{BB962C8B-B14F-4D97-AF65-F5344CB8AC3E}">
        <p14:creationId xmlns:p14="http://schemas.microsoft.com/office/powerpoint/2010/main" val="2429570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PATHOGENESIS </a:t>
            </a:r>
            <a:r>
              <a:rPr lang="en-GB" dirty="0"/>
              <a:t>OF GILBERT’S SYNDROME</a:t>
            </a:r>
          </a:p>
        </p:txBody>
      </p:sp>
      <p:sp>
        <p:nvSpPr>
          <p:cNvPr id="3" name="Content Placeholder 2"/>
          <p:cNvSpPr>
            <a:spLocks noGrp="1"/>
          </p:cNvSpPr>
          <p:nvPr>
            <p:ph idx="1"/>
          </p:nvPr>
        </p:nvSpPr>
        <p:spPr/>
        <p:txBody>
          <a:bodyPr/>
          <a:lstStyle/>
          <a:p>
            <a:r>
              <a:rPr lang="en-GB" dirty="0"/>
              <a:t>Gilbert's syndrome is caused by a promoter abnormality. Normally, the TATAA element within the promoter upstream to exon 1A1 consists of A(TA)6TAA. In Gilbert's syndrome, two additional nucleotide residues (TA) are present in this element. Alleles containing the Gilbert-type promoter are termed </a:t>
            </a:r>
            <a:r>
              <a:rPr lang="en-GB" b="1" dirty="0"/>
              <a:t>UGT1A1*28.</a:t>
            </a:r>
          </a:p>
        </p:txBody>
      </p:sp>
    </p:spTree>
    <p:extLst>
      <p:ext uri="{BB962C8B-B14F-4D97-AF65-F5344CB8AC3E}">
        <p14:creationId xmlns:p14="http://schemas.microsoft.com/office/powerpoint/2010/main" val="2811437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CRIGLER-NAJJAR SYNDROME (CNS)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Also a </a:t>
            </a:r>
            <a:r>
              <a:rPr lang="en-GB" b="1" dirty="0" err="1" smtClean="0"/>
              <a:t>nonhemolytic</a:t>
            </a:r>
            <a:r>
              <a:rPr lang="en-GB" b="1" dirty="0" smtClean="0"/>
              <a:t> AR </a:t>
            </a:r>
            <a:r>
              <a:rPr lang="en-GB" dirty="0" smtClean="0"/>
              <a:t>disorder forming </a:t>
            </a:r>
            <a:r>
              <a:rPr lang="en-GB" b="1" dirty="0" smtClean="0"/>
              <a:t>unconjugated </a:t>
            </a:r>
            <a:r>
              <a:rPr lang="en-GB" b="1" dirty="0" err="1" smtClean="0"/>
              <a:t>hyperbilirubinemia</a:t>
            </a:r>
            <a:endParaRPr lang="en-GB" b="1" dirty="0" smtClean="0"/>
          </a:p>
          <a:p>
            <a:r>
              <a:rPr lang="en-GB" dirty="0" smtClean="0"/>
              <a:t>Has 2 types- </a:t>
            </a:r>
            <a:r>
              <a:rPr lang="en-GB" b="1" dirty="0" smtClean="0"/>
              <a:t>CNS 1 &amp; 2 (Arias syndrome</a:t>
            </a:r>
            <a:r>
              <a:rPr lang="en-GB" dirty="0" smtClean="0"/>
              <a:t>)</a:t>
            </a:r>
          </a:p>
          <a:p>
            <a:r>
              <a:rPr lang="en-GB" b="1" dirty="0" smtClean="0"/>
              <a:t>Rarer</a:t>
            </a:r>
            <a:r>
              <a:rPr lang="en-GB" dirty="0" smtClean="0"/>
              <a:t> than Gilbert’s syndrome</a:t>
            </a:r>
          </a:p>
          <a:p>
            <a:r>
              <a:rPr lang="en-GB" dirty="0" smtClean="0"/>
              <a:t>Serum bilirubin usually </a:t>
            </a:r>
            <a:r>
              <a:rPr lang="en-GB" b="1" dirty="0" smtClean="0"/>
              <a:t>greater than 345  in type 1 but less  in type 2.</a:t>
            </a:r>
          </a:p>
          <a:p>
            <a:r>
              <a:rPr lang="en-GB" dirty="0" smtClean="0"/>
              <a:t>Type 2 can be treated </a:t>
            </a:r>
            <a:r>
              <a:rPr lang="en-GB" dirty="0" err="1" smtClean="0"/>
              <a:t>wt</a:t>
            </a:r>
            <a:r>
              <a:rPr lang="en-GB" dirty="0" smtClean="0"/>
              <a:t> </a:t>
            </a:r>
            <a:r>
              <a:rPr lang="en-GB" dirty="0" err="1" smtClean="0"/>
              <a:t>phenobarbitone</a:t>
            </a:r>
            <a:r>
              <a:rPr lang="en-GB" dirty="0" smtClean="0"/>
              <a:t> while exchange blood transfusion, phototherapy, liver transplantation, oral calcium PO4&amp; CO3 are used in type 1</a:t>
            </a:r>
          </a:p>
          <a:p>
            <a:endParaRPr lang="en-GB" dirty="0"/>
          </a:p>
        </p:txBody>
      </p:sp>
    </p:spTree>
    <p:extLst>
      <p:ext uri="{BB962C8B-B14F-4D97-AF65-F5344CB8AC3E}">
        <p14:creationId xmlns:p14="http://schemas.microsoft.com/office/powerpoint/2010/main" val="1308600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PATHOGENESIS OF CRIGLER-NAJJAR SYNDROME</a:t>
            </a:r>
            <a:endParaRPr lang="en-GB" dirty="0"/>
          </a:p>
        </p:txBody>
      </p:sp>
      <p:sp>
        <p:nvSpPr>
          <p:cNvPr id="3" name="Content Placeholder 2"/>
          <p:cNvSpPr>
            <a:spLocks noGrp="1"/>
          </p:cNvSpPr>
          <p:nvPr>
            <p:ph idx="1"/>
          </p:nvPr>
        </p:nvSpPr>
        <p:spPr/>
        <p:txBody>
          <a:bodyPr>
            <a:normAutofit/>
          </a:bodyPr>
          <a:lstStyle/>
          <a:p>
            <a:r>
              <a:rPr lang="en-GB" dirty="0" smtClean="0"/>
              <a:t>In </a:t>
            </a:r>
            <a:r>
              <a:rPr lang="en-GB" dirty="0" err="1"/>
              <a:t>Crigler-Najjar</a:t>
            </a:r>
            <a:r>
              <a:rPr lang="en-GB" dirty="0"/>
              <a:t> </a:t>
            </a:r>
            <a:r>
              <a:rPr lang="en-GB" dirty="0" smtClean="0"/>
              <a:t>I, </a:t>
            </a:r>
            <a:r>
              <a:rPr lang="en-GB" dirty="0"/>
              <a:t>the genetic lesions may result in a </a:t>
            </a:r>
            <a:r>
              <a:rPr lang="en-GB" b="1" dirty="0"/>
              <a:t>premature stop </a:t>
            </a:r>
            <a:r>
              <a:rPr lang="en-GB" b="1" dirty="0" smtClean="0"/>
              <a:t>codon</a:t>
            </a:r>
            <a:r>
              <a:rPr lang="en-GB" dirty="0" smtClean="0"/>
              <a:t>.</a:t>
            </a:r>
          </a:p>
          <a:p>
            <a:pPr marL="0" indent="0">
              <a:buNone/>
            </a:pPr>
            <a:r>
              <a:rPr lang="en-GB" dirty="0" smtClean="0"/>
              <a:t> </a:t>
            </a:r>
          </a:p>
          <a:p>
            <a:r>
              <a:rPr lang="en-GB" dirty="0" err="1" smtClean="0"/>
              <a:t>Crigler-Najjar</a:t>
            </a:r>
            <a:r>
              <a:rPr lang="en-GB" dirty="0" smtClean="0"/>
              <a:t> </a:t>
            </a:r>
            <a:r>
              <a:rPr lang="en-GB" dirty="0"/>
              <a:t>type II is caused </a:t>
            </a:r>
            <a:r>
              <a:rPr lang="en-GB" b="1" dirty="0"/>
              <a:t>by point mutations</a:t>
            </a:r>
            <a:r>
              <a:rPr lang="en-GB" dirty="0"/>
              <a:t> that result in substitution of a single amino acid.</a:t>
            </a:r>
          </a:p>
        </p:txBody>
      </p:sp>
    </p:spTree>
    <p:extLst>
      <p:ext uri="{BB962C8B-B14F-4D97-AF65-F5344CB8AC3E}">
        <p14:creationId xmlns:p14="http://schemas.microsoft.com/office/powerpoint/2010/main" val="4063125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40768" y="0"/>
            <a:ext cx="12385376" cy="6381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7716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DUBIN JOHNSON AND ROTOR</a:t>
            </a:r>
            <a:endParaRPr lang="en-GB" dirty="0"/>
          </a:p>
        </p:txBody>
      </p:sp>
      <p:sp>
        <p:nvSpPr>
          <p:cNvPr id="3" name="Content Placeholder 2"/>
          <p:cNvSpPr>
            <a:spLocks noGrp="1"/>
          </p:cNvSpPr>
          <p:nvPr>
            <p:ph idx="1"/>
          </p:nvPr>
        </p:nvSpPr>
        <p:spPr/>
        <p:txBody>
          <a:bodyPr>
            <a:normAutofit fontScale="85000" lnSpcReduction="10000"/>
          </a:bodyPr>
          <a:lstStyle/>
          <a:p>
            <a:r>
              <a:rPr lang="en-GB" b="1" dirty="0" smtClean="0"/>
              <a:t>Inherited  conjugated </a:t>
            </a:r>
            <a:r>
              <a:rPr lang="en-GB" b="1" dirty="0" err="1" smtClean="0"/>
              <a:t>hyperbilirubinemia</a:t>
            </a:r>
            <a:endParaRPr lang="en-GB" b="1" dirty="0" smtClean="0"/>
          </a:p>
          <a:p>
            <a:r>
              <a:rPr lang="en-GB" dirty="0" smtClean="0"/>
              <a:t>Impaired </a:t>
            </a:r>
            <a:r>
              <a:rPr lang="en-GB" dirty="0"/>
              <a:t>biliary excretion of bilirubin </a:t>
            </a:r>
            <a:r>
              <a:rPr lang="en-GB" dirty="0" err="1"/>
              <a:t>glucuronides</a:t>
            </a:r>
            <a:r>
              <a:rPr lang="en-GB" dirty="0"/>
              <a:t> is due to a mutation in the </a:t>
            </a:r>
            <a:r>
              <a:rPr lang="en-GB" dirty="0" err="1"/>
              <a:t>canalicular</a:t>
            </a:r>
            <a:r>
              <a:rPr lang="en-GB" dirty="0"/>
              <a:t> multiple drug-resistance protein 2 (MRP2). </a:t>
            </a:r>
            <a:endParaRPr lang="en-GB" dirty="0" smtClean="0"/>
          </a:p>
          <a:p>
            <a:r>
              <a:rPr lang="en-GB" dirty="0" smtClean="0"/>
              <a:t>A </a:t>
            </a:r>
            <a:r>
              <a:rPr lang="en-GB" dirty="0"/>
              <a:t>darkly pigmented liver is due to polymerized epinephrine metabolites, not </a:t>
            </a:r>
            <a:r>
              <a:rPr lang="en-GB" dirty="0" smtClean="0"/>
              <a:t>bilirubin</a:t>
            </a:r>
          </a:p>
          <a:p>
            <a:r>
              <a:rPr lang="en-GB" dirty="0"/>
              <a:t>DJS is due to a defect in the multiple drug-resistance protein 2 gene (ABCC2), located on </a:t>
            </a:r>
            <a:r>
              <a:rPr lang="en-GB" b="1" dirty="0"/>
              <a:t>chromosome </a:t>
            </a:r>
            <a:r>
              <a:rPr lang="en-GB" b="1" dirty="0" smtClean="0"/>
              <a:t>10</a:t>
            </a:r>
          </a:p>
          <a:p>
            <a:r>
              <a:rPr lang="en-GB" dirty="0"/>
              <a:t>Hormonal contraceptives and pregnancy may lead to overt jaundice and icterus</a:t>
            </a:r>
          </a:p>
          <a:p>
            <a:endParaRPr lang="en-GB" dirty="0"/>
          </a:p>
        </p:txBody>
      </p:sp>
    </p:spTree>
    <p:extLst>
      <p:ext uri="{BB962C8B-B14F-4D97-AF65-F5344CB8AC3E}">
        <p14:creationId xmlns:p14="http://schemas.microsoft.com/office/powerpoint/2010/main" val="3084492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DIAGNOSIS OF DJS</a:t>
            </a:r>
            <a:endParaRPr lang="en-GB" dirty="0"/>
          </a:p>
        </p:txBody>
      </p:sp>
      <p:sp>
        <p:nvSpPr>
          <p:cNvPr id="3" name="Content Placeholder 2"/>
          <p:cNvSpPr>
            <a:spLocks noGrp="1"/>
          </p:cNvSpPr>
          <p:nvPr>
            <p:ph idx="1"/>
          </p:nvPr>
        </p:nvSpPr>
        <p:spPr/>
        <p:txBody>
          <a:bodyPr/>
          <a:lstStyle/>
          <a:p>
            <a:r>
              <a:rPr lang="en-GB" dirty="0" smtClean="0"/>
              <a:t>Unaffected </a:t>
            </a:r>
            <a:r>
              <a:rPr lang="en-GB" dirty="0"/>
              <a:t>subjects have a </a:t>
            </a:r>
            <a:r>
              <a:rPr lang="en-GB" dirty="0" err="1"/>
              <a:t>coproporphyrin</a:t>
            </a:r>
            <a:r>
              <a:rPr lang="en-GB" dirty="0"/>
              <a:t> III to </a:t>
            </a:r>
            <a:r>
              <a:rPr lang="en-GB" dirty="0" err="1"/>
              <a:t>coproporphyrin</a:t>
            </a:r>
            <a:r>
              <a:rPr lang="en-GB" dirty="0"/>
              <a:t> I ratio around 3–4:1.</a:t>
            </a:r>
          </a:p>
          <a:p>
            <a:r>
              <a:rPr lang="en-GB" dirty="0"/>
              <a:t>DJS, this ratio is inverted, with </a:t>
            </a:r>
            <a:r>
              <a:rPr lang="en-GB" dirty="0" err="1"/>
              <a:t>coproporphyrin</a:t>
            </a:r>
            <a:r>
              <a:rPr lang="en-GB" dirty="0"/>
              <a:t> I being 3–4 times higher than </a:t>
            </a:r>
            <a:r>
              <a:rPr lang="en-GB" dirty="0" err="1"/>
              <a:t>coproporphyrin</a:t>
            </a:r>
            <a:r>
              <a:rPr lang="en-GB" dirty="0"/>
              <a:t> III. Analysis of urine </a:t>
            </a:r>
            <a:r>
              <a:rPr lang="en-GB" dirty="0" err="1"/>
              <a:t>porphyrins</a:t>
            </a:r>
            <a:r>
              <a:rPr lang="en-GB" dirty="0"/>
              <a:t> shows a normal level of </a:t>
            </a:r>
            <a:r>
              <a:rPr lang="en-GB" dirty="0" err="1"/>
              <a:t>coproporphyrin</a:t>
            </a:r>
            <a:r>
              <a:rPr lang="en-GB" dirty="0"/>
              <a:t>, but I isomer accounts for 80% of the total (normally 25%).</a:t>
            </a:r>
          </a:p>
          <a:p>
            <a:endParaRPr lang="en-GB" dirty="0"/>
          </a:p>
        </p:txBody>
      </p:sp>
    </p:spTree>
    <p:extLst>
      <p:ext uri="{BB962C8B-B14F-4D97-AF65-F5344CB8AC3E}">
        <p14:creationId xmlns:p14="http://schemas.microsoft.com/office/powerpoint/2010/main" val="4225771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68760" y="404664"/>
            <a:ext cx="13105456"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286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lnSpcReduction="10000"/>
          </a:bodyPr>
          <a:lstStyle/>
          <a:p>
            <a:r>
              <a:rPr lang="en-GB" dirty="0" smtClean="0"/>
              <a:t>Jaundice or icterus is the yellowish discoloration of tissues- sclera, skin, mucous membranes due to deposition of bile pigment (bilirubin)</a:t>
            </a:r>
          </a:p>
          <a:p>
            <a:r>
              <a:rPr lang="en-GB" dirty="0" smtClean="0"/>
              <a:t>It occurs in the presence of </a:t>
            </a:r>
            <a:r>
              <a:rPr lang="en-GB" dirty="0" err="1" smtClean="0"/>
              <a:t>hyperbilirubinemia</a:t>
            </a:r>
            <a:r>
              <a:rPr lang="en-GB" dirty="0"/>
              <a:t> </a:t>
            </a:r>
            <a:r>
              <a:rPr lang="en-GB" dirty="0" smtClean="0"/>
              <a:t>&amp; clinically detected </a:t>
            </a:r>
            <a:r>
              <a:rPr lang="en-GB" b="1" dirty="0" smtClean="0"/>
              <a:t>with serum bilirubin of 3.0mg/dl</a:t>
            </a:r>
          </a:p>
          <a:p>
            <a:r>
              <a:rPr lang="en-GB" dirty="0" smtClean="0"/>
              <a:t>This occurs when there is an imbalance between production and clearance</a:t>
            </a:r>
            <a:endParaRPr lang="en-GB" dirty="0"/>
          </a:p>
        </p:txBody>
      </p:sp>
    </p:spTree>
    <p:extLst>
      <p:ext uri="{BB962C8B-B14F-4D97-AF65-F5344CB8AC3E}">
        <p14:creationId xmlns:p14="http://schemas.microsoft.com/office/powerpoint/2010/main" val="817913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INVESTIGATION OF CAUSES OF JAUNDICE</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LFT</a:t>
            </a:r>
          </a:p>
          <a:p>
            <a:r>
              <a:rPr lang="en-GB" dirty="0" smtClean="0"/>
              <a:t>FBC</a:t>
            </a:r>
          </a:p>
          <a:p>
            <a:r>
              <a:rPr lang="en-GB" dirty="0" smtClean="0"/>
              <a:t>Serology- </a:t>
            </a:r>
            <a:r>
              <a:rPr lang="en-GB" dirty="0" err="1" smtClean="0"/>
              <a:t>antiHAV</a:t>
            </a:r>
            <a:r>
              <a:rPr lang="en-GB" dirty="0" smtClean="0"/>
              <a:t>, </a:t>
            </a:r>
            <a:r>
              <a:rPr lang="en-GB" dirty="0" err="1" smtClean="0"/>
              <a:t>HBsAg</a:t>
            </a:r>
            <a:r>
              <a:rPr lang="en-GB" dirty="0" smtClean="0"/>
              <a:t>, </a:t>
            </a:r>
            <a:r>
              <a:rPr lang="en-GB" dirty="0" err="1" smtClean="0"/>
              <a:t>AntiHCV</a:t>
            </a:r>
            <a:r>
              <a:rPr lang="en-GB" dirty="0" smtClean="0"/>
              <a:t>, RVS</a:t>
            </a:r>
          </a:p>
          <a:p>
            <a:r>
              <a:rPr lang="en-GB" dirty="0" smtClean="0"/>
              <a:t>Autoimmune markers- AMA, </a:t>
            </a:r>
            <a:r>
              <a:rPr lang="en-GB" dirty="0" err="1" smtClean="0"/>
              <a:t>AntiLKM</a:t>
            </a:r>
            <a:endParaRPr lang="en-GB" dirty="0" smtClean="0"/>
          </a:p>
          <a:p>
            <a:r>
              <a:rPr lang="en-GB" dirty="0" smtClean="0"/>
              <a:t>Abdominal US</a:t>
            </a:r>
          </a:p>
          <a:p>
            <a:r>
              <a:rPr lang="en-GB" dirty="0" smtClean="0"/>
              <a:t>Abdominal CT</a:t>
            </a:r>
          </a:p>
          <a:p>
            <a:r>
              <a:rPr lang="en-GB" dirty="0" smtClean="0"/>
              <a:t>MRCP</a:t>
            </a:r>
          </a:p>
          <a:p>
            <a:r>
              <a:rPr lang="en-GB" dirty="0" smtClean="0"/>
              <a:t>ERCP</a:t>
            </a:r>
          </a:p>
          <a:p>
            <a:r>
              <a:rPr lang="en-GB" dirty="0" smtClean="0"/>
              <a:t>Liver biopsy</a:t>
            </a:r>
            <a:endParaRPr lang="en-GB" dirty="0"/>
          </a:p>
          <a:p>
            <a:endParaRPr lang="en-GB" dirty="0" smtClean="0"/>
          </a:p>
          <a:p>
            <a:endParaRPr lang="en-GB" dirty="0"/>
          </a:p>
        </p:txBody>
      </p:sp>
    </p:spTree>
    <p:extLst>
      <p:ext uri="{BB962C8B-B14F-4D97-AF65-F5344CB8AC3E}">
        <p14:creationId xmlns:p14="http://schemas.microsoft.com/office/powerpoint/2010/main" val="2745011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DIAGNOSIS</a:t>
            </a:r>
            <a:endParaRPr lang="en-GB" dirty="0"/>
          </a:p>
        </p:txBody>
      </p:sp>
      <p:sp>
        <p:nvSpPr>
          <p:cNvPr id="3" name="Content Placeholder 2"/>
          <p:cNvSpPr>
            <a:spLocks noGrp="1"/>
          </p:cNvSpPr>
          <p:nvPr>
            <p:ph idx="1"/>
          </p:nvPr>
        </p:nvSpPr>
        <p:spPr/>
        <p:txBody>
          <a:bodyPr/>
          <a:lstStyle/>
          <a:p>
            <a:r>
              <a:rPr lang="en-GB" dirty="0" err="1" smtClean="0"/>
              <a:t>Carotenemia</a:t>
            </a:r>
            <a:endParaRPr lang="en-GB" dirty="0" smtClean="0"/>
          </a:p>
          <a:p>
            <a:r>
              <a:rPr lang="en-GB" dirty="0" err="1" smtClean="0"/>
              <a:t>Quinacrine</a:t>
            </a:r>
            <a:endParaRPr lang="en-GB" dirty="0" smtClean="0"/>
          </a:p>
          <a:p>
            <a:r>
              <a:rPr lang="en-GB" dirty="0" err="1" smtClean="0"/>
              <a:t>Lycopeneamia</a:t>
            </a:r>
            <a:endParaRPr lang="en-GB" dirty="0" smtClean="0"/>
          </a:p>
          <a:p>
            <a:endParaRPr lang="en-GB" dirty="0"/>
          </a:p>
        </p:txBody>
      </p:sp>
    </p:spTree>
    <p:extLst>
      <p:ext uri="{BB962C8B-B14F-4D97-AF65-F5344CB8AC3E}">
        <p14:creationId xmlns:p14="http://schemas.microsoft.com/office/powerpoint/2010/main" val="1631103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TREATMENT</a:t>
            </a:r>
            <a:endParaRPr lang="en-GB" dirty="0"/>
          </a:p>
        </p:txBody>
      </p:sp>
      <p:sp>
        <p:nvSpPr>
          <p:cNvPr id="3" name="Content Placeholder 2"/>
          <p:cNvSpPr>
            <a:spLocks noGrp="1"/>
          </p:cNvSpPr>
          <p:nvPr>
            <p:ph idx="1"/>
          </p:nvPr>
        </p:nvSpPr>
        <p:spPr/>
        <p:txBody>
          <a:bodyPr/>
          <a:lstStyle/>
          <a:p>
            <a:r>
              <a:rPr lang="en-GB" dirty="0" smtClean="0"/>
              <a:t>Jaundice is not a disease hence treat the underlying pathology</a:t>
            </a:r>
            <a:endParaRPr lang="en-GB" dirty="0"/>
          </a:p>
        </p:txBody>
      </p:sp>
    </p:spTree>
    <p:extLst>
      <p:ext uri="{BB962C8B-B14F-4D97-AF65-F5344CB8AC3E}">
        <p14:creationId xmlns:p14="http://schemas.microsoft.com/office/powerpoint/2010/main" val="3588199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smtClean="0"/>
              <a:t>Early diagnosis of the cause of jaundice and prompt treatment is the most important aspect of it management</a:t>
            </a:r>
          </a:p>
        </p:txBody>
      </p:sp>
    </p:spTree>
    <p:extLst>
      <p:ext uri="{BB962C8B-B14F-4D97-AF65-F5344CB8AC3E}">
        <p14:creationId xmlns:p14="http://schemas.microsoft.com/office/powerpoint/2010/main" val="4122392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8496944" cy="4154984"/>
          </a:xfrm>
          <a:prstGeom prst="rect">
            <a:avLst/>
          </a:prstGeom>
        </p:spPr>
        <p:txBody>
          <a:bodyPr wrap="square">
            <a:spAutoFit/>
          </a:bodyPr>
          <a:lstStyle/>
          <a:p>
            <a:r>
              <a:rPr lang="en-GB" sz="6600" dirty="0" smtClean="0"/>
              <a:t> 		THANK </a:t>
            </a:r>
          </a:p>
          <a:p>
            <a:r>
              <a:rPr lang="en-GB" sz="6600" dirty="0"/>
              <a:t>	</a:t>
            </a:r>
            <a:r>
              <a:rPr lang="en-GB" sz="6600" dirty="0" smtClean="0"/>
              <a:t>		YOU </a:t>
            </a:r>
          </a:p>
          <a:p>
            <a:r>
              <a:rPr lang="en-GB" sz="6600" dirty="0" smtClean="0"/>
              <a:t>				FOR </a:t>
            </a:r>
          </a:p>
          <a:p>
            <a:r>
              <a:rPr lang="en-GB" sz="6600" dirty="0" smtClean="0"/>
              <a:t>					LISTENING</a:t>
            </a:r>
            <a:endParaRPr lang="en-GB" sz="6600" dirty="0"/>
          </a:p>
        </p:txBody>
      </p:sp>
    </p:spTree>
    <p:extLst>
      <p:ext uri="{BB962C8B-B14F-4D97-AF65-F5344CB8AC3E}">
        <p14:creationId xmlns:p14="http://schemas.microsoft.com/office/powerpoint/2010/main" val="244847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PHYSIOLOGY OF BILIRUBIN PRODUCTION</a:t>
            </a:r>
            <a:endParaRPr lang="en-GB" dirty="0"/>
          </a:p>
        </p:txBody>
      </p:sp>
      <p:sp>
        <p:nvSpPr>
          <p:cNvPr id="3" name="Content Placeholder 2"/>
          <p:cNvSpPr>
            <a:spLocks noGrp="1"/>
          </p:cNvSpPr>
          <p:nvPr>
            <p:ph idx="1"/>
          </p:nvPr>
        </p:nvSpPr>
        <p:spPr/>
        <p:txBody>
          <a:bodyPr/>
          <a:lstStyle/>
          <a:p>
            <a:r>
              <a:rPr lang="en-GB" dirty="0" smtClean="0"/>
              <a:t>Bilirubin is a </a:t>
            </a:r>
            <a:r>
              <a:rPr lang="en-GB" b="1" dirty="0" err="1" smtClean="0"/>
              <a:t>tetrapyrrole</a:t>
            </a:r>
            <a:r>
              <a:rPr lang="en-GB" dirty="0" smtClean="0"/>
              <a:t> pigment</a:t>
            </a:r>
          </a:p>
          <a:p>
            <a:r>
              <a:rPr lang="en-GB" dirty="0" smtClean="0"/>
              <a:t>It is a product of </a:t>
            </a:r>
            <a:r>
              <a:rPr lang="en-GB" dirty="0" err="1" smtClean="0"/>
              <a:t>heme</a:t>
            </a:r>
            <a:r>
              <a:rPr lang="en-GB" dirty="0" smtClean="0"/>
              <a:t> breakdown</a:t>
            </a:r>
          </a:p>
          <a:p>
            <a:r>
              <a:rPr lang="en-GB" dirty="0" smtClean="0"/>
              <a:t>Sources of </a:t>
            </a:r>
            <a:r>
              <a:rPr lang="en-GB" dirty="0" err="1" smtClean="0"/>
              <a:t>heme</a:t>
            </a:r>
            <a:r>
              <a:rPr lang="en-GB" dirty="0" smtClean="0"/>
              <a:t>- </a:t>
            </a:r>
            <a:r>
              <a:rPr lang="en-GB" b="1" dirty="0" smtClean="0"/>
              <a:t>RBCs, </a:t>
            </a:r>
            <a:r>
              <a:rPr lang="en-GB" b="1" dirty="0" err="1" smtClean="0"/>
              <a:t>erythroid</a:t>
            </a:r>
            <a:r>
              <a:rPr lang="en-GB" b="1" dirty="0" smtClean="0"/>
              <a:t> cells from bone marrow, </a:t>
            </a:r>
            <a:r>
              <a:rPr lang="en-GB" b="1" dirty="0" err="1" smtClean="0"/>
              <a:t>haem</a:t>
            </a:r>
            <a:r>
              <a:rPr lang="en-GB" b="1" dirty="0" smtClean="0"/>
              <a:t> proteins </a:t>
            </a:r>
            <a:r>
              <a:rPr lang="en-GB" dirty="0" smtClean="0"/>
              <a:t>(catalase, </a:t>
            </a:r>
            <a:r>
              <a:rPr lang="en-GB" dirty="0" err="1" smtClean="0"/>
              <a:t>myoglobins</a:t>
            </a:r>
            <a:r>
              <a:rPr lang="en-GB" dirty="0" smtClean="0"/>
              <a:t> and cytochromes)</a:t>
            </a:r>
          </a:p>
          <a:p>
            <a:r>
              <a:rPr lang="en-GB" b="1" dirty="0" smtClean="0"/>
              <a:t>70-80% of the 250-300mg </a:t>
            </a:r>
            <a:r>
              <a:rPr lang="en-GB" dirty="0" smtClean="0"/>
              <a:t>of bilirubin produced each day is derived from the </a:t>
            </a:r>
            <a:r>
              <a:rPr lang="en-GB" b="1" dirty="0" smtClean="0"/>
              <a:t>breakdown of old RBCs</a:t>
            </a:r>
            <a:endParaRPr lang="en-GB" b="1" dirty="0"/>
          </a:p>
        </p:txBody>
      </p:sp>
    </p:spTree>
    <p:extLst>
      <p:ext uri="{BB962C8B-B14F-4D97-AF65-F5344CB8AC3E}">
        <p14:creationId xmlns:p14="http://schemas.microsoft.com/office/powerpoint/2010/main" val="397848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188641"/>
            <a:ext cx="9144000" cy="664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1788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PHYSIOLOGY </a:t>
            </a:r>
            <a:r>
              <a:rPr lang="en-GB" dirty="0" err="1" smtClean="0"/>
              <a:t>contd</a:t>
            </a:r>
            <a:endParaRPr lang="en-GB" dirty="0"/>
          </a:p>
        </p:txBody>
      </p:sp>
      <p:sp>
        <p:nvSpPr>
          <p:cNvPr id="3" name="Content Placeholder 2"/>
          <p:cNvSpPr>
            <a:spLocks noGrp="1"/>
          </p:cNvSpPr>
          <p:nvPr>
            <p:ph idx="1"/>
          </p:nvPr>
        </p:nvSpPr>
        <p:spPr/>
        <p:txBody>
          <a:bodyPr>
            <a:normAutofit lnSpcReduction="10000"/>
          </a:bodyPr>
          <a:lstStyle/>
          <a:p>
            <a:r>
              <a:rPr lang="en-GB" dirty="0" smtClean="0"/>
              <a:t>1</a:t>
            </a:r>
            <a:r>
              <a:rPr lang="en-GB" baseline="30000" dirty="0" smtClean="0"/>
              <a:t>st</a:t>
            </a:r>
            <a:r>
              <a:rPr lang="en-GB" dirty="0" smtClean="0"/>
              <a:t> reaction, </a:t>
            </a:r>
            <a:r>
              <a:rPr lang="en-GB" dirty="0" err="1" smtClean="0"/>
              <a:t>heme</a:t>
            </a:r>
            <a:r>
              <a:rPr lang="en-GB" dirty="0" smtClean="0"/>
              <a:t> </a:t>
            </a:r>
            <a:r>
              <a:rPr lang="en-GB" dirty="0" err="1" smtClean="0"/>
              <a:t>oxygenase</a:t>
            </a:r>
            <a:r>
              <a:rPr lang="en-GB" dirty="0" smtClean="0"/>
              <a:t> cleaves the </a:t>
            </a:r>
            <a:r>
              <a:rPr lang="en-GB" dirty="0" err="1" smtClean="0"/>
              <a:t>porphyrin</a:t>
            </a:r>
            <a:r>
              <a:rPr lang="en-GB" dirty="0" smtClean="0"/>
              <a:t> group opening the </a:t>
            </a:r>
            <a:r>
              <a:rPr lang="en-GB" dirty="0" err="1" smtClean="0"/>
              <a:t>heme</a:t>
            </a:r>
            <a:r>
              <a:rPr lang="en-GB" dirty="0" smtClean="0"/>
              <a:t> ring to form iron (Fe), </a:t>
            </a:r>
            <a:r>
              <a:rPr lang="en-GB" dirty="0" err="1" smtClean="0"/>
              <a:t>equimolar</a:t>
            </a:r>
            <a:r>
              <a:rPr lang="en-GB" dirty="0" smtClean="0"/>
              <a:t> quantities of carbon monoxide (CO) and </a:t>
            </a:r>
            <a:r>
              <a:rPr lang="en-GB" dirty="0" err="1" smtClean="0"/>
              <a:t>biliverdin</a:t>
            </a:r>
            <a:endParaRPr lang="en-GB" dirty="0" smtClean="0"/>
          </a:p>
          <a:p>
            <a:r>
              <a:rPr lang="en-GB" dirty="0" smtClean="0"/>
              <a:t>2</a:t>
            </a:r>
            <a:r>
              <a:rPr lang="en-GB" baseline="30000" dirty="0" smtClean="0"/>
              <a:t>nd</a:t>
            </a:r>
            <a:r>
              <a:rPr lang="en-GB" dirty="0" smtClean="0"/>
              <a:t> reaction, </a:t>
            </a:r>
            <a:r>
              <a:rPr lang="en-GB" dirty="0" err="1" smtClean="0"/>
              <a:t>biliverdin</a:t>
            </a:r>
            <a:r>
              <a:rPr lang="en-GB" dirty="0" smtClean="0"/>
              <a:t> oxidase reduces the methylene group of </a:t>
            </a:r>
            <a:r>
              <a:rPr lang="en-GB" dirty="0" err="1" smtClean="0"/>
              <a:t>biliverdin</a:t>
            </a:r>
            <a:r>
              <a:rPr lang="en-GB" dirty="0" smtClean="0"/>
              <a:t> and thus convert </a:t>
            </a:r>
            <a:r>
              <a:rPr lang="en-GB" dirty="0" err="1" smtClean="0"/>
              <a:t>biliverdin</a:t>
            </a:r>
            <a:r>
              <a:rPr lang="en-GB" dirty="0" smtClean="0"/>
              <a:t> to insoluble bilirubin</a:t>
            </a:r>
          </a:p>
          <a:p>
            <a:r>
              <a:rPr lang="en-GB" dirty="0" smtClean="0"/>
              <a:t>Unconjugated (insoluble) bilirubin is transported bound to albumin reversibly.</a:t>
            </a:r>
            <a:endParaRPr lang="en-GB" dirty="0"/>
          </a:p>
        </p:txBody>
      </p:sp>
    </p:spTree>
    <p:extLst>
      <p:ext uri="{BB962C8B-B14F-4D97-AF65-F5344CB8AC3E}">
        <p14:creationId xmlns:p14="http://schemas.microsoft.com/office/powerpoint/2010/main" val="1137089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PHYSIOLOGY </a:t>
            </a:r>
            <a:r>
              <a:rPr lang="en-GB" dirty="0" err="1"/>
              <a:t>contd</a:t>
            </a:r>
            <a:endParaRPr lang="en-GB" dirty="0"/>
          </a:p>
        </p:txBody>
      </p:sp>
      <p:sp>
        <p:nvSpPr>
          <p:cNvPr id="3" name="Content Placeholder 2"/>
          <p:cNvSpPr>
            <a:spLocks noGrp="1"/>
          </p:cNvSpPr>
          <p:nvPr>
            <p:ph idx="1"/>
          </p:nvPr>
        </p:nvSpPr>
        <p:spPr/>
        <p:txBody>
          <a:bodyPr/>
          <a:lstStyle/>
          <a:p>
            <a:r>
              <a:rPr lang="en-GB" dirty="0" smtClean="0"/>
              <a:t>Transported to the liver for conjugation where protein </a:t>
            </a:r>
            <a:r>
              <a:rPr lang="en-GB" dirty="0" err="1" smtClean="0"/>
              <a:t>ligandin</a:t>
            </a:r>
            <a:r>
              <a:rPr lang="en-GB" dirty="0" smtClean="0"/>
              <a:t> will transport it into endoplasmic reticulum</a:t>
            </a:r>
          </a:p>
          <a:p>
            <a:r>
              <a:rPr lang="en-GB" dirty="0" smtClean="0"/>
              <a:t>Bilirubin </a:t>
            </a:r>
            <a:r>
              <a:rPr lang="en-GB" dirty="0" err="1" smtClean="0"/>
              <a:t>uridine</a:t>
            </a:r>
            <a:r>
              <a:rPr lang="en-GB" dirty="0" smtClean="0"/>
              <a:t> </a:t>
            </a:r>
            <a:r>
              <a:rPr lang="en-GB" dirty="0" err="1" smtClean="0"/>
              <a:t>diphosphate</a:t>
            </a:r>
            <a:r>
              <a:rPr lang="en-GB" dirty="0" smtClean="0"/>
              <a:t> (UDP) </a:t>
            </a:r>
            <a:r>
              <a:rPr lang="en-GB" dirty="0" err="1" smtClean="0"/>
              <a:t>glucuronosyltransferase</a:t>
            </a:r>
            <a:r>
              <a:rPr lang="en-GB" dirty="0" smtClean="0"/>
              <a:t> catalyses the conjugation to water soluble bilirubin </a:t>
            </a:r>
            <a:r>
              <a:rPr lang="en-GB" dirty="0" err="1" smtClean="0"/>
              <a:t>monoglucuronide</a:t>
            </a:r>
            <a:r>
              <a:rPr lang="en-GB" dirty="0" smtClean="0"/>
              <a:t> and the more </a:t>
            </a:r>
            <a:r>
              <a:rPr lang="en-GB" dirty="0"/>
              <a:t>water </a:t>
            </a:r>
            <a:r>
              <a:rPr lang="en-GB" dirty="0" smtClean="0"/>
              <a:t>soluble bilirubin </a:t>
            </a:r>
            <a:r>
              <a:rPr lang="en-GB" dirty="0" err="1" smtClean="0"/>
              <a:t>diglucuronide</a:t>
            </a:r>
            <a:r>
              <a:rPr lang="en-GB" dirty="0" smtClean="0"/>
              <a:t>.</a:t>
            </a:r>
            <a:endParaRPr lang="en-GB" dirty="0"/>
          </a:p>
          <a:p>
            <a:endParaRPr lang="en-GB" dirty="0"/>
          </a:p>
        </p:txBody>
      </p:sp>
    </p:spTree>
    <p:extLst>
      <p:ext uri="{BB962C8B-B14F-4D97-AF65-F5344CB8AC3E}">
        <p14:creationId xmlns:p14="http://schemas.microsoft.com/office/powerpoint/2010/main" val="424892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PHYSIOLOGY </a:t>
            </a:r>
            <a:r>
              <a:rPr lang="en-GB" dirty="0" err="1"/>
              <a:t>contd</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Transported into the bile </a:t>
            </a:r>
            <a:r>
              <a:rPr lang="en-GB" dirty="0" err="1" smtClean="0"/>
              <a:t>canaliculi</a:t>
            </a:r>
            <a:endParaRPr lang="en-GB" dirty="0" smtClean="0"/>
          </a:p>
          <a:p>
            <a:r>
              <a:rPr lang="en-GB" dirty="0" smtClean="0"/>
              <a:t>Stored in gall bladder and released into the second part of duodenum </a:t>
            </a:r>
          </a:p>
          <a:p>
            <a:r>
              <a:rPr lang="en-GB" dirty="0" smtClean="0"/>
              <a:t>Bacteria beta </a:t>
            </a:r>
            <a:r>
              <a:rPr lang="en-GB" dirty="0" err="1" smtClean="0"/>
              <a:t>glucurodases</a:t>
            </a:r>
            <a:r>
              <a:rPr lang="en-GB" dirty="0" smtClean="0"/>
              <a:t> hydrolysed the conjugated bilirubin into unconjugated bilirubin in the ileum and colon (</a:t>
            </a:r>
            <a:r>
              <a:rPr lang="en-GB" dirty="0" err="1" smtClean="0"/>
              <a:t>urobilinogens</a:t>
            </a:r>
            <a:r>
              <a:rPr lang="en-GB" dirty="0" smtClean="0"/>
              <a:t>)</a:t>
            </a:r>
          </a:p>
          <a:p>
            <a:r>
              <a:rPr lang="en-GB" dirty="0" smtClean="0"/>
              <a:t>80% of this product is excreted in the faeces; remaining reabsorbed back through the portal vein to the liver (</a:t>
            </a:r>
            <a:r>
              <a:rPr lang="en-GB" dirty="0" err="1" smtClean="0"/>
              <a:t>enterohepatic</a:t>
            </a:r>
            <a:r>
              <a:rPr lang="en-GB" dirty="0" smtClean="0"/>
              <a:t> circulation) and into the blood for excretion in the kidney.</a:t>
            </a:r>
            <a:endParaRPr lang="en-GB" dirty="0"/>
          </a:p>
        </p:txBody>
      </p:sp>
    </p:spTree>
    <p:extLst>
      <p:ext uri="{BB962C8B-B14F-4D97-AF65-F5344CB8AC3E}">
        <p14:creationId xmlns:p14="http://schemas.microsoft.com/office/powerpoint/2010/main" val="417454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OF CAUSES OF HYPERBILIRUBINEMIA</a:t>
            </a:r>
            <a:endParaRPr lang="en-GB" dirty="0"/>
          </a:p>
        </p:txBody>
      </p:sp>
      <p:sp>
        <p:nvSpPr>
          <p:cNvPr id="3" name="Content Placeholder 2"/>
          <p:cNvSpPr>
            <a:spLocks noGrp="1"/>
          </p:cNvSpPr>
          <p:nvPr>
            <p:ph idx="1"/>
          </p:nvPr>
        </p:nvSpPr>
        <p:spPr/>
        <p:txBody>
          <a:bodyPr/>
          <a:lstStyle/>
          <a:p>
            <a:r>
              <a:rPr lang="en-GB" dirty="0" smtClean="0"/>
              <a:t>Overproduction by </a:t>
            </a:r>
            <a:r>
              <a:rPr lang="en-GB" dirty="0" err="1" smtClean="0"/>
              <a:t>reticuloendothelial</a:t>
            </a:r>
            <a:r>
              <a:rPr lang="en-GB" dirty="0" smtClean="0"/>
              <a:t> system</a:t>
            </a:r>
          </a:p>
          <a:p>
            <a:r>
              <a:rPr lang="en-GB" dirty="0" smtClean="0"/>
              <a:t>Failure of hepatocyte uptake</a:t>
            </a:r>
          </a:p>
          <a:p>
            <a:r>
              <a:rPr lang="en-GB" dirty="0" smtClean="0"/>
              <a:t>Failure to conjugate bilirubin</a:t>
            </a:r>
          </a:p>
          <a:p>
            <a:r>
              <a:rPr lang="en-GB" dirty="0" smtClean="0"/>
              <a:t>Obstruction of biliary excretion into intestine</a:t>
            </a:r>
            <a:endParaRPr lang="en-GB" dirty="0"/>
          </a:p>
        </p:txBody>
      </p:sp>
    </p:spTree>
    <p:extLst>
      <p:ext uri="{BB962C8B-B14F-4D97-AF65-F5344CB8AC3E}">
        <p14:creationId xmlns:p14="http://schemas.microsoft.com/office/powerpoint/2010/main" val="192517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4527</TotalTime>
  <Words>1172</Words>
  <Application>Microsoft Office PowerPoint</Application>
  <PresentationFormat>On-screen Show (4:3)</PresentationFormat>
  <Paragraphs>139</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JAUNDICE</vt:lpstr>
      <vt:lpstr>EVALUATION</vt:lpstr>
      <vt:lpstr>INTRODUCTION</vt:lpstr>
      <vt:lpstr>PHYSIOLOGY OF BILIRUBIN PRODUCTION</vt:lpstr>
      <vt:lpstr>PowerPoint Presentation</vt:lpstr>
      <vt:lpstr>PHYSIOLOGY contd</vt:lpstr>
      <vt:lpstr>PHYSIOLOGY contd</vt:lpstr>
      <vt:lpstr>PHYSIOLOGY contd</vt:lpstr>
      <vt:lpstr>SUMMARY OF CAUSES OF HYPERBILIRUBINEMIA</vt:lpstr>
      <vt:lpstr>CLASSIFICATION OF JAUNDICE</vt:lpstr>
      <vt:lpstr>CLASSIFICATION contd</vt:lpstr>
      <vt:lpstr>PowerPoint Presentation</vt:lpstr>
      <vt:lpstr>PowerPoint Presentation</vt:lpstr>
      <vt:lpstr>PowerPoint Presentation</vt:lpstr>
      <vt:lpstr>CLINICAL FEATURES</vt:lpstr>
      <vt:lpstr>METHOD OF SERUM BILIRUBIN ESTIMATION</vt:lpstr>
      <vt:lpstr>VAN DEN BERGH METHOD  </vt:lpstr>
      <vt:lpstr>SUMMARY OF FINDINGS FROM SERUM BILIRUBIN ESTIMATION</vt:lpstr>
      <vt:lpstr>MEASUREMENT OF URINARY BILIRUBIN</vt:lpstr>
      <vt:lpstr>INHERITED CAUSES OF HYPERBILIRUBINEMIA</vt:lpstr>
      <vt:lpstr>GILBERT’S SYNDROME</vt:lpstr>
      <vt:lpstr>FACTORS AFFECTING BIRUBIN LEVEL IN GILBERT’S SYNDROME</vt:lpstr>
      <vt:lpstr>PATHOGENESIS OF GILBERT’S SYNDROME</vt:lpstr>
      <vt:lpstr>CRIGLER-NAJJAR SYNDROME (CNS)</vt:lpstr>
      <vt:lpstr>PATHOGENESIS OF CRIGLER-NAJJAR SYNDROME</vt:lpstr>
      <vt:lpstr>PowerPoint Presentation</vt:lpstr>
      <vt:lpstr>DUBIN JOHNSON AND ROTOR</vt:lpstr>
      <vt:lpstr>DIAGNOSIS OF DJS</vt:lpstr>
      <vt:lpstr>PowerPoint Presentation</vt:lpstr>
      <vt:lpstr>INVESTIGATION OF CAUSES OF JAUNDICE</vt:lpstr>
      <vt:lpstr>DIFFERENTIAL DIAGNOSIS</vt:lpstr>
      <vt:lpstr>TREATMENT</vt:lpstr>
      <vt:lpstr>CONCLUSION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JAUNDICE</dc:title>
  <dc:creator>kemi</dc:creator>
  <cp:lastModifiedBy>Famade Gbenga</cp:lastModifiedBy>
  <cp:revision>48</cp:revision>
  <dcterms:created xsi:type="dcterms:W3CDTF">2016-10-04T05:08:36Z</dcterms:created>
  <dcterms:modified xsi:type="dcterms:W3CDTF">2017-10-12T22:38:48Z</dcterms:modified>
</cp:coreProperties>
</file>