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sldIdLst>
    <p:sldId id="256" r:id="rId2"/>
    <p:sldId id="257" r:id="rId3"/>
    <p:sldId id="266" r:id="rId4"/>
    <p:sldId id="267" r:id="rId5"/>
    <p:sldId id="271" r:id="rId6"/>
    <p:sldId id="272" r:id="rId7"/>
    <p:sldId id="258" r:id="rId8"/>
    <p:sldId id="268" r:id="rId9"/>
    <p:sldId id="269" r:id="rId10"/>
    <p:sldId id="259" r:id="rId11"/>
    <p:sldId id="270" r:id="rId12"/>
    <p:sldId id="311" r:id="rId13"/>
    <p:sldId id="273" r:id="rId14"/>
    <p:sldId id="274" r:id="rId15"/>
    <p:sldId id="275" r:id="rId16"/>
    <p:sldId id="276" r:id="rId17"/>
    <p:sldId id="277" r:id="rId18"/>
    <p:sldId id="312" r:id="rId19"/>
    <p:sldId id="278" r:id="rId20"/>
    <p:sldId id="313" r:id="rId21"/>
    <p:sldId id="279" r:id="rId22"/>
    <p:sldId id="280" r:id="rId23"/>
    <p:sldId id="281" r:id="rId24"/>
    <p:sldId id="294" r:id="rId25"/>
    <p:sldId id="282" r:id="rId26"/>
    <p:sldId id="283" r:id="rId27"/>
    <p:sldId id="314" r:id="rId28"/>
    <p:sldId id="284" r:id="rId29"/>
    <p:sldId id="315" r:id="rId30"/>
    <p:sldId id="285" r:id="rId31"/>
    <p:sldId id="287" r:id="rId32"/>
    <p:sldId id="288" r:id="rId33"/>
    <p:sldId id="289" r:id="rId34"/>
    <p:sldId id="316" r:id="rId35"/>
    <p:sldId id="290" r:id="rId36"/>
    <p:sldId id="317" r:id="rId37"/>
    <p:sldId id="291" r:id="rId38"/>
    <p:sldId id="318" r:id="rId39"/>
    <p:sldId id="319" r:id="rId40"/>
    <p:sldId id="293" r:id="rId41"/>
    <p:sldId id="262" r:id="rId42"/>
    <p:sldId id="320" r:id="rId43"/>
    <p:sldId id="264" r:id="rId44"/>
    <p:sldId id="263" r:id="rId45"/>
    <p:sldId id="321" r:id="rId46"/>
    <p:sldId id="296" r:id="rId47"/>
    <p:sldId id="322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9" r:id="rId57"/>
    <p:sldId id="305" r:id="rId58"/>
    <p:sldId id="306" r:id="rId59"/>
    <p:sldId id="310" r:id="rId60"/>
    <p:sldId id="307" r:id="rId61"/>
    <p:sldId id="308" r:id="rId62"/>
    <p:sldId id="327" r:id="rId63"/>
    <p:sldId id="323" r:id="rId64"/>
    <p:sldId id="325" r:id="rId65"/>
    <p:sldId id="326" r:id="rId66"/>
    <p:sldId id="328" r:id="rId67"/>
    <p:sldId id="329" r:id="rId68"/>
    <p:sldId id="330" r:id="rId69"/>
    <p:sldId id="331" r:id="rId70"/>
    <p:sldId id="332" r:id="rId71"/>
    <p:sldId id="336" r:id="rId72"/>
    <p:sldId id="333" r:id="rId73"/>
    <p:sldId id="337" r:id="rId74"/>
    <p:sldId id="338" r:id="rId75"/>
    <p:sldId id="334" r:id="rId76"/>
    <p:sldId id="335" r:id="rId77"/>
    <p:sldId id="339" r:id="rId78"/>
    <p:sldId id="340" r:id="rId79"/>
    <p:sldId id="341" r:id="rId80"/>
    <p:sldId id="342" r:id="rId81"/>
    <p:sldId id="343" r:id="rId82"/>
    <p:sldId id="344" r:id="rId83"/>
    <p:sldId id="345" r:id="rId84"/>
    <p:sldId id="346" r:id="rId85"/>
    <p:sldId id="347" r:id="rId86"/>
    <p:sldId id="348" r:id="rId8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2" autoAdjust="0"/>
    <p:restoredTop sz="94660"/>
  </p:normalViewPr>
  <p:slideViewPr>
    <p:cSldViewPr>
      <p:cViewPr>
        <p:scale>
          <a:sx n="62" d="100"/>
          <a:sy n="62" d="100"/>
        </p:scale>
        <p:origin x="-612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2CE22-BF41-4838-BFB2-9690D767596D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8DEBF-1260-420D-BB2F-CAD34795A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944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8DEBF-1260-420D-BB2F-CAD34795A60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023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0685-8CB3-4C68-A03F-A2987311A864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DBE1-BBE2-466B-A4A7-D4385E0F4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69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0685-8CB3-4C68-A03F-A2987311A864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DBE1-BBE2-466B-A4A7-D4385E0F4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21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0685-8CB3-4C68-A03F-A2987311A864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DBE1-BBE2-466B-A4A7-D4385E0F4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33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0685-8CB3-4C68-A03F-A2987311A864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DBE1-BBE2-466B-A4A7-D4385E0F4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94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0685-8CB3-4C68-A03F-A2987311A864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DBE1-BBE2-466B-A4A7-D4385E0F4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02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0685-8CB3-4C68-A03F-A2987311A864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DBE1-BBE2-466B-A4A7-D4385E0F4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36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0685-8CB3-4C68-A03F-A2987311A864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DBE1-BBE2-466B-A4A7-D4385E0F4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47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0685-8CB3-4C68-A03F-A2987311A864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DBE1-BBE2-466B-A4A7-D4385E0F4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5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0685-8CB3-4C68-A03F-A2987311A864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DBE1-BBE2-466B-A4A7-D4385E0F4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13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0685-8CB3-4C68-A03F-A2987311A864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DBE1-BBE2-466B-A4A7-D4385E0F4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314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0685-8CB3-4C68-A03F-A2987311A864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DBE1-BBE2-466B-A4A7-D4385E0F4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D0685-8CB3-4C68-A03F-A2987311A864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EDBE1-BBE2-466B-A4A7-D4385E0F4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12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641"/>
            <a:ext cx="7772400" cy="3411810"/>
          </a:xfrm>
        </p:spPr>
        <p:txBody>
          <a:bodyPr>
            <a:norm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  <a:latin typeface="Arial Rounded MT Bold" pitchFamily="34" charset="0"/>
              </a:rPr>
              <a:t>Acute Rheumatic Fever</a:t>
            </a:r>
            <a:br>
              <a:rPr lang="en-GB" sz="7200" b="1" dirty="0" smtClean="0">
                <a:solidFill>
                  <a:srgbClr val="FF0000"/>
                </a:solidFill>
                <a:latin typeface="Arial Rounded MT Bold" pitchFamily="34" charset="0"/>
              </a:rPr>
            </a:br>
            <a:r>
              <a:rPr lang="en-GB" sz="7200" b="1" dirty="0" smtClean="0">
                <a:solidFill>
                  <a:srgbClr val="FF0000"/>
                </a:solidFill>
                <a:latin typeface="Arial Rounded MT Bold" pitchFamily="34" charset="0"/>
              </a:rPr>
              <a:t>(ARF)</a:t>
            </a:r>
            <a:endParaRPr lang="en-GB" sz="72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Dr O.T. </a:t>
            </a:r>
            <a:r>
              <a:rPr lang="en-GB" dirty="0" err="1" smtClean="0"/>
              <a:t>Bamigboye</a:t>
            </a:r>
            <a:r>
              <a:rPr lang="en-GB" dirty="0" smtClean="0"/>
              <a:t>- </a:t>
            </a:r>
            <a:r>
              <a:rPr lang="en-GB" dirty="0" err="1" smtClean="0"/>
              <a:t>Taiwo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42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3905"/>
            <a:ext cx="8229600" cy="850106"/>
          </a:xfrm>
        </p:spPr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  <a:latin typeface="Arial Rounded MT Bold" pitchFamily="34" charset="0"/>
              </a:rPr>
              <a:t>Clinical Features</a:t>
            </a:r>
            <a:endParaRPr lang="en-GB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800" b="1" dirty="0" smtClean="0">
                <a:latin typeface="Arial Rounded MT Bold" pitchFamily="34" charset="0"/>
              </a:rPr>
              <a:t>ARF is a </a:t>
            </a:r>
            <a:r>
              <a:rPr lang="en-GB" sz="2800" b="1" dirty="0" err="1" smtClean="0">
                <a:latin typeface="Arial Rounded MT Bold" pitchFamily="34" charset="0"/>
              </a:rPr>
              <a:t>multisystemic</a:t>
            </a:r>
            <a:r>
              <a:rPr lang="en-GB" sz="2800" b="1" dirty="0" smtClean="0">
                <a:latin typeface="Arial Rounded MT Bold" pitchFamily="34" charset="0"/>
              </a:rPr>
              <a:t> disease characterised by involvement of the heart, joints, CNS, subcutaneous tissue and skin.</a:t>
            </a:r>
          </a:p>
          <a:p>
            <a:pPr>
              <a:buFont typeface="Wingdings" pitchFamily="2" charset="2"/>
              <a:buChar char="Ø"/>
            </a:pPr>
            <a:endParaRPr lang="en-GB" sz="2800" b="1" dirty="0" smtClean="0">
              <a:latin typeface="Arial Rounded MT Bold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GB" sz="2800" b="1" dirty="0" smtClean="0">
              <a:latin typeface="Arial Rounded MT Bold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GB" sz="2800" b="1" dirty="0" smtClean="0">
                <a:latin typeface="Arial Rounded MT Bold" pitchFamily="34" charset="0"/>
              </a:rPr>
              <a:t>The heart is more affected than other sites.</a:t>
            </a:r>
          </a:p>
          <a:p>
            <a:pPr>
              <a:buFont typeface="Wingdings" pitchFamily="2" charset="2"/>
              <a:buChar char="Ø"/>
            </a:pPr>
            <a:endParaRPr lang="en-GB" sz="2800" b="1" dirty="0" smtClean="0">
              <a:latin typeface="Arial Rounded MT Bold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GB" sz="2800" b="1" dirty="0" smtClean="0">
              <a:latin typeface="Arial Rounded MT Bold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GB" sz="2800" b="1" dirty="0" smtClean="0">
                <a:latin typeface="Arial Rounded MT Bold" pitchFamily="34" charset="0"/>
              </a:rPr>
              <a:t>Clinical diagnosis depends on a set of criteria as well as laboratory findings indicative of recent streptococcal infection </a:t>
            </a:r>
            <a:r>
              <a:rPr lang="en-GB" sz="36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-the Jones Criteria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398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78098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Arial Rounded MT Bold" pitchFamily="34" charset="0"/>
              </a:rPr>
              <a:t>Jones criteria</a:t>
            </a:r>
            <a:endParaRPr lang="en-GB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688632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GB" b="1" dirty="0" smtClean="0">
                <a:latin typeface="Arial Rounded MT Bold" pitchFamily="34" charset="0"/>
              </a:rPr>
              <a:t>There is no clinical or laboratory finding is pathognomonic for ARF. </a:t>
            </a:r>
          </a:p>
          <a:p>
            <a:pPr>
              <a:buFont typeface="Wingdings" pitchFamily="2" charset="2"/>
              <a:buChar char="ü"/>
            </a:pPr>
            <a:endParaRPr lang="en-GB" b="1" dirty="0" smtClean="0">
              <a:latin typeface="Arial Rounded MT Bold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GB" b="1" dirty="0" smtClean="0">
                <a:latin typeface="Arial Rounded MT Bold" pitchFamily="34" charset="0"/>
              </a:rPr>
              <a:t> </a:t>
            </a:r>
            <a:r>
              <a:rPr lang="en-GB" b="1" dirty="0" err="1" smtClean="0">
                <a:latin typeface="Arial Rounded MT Bold" pitchFamily="34" charset="0"/>
              </a:rPr>
              <a:t>Duckett</a:t>
            </a:r>
            <a:r>
              <a:rPr lang="en-GB" b="1" dirty="0" smtClean="0">
                <a:latin typeface="Arial Rounded MT Bold" pitchFamily="34" charset="0"/>
              </a:rPr>
              <a:t>  T. Jones in 1944 proposed guidelines to aid in diagnosis. </a:t>
            </a:r>
          </a:p>
          <a:p>
            <a:pPr>
              <a:buFont typeface="Wingdings" pitchFamily="2" charset="2"/>
              <a:buChar char="ü"/>
            </a:pPr>
            <a:endParaRPr lang="en-GB" b="1" dirty="0">
              <a:latin typeface="Arial Rounded MT Bold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GB" b="1" dirty="0" smtClean="0">
                <a:latin typeface="Arial Rounded MT Bold" pitchFamily="34" charset="0"/>
              </a:rPr>
              <a:t>The Jones criteria was revised in 1992 by the AHA  and is only for the diagnosis of the initial attack of ARF. </a:t>
            </a:r>
          </a:p>
          <a:p>
            <a:pPr>
              <a:buFont typeface="Wingdings" pitchFamily="2" charset="2"/>
              <a:buChar char="ü"/>
            </a:pPr>
            <a:endParaRPr lang="en-GB" b="1" dirty="0" smtClean="0">
              <a:latin typeface="Arial Rounded MT Bold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GB" b="1" dirty="0" smtClean="0">
                <a:latin typeface="Arial Rounded MT Bold" pitchFamily="34" charset="0"/>
              </a:rPr>
              <a:t>There are 5 major and 4 minor criteria and an absolute requirement for evidence (microbiologic or serologic) of recent GAS infection. 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708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26469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b="1" dirty="0"/>
              <a:t>D</a:t>
            </a:r>
            <a:r>
              <a:rPr lang="en-GB" b="1" dirty="0" smtClean="0"/>
              <a:t>iagnosis </a:t>
            </a:r>
            <a:r>
              <a:rPr lang="en-GB" b="1" dirty="0"/>
              <a:t>of ARF can be made by the Jones criteria </a:t>
            </a:r>
            <a:r>
              <a:rPr lang="en-GB" b="1" dirty="0">
                <a:solidFill>
                  <a:srgbClr val="FF0000"/>
                </a:solidFill>
              </a:rPr>
              <a:t>when a patient meets 2 major criteria </a:t>
            </a:r>
            <a:r>
              <a:rPr lang="en-GB" b="1" dirty="0" smtClean="0">
                <a:solidFill>
                  <a:srgbClr val="FF0000"/>
                </a:solidFill>
              </a:rPr>
              <a:t>or </a:t>
            </a:r>
            <a:r>
              <a:rPr lang="en-GB" b="1" dirty="0">
                <a:solidFill>
                  <a:srgbClr val="FF0000"/>
                </a:solidFill>
              </a:rPr>
              <a:t>1 major and 2 minor criteria and meets the absolute requirement.</a:t>
            </a:r>
          </a:p>
          <a:p>
            <a:pPr>
              <a:buFont typeface="Wingdings" pitchFamily="2" charset="2"/>
              <a:buChar char="Ø"/>
            </a:pPr>
            <a:endParaRPr lang="en-GB" dirty="0"/>
          </a:p>
          <a:p>
            <a:pPr>
              <a:buFont typeface="Wingdings" pitchFamily="2" charset="2"/>
              <a:buChar char="Ø"/>
            </a:pPr>
            <a:r>
              <a:rPr lang="en-GB" b="1" dirty="0"/>
              <a:t>Chorea may occur as the </a:t>
            </a:r>
            <a:r>
              <a:rPr lang="en-GB" b="1" dirty="0">
                <a:solidFill>
                  <a:srgbClr val="FF0000"/>
                </a:solidFill>
              </a:rPr>
              <a:t>only</a:t>
            </a:r>
            <a:r>
              <a:rPr lang="en-GB" b="1" dirty="0"/>
              <a:t> manifestation of </a:t>
            </a:r>
            <a:r>
              <a:rPr lang="en-GB" b="1" dirty="0" smtClean="0"/>
              <a:t>ARF. </a:t>
            </a:r>
            <a:endParaRPr lang="en-GB" b="1" dirty="0"/>
          </a:p>
          <a:p>
            <a:pPr>
              <a:buFont typeface="Wingdings" pitchFamily="2" charset="2"/>
              <a:buChar char="Ø"/>
            </a:pPr>
            <a:endParaRPr lang="en-GB" dirty="0"/>
          </a:p>
          <a:p>
            <a:pPr>
              <a:buFont typeface="Wingdings" pitchFamily="2" charset="2"/>
              <a:buChar char="Ø"/>
            </a:pPr>
            <a:r>
              <a:rPr lang="en-GB" b="1" dirty="0"/>
              <a:t>I</a:t>
            </a:r>
            <a:r>
              <a:rPr lang="en-GB" b="1" dirty="0" smtClean="0"/>
              <a:t>ndolent </a:t>
            </a:r>
            <a:r>
              <a:rPr lang="en-GB" b="1" dirty="0" err="1"/>
              <a:t>carditis</a:t>
            </a:r>
            <a:r>
              <a:rPr lang="en-GB" b="1" dirty="0"/>
              <a:t> may be the only manifestation in patients </a:t>
            </a:r>
            <a:r>
              <a:rPr lang="en-GB" b="1" dirty="0" smtClean="0"/>
              <a:t>identified months </a:t>
            </a:r>
            <a:r>
              <a:rPr lang="en-GB" b="1" dirty="0"/>
              <a:t>after the onset of </a:t>
            </a:r>
            <a:r>
              <a:rPr lang="en-GB" b="1" dirty="0" smtClean="0"/>
              <a:t>ARF. </a:t>
            </a:r>
            <a:endParaRPr lang="en-GB" b="1" dirty="0"/>
          </a:p>
          <a:p>
            <a:pPr>
              <a:buFont typeface="Wingdings" pitchFamily="2" charset="2"/>
              <a:buChar char="Ø"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34027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32257"/>
            <a:ext cx="8733656" cy="6480720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MAJOR MANIFESTATIONS</a:t>
            </a:r>
            <a:r>
              <a:rPr lang="en-GB" dirty="0" smtClean="0"/>
              <a:t>:</a:t>
            </a:r>
            <a:r>
              <a:rPr lang="en-GB" dirty="0"/>
              <a:t> </a:t>
            </a:r>
            <a:r>
              <a:rPr lang="en-GB" b="1" dirty="0" err="1" smtClean="0">
                <a:solidFill>
                  <a:srgbClr val="C00000"/>
                </a:solidFill>
              </a:rPr>
              <a:t>Carditis</a:t>
            </a:r>
            <a:r>
              <a:rPr lang="en-GB" b="1" dirty="0" smtClean="0">
                <a:solidFill>
                  <a:srgbClr val="C00000"/>
                </a:solidFill>
              </a:rPr>
              <a:t>, Polyarthritis, 						Subcutaneous nodules, 					Erythema 	</a:t>
            </a:r>
            <a:r>
              <a:rPr lang="en-GB" b="1" dirty="0" err="1" smtClean="0">
                <a:solidFill>
                  <a:srgbClr val="C00000"/>
                </a:solidFill>
              </a:rPr>
              <a:t>marginatum</a:t>
            </a:r>
            <a:r>
              <a:rPr lang="en-GB" b="1" dirty="0" smtClean="0">
                <a:solidFill>
                  <a:srgbClr val="C00000"/>
                </a:solidFill>
              </a:rPr>
              <a:t>.</a:t>
            </a:r>
          </a:p>
          <a:p>
            <a:pPr marL="0" indent="0">
              <a:buNone/>
            </a:pPr>
            <a:r>
              <a:rPr lang="en-GB" b="1" dirty="0">
                <a:solidFill>
                  <a:srgbClr val="C00000"/>
                </a:solidFill>
              </a:rPr>
              <a:t>	</a:t>
            </a:r>
            <a:r>
              <a:rPr lang="en-GB" b="1" dirty="0" smtClean="0">
                <a:solidFill>
                  <a:srgbClr val="C00000"/>
                </a:solidFill>
              </a:rPr>
              <a:t>				Chorea</a:t>
            </a:r>
          </a:p>
          <a:p>
            <a:pPr marL="0" indent="0">
              <a:buNone/>
            </a:pPr>
            <a:r>
              <a:rPr lang="en-GB" dirty="0" smtClean="0"/>
              <a:t>			</a:t>
            </a:r>
          </a:p>
          <a:p>
            <a:r>
              <a:rPr lang="en-GB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MINOR MANIFESTATIONS: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 smtClean="0">
                <a:solidFill>
                  <a:srgbClr val="C00000"/>
                </a:solidFill>
              </a:rPr>
              <a:t>Clinical features</a:t>
            </a:r>
            <a:r>
              <a:rPr lang="en-GB" dirty="0" smtClean="0">
                <a:solidFill>
                  <a:srgbClr val="C00000"/>
                </a:solidFill>
              </a:rPr>
              <a:t>: </a:t>
            </a:r>
            <a:r>
              <a:rPr lang="en-GB" b="1" dirty="0" smtClean="0">
                <a:latin typeface="Aharoni" pitchFamily="2" charset="-79"/>
                <a:cs typeface="Aharoni" pitchFamily="2" charset="-79"/>
              </a:rPr>
              <a:t>fever, arthralgia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>
                <a:solidFill>
                  <a:srgbClr val="C00000"/>
                </a:solidFill>
              </a:rPr>
              <a:t>L</a:t>
            </a:r>
            <a:r>
              <a:rPr lang="en-GB" b="1" dirty="0" smtClean="0">
                <a:solidFill>
                  <a:srgbClr val="C00000"/>
                </a:solidFill>
              </a:rPr>
              <a:t>aboratory features: 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</a:t>
            </a:r>
            <a:r>
              <a:rPr lang="en-GB" b="1" dirty="0" smtClean="0">
                <a:solidFill>
                  <a:srgbClr val="002060"/>
                </a:solidFill>
              </a:rPr>
              <a:t>a) Elevated acute phase reactants:    				</a:t>
            </a:r>
            <a:r>
              <a:rPr lang="en-GB" sz="30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1) Erythrocyte sedimentation rate   </a:t>
            </a:r>
          </a:p>
          <a:p>
            <a:pPr marL="0" indent="0">
              <a:buNone/>
            </a:pPr>
            <a:r>
              <a:rPr lang="en-GB" sz="3000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	</a:t>
            </a:r>
            <a:r>
              <a:rPr lang="en-GB" sz="30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		2) C-reactive protein   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002060"/>
                </a:solidFill>
              </a:rPr>
              <a:t>		b) Prolonged PR interval </a:t>
            </a:r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592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289451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>
                <a:solidFill>
                  <a:srgbClr val="FF0000"/>
                </a:solidFill>
                <a:latin typeface="Arial Rounded MT Bold" pitchFamily="34" charset="0"/>
              </a:rPr>
              <a:t>SUPPORTING EVIDENCE OF ANTECEDENT GROUP A STREPTOCOCCAL INFECTION:</a:t>
            </a:r>
          </a:p>
          <a:p>
            <a:pPr marL="0" indent="0">
              <a:buNone/>
            </a:pPr>
            <a:endParaRPr lang="en-GB" b="1" dirty="0" smtClean="0">
              <a:solidFill>
                <a:srgbClr val="FF0000"/>
              </a:solidFill>
              <a:latin typeface="Arial Rounded MT Bold" pitchFamily="34" charset="0"/>
            </a:endParaRP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sz="3600" b="1" dirty="0" smtClean="0">
                <a:solidFill>
                  <a:srgbClr val="002060"/>
                </a:solidFill>
              </a:rPr>
              <a:t>a)Positive throat culture or rapid 	streptococcal antigen test.</a:t>
            </a:r>
          </a:p>
          <a:p>
            <a:pPr marL="0" indent="0">
              <a:buNone/>
            </a:pPr>
            <a:r>
              <a:rPr lang="en-GB" sz="3600" b="1" dirty="0">
                <a:solidFill>
                  <a:srgbClr val="002060"/>
                </a:solidFill>
              </a:rPr>
              <a:t>	</a:t>
            </a:r>
            <a:r>
              <a:rPr lang="en-GB" sz="3600" b="1" dirty="0" smtClean="0">
                <a:solidFill>
                  <a:srgbClr val="002060"/>
                </a:solidFill>
              </a:rPr>
              <a:t>b) Elevated or increasing streptococcal 	antibody </a:t>
            </a:r>
            <a:r>
              <a:rPr lang="en-GB" sz="3600" b="1" dirty="0" err="1" smtClean="0">
                <a:solidFill>
                  <a:srgbClr val="002060"/>
                </a:solidFill>
              </a:rPr>
              <a:t>titer</a:t>
            </a:r>
            <a:endParaRPr lang="en-GB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08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80728"/>
            <a:ext cx="9036496" cy="5145435"/>
          </a:xfrm>
        </p:spPr>
        <p:txBody>
          <a:bodyPr/>
          <a:lstStyle/>
          <a:p>
            <a:pPr marL="0" indent="0">
              <a:buNone/>
            </a:pPr>
            <a:r>
              <a:rPr lang="en-GB" sz="3600" b="1" dirty="0" smtClean="0">
                <a:solidFill>
                  <a:srgbClr val="FF0000"/>
                </a:solidFill>
                <a:latin typeface="Arial Rounded MT Bold" pitchFamily="34" charset="0"/>
              </a:rPr>
              <a:t>Major Manifestations.</a:t>
            </a:r>
          </a:p>
          <a:p>
            <a:endParaRPr lang="en-GB" dirty="0" smtClean="0"/>
          </a:p>
          <a:p>
            <a:r>
              <a:rPr lang="en-GB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There are 5 major criteria. </a:t>
            </a:r>
          </a:p>
          <a:p>
            <a:endParaRPr lang="en-GB" b="1" dirty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  <a:p>
            <a:r>
              <a:rPr lang="en-GB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The presence of 2 major criteria with evidence (microbiologic or serologic) of recent GAS infection </a:t>
            </a:r>
            <a:r>
              <a:rPr lang="en-GB" b="1" dirty="0" err="1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fulfills</a:t>
            </a:r>
            <a:r>
              <a:rPr lang="en-GB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 the Jones criteria.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6845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632"/>
            <a:ext cx="9144000" cy="6741368"/>
          </a:xfrm>
        </p:spPr>
        <p:txBody>
          <a:bodyPr>
            <a:normAutofit/>
          </a:bodyPr>
          <a:lstStyle/>
          <a:p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dirty="0" err="1" smtClean="0">
                <a:solidFill>
                  <a:srgbClr val="002060"/>
                </a:solidFill>
                <a:latin typeface="Arial Rounded MT Bold" pitchFamily="34" charset="0"/>
              </a:rPr>
              <a:t>Carditis</a:t>
            </a:r>
            <a:r>
              <a:rPr lang="en-GB" dirty="0" smtClean="0">
                <a:solidFill>
                  <a:srgbClr val="002060"/>
                </a:solidFill>
                <a:latin typeface="Arial Rounded MT Bold" pitchFamily="34" charset="0"/>
              </a:rPr>
              <a:t> occurs in about 50–60% of all cases of ARF. </a:t>
            </a:r>
          </a:p>
          <a:p>
            <a:pPr>
              <a:buFont typeface="Wingdings" pitchFamily="2" charset="2"/>
              <a:buChar char="Ø"/>
            </a:pPr>
            <a:endParaRPr lang="en-GB" dirty="0" smtClean="0">
              <a:solidFill>
                <a:srgbClr val="002060"/>
              </a:solidFill>
              <a:latin typeface="Arial Rounded MT Bold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002060"/>
                </a:solidFill>
                <a:latin typeface="Arial Rounded MT Bold" pitchFamily="34" charset="0"/>
              </a:rPr>
              <a:t>Recurrent attacks of ARF in patients who had </a:t>
            </a:r>
            <a:r>
              <a:rPr lang="en-GB" dirty="0" err="1" smtClean="0">
                <a:solidFill>
                  <a:srgbClr val="002060"/>
                </a:solidFill>
                <a:latin typeface="Arial Rounded MT Bold" pitchFamily="34" charset="0"/>
              </a:rPr>
              <a:t>carditis</a:t>
            </a:r>
            <a:r>
              <a:rPr lang="en-GB" dirty="0" smtClean="0">
                <a:solidFill>
                  <a:srgbClr val="002060"/>
                </a:solidFill>
                <a:latin typeface="Arial Rounded MT Bold" pitchFamily="34" charset="0"/>
              </a:rPr>
              <a:t> with the initial attack are associated with high rates of </a:t>
            </a:r>
            <a:r>
              <a:rPr lang="en-GB" dirty="0" err="1" smtClean="0">
                <a:solidFill>
                  <a:srgbClr val="002060"/>
                </a:solidFill>
                <a:latin typeface="Arial Rounded MT Bold" pitchFamily="34" charset="0"/>
              </a:rPr>
              <a:t>carditis</a:t>
            </a:r>
            <a:r>
              <a:rPr lang="en-GB" dirty="0" smtClean="0">
                <a:solidFill>
                  <a:srgbClr val="002060"/>
                </a:solidFill>
                <a:latin typeface="Arial Rounded MT Bold" pitchFamily="34" charset="0"/>
              </a:rPr>
              <a:t>.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002060"/>
                </a:solidFill>
                <a:latin typeface="Arial Rounded MT Bold" pitchFamily="34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FF0000"/>
                </a:solidFill>
                <a:latin typeface="Arial Rounded MT Bold" pitchFamily="34" charset="0"/>
              </a:rPr>
              <a:t>The major consequence of acute rheumatic </a:t>
            </a:r>
            <a:r>
              <a:rPr lang="en-GB" dirty="0" err="1" smtClean="0">
                <a:solidFill>
                  <a:srgbClr val="FF0000"/>
                </a:solidFill>
                <a:latin typeface="Arial Rounded MT Bold" pitchFamily="34" charset="0"/>
              </a:rPr>
              <a:t>carditis</a:t>
            </a:r>
            <a:r>
              <a:rPr lang="en-GB" dirty="0" smtClean="0">
                <a:solidFill>
                  <a:srgbClr val="FF0000"/>
                </a:solidFill>
                <a:latin typeface="Arial Rounded MT Bold" pitchFamily="34" charset="0"/>
              </a:rPr>
              <a:t> is </a:t>
            </a:r>
            <a:r>
              <a:rPr lang="en-GB" sz="36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chronic, progressive </a:t>
            </a:r>
            <a:r>
              <a:rPr lang="en-GB" sz="3600" dirty="0" err="1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valvular</a:t>
            </a:r>
            <a:r>
              <a:rPr lang="en-GB" sz="36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disease, particularly </a:t>
            </a:r>
            <a:r>
              <a:rPr lang="en-GB" sz="3600" dirty="0" err="1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valvular</a:t>
            </a:r>
            <a:r>
              <a:rPr lang="en-GB" sz="36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stenosis.</a:t>
            </a:r>
          </a:p>
          <a:p>
            <a:endParaRPr lang="en-GB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578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endParaRPr lang="en-GB" dirty="0" smtClean="0"/>
          </a:p>
          <a:p>
            <a:pPr>
              <a:buFont typeface="Wingdings" pitchFamily="2" charset="2"/>
              <a:buChar char="v"/>
            </a:pPr>
            <a:r>
              <a:rPr lang="en-GB" b="1" dirty="0" err="1" smtClean="0"/>
              <a:t>Carditis</a:t>
            </a:r>
            <a:r>
              <a:rPr lang="en-GB" b="1" dirty="0" smtClean="0"/>
              <a:t> and resultant chronic RHD are the most serious manifestations of ARF .</a:t>
            </a:r>
          </a:p>
          <a:p>
            <a:pPr>
              <a:buFont typeface="Wingdings" pitchFamily="2" charset="2"/>
              <a:buChar char="v"/>
            </a:pPr>
            <a:endParaRPr lang="en-GB" b="1" dirty="0" smtClean="0"/>
          </a:p>
          <a:p>
            <a:pPr>
              <a:buFont typeface="Wingdings" pitchFamily="2" charset="2"/>
              <a:buChar char="v"/>
            </a:pPr>
            <a:r>
              <a:rPr lang="en-GB" b="1" dirty="0" smtClean="0"/>
              <a:t>This accounts for essentially all of the associated morbidity and mortality. </a:t>
            </a:r>
          </a:p>
          <a:p>
            <a:pPr>
              <a:buFont typeface="Wingdings" pitchFamily="2" charset="2"/>
              <a:buChar char="v"/>
            </a:pPr>
            <a:endParaRPr lang="en-GB" b="1" dirty="0" smtClean="0"/>
          </a:p>
          <a:p>
            <a:pPr>
              <a:buFont typeface="Wingdings" pitchFamily="2" charset="2"/>
              <a:buChar char="v"/>
            </a:pPr>
            <a:r>
              <a:rPr lang="en-GB" b="1" dirty="0" smtClean="0">
                <a:solidFill>
                  <a:srgbClr val="FF0000"/>
                </a:solidFill>
              </a:rPr>
              <a:t>Rheumatic </a:t>
            </a:r>
            <a:r>
              <a:rPr lang="en-GB" b="1" dirty="0" err="1" smtClean="0">
                <a:solidFill>
                  <a:srgbClr val="FF0000"/>
                </a:solidFill>
              </a:rPr>
              <a:t>carditis</a:t>
            </a:r>
            <a:r>
              <a:rPr lang="en-GB" b="1" dirty="0" smtClean="0">
                <a:solidFill>
                  <a:srgbClr val="FF0000"/>
                </a:solidFill>
              </a:rPr>
              <a:t> is characterized by </a:t>
            </a:r>
            <a:r>
              <a:rPr lang="en-GB" b="1" dirty="0" err="1" smtClean="0">
                <a:solidFill>
                  <a:srgbClr val="FF0000"/>
                </a:solidFill>
              </a:rPr>
              <a:t>pancarditis</a:t>
            </a:r>
            <a:r>
              <a:rPr lang="en-GB" b="1" dirty="0" smtClean="0"/>
              <a:t>. Cardiac involvement during  ARF varies in severity.</a:t>
            </a:r>
          </a:p>
          <a:p>
            <a:pPr>
              <a:buFont typeface="Wingdings" pitchFamily="2" charset="2"/>
              <a:buChar char="v"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2337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640"/>
            <a:ext cx="9144000" cy="6408712"/>
          </a:xfrm>
        </p:spPr>
        <p:txBody>
          <a:bodyPr>
            <a:normAutofit fontScale="85000" lnSpcReduction="20000"/>
          </a:bodyPr>
          <a:lstStyle/>
          <a:p>
            <a:endParaRPr lang="en-GB" dirty="0" smtClean="0"/>
          </a:p>
          <a:p>
            <a:r>
              <a:rPr lang="en-GB" sz="3300" b="1" dirty="0" smtClean="0"/>
              <a:t>Endocarditis </a:t>
            </a:r>
            <a:r>
              <a:rPr lang="en-GB" sz="3300" b="1" dirty="0"/>
              <a:t>(</a:t>
            </a:r>
            <a:r>
              <a:rPr lang="en-GB" sz="3300" b="1" dirty="0" err="1"/>
              <a:t>valvulitis</a:t>
            </a:r>
            <a:r>
              <a:rPr lang="en-GB" sz="3300" b="1" dirty="0"/>
              <a:t>) manifests by cardiac murmurs.</a:t>
            </a:r>
          </a:p>
          <a:p>
            <a:endParaRPr lang="en-GB" dirty="0" smtClean="0"/>
          </a:p>
          <a:p>
            <a:r>
              <a:rPr lang="en-GB" sz="33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Most </a:t>
            </a:r>
            <a:r>
              <a:rPr lang="en-GB" sz="3300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cases consist of either isolated mitral </a:t>
            </a:r>
            <a:r>
              <a:rPr lang="en-GB" sz="3300" b="1" dirty="0" err="1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valvular</a:t>
            </a:r>
            <a:r>
              <a:rPr lang="en-GB" sz="3300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disease or combined aortic and mitral </a:t>
            </a:r>
            <a:r>
              <a:rPr lang="en-GB" sz="3300" b="1" dirty="0" err="1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valvular</a:t>
            </a:r>
            <a:r>
              <a:rPr lang="en-GB" sz="3300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disease.  </a:t>
            </a:r>
          </a:p>
          <a:p>
            <a:endParaRPr lang="en-GB" sz="3300" b="1" dirty="0" smtClean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  <a:p>
            <a:r>
              <a:rPr lang="en-GB" sz="3300" b="1" dirty="0" err="1" smtClean="0"/>
              <a:t>Valvular</a:t>
            </a:r>
            <a:r>
              <a:rPr lang="en-GB" sz="3300" b="1" dirty="0" smtClean="0"/>
              <a:t> </a:t>
            </a:r>
            <a:r>
              <a:rPr lang="en-GB" sz="3300" b="1" dirty="0"/>
              <a:t>insufficiency </a:t>
            </a:r>
            <a:r>
              <a:rPr lang="en-GB" sz="3300" b="1" dirty="0" smtClean="0"/>
              <a:t>occurs in both </a:t>
            </a:r>
            <a:r>
              <a:rPr lang="en-GB" sz="3300" b="1" dirty="0"/>
              <a:t>acute and convalescent stages of </a:t>
            </a:r>
            <a:r>
              <a:rPr lang="en-GB" sz="3300" b="1" dirty="0" smtClean="0"/>
              <a:t>ARF.</a:t>
            </a:r>
          </a:p>
          <a:p>
            <a:endParaRPr lang="en-GB" sz="3300" b="1" dirty="0" smtClean="0"/>
          </a:p>
          <a:p>
            <a:r>
              <a:rPr lang="en-GB" sz="3300" b="1" dirty="0" err="1"/>
              <a:t>V</a:t>
            </a:r>
            <a:r>
              <a:rPr lang="en-GB" sz="3300" b="1" dirty="0" err="1" smtClean="0"/>
              <a:t>alvular</a:t>
            </a:r>
            <a:r>
              <a:rPr lang="en-GB" sz="3300" b="1" dirty="0" smtClean="0"/>
              <a:t> </a:t>
            </a:r>
            <a:r>
              <a:rPr lang="en-GB" sz="3300" b="1" dirty="0"/>
              <a:t>stenosis usually appears several years or even decades after the acute illness. 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3856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408712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Acute rheumatic </a:t>
            </a:r>
            <a:r>
              <a:rPr lang="en-GB" b="1" dirty="0" err="1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carditis</a:t>
            </a:r>
            <a:r>
              <a:rPr lang="en-GB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 usually presents as tachycardia and cardiac murmurs. </a:t>
            </a:r>
          </a:p>
          <a:p>
            <a:endParaRPr lang="en-GB" b="1" dirty="0" smtClean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  <a:p>
            <a:r>
              <a:rPr lang="en-GB" b="1" dirty="0" smtClean="0">
                <a:solidFill>
                  <a:srgbClr val="C00000"/>
                </a:solidFill>
                <a:latin typeface="+mj-lt"/>
              </a:rPr>
              <a:t>Moderate to severe rheumatic </a:t>
            </a:r>
            <a:r>
              <a:rPr lang="en-GB" b="1" dirty="0" err="1" smtClean="0">
                <a:solidFill>
                  <a:srgbClr val="C00000"/>
                </a:solidFill>
                <a:latin typeface="+mj-lt"/>
              </a:rPr>
              <a:t>carditis</a:t>
            </a:r>
            <a:r>
              <a:rPr lang="en-GB" b="1" dirty="0" smtClean="0">
                <a:solidFill>
                  <a:srgbClr val="C00000"/>
                </a:solidFill>
                <a:latin typeface="+mj-lt"/>
              </a:rPr>
              <a:t> can result in cardiomegaly and congestive heart failure with hepatomegaly and peripheral and pulmonary </a:t>
            </a:r>
            <a:r>
              <a:rPr lang="en-GB" b="1" dirty="0" err="1" smtClean="0">
                <a:solidFill>
                  <a:srgbClr val="C00000"/>
                </a:solidFill>
                <a:latin typeface="+mj-lt"/>
              </a:rPr>
              <a:t>edema</a:t>
            </a:r>
            <a:r>
              <a:rPr lang="en-GB" b="1" dirty="0" smtClean="0">
                <a:solidFill>
                  <a:srgbClr val="C00000"/>
                </a:solidFill>
                <a:latin typeface="+mj-lt"/>
              </a:rPr>
              <a:t>. </a:t>
            </a:r>
          </a:p>
          <a:p>
            <a:endParaRPr lang="en-GB" dirty="0" smtClean="0"/>
          </a:p>
          <a:p>
            <a:r>
              <a:rPr lang="en-GB" b="1" dirty="0" smtClean="0">
                <a:latin typeface="Aharoni" pitchFamily="2" charset="-79"/>
                <a:cs typeface="Aharoni" pitchFamily="2" charset="-79"/>
              </a:rPr>
              <a:t>Echo findings include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pericardial effusion, decreased ventricular contractility, and aortic and/or mitral regurgitation.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393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632"/>
            <a:ext cx="9144000" cy="6741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 smtClean="0"/>
              <a:t>			</a:t>
            </a:r>
            <a:r>
              <a:rPr lang="en-GB" sz="4000" b="1" dirty="0" smtClean="0">
                <a:solidFill>
                  <a:srgbClr val="FF0000"/>
                </a:solidFill>
                <a:latin typeface="Arial Rounded MT Bold" pitchFamily="34" charset="0"/>
              </a:rPr>
              <a:t>Introduction</a:t>
            </a:r>
            <a:endParaRPr lang="en-GB" dirty="0" smtClean="0">
              <a:solidFill>
                <a:srgbClr val="FF0000"/>
              </a:solidFill>
              <a:latin typeface="Arial Rounded MT Bold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ARF is an acute inflammatory process that develops as a </a:t>
            </a:r>
            <a:r>
              <a:rPr lang="en-GB" dirty="0" err="1" smtClean="0"/>
              <a:t>sequelae</a:t>
            </a:r>
            <a:r>
              <a:rPr lang="en-GB" dirty="0" smtClean="0"/>
              <a:t> of streptococcal infection.</a:t>
            </a:r>
          </a:p>
          <a:p>
            <a:pPr>
              <a:buFont typeface="Wingdings" pitchFamily="2" charset="2"/>
              <a:buChar char="Ø"/>
            </a:pPr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Persons who have experienced an episode of ARF are predisposed to recurrence. </a:t>
            </a:r>
          </a:p>
          <a:p>
            <a:pPr marL="0" indent="0">
              <a:buNone/>
            </a:pPr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The most significant complication of ARF is Rheumatic </a:t>
            </a:r>
            <a:r>
              <a:rPr lang="en-GB" dirty="0"/>
              <a:t>H</a:t>
            </a:r>
            <a:r>
              <a:rPr lang="en-GB" dirty="0" smtClean="0"/>
              <a:t>eart </a:t>
            </a:r>
            <a:r>
              <a:rPr lang="en-GB" dirty="0"/>
              <a:t>D</a:t>
            </a:r>
            <a:r>
              <a:rPr lang="en-GB" dirty="0" smtClean="0"/>
              <a:t>isease, which occurs after repeated bouts of acute illness.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25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632"/>
            <a:ext cx="9144000" cy="6741368"/>
          </a:xfrm>
        </p:spPr>
        <p:txBody>
          <a:bodyPr/>
          <a:lstStyle/>
          <a:p>
            <a:endParaRPr lang="en-GB" dirty="0" smtClean="0"/>
          </a:p>
          <a:p>
            <a:pPr>
              <a:buFont typeface="Wingdings" pitchFamily="2" charset="2"/>
              <a:buChar char="v"/>
            </a:pPr>
            <a:r>
              <a:rPr lang="en-GB" dirty="0" smtClean="0"/>
              <a:t> </a:t>
            </a:r>
            <a:r>
              <a:rPr lang="en-GB" b="1" dirty="0">
                <a:latin typeface="Aharoni" pitchFamily="2" charset="-79"/>
                <a:cs typeface="Aharoni" pitchFamily="2" charset="-79"/>
              </a:rPr>
              <a:t>MR is characterized by a high-pitched apical </a:t>
            </a:r>
            <a:r>
              <a:rPr lang="en-GB" b="1" dirty="0" err="1">
                <a:latin typeface="Aharoni" pitchFamily="2" charset="-79"/>
                <a:cs typeface="Aharoni" pitchFamily="2" charset="-79"/>
              </a:rPr>
              <a:t>holosystolic</a:t>
            </a:r>
            <a:r>
              <a:rPr lang="en-GB" b="1" dirty="0">
                <a:latin typeface="Aharoni" pitchFamily="2" charset="-79"/>
                <a:cs typeface="Aharoni" pitchFamily="2" charset="-79"/>
              </a:rPr>
              <a:t> murmur radiating to the axilla.</a:t>
            </a:r>
          </a:p>
          <a:p>
            <a:pPr>
              <a:buFont typeface="Wingdings" pitchFamily="2" charset="2"/>
              <a:buChar char="v"/>
            </a:pPr>
            <a:endParaRPr lang="en-GB" b="1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v"/>
            </a:pPr>
            <a:r>
              <a:rPr lang="en-GB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GB" b="1" dirty="0">
                <a:latin typeface="Aharoni" pitchFamily="2" charset="-79"/>
                <a:cs typeface="Aharoni" pitchFamily="2" charset="-79"/>
              </a:rPr>
              <a:t>In significant mitral regurgitation, there may be an apical mid-diastolic </a:t>
            </a:r>
            <a:r>
              <a:rPr lang="en-GB" b="1" dirty="0" smtClean="0">
                <a:latin typeface="Aharoni" pitchFamily="2" charset="-79"/>
                <a:cs typeface="Aharoni" pitchFamily="2" charset="-79"/>
              </a:rPr>
              <a:t>murmur.</a:t>
            </a:r>
            <a:endParaRPr lang="en-GB" b="1" dirty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v"/>
            </a:pPr>
            <a:endParaRPr lang="en-GB" b="1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v"/>
            </a:pPr>
            <a:r>
              <a:rPr lang="en-GB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GB" b="1" dirty="0">
                <a:latin typeface="Aharoni" pitchFamily="2" charset="-79"/>
                <a:cs typeface="Aharoni" pitchFamily="2" charset="-79"/>
              </a:rPr>
              <a:t>Aortic insufficiency is characterized by a high-pitched decrescendo diastolic murmur at the upper left sternal border.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0163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>
            <a:norm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Chorea</a:t>
            </a:r>
            <a:endParaRPr lang="en-GB" sz="4800" b="1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836712"/>
            <a:ext cx="8928992" cy="602128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GB" b="1" dirty="0" smtClean="0">
                <a:latin typeface="Aharoni" pitchFamily="2" charset="-79"/>
                <a:cs typeface="Aharoni" pitchFamily="2" charset="-79"/>
              </a:rPr>
              <a:t>Sydenham chorea ( AKA St Vitus Dance) occurs in about 10–15% of patients with ARF as a subtle, neurologic behavioural disorder. </a:t>
            </a:r>
          </a:p>
          <a:p>
            <a:pPr>
              <a:buFont typeface="Wingdings" pitchFamily="2" charset="2"/>
              <a:buChar char="v"/>
            </a:pPr>
            <a:endParaRPr lang="en-GB" b="1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v"/>
            </a:pPr>
            <a:r>
              <a:rPr lang="en-GB" b="1" dirty="0" smtClean="0">
                <a:latin typeface="Aharoni" pitchFamily="2" charset="-79"/>
                <a:cs typeface="Aharoni" pitchFamily="2" charset="-79"/>
              </a:rPr>
              <a:t>Features are poor school performance, uncontrollable </a:t>
            </a:r>
            <a:r>
              <a:rPr lang="en-GB" b="1" dirty="0" err="1" smtClean="0">
                <a:latin typeface="Aharoni" pitchFamily="2" charset="-79"/>
                <a:cs typeface="Aharoni" pitchFamily="2" charset="-79"/>
              </a:rPr>
              <a:t>movts</a:t>
            </a:r>
            <a:r>
              <a:rPr lang="en-GB" b="1" dirty="0" smtClean="0">
                <a:latin typeface="Aharoni" pitchFamily="2" charset="-79"/>
                <a:cs typeface="Aharoni" pitchFamily="2" charset="-79"/>
              </a:rPr>
              <a:t>, and facial grimacing, exacerbated by stress and disappearing with sleep. </a:t>
            </a:r>
          </a:p>
          <a:p>
            <a:pPr>
              <a:buFont typeface="Wingdings" pitchFamily="2" charset="2"/>
              <a:buChar char="v"/>
            </a:pPr>
            <a:endParaRPr lang="en-GB" b="1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v"/>
            </a:pPr>
            <a:r>
              <a:rPr lang="en-GB" b="1" dirty="0" smtClean="0">
                <a:latin typeface="Aharoni" pitchFamily="2" charset="-79"/>
                <a:cs typeface="Aharoni" pitchFamily="2" charset="-79"/>
              </a:rPr>
              <a:t>Chorea rarely leads to permanent neurologic </a:t>
            </a:r>
            <a:r>
              <a:rPr lang="en-GB" b="1" dirty="0" err="1" smtClean="0">
                <a:latin typeface="Aharoni" pitchFamily="2" charset="-79"/>
                <a:cs typeface="Aharoni" pitchFamily="2" charset="-79"/>
              </a:rPr>
              <a:t>sequelae</a:t>
            </a:r>
            <a:r>
              <a:rPr lang="en-GB" b="1" dirty="0" smtClean="0">
                <a:latin typeface="Aharoni" pitchFamily="2" charset="-79"/>
                <a:cs typeface="Aharoni" pitchFamily="2" charset="-79"/>
              </a:rPr>
              <a:t>.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035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Erythema </a:t>
            </a:r>
            <a:r>
              <a:rPr lang="en-GB" b="1" dirty="0" err="1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marginatum</a:t>
            </a:r>
            <a:r>
              <a:rPr lang="en-GB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</a:t>
            </a:r>
            <a:endParaRPr lang="en-GB" b="1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61662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b="1" dirty="0" smtClean="0">
                <a:latin typeface="Aharoni" pitchFamily="2" charset="-79"/>
                <a:cs typeface="Aharoni" pitchFamily="2" charset="-79"/>
              </a:rPr>
              <a:t>Erythema </a:t>
            </a:r>
            <a:r>
              <a:rPr lang="en-GB" b="1" dirty="0" err="1" smtClean="0">
                <a:latin typeface="Aharoni" pitchFamily="2" charset="-79"/>
                <a:cs typeface="Aharoni" pitchFamily="2" charset="-79"/>
              </a:rPr>
              <a:t>marginatum</a:t>
            </a:r>
            <a:r>
              <a:rPr lang="en-GB" b="1" dirty="0" smtClean="0">
                <a:latin typeface="Aharoni" pitchFamily="2" charset="-79"/>
                <a:cs typeface="Aharoni" pitchFamily="2" charset="-79"/>
              </a:rPr>
              <a:t> is a rare ( occurs in&lt;3% of patients) but characteristic rash of ARF.</a:t>
            </a:r>
          </a:p>
          <a:p>
            <a:pPr marL="0" indent="0">
              <a:buNone/>
            </a:pPr>
            <a:endParaRPr lang="en-GB" b="1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v"/>
            </a:pPr>
            <a:r>
              <a:rPr lang="en-GB" b="1" dirty="0" smtClean="0">
                <a:latin typeface="Aharoni" pitchFamily="2" charset="-79"/>
                <a:cs typeface="Aharoni" pitchFamily="2" charset="-79"/>
              </a:rPr>
              <a:t>It consists of erythematous, </a:t>
            </a:r>
            <a:r>
              <a:rPr lang="en-GB" b="1" dirty="0" err="1" smtClean="0">
                <a:latin typeface="Aharoni" pitchFamily="2" charset="-79"/>
                <a:cs typeface="Aharoni" pitchFamily="2" charset="-79"/>
              </a:rPr>
              <a:t>serpiginous</a:t>
            </a:r>
            <a:r>
              <a:rPr lang="en-GB" b="1" dirty="0" smtClean="0">
                <a:latin typeface="Aharoni" pitchFamily="2" charset="-79"/>
                <a:cs typeface="Aharoni" pitchFamily="2" charset="-79"/>
              </a:rPr>
              <a:t>, macular lesions with pale </a:t>
            </a:r>
            <a:r>
              <a:rPr lang="en-GB" b="1" dirty="0" err="1" smtClean="0">
                <a:latin typeface="Aharoni" pitchFamily="2" charset="-79"/>
                <a:cs typeface="Aharoni" pitchFamily="2" charset="-79"/>
              </a:rPr>
              <a:t>centers</a:t>
            </a:r>
            <a:r>
              <a:rPr lang="en-GB" b="1" dirty="0" smtClean="0">
                <a:latin typeface="Aharoni" pitchFamily="2" charset="-79"/>
                <a:cs typeface="Aharoni" pitchFamily="2" charset="-79"/>
              </a:rPr>
              <a:t> that are not pruritic.</a:t>
            </a:r>
          </a:p>
          <a:p>
            <a:pPr>
              <a:buFont typeface="Wingdings" pitchFamily="2" charset="2"/>
              <a:buChar char="v"/>
            </a:pPr>
            <a:endParaRPr lang="en-GB" b="1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v"/>
            </a:pPr>
            <a:r>
              <a:rPr lang="en-GB" b="1" dirty="0" smtClean="0">
                <a:latin typeface="Aharoni" pitchFamily="2" charset="-79"/>
                <a:cs typeface="Aharoni" pitchFamily="2" charset="-79"/>
              </a:rPr>
              <a:t> It can be found on the trunk and extremities, but not on the face.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68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2215"/>
            <a:ext cx="8229600" cy="940966"/>
          </a:xfrm>
        </p:spPr>
        <p:txBody>
          <a:bodyPr>
            <a:normAutofit/>
          </a:bodyPr>
          <a:lstStyle/>
          <a:p>
            <a:r>
              <a:rPr lang="en-GB" sz="4800" b="1" dirty="0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Subcutaneous nodules </a:t>
            </a:r>
            <a:endParaRPr lang="en-GB" sz="4800" b="1" dirty="0">
              <a:solidFill>
                <a:srgbClr val="C0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59537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b="1" dirty="0" smtClean="0">
                <a:latin typeface="Aharoni" pitchFamily="2" charset="-79"/>
                <a:cs typeface="Aharoni" pitchFamily="2" charset="-79"/>
              </a:rPr>
              <a:t>Subcutaneous nodules are a rare (≤1% of patients with ARF).</a:t>
            </a:r>
          </a:p>
          <a:p>
            <a:pPr>
              <a:buFont typeface="Wingdings" pitchFamily="2" charset="2"/>
              <a:buChar char="v"/>
            </a:pPr>
            <a:endParaRPr lang="en-GB" b="1" dirty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v"/>
            </a:pPr>
            <a:r>
              <a:rPr lang="en-GB" b="1" dirty="0" smtClean="0">
                <a:latin typeface="Aharoni" pitchFamily="2" charset="-79"/>
                <a:cs typeface="Aharoni" pitchFamily="2" charset="-79"/>
              </a:rPr>
              <a:t>Consist of firm nodules approx. 1 cm in diameter along the extensor surfaces of tendons near bony prominences.</a:t>
            </a:r>
          </a:p>
          <a:p>
            <a:pPr marL="0" indent="0">
              <a:buNone/>
            </a:pPr>
            <a:endParaRPr lang="en-GB" b="1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v"/>
            </a:pPr>
            <a:r>
              <a:rPr lang="en-GB" b="1" dirty="0" smtClean="0">
                <a:latin typeface="Aharoni" pitchFamily="2" charset="-79"/>
                <a:cs typeface="Aharoni" pitchFamily="2" charset="-79"/>
              </a:rPr>
              <a:t>There is a correlation between the presence of these nodules and significant RHD.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776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MIGRATORY POLYARTHRITIS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5472608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GB" b="1" dirty="0" smtClean="0">
                <a:latin typeface="Aharoni" pitchFamily="2" charset="-79"/>
                <a:cs typeface="Aharoni" pitchFamily="2" charset="-79"/>
              </a:rPr>
              <a:t>Occurs in about 75% of patients with ARF .</a:t>
            </a:r>
          </a:p>
          <a:p>
            <a:pPr>
              <a:buFont typeface="Wingdings" pitchFamily="2" charset="2"/>
              <a:buChar char="Ø"/>
            </a:pPr>
            <a:endParaRPr lang="en-GB" b="1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Ø"/>
            </a:pPr>
            <a:r>
              <a:rPr lang="en-GB" b="1" dirty="0" smtClean="0">
                <a:latin typeface="Aharoni" pitchFamily="2" charset="-79"/>
                <a:cs typeface="Aharoni" pitchFamily="2" charset="-79"/>
              </a:rPr>
              <a:t>Typically involves larger joints, particularly the knees, ankles, wrists, and elbows. </a:t>
            </a:r>
          </a:p>
          <a:p>
            <a:pPr>
              <a:buFont typeface="Wingdings" pitchFamily="2" charset="2"/>
              <a:buChar char="Ø"/>
            </a:pPr>
            <a:endParaRPr lang="en-GB" b="1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Ø"/>
            </a:pPr>
            <a:endParaRPr lang="en-GB" b="1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Ø"/>
            </a:pPr>
            <a:r>
              <a:rPr lang="en-GB" b="1" dirty="0" smtClean="0">
                <a:latin typeface="Aharoni" pitchFamily="2" charset="-79"/>
                <a:cs typeface="Aharoni" pitchFamily="2" charset="-79"/>
              </a:rPr>
              <a:t>Rheumatic joints are generally hot, red, swollen, and exquisitely tender.</a:t>
            </a:r>
          </a:p>
          <a:p>
            <a:pPr>
              <a:buFont typeface="Wingdings" pitchFamily="2" charset="2"/>
              <a:buChar char="Ø"/>
            </a:pPr>
            <a:endParaRPr lang="en-GB" b="1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Ø"/>
            </a:pPr>
            <a:r>
              <a:rPr lang="en-GB" b="1" dirty="0" smtClean="0">
                <a:latin typeface="Aharoni" pitchFamily="2" charset="-79"/>
                <a:cs typeface="Aharoni" pitchFamily="2" charset="-79"/>
              </a:rPr>
              <a:t>The joint involvement is characteristically migratory in nature.</a:t>
            </a:r>
          </a:p>
          <a:p>
            <a:pPr>
              <a:buFont typeface="Wingdings" pitchFamily="2" charset="2"/>
              <a:buChar char="Ø"/>
            </a:pPr>
            <a:endParaRPr lang="en-GB" b="1" dirty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Ø"/>
            </a:pPr>
            <a:r>
              <a:rPr lang="en-GB" b="1" dirty="0">
                <a:latin typeface="Aharoni" pitchFamily="2" charset="-79"/>
                <a:cs typeface="Aharoni" pitchFamily="2" charset="-79"/>
              </a:rPr>
              <a:t>A</a:t>
            </a:r>
            <a:r>
              <a:rPr lang="en-GB" b="1" dirty="0" smtClean="0">
                <a:latin typeface="Aharoni" pitchFamily="2" charset="-79"/>
                <a:cs typeface="Aharoni" pitchFamily="2" charset="-79"/>
              </a:rPr>
              <a:t> severely inflamed joint can become normal within 1–3 days without treatment, as 1 or more other large joints become involved. </a:t>
            </a:r>
            <a:endParaRPr lang="en-GB" b="1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5505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.</a:t>
            </a:r>
            <a:br>
              <a:rPr lang="en-GB" dirty="0" smtClean="0"/>
            </a:br>
            <a:r>
              <a:rPr lang="en-GB" b="1" dirty="0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Minor Manifestations</a:t>
            </a:r>
            <a:br>
              <a:rPr lang="en-GB" b="1" dirty="0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</a:br>
            <a:endParaRPr lang="en-GB" b="1" dirty="0">
              <a:solidFill>
                <a:srgbClr val="C0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A</a:t>
            </a:r>
            <a:r>
              <a:rPr lang="en-GB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rthralgia (in the absence of polyarthritis as a major criterion) and</a:t>
            </a:r>
          </a:p>
          <a:p>
            <a:endParaRPr lang="en-GB" b="1" dirty="0" smtClean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  <a:p>
            <a:r>
              <a:rPr lang="en-GB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GB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F</a:t>
            </a:r>
            <a:r>
              <a:rPr lang="en-GB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ever (temp. ≥102°F and occurring early in the course of illness).</a:t>
            </a:r>
          </a:p>
          <a:p>
            <a:endParaRPr lang="en-GB" b="1" dirty="0" smtClean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  <a:p>
            <a:r>
              <a:rPr lang="en-GB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 The 2 laboratory minor manifestations are </a:t>
            </a:r>
            <a:r>
              <a:rPr lang="en-GB" sz="3500" b="1" dirty="0" smtClean="0">
                <a:solidFill>
                  <a:srgbClr val="FF0000"/>
                </a:solidFill>
              </a:rPr>
              <a:t>elevated acute-phase reactants</a:t>
            </a:r>
            <a:r>
              <a:rPr lang="en-GB" dirty="0" smtClean="0"/>
              <a:t> </a:t>
            </a:r>
            <a:r>
              <a:rPr lang="en-GB" b="1" dirty="0" smtClean="0"/>
              <a:t>( C-reactive protein, erythrocyte sedimentation rate) </a:t>
            </a:r>
          </a:p>
          <a:p>
            <a:endParaRPr lang="en-GB" b="1" dirty="0" smtClean="0"/>
          </a:p>
          <a:p>
            <a:r>
              <a:rPr lang="en-GB" b="1" dirty="0" smtClean="0">
                <a:latin typeface="Aharoni" pitchFamily="2" charset="-79"/>
                <a:cs typeface="Aharoni" pitchFamily="2" charset="-79"/>
              </a:rPr>
              <a:t>Prolonged PR interval on ECG  (1st degree heart block). 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012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11521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Recent Group A Streptococcus Infection</a:t>
            </a:r>
            <a:r>
              <a:rPr lang="en-GB" dirty="0" smtClean="0"/>
              <a:t>.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429200"/>
          </a:xfrm>
        </p:spPr>
        <p:txBody>
          <a:bodyPr>
            <a:normAutofit lnSpcReduction="10000"/>
          </a:bodyPr>
          <a:lstStyle/>
          <a:p>
            <a:r>
              <a:rPr lang="en-GB" sz="3000" b="1" dirty="0">
                <a:latin typeface="Aharoni" pitchFamily="2" charset="-79"/>
                <a:cs typeface="Aharoni" pitchFamily="2" charset="-79"/>
              </a:rPr>
              <a:t>A</a:t>
            </a:r>
            <a:r>
              <a:rPr lang="en-GB" sz="3000" b="1" dirty="0" smtClean="0">
                <a:latin typeface="Aharoni" pitchFamily="2" charset="-79"/>
                <a:cs typeface="Aharoni" pitchFamily="2" charset="-79"/>
              </a:rPr>
              <a:t>n absolute requirement for the diagnosis of ARF is supporting evidence of a recent GAS infection.</a:t>
            </a:r>
          </a:p>
          <a:p>
            <a:endParaRPr lang="en-GB" sz="3000" b="1" dirty="0" smtClean="0">
              <a:latin typeface="Aharoni" pitchFamily="2" charset="-79"/>
              <a:cs typeface="Aharoni" pitchFamily="2" charset="-79"/>
            </a:endParaRPr>
          </a:p>
          <a:p>
            <a:r>
              <a:rPr lang="en-GB" sz="3000" b="1" dirty="0" smtClean="0">
                <a:latin typeface="Aharoni" pitchFamily="2" charset="-79"/>
                <a:cs typeface="Aharoni" pitchFamily="2" charset="-79"/>
              </a:rPr>
              <a:t>ARF typically develops 2–4 </a:t>
            </a:r>
            <a:r>
              <a:rPr lang="en-GB" sz="3000" b="1" dirty="0" err="1" smtClean="0">
                <a:latin typeface="Aharoni" pitchFamily="2" charset="-79"/>
                <a:cs typeface="Aharoni" pitchFamily="2" charset="-79"/>
              </a:rPr>
              <a:t>wk</a:t>
            </a:r>
            <a:r>
              <a:rPr lang="en-GB" sz="3000" b="1" dirty="0" smtClean="0">
                <a:latin typeface="Aharoni" pitchFamily="2" charset="-79"/>
                <a:cs typeface="Aharoni" pitchFamily="2" charset="-79"/>
              </a:rPr>
              <a:t> after an acute episode of GAS pharyngitis at a time </a:t>
            </a:r>
          </a:p>
          <a:p>
            <a:pPr marL="0" indent="0">
              <a:buNone/>
            </a:pPr>
            <a:r>
              <a:rPr lang="en-GB" dirty="0"/>
              <a:t>	-</a:t>
            </a:r>
            <a:r>
              <a:rPr lang="en-GB" b="1" dirty="0" smtClean="0">
                <a:solidFill>
                  <a:srgbClr val="FF0000"/>
                </a:solidFill>
              </a:rPr>
              <a:t>When clinical findings of pharyngitis are no 	longer present </a:t>
            </a:r>
            <a:r>
              <a:rPr lang="en-GB" b="1" dirty="0">
                <a:solidFill>
                  <a:srgbClr val="FF0000"/>
                </a:solidFill>
              </a:rPr>
              <a:t>and </a:t>
            </a:r>
            <a:endParaRPr lang="en-GB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FF0000"/>
                </a:solidFill>
              </a:rPr>
              <a:t>	-When only 10–20% of the throat culture or 	rapid streptococcal antigen test results are 	positive.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606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1240341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Recent </a:t>
            </a:r>
            <a:r>
              <a:rPr lang="en-GB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Group A Streptococcus Infection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141168"/>
          </a:xfrm>
        </p:spPr>
        <p:txBody>
          <a:bodyPr>
            <a:normAutofit/>
          </a:bodyPr>
          <a:lstStyle/>
          <a:p>
            <a:r>
              <a:rPr lang="en-GB" sz="3000" b="1" dirty="0">
                <a:latin typeface="Aharoni" pitchFamily="2" charset="-79"/>
                <a:cs typeface="Aharoni" pitchFamily="2" charset="-79"/>
              </a:rPr>
              <a:t>A  third of patients have no history of an antecedent </a:t>
            </a:r>
            <a:r>
              <a:rPr lang="en-GB" sz="3000" b="1" dirty="0" smtClean="0">
                <a:latin typeface="Aharoni" pitchFamily="2" charset="-79"/>
                <a:cs typeface="Aharoni" pitchFamily="2" charset="-79"/>
              </a:rPr>
              <a:t>pharyngitis</a:t>
            </a:r>
          </a:p>
          <a:p>
            <a:endParaRPr lang="en-GB" sz="3000" b="1" dirty="0" smtClean="0">
              <a:latin typeface="Aharoni" pitchFamily="2" charset="-79"/>
              <a:cs typeface="Aharoni" pitchFamily="2" charset="-79"/>
            </a:endParaRPr>
          </a:p>
          <a:p>
            <a:r>
              <a:rPr lang="en-GB" sz="3000" b="1" dirty="0" smtClean="0">
                <a:latin typeface="Aharoni" pitchFamily="2" charset="-79"/>
                <a:cs typeface="Aharoni" pitchFamily="2" charset="-79"/>
              </a:rPr>
              <a:t>Evidence </a:t>
            </a:r>
            <a:r>
              <a:rPr lang="en-GB" sz="3000" b="1" dirty="0">
                <a:latin typeface="Aharoni" pitchFamily="2" charset="-79"/>
                <a:cs typeface="Aharoni" pitchFamily="2" charset="-79"/>
              </a:rPr>
              <a:t>of an antecedent GAS infection is usually based on elevated or increasing serum </a:t>
            </a:r>
            <a:r>
              <a:rPr lang="en-GB" sz="3000" b="1" dirty="0" smtClean="0">
                <a:latin typeface="Aharoni" pitchFamily="2" charset="-79"/>
                <a:cs typeface="Aharoni" pitchFamily="2" charset="-79"/>
              </a:rPr>
              <a:t>anti-streptococcal </a:t>
            </a:r>
            <a:r>
              <a:rPr lang="en-GB" sz="3000" b="1" dirty="0">
                <a:latin typeface="Aharoni" pitchFamily="2" charset="-79"/>
                <a:cs typeface="Aharoni" pitchFamily="2" charset="-79"/>
              </a:rPr>
              <a:t>antibody </a:t>
            </a:r>
            <a:r>
              <a:rPr lang="en-GB" sz="3000" b="1" dirty="0" err="1">
                <a:latin typeface="Aharoni" pitchFamily="2" charset="-79"/>
                <a:cs typeface="Aharoni" pitchFamily="2" charset="-79"/>
              </a:rPr>
              <a:t>titers</a:t>
            </a:r>
            <a:r>
              <a:rPr lang="en-GB" sz="3000" b="1" dirty="0">
                <a:latin typeface="Aharoni" pitchFamily="2" charset="-79"/>
                <a:cs typeface="Aharoni" pitchFamily="2" charset="-79"/>
              </a:rPr>
              <a:t>.</a:t>
            </a:r>
          </a:p>
          <a:p>
            <a:endParaRPr lang="en-GB" sz="3000" b="1" dirty="0">
              <a:latin typeface="Aharoni" pitchFamily="2" charset="-79"/>
              <a:cs typeface="Aharoni" pitchFamily="2" charset="-79"/>
            </a:endParaRPr>
          </a:p>
          <a:p>
            <a:r>
              <a:rPr lang="en-GB" sz="3000" b="1" dirty="0">
                <a:latin typeface="Aharoni" pitchFamily="2" charset="-79"/>
                <a:cs typeface="Aharoni" pitchFamily="2" charset="-79"/>
              </a:rPr>
              <a:t> The  slide agglutination test (</a:t>
            </a:r>
            <a:r>
              <a:rPr lang="en-GB" sz="3000" b="1" dirty="0" err="1">
                <a:latin typeface="Aharoni" pitchFamily="2" charset="-79"/>
                <a:cs typeface="Aharoni" pitchFamily="2" charset="-79"/>
              </a:rPr>
              <a:t>Streptozyme</a:t>
            </a:r>
            <a:r>
              <a:rPr lang="en-GB" sz="3000" b="1" dirty="0" smtClean="0">
                <a:latin typeface="Aharoni" pitchFamily="2" charset="-79"/>
                <a:cs typeface="Aharoni" pitchFamily="2" charset="-79"/>
              </a:rPr>
              <a:t>) </a:t>
            </a:r>
            <a:r>
              <a:rPr lang="en-GB" sz="3000" b="1" dirty="0">
                <a:latin typeface="Aharoni" pitchFamily="2" charset="-79"/>
                <a:cs typeface="Aharoni" pitchFamily="2" charset="-79"/>
              </a:rPr>
              <a:t>can detect antibodies  such as </a:t>
            </a:r>
            <a:r>
              <a:rPr lang="en-GB" sz="3000" b="1" dirty="0" err="1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antistreptolysin</a:t>
            </a:r>
            <a:r>
              <a:rPr lang="en-GB" sz="3000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O, anti-</a:t>
            </a:r>
            <a:r>
              <a:rPr lang="en-GB" sz="3000" b="1" dirty="0" err="1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DNase</a:t>
            </a:r>
            <a:r>
              <a:rPr lang="en-GB" sz="3000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B, </a:t>
            </a:r>
            <a:r>
              <a:rPr lang="en-GB" sz="3000" b="1" dirty="0" err="1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antihyaluronidase</a:t>
            </a:r>
            <a:r>
              <a:rPr lang="en-GB" sz="30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). </a:t>
            </a:r>
            <a:endParaRPr lang="en-GB" sz="3000" b="1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6048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Differential diagnosis</a:t>
            </a:r>
            <a:endParaRPr lang="en-GB" sz="4800" b="1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>
                <a:latin typeface="Aharoni" pitchFamily="2" charset="-79"/>
                <a:cs typeface="Aharoni" pitchFamily="2" charset="-79"/>
              </a:rPr>
              <a:t>When </a:t>
            </a:r>
            <a:r>
              <a:rPr lang="en-GB" b="1" dirty="0" err="1" smtClean="0">
                <a:latin typeface="Aharoni" pitchFamily="2" charset="-79"/>
                <a:cs typeface="Aharoni" pitchFamily="2" charset="-79"/>
              </a:rPr>
              <a:t>carditis</a:t>
            </a:r>
            <a:r>
              <a:rPr lang="en-GB" b="1" dirty="0" smtClean="0">
                <a:latin typeface="Aharoni" pitchFamily="2" charset="-79"/>
                <a:cs typeface="Aharoni" pitchFamily="2" charset="-79"/>
              </a:rPr>
              <a:t> is the major manifestation of suspected ARF, then differentials include: 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b="1" dirty="0" smtClean="0">
                <a:solidFill>
                  <a:srgbClr val="C00000"/>
                </a:solidFill>
                <a:latin typeface="Arial Rounded MT Bold" pitchFamily="34" charset="0"/>
              </a:rPr>
              <a:t>Viral myocarditis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C00000"/>
                </a:solidFill>
                <a:latin typeface="Arial Rounded MT Bold" pitchFamily="34" charset="0"/>
              </a:rPr>
              <a:t>	Viral pericarditis, </a:t>
            </a:r>
          </a:p>
          <a:p>
            <a:pPr marL="0" indent="0">
              <a:buNone/>
            </a:pPr>
            <a:r>
              <a:rPr lang="en-GB" b="1" dirty="0">
                <a:solidFill>
                  <a:srgbClr val="C00000"/>
                </a:solidFill>
                <a:latin typeface="Arial Rounded MT Bold" pitchFamily="34" charset="0"/>
              </a:rPr>
              <a:t>	</a:t>
            </a:r>
            <a:r>
              <a:rPr lang="en-GB" b="1" dirty="0" smtClean="0">
                <a:solidFill>
                  <a:srgbClr val="C00000"/>
                </a:solidFill>
                <a:latin typeface="Arial Rounded MT Bold" pitchFamily="34" charset="0"/>
              </a:rPr>
              <a:t>Kawasaki disease and </a:t>
            </a:r>
          </a:p>
          <a:p>
            <a:pPr marL="0" indent="0">
              <a:buNone/>
            </a:pPr>
            <a:r>
              <a:rPr lang="en-GB" b="1" dirty="0">
                <a:solidFill>
                  <a:srgbClr val="C00000"/>
                </a:solidFill>
                <a:latin typeface="Arial Rounded MT Bold" pitchFamily="34" charset="0"/>
              </a:rPr>
              <a:t>	I</a:t>
            </a:r>
            <a:r>
              <a:rPr lang="en-GB" b="1" dirty="0" smtClean="0">
                <a:solidFill>
                  <a:srgbClr val="C00000"/>
                </a:solidFill>
                <a:latin typeface="Arial Rounded MT Bold" pitchFamily="34" charset="0"/>
              </a:rPr>
              <a:t>nfective endocarditis. 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12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GB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Differential diagnosis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661248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latin typeface="Aharoni" pitchFamily="2" charset="-79"/>
                <a:cs typeface="Aharoni" pitchFamily="2" charset="-79"/>
              </a:rPr>
              <a:t>When chorea is the sole major manifestation of suspected acute rheumatic </a:t>
            </a:r>
            <a:r>
              <a:rPr lang="en-GB" b="1" dirty="0" smtClean="0">
                <a:latin typeface="Aharoni" pitchFamily="2" charset="-79"/>
                <a:cs typeface="Aharoni" pitchFamily="2" charset="-79"/>
              </a:rPr>
              <a:t>fever</a:t>
            </a:r>
          </a:p>
          <a:p>
            <a:pPr lvl="1"/>
            <a:r>
              <a:rPr lang="en-GB" b="1" dirty="0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Huntington </a:t>
            </a:r>
            <a:r>
              <a:rPr lang="en-GB" b="1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chorea, </a:t>
            </a:r>
            <a:endParaRPr lang="en-GB" b="1" dirty="0" smtClean="0">
              <a:solidFill>
                <a:srgbClr val="C00000"/>
              </a:solidFill>
              <a:latin typeface="Aharoni" pitchFamily="2" charset="-79"/>
              <a:cs typeface="Aharoni" pitchFamily="2" charset="-79"/>
            </a:endParaRPr>
          </a:p>
          <a:p>
            <a:pPr lvl="1"/>
            <a:r>
              <a:rPr lang="en-GB" b="1" dirty="0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Wilson </a:t>
            </a:r>
            <a:r>
              <a:rPr lang="en-GB" b="1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disease, </a:t>
            </a:r>
            <a:endParaRPr lang="en-GB" b="1" dirty="0" smtClean="0">
              <a:solidFill>
                <a:srgbClr val="C00000"/>
              </a:solidFill>
              <a:latin typeface="Aharoni" pitchFamily="2" charset="-79"/>
              <a:cs typeface="Aharoni" pitchFamily="2" charset="-79"/>
            </a:endParaRPr>
          </a:p>
          <a:p>
            <a:pPr lvl="1"/>
            <a:r>
              <a:rPr lang="en-GB" b="1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S</a:t>
            </a:r>
            <a:r>
              <a:rPr lang="en-GB" b="1" dirty="0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ystemic </a:t>
            </a:r>
            <a:r>
              <a:rPr lang="en-GB" b="1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lupus </a:t>
            </a:r>
            <a:r>
              <a:rPr lang="en-GB" b="1" dirty="0" err="1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erythematosus</a:t>
            </a:r>
            <a:r>
              <a:rPr lang="en-GB" b="1" dirty="0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</a:t>
            </a:r>
          </a:p>
          <a:p>
            <a:pPr lvl="1"/>
            <a:r>
              <a:rPr lang="en-GB" b="1" dirty="0" err="1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Encephalitides</a:t>
            </a:r>
            <a:r>
              <a:rPr lang="en-GB" b="1" dirty="0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. </a:t>
            </a:r>
            <a:endParaRPr lang="en-GB" b="1" dirty="0">
              <a:solidFill>
                <a:srgbClr val="C00000"/>
              </a:solidFill>
              <a:latin typeface="Aharoni" pitchFamily="2" charset="-79"/>
              <a:cs typeface="Aharoni" pitchFamily="2" charset="-79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6221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5973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dirty="0" smtClean="0"/>
              <a:t>RF is rare before the age of 5 years and after 25 years.</a:t>
            </a:r>
          </a:p>
          <a:p>
            <a:pPr>
              <a:buFont typeface="Wingdings" pitchFamily="2" charset="2"/>
              <a:buChar char="Ø"/>
            </a:pPr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It is most frequently observed in children and adolescents.</a:t>
            </a:r>
          </a:p>
          <a:p>
            <a:pPr>
              <a:buFont typeface="Wingdings" pitchFamily="2" charset="2"/>
              <a:buChar char="Ø"/>
            </a:pPr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Highest incidence is observed from 5 to 15 years.</a:t>
            </a:r>
          </a:p>
          <a:p>
            <a:pPr>
              <a:buFont typeface="Wingdings" pitchFamily="2" charset="2"/>
              <a:buChar char="Ø"/>
            </a:pPr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Incidence is high in developing countries where antibiotics are not routinely used for pharyngitis and compliance is low.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655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>
            <a:norm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  <a:latin typeface="Arial Rounded MT Bold" pitchFamily="34" charset="0"/>
                <a:cs typeface="Aharoni" pitchFamily="2" charset="-79"/>
              </a:rPr>
              <a:t>TREATMENT</a:t>
            </a:r>
            <a:endParaRPr lang="en-GB" sz="4800" b="1" dirty="0">
              <a:solidFill>
                <a:srgbClr val="FF0000"/>
              </a:solidFill>
              <a:latin typeface="Arial Rounded MT Bold" pitchFamily="34" charset="0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80728"/>
            <a:ext cx="9036496" cy="564174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GB" dirty="0" smtClean="0"/>
          </a:p>
          <a:p>
            <a:pPr>
              <a:buFont typeface="Wingdings" pitchFamily="2" charset="2"/>
              <a:buChar char="v"/>
            </a:pPr>
            <a:r>
              <a:rPr lang="en-GB" sz="6400" b="1" dirty="0" smtClean="0">
                <a:latin typeface="Aharoni" pitchFamily="2" charset="-79"/>
                <a:cs typeface="Aharoni" pitchFamily="2" charset="-79"/>
              </a:rPr>
              <a:t>Bed rest</a:t>
            </a:r>
          </a:p>
          <a:p>
            <a:pPr marL="0" indent="0">
              <a:buNone/>
            </a:pPr>
            <a:r>
              <a:rPr lang="en-GB" sz="6400" b="1" dirty="0" smtClean="0">
                <a:latin typeface="Aharoni" pitchFamily="2" charset="-79"/>
                <a:cs typeface="Aharoni" pitchFamily="2" charset="-79"/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GB" sz="6400" b="1" dirty="0" smtClean="0">
                <a:latin typeface="Aharoni" pitchFamily="2" charset="-79"/>
                <a:cs typeface="Aharoni" pitchFamily="2" charset="-79"/>
              </a:rPr>
              <a:t>Antibiotic Therapy.</a:t>
            </a:r>
          </a:p>
          <a:p>
            <a:pPr>
              <a:buFont typeface="Wingdings" pitchFamily="2" charset="2"/>
              <a:buChar char="v"/>
            </a:pPr>
            <a:endParaRPr lang="en-GB" sz="6400" b="1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v"/>
            </a:pPr>
            <a:r>
              <a:rPr lang="en-GB" sz="6400" b="1" dirty="0" smtClean="0">
                <a:latin typeface="Aharoni" pitchFamily="2" charset="-79"/>
                <a:cs typeface="Aharoni" pitchFamily="2" charset="-79"/>
              </a:rPr>
              <a:t>Oral penicillin or erythromycin for 10 days</a:t>
            </a:r>
          </a:p>
          <a:p>
            <a:pPr marL="0" indent="0">
              <a:buNone/>
            </a:pPr>
            <a:endParaRPr lang="en-GB" sz="6400" b="1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v"/>
            </a:pPr>
            <a:r>
              <a:rPr lang="en-GB" sz="6400" b="1" dirty="0">
                <a:latin typeface="Aharoni" pitchFamily="2" charset="-79"/>
                <a:cs typeface="Aharoni" pitchFamily="2" charset="-79"/>
              </a:rPr>
              <a:t>O</a:t>
            </a:r>
            <a:r>
              <a:rPr lang="en-GB" sz="6400" b="1" dirty="0" smtClean="0">
                <a:latin typeface="Aharoni" pitchFamily="2" charset="-79"/>
                <a:cs typeface="Aharoni" pitchFamily="2" charset="-79"/>
              </a:rPr>
              <a:t>r a single IM injection of </a:t>
            </a:r>
            <a:r>
              <a:rPr lang="en-GB" sz="6400" b="1" dirty="0" err="1">
                <a:latin typeface="Aharoni" pitchFamily="2" charset="-79"/>
                <a:cs typeface="Aharoni" pitchFamily="2" charset="-79"/>
              </a:rPr>
              <a:t>B</a:t>
            </a:r>
            <a:r>
              <a:rPr lang="en-GB" sz="6400" b="1" dirty="0" err="1" smtClean="0">
                <a:latin typeface="Aharoni" pitchFamily="2" charset="-79"/>
                <a:cs typeface="Aharoni" pitchFamily="2" charset="-79"/>
              </a:rPr>
              <a:t>enzathine</a:t>
            </a:r>
            <a:r>
              <a:rPr lang="en-GB" sz="64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GB" sz="6400" b="1" dirty="0">
                <a:latin typeface="Aharoni" pitchFamily="2" charset="-79"/>
                <a:cs typeface="Aharoni" pitchFamily="2" charset="-79"/>
              </a:rPr>
              <a:t>P</a:t>
            </a:r>
            <a:r>
              <a:rPr lang="en-GB" sz="6400" b="1" dirty="0" smtClean="0">
                <a:latin typeface="Aharoni" pitchFamily="2" charset="-79"/>
                <a:cs typeface="Aharoni" pitchFamily="2" charset="-79"/>
              </a:rPr>
              <a:t>enicillin to eradicate GAS from the upper respiratory tract. </a:t>
            </a:r>
          </a:p>
          <a:p>
            <a:pPr>
              <a:buFont typeface="Wingdings" pitchFamily="2" charset="2"/>
              <a:buChar char="v"/>
            </a:pPr>
            <a:endParaRPr lang="en-GB" sz="6400" b="1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v"/>
            </a:pPr>
            <a:r>
              <a:rPr lang="en-GB" sz="6400" b="1" dirty="0" smtClean="0">
                <a:latin typeface="Aharoni" pitchFamily="2" charset="-79"/>
                <a:cs typeface="Aharoni" pitchFamily="2" charset="-79"/>
              </a:rPr>
              <a:t>Long-term antibiotic prophylaxis is started thereafter.</a:t>
            </a:r>
          </a:p>
          <a:p>
            <a:pPr>
              <a:buFont typeface="Wingdings" pitchFamily="2" charset="2"/>
              <a:buChar char="v"/>
            </a:pPr>
            <a:endParaRPr lang="en-GB" sz="6400" b="1" dirty="0" smtClean="0">
              <a:latin typeface="Aharoni" pitchFamily="2" charset="-79"/>
              <a:cs typeface="Aharoni" pitchFamily="2" charset="-79"/>
            </a:endParaRPr>
          </a:p>
          <a:p>
            <a:endParaRPr lang="en-GB" sz="6400" dirty="0" smtClean="0"/>
          </a:p>
          <a:p>
            <a:endParaRPr lang="en-GB" sz="6400" dirty="0"/>
          </a:p>
        </p:txBody>
      </p:sp>
    </p:spTree>
    <p:extLst>
      <p:ext uri="{BB962C8B-B14F-4D97-AF65-F5344CB8AC3E}">
        <p14:creationId xmlns:p14="http://schemas.microsoft.com/office/powerpoint/2010/main" val="157109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Anti-Inflammatory Therapy.</a:t>
            </a:r>
            <a:br>
              <a:rPr lang="en-GB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</a:br>
            <a:r>
              <a:rPr lang="en-GB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/>
            </a:r>
            <a:br>
              <a:rPr lang="en-GB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</a:br>
            <a:endParaRPr lang="en-GB" b="1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688632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GB" b="1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Patients with migratory polyarthritis and those with </a:t>
            </a:r>
            <a:r>
              <a:rPr lang="en-GB" b="1" dirty="0" err="1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carditis</a:t>
            </a:r>
            <a:r>
              <a:rPr lang="en-GB" b="1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 should be treated with oral salicylates. </a:t>
            </a:r>
          </a:p>
          <a:p>
            <a:pPr>
              <a:buFont typeface="Wingdings" pitchFamily="2" charset="2"/>
              <a:buChar char="v"/>
            </a:pPr>
            <a:endParaRPr lang="en-GB" b="1" dirty="0">
              <a:solidFill>
                <a:srgbClr val="0070C0"/>
              </a:solidFill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v"/>
            </a:pPr>
            <a:r>
              <a:rPr lang="en-GB" b="1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Tab Aspirin 100 mg/kg/day in 4 divided doses for 3–5 days, then, 75 mg/kg/day in 4 divided doses for 4 wks. </a:t>
            </a:r>
          </a:p>
          <a:p>
            <a:pPr>
              <a:buFont typeface="Wingdings" pitchFamily="2" charset="2"/>
              <a:buChar char="v"/>
            </a:pPr>
            <a:endParaRPr lang="en-GB" b="1" dirty="0" smtClean="0">
              <a:solidFill>
                <a:srgbClr val="0070C0"/>
              </a:solidFill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v"/>
            </a:pPr>
            <a:r>
              <a:rPr lang="en-GB" b="1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Corticosteroids for patients with </a:t>
            </a:r>
            <a:r>
              <a:rPr lang="en-GB" b="1" dirty="0" err="1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carditis</a:t>
            </a:r>
            <a:r>
              <a:rPr lang="en-GB" b="1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 and cardiomegaly or CCF .  </a:t>
            </a:r>
          </a:p>
          <a:p>
            <a:pPr>
              <a:buFont typeface="Wingdings" pitchFamily="2" charset="2"/>
              <a:buChar char="v"/>
            </a:pPr>
            <a:endParaRPr lang="en-GB" b="1" dirty="0">
              <a:solidFill>
                <a:srgbClr val="0070C0"/>
              </a:solidFill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v"/>
            </a:pPr>
            <a:r>
              <a:rPr lang="en-GB" b="1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  Tab prednisone is 2 mg/kg/day in 4 divided doses for 2–3 </a:t>
            </a:r>
            <a:r>
              <a:rPr lang="en-GB" b="1" dirty="0" err="1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wk</a:t>
            </a:r>
            <a:r>
              <a:rPr lang="en-GB" b="1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 followed by a tapering of the dose.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 </a:t>
            </a:r>
          </a:p>
          <a:p>
            <a:endParaRPr lang="en-GB" b="1" dirty="0">
              <a:solidFill>
                <a:srgbClr val="0070C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6114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Complications</a:t>
            </a:r>
            <a:endParaRPr lang="en-GB" b="1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GB" b="1" dirty="0"/>
              <a:t>A</a:t>
            </a:r>
            <a:r>
              <a:rPr lang="en-GB" b="1" dirty="0" smtClean="0"/>
              <a:t>rthritis and chorea of ARF resolve completely without </a:t>
            </a:r>
            <a:r>
              <a:rPr lang="en-GB" b="1" dirty="0" err="1" smtClean="0"/>
              <a:t>sequelae</a:t>
            </a:r>
            <a:r>
              <a:rPr lang="en-GB" b="1" dirty="0" smtClean="0"/>
              <a:t>. </a:t>
            </a:r>
          </a:p>
          <a:p>
            <a:pPr>
              <a:buFont typeface="Wingdings" pitchFamily="2" charset="2"/>
              <a:buChar char="q"/>
            </a:pPr>
            <a:endParaRPr lang="en-GB" b="1" dirty="0" smtClean="0"/>
          </a:p>
          <a:p>
            <a:pPr>
              <a:buFont typeface="Wingdings" pitchFamily="2" charset="2"/>
              <a:buChar char="q"/>
            </a:pPr>
            <a:r>
              <a:rPr lang="en-GB" b="1" dirty="0" smtClean="0"/>
              <a:t>Long-term </a:t>
            </a:r>
            <a:r>
              <a:rPr lang="en-GB" b="1" dirty="0" err="1" smtClean="0"/>
              <a:t>sequelae</a:t>
            </a:r>
            <a:r>
              <a:rPr lang="en-GB" b="1" dirty="0" smtClean="0"/>
              <a:t> of rheumatic fever are usually limited to the heart- RHD</a:t>
            </a:r>
          </a:p>
          <a:p>
            <a:pPr>
              <a:buFont typeface="Wingdings" pitchFamily="2" charset="2"/>
              <a:buChar char="q"/>
            </a:pPr>
            <a:endParaRPr lang="en-GB" b="1" dirty="0" smtClean="0"/>
          </a:p>
          <a:p>
            <a:pPr>
              <a:buFont typeface="Wingdings" pitchFamily="2" charset="2"/>
              <a:buChar char="q"/>
            </a:pPr>
            <a:r>
              <a:rPr lang="en-GB" b="1" dirty="0" smtClean="0"/>
              <a:t>Infective endocarditis.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939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/>
            </a:r>
            <a:br>
              <a:rPr lang="en-GB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</a:br>
            <a:r>
              <a:rPr lang="en-GB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PROGNOSIS.</a:t>
            </a:r>
            <a:br>
              <a:rPr lang="en-GB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</a:br>
            <a:endParaRPr lang="en-GB" b="1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 smtClean="0"/>
          </a:p>
          <a:p>
            <a:pPr>
              <a:buFont typeface="Wingdings" pitchFamily="2" charset="2"/>
              <a:buChar char="q"/>
            </a:pPr>
            <a:r>
              <a:rPr lang="en-GB" b="1" dirty="0">
                <a:latin typeface="Aharoni" pitchFamily="2" charset="-79"/>
                <a:cs typeface="Aharoni" pitchFamily="2" charset="-79"/>
              </a:rPr>
              <a:t>D</a:t>
            </a:r>
            <a:r>
              <a:rPr lang="en-GB" b="1" dirty="0" smtClean="0">
                <a:latin typeface="Aharoni" pitchFamily="2" charset="-79"/>
                <a:cs typeface="Aharoni" pitchFamily="2" charset="-79"/>
              </a:rPr>
              <a:t>epends on</a:t>
            </a:r>
          </a:p>
          <a:p>
            <a:pPr marL="0" indent="0">
              <a:buNone/>
            </a:pPr>
            <a:r>
              <a:rPr lang="en-GB" b="1" dirty="0">
                <a:latin typeface="Aharoni" pitchFamily="2" charset="-79"/>
                <a:cs typeface="Aharoni" pitchFamily="2" charset="-79"/>
              </a:rPr>
              <a:t>	</a:t>
            </a:r>
            <a:r>
              <a:rPr lang="en-GB" b="1" dirty="0" smtClean="0">
                <a:latin typeface="Aharoni" pitchFamily="2" charset="-79"/>
                <a:cs typeface="Aharoni" pitchFamily="2" charset="-79"/>
              </a:rPr>
              <a:t>-Clinical manifestations present at time of 	initial episode</a:t>
            </a:r>
          </a:p>
          <a:p>
            <a:pPr marL="0" indent="0">
              <a:buNone/>
            </a:pPr>
            <a:r>
              <a:rPr lang="en-GB" b="1" dirty="0" smtClean="0">
                <a:latin typeface="Aharoni" pitchFamily="2" charset="-79"/>
                <a:cs typeface="Aharoni" pitchFamily="2" charset="-79"/>
              </a:rPr>
              <a:t>	- </a:t>
            </a:r>
            <a:r>
              <a:rPr lang="en-GB" b="1" dirty="0">
                <a:latin typeface="Aharoni" pitchFamily="2" charset="-79"/>
                <a:cs typeface="Aharoni" pitchFamily="2" charset="-79"/>
              </a:rPr>
              <a:t>S</a:t>
            </a:r>
            <a:r>
              <a:rPr lang="en-GB" b="1" dirty="0" smtClean="0">
                <a:latin typeface="Aharoni" pitchFamily="2" charset="-79"/>
                <a:cs typeface="Aharoni" pitchFamily="2" charset="-79"/>
              </a:rPr>
              <a:t>everity of initial episode</a:t>
            </a:r>
          </a:p>
          <a:p>
            <a:pPr marL="0" indent="0">
              <a:buNone/>
            </a:pPr>
            <a:r>
              <a:rPr lang="en-GB" b="1" dirty="0" smtClean="0">
                <a:latin typeface="Aharoni" pitchFamily="2" charset="-79"/>
                <a:cs typeface="Aharoni" pitchFamily="2" charset="-79"/>
              </a:rPr>
              <a:t>	- </a:t>
            </a:r>
            <a:r>
              <a:rPr lang="en-GB" b="1" dirty="0">
                <a:latin typeface="Aharoni" pitchFamily="2" charset="-79"/>
                <a:cs typeface="Aharoni" pitchFamily="2" charset="-79"/>
              </a:rPr>
              <a:t>P</a:t>
            </a:r>
            <a:r>
              <a:rPr lang="en-GB" b="1" dirty="0" smtClean="0">
                <a:latin typeface="Aharoni" pitchFamily="2" charset="-79"/>
                <a:cs typeface="Aharoni" pitchFamily="2" charset="-79"/>
              </a:rPr>
              <a:t>resence of recurrences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itchFamily="2" charset="2"/>
              <a:buChar char="q"/>
            </a:pPr>
            <a:r>
              <a:rPr lang="en-GB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The more severe the initial cardiac involvement, the greater the risk for residual heart disease. </a:t>
            </a:r>
          </a:p>
          <a:p>
            <a:endParaRPr lang="en-GB" b="1" dirty="0" smtClean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277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54225"/>
          </a:xfrm>
        </p:spPr>
        <p:txBody>
          <a:bodyPr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/>
            </a:r>
            <a:br>
              <a:rPr lang="en-GB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</a:br>
            <a:r>
              <a:rPr lang="en-GB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PROGNOSIS</a:t>
            </a:r>
            <a:r>
              <a:rPr lang="en-GB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.</a:t>
            </a:r>
            <a:br>
              <a:rPr lang="en-GB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</a:br>
            <a:endParaRPr lang="en-GB" b="1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492941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GB" sz="3000" b="1" dirty="0">
                <a:latin typeface="Aharoni" pitchFamily="2" charset="-79"/>
                <a:cs typeface="Aharoni" pitchFamily="2" charset="-79"/>
              </a:rPr>
              <a:t>Patients with </a:t>
            </a:r>
            <a:r>
              <a:rPr lang="en-GB" sz="3000" b="1" dirty="0" err="1">
                <a:latin typeface="Aharoni" pitchFamily="2" charset="-79"/>
                <a:cs typeface="Aharoni" pitchFamily="2" charset="-79"/>
              </a:rPr>
              <a:t>carditis</a:t>
            </a:r>
            <a:r>
              <a:rPr lang="en-GB" sz="3000" b="1" dirty="0">
                <a:latin typeface="Aharoni" pitchFamily="2" charset="-79"/>
                <a:cs typeface="Aharoni" pitchFamily="2" charset="-79"/>
              </a:rPr>
              <a:t> during the initial episode are likely to have </a:t>
            </a:r>
            <a:r>
              <a:rPr lang="en-GB" sz="3000" b="1" dirty="0" err="1">
                <a:latin typeface="Aharoni" pitchFamily="2" charset="-79"/>
                <a:cs typeface="Aharoni" pitchFamily="2" charset="-79"/>
              </a:rPr>
              <a:t>carditis</a:t>
            </a:r>
            <a:r>
              <a:rPr lang="en-GB" sz="3000" b="1" dirty="0">
                <a:latin typeface="Aharoni" pitchFamily="2" charset="-79"/>
                <a:cs typeface="Aharoni" pitchFamily="2" charset="-79"/>
              </a:rPr>
              <a:t> with recurrences and </a:t>
            </a:r>
            <a:r>
              <a:rPr lang="en-GB" sz="3000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the risk for permanent heart damage increases with each recurrence</a:t>
            </a:r>
            <a:r>
              <a:rPr lang="en-GB" sz="3000" b="1" dirty="0">
                <a:latin typeface="Aharoni" pitchFamily="2" charset="-79"/>
                <a:cs typeface="Aharoni" pitchFamily="2" charset="-79"/>
              </a:rPr>
              <a:t>.</a:t>
            </a:r>
          </a:p>
          <a:p>
            <a:endParaRPr lang="en-GB" dirty="0"/>
          </a:p>
          <a:p>
            <a:r>
              <a:rPr lang="en-GB" dirty="0"/>
              <a:t> </a:t>
            </a:r>
            <a:r>
              <a:rPr lang="en-GB" b="1" dirty="0">
                <a:latin typeface="Aharoni" pitchFamily="2" charset="-79"/>
                <a:cs typeface="Aharoni" pitchFamily="2" charset="-79"/>
              </a:rPr>
              <a:t>Patients who have had ARF are likely to have recurrence following reinfection of the upper respiratory tract with GAS. </a:t>
            </a:r>
            <a:endParaRPr lang="en-GB" b="1" dirty="0" smtClean="0">
              <a:latin typeface="Aharoni" pitchFamily="2" charset="-79"/>
              <a:cs typeface="Aharoni" pitchFamily="2" charset="-79"/>
            </a:endParaRPr>
          </a:p>
          <a:p>
            <a:endParaRPr lang="en-GB" dirty="0"/>
          </a:p>
          <a:p>
            <a:r>
              <a:rPr lang="en-GB" sz="35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Therefore</a:t>
            </a:r>
            <a:r>
              <a:rPr lang="en-GB" sz="3500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, these patients require long-term continuous chemoprophylaxis.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8324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Prevention</a:t>
            </a:r>
            <a:endParaRPr lang="en-GB" sz="4800" b="1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036496" cy="57606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GB" dirty="0" smtClean="0"/>
          </a:p>
          <a:p>
            <a:pPr>
              <a:buFont typeface="Wingdings" pitchFamily="2" charset="2"/>
              <a:buChar char="ü"/>
            </a:pPr>
            <a:r>
              <a:rPr lang="en-GB" b="1" dirty="0" smtClean="0"/>
              <a:t>Prevention of initial attacks (primary prevention) depends on identification and eradication of the GAS that produces acute pharyngitis.</a:t>
            </a:r>
          </a:p>
          <a:p>
            <a:pPr>
              <a:buFont typeface="Wingdings" pitchFamily="2" charset="2"/>
              <a:buChar char="ü"/>
            </a:pPr>
            <a:endParaRPr lang="en-GB" b="1" dirty="0" smtClean="0"/>
          </a:p>
          <a:p>
            <a:pPr>
              <a:buFont typeface="Wingdings" pitchFamily="2" charset="2"/>
              <a:buChar char="ü"/>
            </a:pPr>
            <a:r>
              <a:rPr lang="en-GB" b="1" dirty="0" smtClean="0"/>
              <a:t> Individuals who have already suffered an attack of ARF are particularly susceptible to recurrences of RF with any subsequent GAS </a:t>
            </a:r>
            <a:r>
              <a:rPr lang="en-GB" b="1" dirty="0"/>
              <a:t> </a:t>
            </a:r>
            <a:r>
              <a:rPr lang="en-GB" b="1" dirty="0" smtClean="0"/>
              <a:t>URTI</a:t>
            </a:r>
          </a:p>
          <a:p>
            <a:pPr>
              <a:buFont typeface="Wingdings" pitchFamily="2" charset="2"/>
              <a:buChar char="ü"/>
            </a:pPr>
            <a:endParaRPr lang="en-GB" b="1" dirty="0"/>
          </a:p>
          <a:p>
            <a:pPr>
              <a:buFont typeface="Wingdings" pitchFamily="2" charset="2"/>
              <a:buChar char="ü"/>
            </a:pPr>
            <a:r>
              <a:rPr lang="en-GB" b="1" dirty="0" smtClean="0"/>
              <a:t>These patients should receive continuous antibiotic prophylaxis to prevent recurrences (secondary prevention).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41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Primary Prevention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b="1" dirty="0">
                <a:latin typeface="Aharoni" pitchFamily="2" charset="-79"/>
                <a:cs typeface="Aharoni" pitchFamily="2" charset="-79"/>
              </a:rPr>
              <a:t>Appropriate antibiotic therapy instituted before the </a:t>
            </a:r>
            <a:r>
              <a:rPr lang="en-GB" sz="3600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9th day of symptoms of acute GAS pharyngitis </a:t>
            </a:r>
            <a:r>
              <a:rPr lang="en-GB" b="1" dirty="0">
                <a:latin typeface="Aharoni" pitchFamily="2" charset="-79"/>
                <a:cs typeface="Aharoni" pitchFamily="2" charset="-79"/>
              </a:rPr>
              <a:t>is highly effective in preventing </a:t>
            </a:r>
            <a:r>
              <a:rPr lang="en-GB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1st attacks of ARF</a:t>
            </a:r>
            <a:r>
              <a:rPr lang="en-GB" sz="2800" b="1" dirty="0">
                <a:latin typeface="Aharoni" pitchFamily="2" charset="-79"/>
                <a:cs typeface="Aharoni" pitchFamily="2" charset="-79"/>
              </a:rPr>
              <a:t>.</a:t>
            </a:r>
            <a:endParaRPr lang="en-GB" b="1" dirty="0">
              <a:latin typeface="Aharoni" pitchFamily="2" charset="-79"/>
              <a:cs typeface="Aharoni" pitchFamily="2" charset="-79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76365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GB" sz="49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/>
            </a:r>
            <a:br>
              <a:rPr lang="en-GB" sz="49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</a:br>
            <a:r>
              <a:rPr lang="en-GB" sz="49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Secondary Prevention (SP)</a:t>
            </a:r>
            <a:r>
              <a:rPr lang="en-GB" dirty="0" smtClean="0"/>
              <a:t>.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 lnSpcReduction="10000"/>
          </a:bodyPr>
          <a:lstStyle/>
          <a:p>
            <a:endParaRPr lang="en-GB" dirty="0" smtClean="0"/>
          </a:p>
          <a:p>
            <a:pPr>
              <a:buFont typeface="Wingdings" pitchFamily="2" charset="2"/>
              <a:buChar char="v"/>
            </a:pPr>
            <a:r>
              <a:rPr lang="en-GB" b="1" dirty="0">
                <a:latin typeface="Aharoni" pitchFamily="2" charset="-79"/>
                <a:cs typeface="Aharoni" pitchFamily="2" charset="-79"/>
              </a:rPr>
              <a:t>I</a:t>
            </a:r>
            <a:r>
              <a:rPr lang="en-GB" b="1" dirty="0" smtClean="0">
                <a:latin typeface="Aharoni" pitchFamily="2" charset="-79"/>
                <a:cs typeface="Aharoni" pitchFamily="2" charset="-79"/>
              </a:rPr>
              <a:t>s directed at preventing acute GAS pharyngitis in patients with significant risk of recurrent ARF.</a:t>
            </a:r>
          </a:p>
          <a:p>
            <a:pPr>
              <a:buFont typeface="Wingdings" pitchFamily="2" charset="2"/>
              <a:buChar char="v"/>
            </a:pPr>
            <a:endParaRPr lang="en-GB" b="1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v"/>
            </a:pPr>
            <a:r>
              <a:rPr lang="en-GB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GB" b="1" dirty="0">
                <a:latin typeface="Aharoni" pitchFamily="2" charset="-79"/>
                <a:cs typeface="Aharoni" pitchFamily="2" charset="-79"/>
              </a:rPr>
              <a:t>R</a:t>
            </a:r>
            <a:r>
              <a:rPr lang="en-GB" b="1" dirty="0" smtClean="0">
                <a:latin typeface="Aharoni" pitchFamily="2" charset="-79"/>
                <a:cs typeface="Aharoni" pitchFamily="2" charset="-79"/>
              </a:rPr>
              <a:t>equires continuous antibiotic prophylaxis.</a:t>
            </a:r>
          </a:p>
          <a:p>
            <a:pPr>
              <a:buFont typeface="Wingdings" pitchFamily="2" charset="2"/>
              <a:buChar char="v"/>
            </a:pPr>
            <a:endParaRPr lang="en-GB" b="1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v"/>
            </a:pPr>
            <a:r>
              <a:rPr lang="en-GB" b="1" dirty="0">
                <a:latin typeface="Aharoni" pitchFamily="2" charset="-79"/>
                <a:cs typeface="Aharoni" pitchFamily="2" charset="-79"/>
              </a:rPr>
              <a:t>S</a:t>
            </a:r>
            <a:r>
              <a:rPr lang="en-GB" b="1" dirty="0" smtClean="0">
                <a:latin typeface="Aharoni" pitchFamily="2" charset="-79"/>
                <a:cs typeface="Aharoni" pitchFamily="2" charset="-79"/>
              </a:rPr>
              <a:t>hould begin as soon as the diagnosis of ARF has been made and immediately after a full course of antibiotic therapy has been completed. </a:t>
            </a:r>
          </a:p>
        </p:txBody>
      </p:sp>
    </p:spTree>
    <p:extLst>
      <p:ext uri="{BB962C8B-B14F-4D97-AF65-F5344CB8AC3E}">
        <p14:creationId xmlns:p14="http://schemas.microsoft.com/office/powerpoint/2010/main" val="269469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Secondary Prevention (SP).</a:t>
            </a:r>
            <a:br>
              <a:rPr lang="en-GB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</a:br>
            <a:endParaRPr lang="en-GB" b="1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GB" b="1" dirty="0" err="1" smtClean="0">
                <a:latin typeface="Aharoni" pitchFamily="2" charset="-79"/>
                <a:cs typeface="Aharoni" pitchFamily="2" charset="-79"/>
              </a:rPr>
              <a:t>Pts</a:t>
            </a:r>
            <a:r>
              <a:rPr lang="en-GB" b="1" dirty="0" smtClean="0">
                <a:latin typeface="Aharoni" pitchFamily="2" charset="-79"/>
                <a:cs typeface="Aharoni" pitchFamily="2" charset="-79"/>
              </a:rPr>
              <a:t> who  had </a:t>
            </a:r>
            <a:r>
              <a:rPr lang="en-GB" b="1" dirty="0" err="1" smtClean="0">
                <a:latin typeface="Aharoni" pitchFamily="2" charset="-79"/>
                <a:cs typeface="Aharoni" pitchFamily="2" charset="-79"/>
              </a:rPr>
              <a:t>carditis</a:t>
            </a:r>
            <a:r>
              <a:rPr lang="en-GB" b="1" dirty="0" smtClean="0">
                <a:latin typeface="Aharoni" pitchFamily="2" charset="-79"/>
                <a:cs typeface="Aharoni" pitchFamily="2" charset="-79"/>
              </a:rPr>
              <a:t> with initial episode of ARF are at high risk for having </a:t>
            </a:r>
            <a:r>
              <a:rPr lang="en-GB" b="1" dirty="0" err="1" smtClean="0">
                <a:latin typeface="Aharoni" pitchFamily="2" charset="-79"/>
                <a:cs typeface="Aharoni" pitchFamily="2" charset="-79"/>
              </a:rPr>
              <a:t>carditis</a:t>
            </a:r>
            <a:r>
              <a:rPr lang="en-GB" b="1" dirty="0" smtClean="0">
                <a:latin typeface="Aharoni" pitchFamily="2" charset="-79"/>
                <a:cs typeface="Aharoni" pitchFamily="2" charset="-79"/>
              </a:rPr>
              <a:t> with recurrences and additional cardiac damage.</a:t>
            </a:r>
          </a:p>
          <a:p>
            <a:pPr marL="0" indent="0">
              <a:buNone/>
            </a:pPr>
            <a:r>
              <a:rPr lang="en-GB" b="1" dirty="0" smtClean="0">
                <a:latin typeface="Aharoni" pitchFamily="2" charset="-79"/>
                <a:cs typeface="Aharoni" pitchFamily="2" charset="-79"/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GB" b="1" dirty="0" smtClean="0">
                <a:latin typeface="Aharoni" pitchFamily="2" charset="-79"/>
                <a:cs typeface="Aharoni" pitchFamily="2" charset="-79"/>
              </a:rPr>
              <a:t>Prophylaxis should continue well into adulthood and sometimes for life.</a:t>
            </a:r>
          </a:p>
          <a:p>
            <a:pPr>
              <a:buFont typeface="Wingdings" pitchFamily="2" charset="2"/>
              <a:buChar char="§"/>
            </a:pPr>
            <a:endParaRPr lang="en-GB" b="1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§"/>
            </a:pPr>
            <a:r>
              <a:rPr lang="en-GB" b="1" dirty="0" smtClean="0">
                <a:latin typeface="Aharoni" pitchFamily="2" charset="-79"/>
                <a:cs typeface="Aharoni" pitchFamily="2" charset="-79"/>
              </a:rPr>
              <a:t>Patients who did not have </a:t>
            </a:r>
            <a:r>
              <a:rPr lang="en-GB" b="1" dirty="0" err="1" smtClean="0">
                <a:latin typeface="Aharoni" pitchFamily="2" charset="-79"/>
                <a:cs typeface="Aharoni" pitchFamily="2" charset="-79"/>
              </a:rPr>
              <a:t>carditis</a:t>
            </a:r>
            <a:r>
              <a:rPr lang="en-GB" b="1" dirty="0" smtClean="0">
                <a:latin typeface="Aharoni" pitchFamily="2" charset="-79"/>
                <a:cs typeface="Aharoni" pitchFamily="2" charset="-79"/>
              </a:rPr>
              <a:t> with their initial episode of ARF have low risk for </a:t>
            </a:r>
            <a:r>
              <a:rPr lang="en-GB" b="1" dirty="0" err="1" smtClean="0">
                <a:latin typeface="Aharoni" pitchFamily="2" charset="-79"/>
                <a:cs typeface="Aharoni" pitchFamily="2" charset="-79"/>
              </a:rPr>
              <a:t>carditis</a:t>
            </a:r>
            <a:r>
              <a:rPr lang="en-GB" b="1" dirty="0" smtClean="0">
                <a:latin typeface="Aharoni" pitchFamily="2" charset="-79"/>
                <a:cs typeface="Aharoni" pitchFamily="2" charset="-79"/>
              </a:rPr>
              <a:t> with recurrences. </a:t>
            </a:r>
          </a:p>
          <a:p>
            <a:pPr>
              <a:buFont typeface="Wingdings" pitchFamily="2" charset="2"/>
              <a:buChar char="§"/>
            </a:pPr>
            <a:endParaRPr lang="en-GB" b="1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§"/>
            </a:pPr>
            <a:r>
              <a:rPr lang="en-GB" b="1" dirty="0" smtClean="0">
                <a:latin typeface="Aharoni" pitchFamily="2" charset="-79"/>
                <a:cs typeface="Aharoni" pitchFamily="2" charset="-79"/>
              </a:rPr>
              <a:t>Antibiotic prophylaxis can be stopped when they reach their early 20s and after at least 5 </a:t>
            </a:r>
            <a:r>
              <a:rPr lang="en-GB" b="1" dirty="0" err="1" smtClean="0">
                <a:latin typeface="Aharoni" pitchFamily="2" charset="-79"/>
                <a:cs typeface="Aharoni" pitchFamily="2" charset="-79"/>
              </a:rPr>
              <a:t>yrs</a:t>
            </a:r>
            <a:r>
              <a:rPr lang="en-GB" b="1" dirty="0" smtClean="0">
                <a:latin typeface="Aharoni" pitchFamily="2" charset="-79"/>
                <a:cs typeface="Aharoni" pitchFamily="2" charset="-79"/>
              </a:rPr>
              <a:t> after last episode of ARF.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25239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/>
            </a:r>
            <a:br>
              <a:rPr lang="en-GB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</a:br>
            <a:r>
              <a:rPr lang="en-GB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Secondary </a:t>
            </a:r>
            <a:r>
              <a:rPr lang="en-GB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Prevention (SP).</a:t>
            </a:r>
            <a:br>
              <a:rPr lang="en-GB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</a:br>
            <a:endParaRPr lang="en-GB" b="1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18457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dirty="0">
                <a:latin typeface="Aharoni" pitchFamily="2" charset="-79"/>
                <a:cs typeface="Aharoni" pitchFamily="2" charset="-79"/>
              </a:rPr>
              <a:t>For secondary prevention: I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ntramuscular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injection of </a:t>
            </a:r>
            <a:r>
              <a:rPr lang="en-GB" dirty="0" err="1">
                <a:latin typeface="Aharoni" pitchFamily="2" charset="-79"/>
                <a:cs typeface="Aharoni" pitchFamily="2" charset="-79"/>
              </a:rPr>
              <a:t>benzathine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 penicillin G (1.2 million IU) every 4 </a:t>
            </a:r>
            <a:r>
              <a:rPr lang="en-GB" dirty="0" err="1">
                <a:latin typeface="Aharoni" pitchFamily="2" charset="-79"/>
                <a:cs typeface="Aharoni" pitchFamily="2" charset="-79"/>
              </a:rPr>
              <a:t>wks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 .</a:t>
            </a:r>
          </a:p>
          <a:p>
            <a:pPr>
              <a:buFont typeface="Wingdings" pitchFamily="2" charset="2"/>
              <a:buChar char="v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v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Oral Penicillin V or </a:t>
            </a:r>
            <a:r>
              <a:rPr lang="en-GB" dirty="0" err="1">
                <a:latin typeface="Aharoni" pitchFamily="2" charset="-79"/>
                <a:cs typeface="Aharoni" pitchFamily="2" charset="-79"/>
              </a:rPr>
              <a:t>Sulphadiazine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 can be used.</a:t>
            </a:r>
          </a:p>
          <a:p>
            <a:pPr>
              <a:buFont typeface="Wingdings" pitchFamily="2" charset="2"/>
              <a:buChar char="v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v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For patients allergic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to 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penicillin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use erythromycin.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021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99392"/>
            <a:ext cx="8229600" cy="998984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rgbClr val="002060"/>
                </a:solidFill>
                <a:latin typeface="Arial Rounded MT Bold" pitchFamily="34" charset="0"/>
              </a:rPr>
              <a:t>E</a:t>
            </a:r>
            <a:r>
              <a:rPr lang="en-GB" sz="4800" b="1" dirty="0" smtClean="0">
                <a:solidFill>
                  <a:srgbClr val="002060"/>
                </a:solidFill>
                <a:latin typeface="Arial Rounded MT Bold" pitchFamily="34" charset="0"/>
              </a:rPr>
              <a:t>pidemiology</a:t>
            </a:r>
            <a:endParaRPr lang="en-GB" sz="4800" b="1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76064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GB" dirty="0"/>
              <a:t>A</a:t>
            </a:r>
            <a:r>
              <a:rPr lang="en-GB" dirty="0" smtClean="0"/>
              <a:t>verage annual incidence of ARF in children aged 5to 15 </a:t>
            </a:r>
            <a:r>
              <a:rPr lang="en-GB" dirty="0" err="1" smtClean="0"/>
              <a:t>yrs</a:t>
            </a:r>
            <a:r>
              <a:rPr lang="en-GB" dirty="0" smtClean="0"/>
              <a:t> is 15.2 cases per 100,000 pop. in Fiji.</a:t>
            </a:r>
          </a:p>
          <a:p>
            <a:pPr>
              <a:buFont typeface="Wingdings" pitchFamily="2" charset="2"/>
              <a:buChar char="Ø"/>
            </a:pPr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3.4 cases per 100,000 in New Zealand and 1 case per 100,000 in the US.</a:t>
            </a:r>
          </a:p>
          <a:p>
            <a:pPr>
              <a:buFont typeface="Wingdings" pitchFamily="2" charset="2"/>
              <a:buChar char="Ø"/>
            </a:pPr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FF0000"/>
                </a:solidFill>
              </a:rPr>
              <a:t>In some dev. countries, annual incidence of ARF is  as high as 282/100,000 pop. </a:t>
            </a:r>
          </a:p>
          <a:p>
            <a:pPr>
              <a:buFont typeface="Wingdings" pitchFamily="2" charset="2"/>
              <a:buChar char="Ø"/>
            </a:pPr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sz="3600" b="1" dirty="0" smtClean="0">
                <a:solidFill>
                  <a:srgbClr val="C00000"/>
                </a:solidFill>
              </a:rPr>
              <a:t>Worldwide, RHD remains the most common form of acquired heart disease in all age groups. </a:t>
            </a:r>
          </a:p>
          <a:p>
            <a:pPr>
              <a:buFont typeface="Wingdings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011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640"/>
            <a:ext cx="9036496" cy="64807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3600" b="1" dirty="0" smtClean="0">
                <a:solidFill>
                  <a:srgbClr val="FF0000"/>
                </a:solidFill>
                <a:latin typeface="Arial Rounded MT Bold" pitchFamily="34" charset="0"/>
              </a:rPr>
              <a:t>Duration of Prophylaxis.</a:t>
            </a:r>
          </a:p>
          <a:p>
            <a:endParaRPr lang="en-GB" dirty="0"/>
          </a:p>
          <a:p>
            <a:pPr>
              <a:buFont typeface="Wingdings" pitchFamily="2" charset="2"/>
              <a:buChar char="Ø"/>
            </a:pPr>
            <a:r>
              <a:rPr lang="en-GB" b="1" dirty="0" smtClean="0">
                <a:latin typeface="Aharoni" pitchFamily="2" charset="-79"/>
                <a:cs typeface="Aharoni" pitchFamily="2" charset="-79"/>
              </a:rPr>
              <a:t>RF without </a:t>
            </a:r>
            <a:r>
              <a:rPr lang="en-GB" b="1" dirty="0" err="1" smtClean="0">
                <a:latin typeface="Aharoni" pitchFamily="2" charset="-79"/>
                <a:cs typeface="Aharoni" pitchFamily="2" charset="-79"/>
              </a:rPr>
              <a:t>carditis</a:t>
            </a:r>
            <a:r>
              <a:rPr lang="en-GB" b="1" dirty="0" smtClean="0">
                <a:latin typeface="Aharoni" pitchFamily="2" charset="-79"/>
                <a:cs typeface="Aharoni" pitchFamily="2" charset="-79"/>
              </a:rPr>
              <a:t>: </a:t>
            </a:r>
            <a:r>
              <a:rPr lang="en-GB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5 </a:t>
            </a:r>
            <a:r>
              <a:rPr lang="en-GB" dirty="0" err="1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yrs</a:t>
            </a:r>
            <a:r>
              <a:rPr lang="en-GB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or until 21 </a:t>
            </a:r>
            <a:r>
              <a:rPr lang="en-GB" dirty="0" err="1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yr</a:t>
            </a:r>
            <a:r>
              <a:rPr lang="en-GB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of age, whichever is longer. </a:t>
            </a:r>
          </a:p>
          <a:p>
            <a:pPr>
              <a:buFont typeface="Wingdings" pitchFamily="2" charset="2"/>
              <a:buChar char="Ø"/>
            </a:pPr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b="1" dirty="0" smtClean="0">
                <a:latin typeface="Aharoni" pitchFamily="2" charset="-79"/>
                <a:cs typeface="Aharoni" pitchFamily="2" charset="-79"/>
              </a:rPr>
              <a:t>RF with </a:t>
            </a:r>
            <a:r>
              <a:rPr lang="en-GB" b="1" dirty="0" err="1" smtClean="0">
                <a:latin typeface="Aharoni" pitchFamily="2" charset="-79"/>
                <a:cs typeface="Aharoni" pitchFamily="2" charset="-79"/>
              </a:rPr>
              <a:t>carditis</a:t>
            </a:r>
            <a:r>
              <a:rPr lang="en-GB" b="1" dirty="0" smtClean="0">
                <a:latin typeface="Aharoni" pitchFamily="2" charset="-79"/>
                <a:cs typeface="Aharoni" pitchFamily="2" charset="-79"/>
              </a:rPr>
              <a:t> but without residual heart disease </a:t>
            </a:r>
            <a:r>
              <a:rPr lang="en-GB" b="1" dirty="0" err="1" smtClean="0">
                <a:latin typeface="Aharoni" pitchFamily="2" charset="-79"/>
                <a:cs typeface="Aharoni" pitchFamily="2" charset="-79"/>
              </a:rPr>
              <a:t>ie</a:t>
            </a:r>
            <a:r>
              <a:rPr lang="en-GB" b="1" dirty="0" smtClean="0">
                <a:latin typeface="Aharoni" pitchFamily="2" charset="-79"/>
                <a:cs typeface="Aharoni" pitchFamily="2" charset="-79"/>
              </a:rPr>
              <a:t> no </a:t>
            </a:r>
            <a:r>
              <a:rPr lang="en-GB" b="1" dirty="0" err="1" smtClean="0">
                <a:latin typeface="Aharoni" pitchFamily="2" charset="-79"/>
                <a:cs typeface="Aharoni" pitchFamily="2" charset="-79"/>
              </a:rPr>
              <a:t>valvular</a:t>
            </a:r>
            <a:r>
              <a:rPr lang="en-GB" b="1" dirty="0" smtClean="0">
                <a:latin typeface="Aharoni" pitchFamily="2" charset="-79"/>
                <a:cs typeface="Aharoni" pitchFamily="2" charset="-79"/>
              </a:rPr>
              <a:t> disease: </a:t>
            </a:r>
            <a:r>
              <a:rPr lang="en-GB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10 </a:t>
            </a:r>
            <a:r>
              <a:rPr lang="en-GB" dirty="0" err="1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yrs</a:t>
            </a:r>
            <a:r>
              <a:rPr lang="en-GB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or well into adulthood, whichever is longer .</a:t>
            </a:r>
          </a:p>
          <a:p>
            <a:pPr>
              <a:buFont typeface="Wingdings" pitchFamily="2" charset="2"/>
              <a:buChar char="Ø"/>
            </a:pPr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b="1" dirty="0" smtClean="0">
                <a:latin typeface="Aharoni" pitchFamily="2" charset="-79"/>
                <a:cs typeface="Aharoni" pitchFamily="2" charset="-79"/>
              </a:rPr>
              <a:t>RF with </a:t>
            </a:r>
            <a:r>
              <a:rPr lang="en-GB" b="1" dirty="0" err="1" smtClean="0">
                <a:latin typeface="Aharoni" pitchFamily="2" charset="-79"/>
                <a:cs typeface="Aharoni" pitchFamily="2" charset="-79"/>
              </a:rPr>
              <a:t>carditis</a:t>
            </a:r>
            <a:r>
              <a:rPr lang="en-GB" b="1" dirty="0" smtClean="0">
                <a:latin typeface="Aharoni" pitchFamily="2" charset="-79"/>
                <a:cs typeface="Aharoni" pitchFamily="2" charset="-79"/>
              </a:rPr>
              <a:t> and persistent </a:t>
            </a:r>
            <a:r>
              <a:rPr lang="en-GB" b="1" dirty="0" err="1" smtClean="0">
                <a:latin typeface="Aharoni" pitchFamily="2" charset="-79"/>
                <a:cs typeface="Aharoni" pitchFamily="2" charset="-79"/>
              </a:rPr>
              <a:t>valvular</a:t>
            </a:r>
            <a:r>
              <a:rPr lang="en-GB" b="1" dirty="0" smtClean="0">
                <a:latin typeface="Aharoni" pitchFamily="2" charset="-79"/>
                <a:cs typeface="Aharoni" pitchFamily="2" charset="-79"/>
              </a:rPr>
              <a:t> disease: </a:t>
            </a:r>
            <a:r>
              <a:rPr lang="en-GB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At least 10 </a:t>
            </a:r>
            <a:r>
              <a:rPr lang="en-GB" dirty="0" err="1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yr</a:t>
            </a:r>
            <a:r>
              <a:rPr lang="en-GB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after last episode and at least until age of 40 </a:t>
            </a:r>
            <a:r>
              <a:rPr lang="en-GB" dirty="0" err="1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yrs</a:t>
            </a:r>
            <a:r>
              <a:rPr lang="en-GB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; sometimes lifelong prophylaxis.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829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>
            <a:normAutofit fontScale="90000"/>
          </a:bodyPr>
          <a:lstStyle/>
          <a:p>
            <a:r>
              <a:rPr lang="en-GB" sz="4800" b="1" dirty="0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Rheumatic Heart Disease (RHD)</a:t>
            </a:r>
            <a:endParaRPr lang="en-GB" sz="4800" b="1" dirty="0">
              <a:solidFill>
                <a:srgbClr val="C0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47260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b="1" dirty="0">
                <a:latin typeface="Aharoni" pitchFamily="2" charset="-79"/>
                <a:cs typeface="Aharoni" pitchFamily="2" charset="-79"/>
              </a:rPr>
              <a:t>I</a:t>
            </a:r>
            <a:r>
              <a:rPr lang="en-GB" b="1" dirty="0" smtClean="0">
                <a:latin typeface="Aharoni" pitchFamily="2" charset="-79"/>
                <a:cs typeface="Aharoni" pitchFamily="2" charset="-79"/>
              </a:rPr>
              <a:t>s the most severe complication of RF.</a:t>
            </a:r>
          </a:p>
          <a:p>
            <a:pPr>
              <a:buFont typeface="Wingdings" pitchFamily="2" charset="2"/>
              <a:buChar char="Ø"/>
            </a:pPr>
            <a:endParaRPr lang="en-GB" b="1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Ø"/>
            </a:pPr>
            <a:r>
              <a:rPr lang="en-GB" b="1" dirty="0" smtClean="0">
                <a:latin typeface="Aharoni" pitchFamily="2" charset="-79"/>
                <a:cs typeface="Aharoni" pitchFamily="2" charset="-79"/>
              </a:rPr>
              <a:t>RHD is cardiac inflammation and scarring triggered by an autoimmune reaction to infection with Group A streptococci.</a:t>
            </a:r>
          </a:p>
          <a:p>
            <a:pPr>
              <a:buFont typeface="Wingdings" pitchFamily="2" charset="2"/>
              <a:buChar char="Ø"/>
            </a:pPr>
            <a:endParaRPr lang="en-GB" b="1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Ø"/>
            </a:pPr>
            <a:r>
              <a:rPr lang="en-GB" b="1" dirty="0" smtClean="0">
                <a:latin typeface="Aharoni" pitchFamily="2" charset="-79"/>
                <a:cs typeface="Aharoni" pitchFamily="2" charset="-79"/>
              </a:rPr>
              <a:t>In the acute stage, this condition consists of </a:t>
            </a:r>
            <a:r>
              <a:rPr lang="en-GB" b="1" dirty="0" err="1" smtClean="0">
                <a:latin typeface="Aharoni" pitchFamily="2" charset="-79"/>
                <a:cs typeface="Aharoni" pitchFamily="2" charset="-79"/>
              </a:rPr>
              <a:t>pancarditis</a:t>
            </a:r>
            <a:r>
              <a:rPr lang="en-GB" b="1" dirty="0" smtClean="0">
                <a:latin typeface="Aharoni" pitchFamily="2" charset="-79"/>
                <a:cs typeface="Aharoni" pitchFamily="2" charset="-79"/>
              </a:rPr>
              <a:t>, involving the myocardium, endocardium and </a:t>
            </a:r>
            <a:r>
              <a:rPr lang="en-GB" b="1" dirty="0" err="1" smtClean="0">
                <a:latin typeface="Aharoni" pitchFamily="2" charset="-79"/>
                <a:cs typeface="Aharoni" pitchFamily="2" charset="-79"/>
              </a:rPr>
              <a:t>epicardium</a:t>
            </a:r>
            <a:r>
              <a:rPr lang="en-GB" b="1" dirty="0" smtClean="0">
                <a:latin typeface="Aharoni" pitchFamily="2" charset="-79"/>
                <a:cs typeface="Aharoni" pitchFamily="2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46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12469" cy="1196752"/>
          </a:xfrm>
        </p:spPr>
        <p:txBody>
          <a:bodyPr/>
          <a:lstStyle/>
          <a:p>
            <a:r>
              <a:rPr lang="en-GB" b="1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Rheumatic Heart Disease (RHD)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544616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GB" dirty="0">
                <a:latin typeface="Aharoni" pitchFamily="2" charset="-79"/>
                <a:cs typeface="Aharoni" pitchFamily="2" charset="-79"/>
              </a:rPr>
              <a:t>Chronic disease is characterised by </a:t>
            </a:r>
            <a:r>
              <a:rPr lang="en-GB" dirty="0" err="1">
                <a:latin typeface="Aharoni" pitchFamily="2" charset="-79"/>
                <a:cs typeface="Aharoni" pitchFamily="2" charset="-79"/>
              </a:rPr>
              <a:t>valvular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 fibrosis resulting in stenosis and or insufficiency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The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lesions on the valves start as verrucae composed of fibrin and blood cells along the borders of the heart valve(s).</a:t>
            </a:r>
          </a:p>
          <a:p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sz="36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The </a:t>
            </a:r>
            <a:r>
              <a:rPr lang="en-GB" sz="3600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mitral valve is affected most often</a:t>
            </a:r>
            <a:r>
              <a:rPr lang="en-GB" dirty="0"/>
              <a:t>,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followed  by the aortic valve.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9475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640"/>
            <a:ext cx="9144000" cy="6192688"/>
          </a:xfrm>
        </p:spPr>
        <p:txBody>
          <a:bodyPr>
            <a:normAutofit/>
          </a:bodyPr>
          <a:lstStyle/>
          <a:p>
            <a:endParaRPr lang="en-GB" dirty="0" smtClean="0"/>
          </a:p>
          <a:p>
            <a:pPr>
              <a:buFont typeface="Wingdings" pitchFamily="2" charset="2"/>
              <a:buChar char="v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The right side of the heart is rarely involved.</a:t>
            </a:r>
          </a:p>
          <a:p>
            <a:pPr>
              <a:buFont typeface="Wingdings" pitchFamily="2" charset="2"/>
              <a:buChar char="v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v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v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As the inflammation subsides, the verrucae  disappear and leave scar tissue. </a:t>
            </a:r>
          </a:p>
          <a:p>
            <a:pPr>
              <a:buFont typeface="Wingdings" pitchFamily="2" charset="2"/>
              <a:buChar char="v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v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v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With repeated attacks of RF, new verrucae form near old ones, and the endocardium and chordae </a:t>
            </a:r>
            <a:r>
              <a:rPr lang="en-GB" dirty="0" err="1" smtClean="0">
                <a:latin typeface="Aharoni" pitchFamily="2" charset="-79"/>
                <a:cs typeface="Aharoni" pitchFamily="2" charset="-79"/>
              </a:rPr>
              <a:t>tendineae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 become involved.</a:t>
            </a:r>
            <a:endParaRPr lang="en-GB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3391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5973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b="1" dirty="0"/>
              <a:t>	</a:t>
            </a:r>
            <a:r>
              <a:rPr lang="en-GB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     </a:t>
            </a:r>
          </a:p>
          <a:p>
            <a:pPr marL="0" indent="0" algn="ctr">
              <a:buNone/>
            </a:pPr>
            <a:r>
              <a:rPr lang="en-GB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GB" sz="47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Mitral Insufficiency (MI)</a:t>
            </a:r>
            <a:endParaRPr lang="en-GB" sz="4700" dirty="0" smtClean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ü"/>
            </a:pPr>
            <a:r>
              <a:rPr lang="en-GB" dirty="0">
                <a:latin typeface="Aharoni" pitchFamily="2" charset="-79"/>
                <a:cs typeface="Aharoni" pitchFamily="2" charset="-79"/>
              </a:rPr>
              <a:t>R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esults from loss of </a:t>
            </a:r>
            <a:r>
              <a:rPr lang="en-GB" dirty="0" err="1" smtClean="0">
                <a:latin typeface="Aharoni" pitchFamily="2" charset="-79"/>
                <a:cs typeface="Aharoni" pitchFamily="2" charset="-79"/>
              </a:rPr>
              <a:t>valvular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 substance and shortening and thickening of the chordae </a:t>
            </a:r>
            <a:r>
              <a:rPr lang="en-GB" dirty="0" err="1" smtClean="0">
                <a:latin typeface="Aharoni" pitchFamily="2" charset="-79"/>
                <a:cs typeface="Aharoni" pitchFamily="2" charset="-79"/>
              </a:rPr>
              <a:t>tendineae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. </a:t>
            </a:r>
          </a:p>
          <a:p>
            <a:pPr>
              <a:buFont typeface="Wingdings" pitchFamily="2" charset="2"/>
              <a:buChar char="ü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ü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During ARF with severe cardiac involvement, heart failure is caused by MI and </a:t>
            </a:r>
            <a:r>
              <a:rPr lang="en-GB" dirty="0" err="1" smtClean="0">
                <a:latin typeface="Aharoni" pitchFamily="2" charset="-79"/>
                <a:cs typeface="Aharoni" pitchFamily="2" charset="-79"/>
              </a:rPr>
              <a:t>pancarditis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.</a:t>
            </a:r>
          </a:p>
          <a:p>
            <a:pPr>
              <a:buFont typeface="Wingdings" pitchFamily="2" charset="2"/>
              <a:buChar char="ü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ü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 Due to the high volume load and inflammation, the LV becomes enlarged. The LA dilates as blood regurgitates into it. </a:t>
            </a:r>
            <a:endParaRPr lang="en-GB" dirty="0">
              <a:latin typeface="Aharoni" pitchFamily="2" charset="-79"/>
              <a:cs typeface="Aharoni" pitchFamily="2" charset="-79"/>
            </a:endParaRP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56244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Mitral </a:t>
            </a:r>
            <a:r>
              <a:rPr lang="en-GB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insufficiency (MI)</a:t>
            </a:r>
            <a:endParaRPr lang="en-GB" b="1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GB" dirty="0">
                <a:latin typeface="Aharoni" pitchFamily="2" charset="-79"/>
                <a:cs typeface="Aharoni" pitchFamily="2" charset="-79"/>
              </a:rPr>
              <a:t>Increased 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LA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pressure results in pulmonary congestion and symptoms of left-sided heart failure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GB" dirty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Ø"/>
            </a:pPr>
            <a:r>
              <a:rPr lang="en-GB" dirty="0">
                <a:latin typeface="Aharoni" pitchFamily="2" charset="-79"/>
                <a:cs typeface="Aharoni" pitchFamily="2" charset="-79"/>
              </a:rPr>
              <a:t>Spontaneous improvement usually occurs with 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time.</a:t>
            </a:r>
          </a:p>
          <a:p>
            <a:pPr>
              <a:buFont typeface="Wingdings" pitchFamily="2" charset="2"/>
              <a:buChar char="Ø"/>
            </a:pPr>
            <a:endParaRPr lang="en-GB" dirty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Ø"/>
            </a:pPr>
            <a:r>
              <a:rPr lang="en-GB" dirty="0">
                <a:latin typeface="Aharoni" pitchFamily="2" charset="-79"/>
                <a:cs typeface="Aharoni" pitchFamily="2" charset="-79"/>
              </a:rPr>
              <a:t>In </a:t>
            </a:r>
            <a:r>
              <a:rPr lang="en-GB" dirty="0" err="1" smtClean="0">
                <a:latin typeface="Aharoni" pitchFamily="2" charset="-79"/>
                <a:cs typeface="Aharoni" pitchFamily="2" charset="-79"/>
              </a:rPr>
              <a:t>pts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with severe chronic mitral insufficiency, pulmonary arterial pressure increases, the 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RV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and 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RA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enlarge, and right heart failure develops.</a:t>
            </a:r>
          </a:p>
          <a:p>
            <a:pPr>
              <a:buFont typeface="Wingdings" pitchFamily="2" charset="2"/>
              <a:buChar char="Ø"/>
            </a:pPr>
            <a:endParaRPr lang="en-GB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881400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/>
            </a:r>
            <a:br>
              <a:rPr lang="en-GB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</a:br>
            <a:r>
              <a:rPr lang="en-GB" sz="49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Clinical Manifestations</a:t>
            </a:r>
            <a:r>
              <a:rPr lang="en-GB" sz="4900" dirty="0" smtClean="0"/>
              <a:t>.</a:t>
            </a:r>
            <a:br>
              <a:rPr lang="en-GB" sz="4900" dirty="0" smtClean="0"/>
            </a:br>
            <a:endParaRPr lang="en-GB" sz="4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616624"/>
          </a:xfrm>
        </p:spPr>
        <p:txBody>
          <a:bodyPr>
            <a:normAutofit/>
          </a:bodyPr>
          <a:lstStyle/>
          <a:p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The  signs of MI depend on its severity. </a:t>
            </a:r>
          </a:p>
          <a:p>
            <a:pPr>
              <a:buFont typeface="Wingdings" pitchFamily="2" charset="2"/>
              <a:buChar char="Ø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In mild disease, the precordium is quiet, and auscultation reveals a high-pitched </a:t>
            </a:r>
            <a:r>
              <a:rPr lang="en-GB" dirty="0" err="1" smtClean="0">
                <a:latin typeface="Aharoni" pitchFamily="2" charset="-79"/>
                <a:cs typeface="Aharoni" pitchFamily="2" charset="-79"/>
              </a:rPr>
              <a:t>holosystolic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 murmur at the apex that radiates to the axilla. </a:t>
            </a:r>
          </a:p>
          <a:p>
            <a:pPr>
              <a:buFont typeface="Wingdings" pitchFamily="2" charset="2"/>
              <a:buChar char="Ø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The heart is enlarged, with a heaving apex.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12342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en-GB" dirty="0">
                <a:latin typeface="Aharoni" pitchFamily="2" charset="-79"/>
                <a:cs typeface="Aharoni" pitchFamily="2" charset="-79"/>
              </a:rPr>
              <a:t>In severe disease, a loud 3rd heart sound is present. </a:t>
            </a: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 marL="0" indent="0">
              <a:buNone/>
            </a:pPr>
            <a:endParaRPr lang="en-GB" dirty="0">
              <a:latin typeface="Aharoni" pitchFamily="2" charset="-79"/>
              <a:cs typeface="Aharoni" pitchFamily="2" charset="-79"/>
            </a:endParaRPr>
          </a:p>
          <a:p>
            <a:r>
              <a:rPr lang="en-GB" dirty="0" smtClean="0">
                <a:latin typeface="Aharoni" pitchFamily="2" charset="-79"/>
                <a:cs typeface="Aharoni" pitchFamily="2" charset="-79"/>
              </a:rPr>
              <a:t>A </a:t>
            </a:r>
            <a:r>
              <a:rPr lang="en-GB" dirty="0" err="1">
                <a:latin typeface="Aharoni" pitchFamily="2" charset="-79"/>
                <a:cs typeface="Aharoni" pitchFamily="2" charset="-79"/>
              </a:rPr>
              <a:t>holosystolic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 murmur is heard at the apex with radiation to the axilla. </a:t>
            </a:r>
          </a:p>
          <a:p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r>
              <a:rPr lang="en-GB" dirty="0" smtClean="0">
                <a:latin typeface="Aharoni" pitchFamily="2" charset="-79"/>
                <a:cs typeface="Aharoni" pitchFamily="2" charset="-79"/>
              </a:rPr>
              <a:t>A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short mid-diastolic rumbling murmur is caused by increased blood flow across the mitral valve.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67766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8419"/>
            <a:ext cx="8229600" cy="1143000"/>
          </a:xfrm>
        </p:spPr>
        <p:txBody>
          <a:bodyPr/>
          <a:lstStyle/>
          <a:p>
            <a:r>
              <a:rPr lang="en-GB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Investigations</a:t>
            </a:r>
            <a:endParaRPr lang="en-GB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25352"/>
            <a:ext cx="8229600" cy="583264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The ECG and CXR are normal if the lesion is mild.</a:t>
            </a:r>
          </a:p>
          <a:p>
            <a:pPr>
              <a:buFont typeface="Wingdings" pitchFamily="2" charset="2"/>
              <a:buChar char="Ø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 With severe MI, the ECG shows prominent bifid P waves, signs of LV hypertrophy, and associated RV hypertrophy .</a:t>
            </a:r>
          </a:p>
          <a:p>
            <a:pPr>
              <a:buFont typeface="Wingdings" pitchFamily="2" charset="2"/>
              <a:buChar char="Ø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Echo shows enlargement of the left atrium and ventricle.</a:t>
            </a:r>
          </a:p>
          <a:p>
            <a:pPr>
              <a:buFont typeface="Wingdings" pitchFamily="2" charset="2"/>
              <a:buChar char="Ø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Doppler studies demonstrate the severity of the mitral regurgitation. </a:t>
            </a:r>
          </a:p>
          <a:p>
            <a:pPr>
              <a:buFont typeface="Wingdings" pitchFamily="2" charset="2"/>
              <a:buChar char="Ø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Cardiac catheterization may be </a:t>
            </a:r>
            <a:r>
              <a:rPr lang="en-GB" dirty="0" err="1" smtClean="0">
                <a:latin typeface="Aharoni" pitchFamily="2" charset="-79"/>
                <a:cs typeface="Aharoni" pitchFamily="2" charset="-79"/>
              </a:rPr>
              <a:t>neccesary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 in some cases.</a:t>
            </a:r>
          </a:p>
          <a:p>
            <a:pPr>
              <a:buFont typeface="Wingdings" pitchFamily="2" charset="2"/>
              <a:buChar char="Ø"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7113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GB" sz="4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Treatment</a:t>
            </a:r>
            <a:endParaRPr lang="en-GB" sz="48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61662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For mild mitral insufficiency, prophylaxis against recurrent RF is all that is required. </a:t>
            </a:r>
          </a:p>
          <a:p>
            <a:pPr>
              <a:buFont typeface="Wingdings" pitchFamily="2" charset="2"/>
              <a:buChar char="Ø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Treat heart failure and arrhythmias .</a:t>
            </a:r>
          </a:p>
          <a:p>
            <a:pPr>
              <a:buFont typeface="Wingdings" pitchFamily="2" charset="2"/>
              <a:buChar char="Ø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ACE inhibitors reduce the </a:t>
            </a:r>
            <a:r>
              <a:rPr lang="en-GB" dirty="0" err="1" smtClean="0">
                <a:latin typeface="Aharoni" pitchFamily="2" charset="-79"/>
                <a:cs typeface="Aharoni" pitchFamily="2" charset="-79"/>
              </a:rPr>
              <a:t>regurgitant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 volume and preserve LV function. </a:t>
            </a:r>
          </a:p>
          <a:p>
            <a:pPr>
              <a:buFont typeface="Wingdings" pitchFamily="2" charset="2"/>
              <a:buChar char="Ø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Surgical treatment –[</a:t>
            </a:r>
            <a:r>
              <a:rPr lang="en-GB" dirty="0" err="1" smtClean="0">
                <a:latin typeface="Aharoni" pitchFamily="2" charset="-79"/>
                <a:cs typeface="Aharoni" pitchFamily="2" charset="-79"/>
              </a:rPr>
              <a:t>Annuloplasty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 /valve replacement } is required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 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when medical therapy for heart failure fails.</a:t>
            </a:r>
          </a:p>
          <a:p>
            <a:pPr>
              <a:buFont typeface="Wingdings" pitchFamily="2" charset="2"/>
              <a:buChar char="Ø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Prophylaxis against bacterial endocarditis is necessary.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2527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Epidemiology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328592"/>
          </a:xfrm>
        </p:spPr>
        <p:txBody>
          <a:bodyPr>
            <a:normAutofit/>
          </a:bodyPr>
          <a:lstStyle/>
          <a:p>
            <a:r>
              <a:rPr lang="en-GB" dirty="0" smtClean="0"/>
              <a:t>Historically, </a:t>
            </a:r>
            <a:r>
              <a:rPr lang="en-GB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ARF has been associated with poverty, </a:t>
            </a:r>
            <a:r>
              <a:rPr lang="en-GB" dirty="0" smtClean="0"/>
              <a:t>particularly in urban areas.</a:t>
            </a:r>
          </a:p>
          <a:p>
            <a:endParaRPr lang="en-GB" dirty="0" smtClean="0"/>
          </a:p>
          <a:p>
            <a:r>
              <a:rPr lang="en-GB" dirty="0" smtClean="0"/>
              <a:t>Decline in the incidence of ARF in industrialized countries can be attributed to: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rgbClr val="002060"/>
                </a:solidFill>
              </a:rPr>
              <a:t>Improvements in living conditions,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2060"/>
                </a:solidFill>
              </a:rPr>
              <a:t>	</a:t>
            </a:r>
            <a:r>
              <a:rPr lang="en-GB" b="1" dirty="0" smtClean="0">
                <a:solidFill>
                  <a:srgbClr val="002060"/>
                </a:solidFill>
              </a:rPr>
              <a:t> </a:t>
            </a:r>
            <a:r>
              <a:rPr lang="en-GB" b="1" dirty="0">
                <a:solidFill>
                  <a:srgbClr val="002060"/>
                </a:solidFill>
              </a:rPr>
              <a:t>W</a:t>
            </a:r>
            <a:r>
              <a:rPr lang="en-GB" b="1" dirty="0" smtClean="0">
                <a:solidFill>
                  <a:srgbClr val="002060"/>
                </a:solidFill>
              </a:rPr>
              <a:t>idespread use of antibiotics, and 	</a:t>
            </a:r>
            <a:r>
              <a:rPr lang="en-GB" b="1" dirty="0">
                <a:solidFill>
                  <a:srgbClr val="002060"/>
                </a:solidFill>
              </a:rPr>
              <a:t>	</a:t>
            </a:r>
            <a:r>
              <a:rPr lang="en-GB" b="1" dirty="0" smtClean="0">
                <a:solidFill>
                  <a:srgbClr val="002060"/>
                </a:solidFill>
              </a:rPr>
              <a:t> 	 Improved medical care.</a:t>
            </a:r>
            <a:endParaRPr lang="en-GB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97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MITRAL STENOSIS(MS)</a:t>
            </a:r>
            <a:br>
              <a:rPr lang="en-GB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</a:br>
            <a:endParaRPr lang="en-GB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Ø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MS of rheumatic origin results from fibrosis of the mitral ring, contracture of the valve leaflets, chordae, and papillary muscles over time.</a:t>
            </a:r>
          </a:p>
          <a:p>
            <a:pPr>
              <a:buFont typeface="Wingdings" pitchFamily="2" charset="2"/>
              <a:buChar char="Ø"/>
            </a:pPr>
            <a:endParaRPr lang="en-GB" dirty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It takes at least 10 </a:t>
            </a:r>
            <a:r>
              <a:rPr lang="en-GB" dirty="0" err="1" smtClean="0">
                <a:latin typeface="Aharoni" pitchFamily="2" charset="-79"/>
                <a:cs typeface="Aharoni" pitchFamily="2" charset="-79"/>
              </a:rPr>
              <a:t>yrs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 for the lesion to become fully established. </a:t>
            </a:r>
          </a:p>
          <a:p>
            <a:pPr>
              <a:buFont typeface="Wingdings" pitchFamily="2" charset="2"/>
              <a:buChar char="Ø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Rheumatic MS is rarely seen before adolescence and is usually recognized in adult life.</a:t>
            </a:r>
          </a:p>
          <a:p>
            <a:pPr>
              <a:buFont typeface="Wingdings" pitchFamily="2" charset="2"/>
              <a:buChar char="Ø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 Significant MS results in increased pressure and enlargement and hypertrophy of the left atrium.</a:t>
            </a:r>
          </a:p>
          <a:p>
            <a:pPr>
              <a:buFont typeface="Wingdings" pitchFamily="2" charset="2"/>
              <a:buChar char="Ø"/>
            </a:pPr>
            <a:endParaRPr lang="en-GB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903335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sz="49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Clinical Manifestations.</a:t>
            </a:r>
            <a:br>
              <a:rPr lang="en-GB" sz="49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</a:br>
            <a:endParaRPr lang="en-GB" sz="49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949280"/>
          </a:xfrm>
          <a:ln>
            <a:solidFill>
              <a:schemeClr val="accent1"/>
            </a:solidFill>
          </a:ln>
        </p:spPr>
        <p:txBody>
          <a:bodyPr>
            <a:normAutofit fontScale="85000" lnSpcReduction="10000"/>
          </a:bodyPr>
          <a:lstStyle/>
          <a:p>
            <a:endParaRPr lang="en-GB" dirty="0" smtClean="0"/>
          </a:p>
          <a:p>
            <a:pPr>
              <a:buFont typeface="Wingdings" pitchFamily="2" charset="2"/>
              <a:buChar char="ü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Patients with mild lesions are asymptomatic. </a:t>
            </a:r>
          </a:p>
          <a:p>
            <a:pPr>
              <a:buFont typeface="Wingdings" pitchFamily="2" charset="2"/>
              <a:buChar char="ü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ü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Exercise intolerance, </a:t>
            </a:r>
            <a:r>
              <a:rPr lang="en-GB" dirty="0" err="1" smtClean="0">
                <a:latin typeface="Aharoni" pitchFamily="2" charset="-79"/>
                <a:cs typeface="Aharoni" pitchFamily="2" charset="-79"/>
              </a:rPr>
              <a:t>dyspnea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,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GB" dirty="0" err="1" smtClean="0">
                <a:latin typeface="Aharoni" pitchFamily="2" charset="-79"/>
                <a:cs typeface="Aharoni" pitchFamily="2" charset="-79"/>
              </a:rPr>
              <a:t>orthopnea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 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and paroxysmal nocturnal </a:t>
            </a:r>
            <a:r>
              <a:rPr lang="en-GB" dirty="0" err="1" smtClean="0">
                <a:latin typeface="Aharoni" pitchFamily="2" charset="-79"/>
                <a:cs typeface="Aharoni" pitchFamily="2" charset="-79"/>
              </a:rPr>
              <a:t>dyspnea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 occurs with more severe disease. </a:t>
            </a:r>
          </a:p>
          <a:p>
            <a:pPr>
              <a:buFont typeface="Wingdings" pitchFamily="2" charset="2"/>
              <a:buChar char="ü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ü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When pulmonary hypertension develops, right ventricular dilatation may result in functional tricuspid insufficiency, hepatomegaly, ascites, and </a:t>
            </a:r>
            <a:r>
              <a:rPr lang="en-GB" dirty="0" err="1" smtClean="0">
                <a:latin typeface="Aharoni" pitchFamily="2" charset="-79"/>
                <a:cs typeface="Aharoni" pitchFamily="2" charset="-79"/>
              </a:rPr>
              <a:t>edema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. </a:t>
            </a:r>
          </a:p>
          <a:p>
            <a:pPr>
              <a:buFont typeface="Wingdings" pitchFamily="2" charset="2"/>
              <a:buChar char="ü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ü"/>
            </a:pPr>
            <a:r>
              <a:rPr lang="en-GB" dirty="0" err="1" smtClean="0">
                <a:latin typeface="Aharoni" pitchFamily="2" charset="-79"/>
                <a:cs typeface="Aharoni" pitchFamily="2" charset="-79"/>
              </a:rPr>
              <a:t>Hemoptysis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 caused by rupture of bronchial  veins may occur.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328158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8419"/>
            <a:ext cx="8229600" cy="778098"/>
          </a:xfrm>
        </p:spPr>
        <p:txBody>
          <a:bodyPr/>
          <a:lstStyle/>
          <a:p>
            <a:r>
              <a:rPr lang="en-GB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Investigations</a:t>
            </a:r>
            <a:endParaRPr lang="en-GB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ECG: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N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ormal in mild disease. </a:t>
            </a:r>
          </a:p>
          <a:p>
            <a:pPr>
              <a:buFont typeface="Wingdings" pitchFamily="2" charset="2"/>
              <a:buChar char="ü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ü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In severe disease, notched P waves and RVH is seen. Atrial fibrillation becomes evident.</a:t>
            </a:r>
          </a:p>
          <a:p>
            <a:pPr>
              <a:buFont typeface="Wingdings" pitchFamily="2" charset="2"/>
              <a:buChar char="ü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ü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CXR are normal if the lesion is mild.</a:t>
            </a:r>
          </a:p>
          <a:p>
            <a:pPr>
              <a:buFont typeface="Wingdings" pitchFamily="2" charset="2"/>
              <a:buChar char="ü"/>
            </a:pPr>
            <a:endParaRPr lang="en-GB" dirty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ü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Moderate or severe lesions are associated with signs of LA enlargement and prominence of the pulmonary artery and right-sided heart chambers. </a:t>
            </a:r>
          </a:p>
          <a:p>
            <a:pPr>
              <a:buFont typeface="Wingdings" pitchFamily="2" charset="2"/>
              <a:buChar char="ü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ü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Echo shows narrowing of the mitral orifice during diastole and left atrial enlargement.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07963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Treatment</a:t>
            </a:r>
            <a:endParaRPr lang="en-GB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 smtClean="0"/>
          </a:p>
          <a:p>
            <a:r>
              <a:rPr lang="en-GB" b="1" dirty="0" smtClean="0">
                <a:latin typeface="Aharoni" pitchFamily="2" charset="-79"/>
                <a:cs typeface="Aharoni" pitchFamily="2" charset="-79"/>
              </a:rPr>
              <a:t>Treatment is indicated in patients with clinical signs of severe obstruction.</a:t>
            </a:r>
          </a:p>
          <a:p>
            <a:pPr marL="0" indent="0">
              <a:buNone/>
            </a:pPr>
            <a:r>
              <a:rPr lang="en-GB" b="1" dirty="0" smtClean="0">
                <a:latin typeface="Aharoni" pitchFamily="2" charset="-79"/>
                <a:cs typeface="Aharoni" pitchFamily="2" charset="-79"/>
              </a:rPr>
              <a:t> </a:t>
            </a:r>
          </a:p>
          <a:p>
            <a:r>
              <a:rPr lang="en-GB" b="1" dirty="0" smtClean="0">
                <a:latin typeface="Aharoni" pitchFamily="2" charset="-79"/>
                <a:cs typeface="Aharoni" pitchFamily="2" charset="-79"/>
              </a:rPr>
              <a:t>Surgical </a:t>
            </a:r>
            <a:r>
              <a:rPr lang="en-GB" b="1" dirty="0" err="1" smtClean="0">
                <a:latin typeface="Aharoni" pitchFamily="2" charset="-79"/>
                <a:cs typeface="Aharoni" pitchFamily="2" charset="-79"/>
              </a:rPr>
              <a:t>valvotomy</a:t>
            </a:r>
            <a:r>
              <a:rPr lang="en-GB" b="1" dirty="0" smtClean="0">
                <a:latin typeface="Aharoni" pitchFamily="2" charset="-79"/>
                <a:cs typeface="Aharoni" pitchFamily="2" charset="-79"/>
              </a:rPr>
              <a:t> or balloon catheter mitral </a:t>
            </a:r>
            <a:r>
              <a:rPr lang="en-GB" b="1" dirty="0" err="1" smtClean="0">
                <a:latin typeface="Aharoni" pitchFamily="2" charset="-79"/>
                <a:cs typeface="Aharoni" pitchFamily="2" charset="-79"/>
              </a:rPr>
              <a:t>valvuloplasty</a:t>
            </a:r>
            <a:r>
              <a:rPr lang="en-GB" b="1" dirty="0" smtClean="0">
                <a:latin typeface="Aharoni" pitchFamily="2" charset="-79"/>
                <a:cs typeface="Aharoni" pitchFamily="2" charset="-79"/>
              </a:rPr>
              <a:t>.</a:t>
            </a:r>
          </a:p>
          <a:p>
            <a:endParaRPr lang="en-GB" b="1" dirty="0" smtClean="0">
              <a:latin typeface="Aharoni" pitchFamily="2" charset="-79"/>
              <a:cs typeface="Aharoni" pitchFamily="2" charset="-79"/>
            </a:endParaRPr>
          </a:p>
          <a:p>
            <a:r>
              <a:rPr lang="en-GB" b="1" dirty="0" smtClean="0">
                <a:latin typeface="Aharoni" pitchFamily="2" charset="-79"/>
                <a:cs typeface="Aharoni" pitchFamily="2" charset="-79"/>
              </a:rPr>
              <a:t>Valve replacement is when necessary.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36503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AORTIC INSUFFICIENCY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 fontScale="92500"/>
          </a:bodyPr>
          <a:lstStyle/>
          <a:p>
            <a:endParaRPr lang="en-GB" dirty="0" smtClean="0"/>
          </a:p>
          <a:p>
            <a:pPr>
              <a:buFont typeface="Wingdings" pitchFamily="2" charset="2"/>
              <a:buChar char="ü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In chronic rheumatic aortic insufficiency, sclerosis of the aortic valve results in distortion and retraction of the cusps. </a:t>
            </a:r>
          </a:p>
          <a:p>
            <a:pPr>
              <a:buFont typeface="Wingdings" pitchFamily="2" charset="2"/>
              <a:buChar char="ü"/>
            </a:pPr>
            <a:endParaRPr lang="en-GB" dirty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ü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Regurgitation of blood leads to volume overload with dilatation and hypertrophy of the LV.</a:t>
            </a:r>
          </a:p>
          <a:p>
            <a:pPr>
              <a:buFont typeface="Wingdings" pitchFamily="2" charset="2"/>
              <a:buChar char="ü"/>
            </a:pPr>
            <a:endParaRPr lang="en-GB" dirty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ü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 Combined mitral and aortic insufficiency is more common than aortic involvement alone.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59018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Clinical Manifestations</a:t>
            </a:r>
            <a:r>
              <a:rPr lang="en-GB" dirty="0" smtClean="0"/>
              <a:t>.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8326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GB" dirty="0" smtClean="0"/>
          </a:p>
          <a:p>
            <a:pPr>
              <a:buFont typeface="Wingdings" pitchFamily="2" charset="2"/>
              <a:buChar char="ü"/>
            </a:pPr>
            <a:r>
              <a:rPr lang="en-GB" sz="3800" dirty="0" smtClean="0">
                <a:latin typeface="Aharoni" pitchFamily="2" charset="-79"/>
                <a:cs typeface="Aharoni" pitchFamily="2" charset="-79"/>
              </a:rPr>
              <a:t>Symptoms are not common except in severe aortic insufficiency. </a:t>
            </a:r>
          </a:p>
          <a:p>
            <a:pPr>
              <a:buFont typeface="Wingdings" pitchFamily="2" charset="2"/>
              <a:buChar char="ü"/>
            </a:pPr>
            <a:endParaRPr lang="en-GB" sz="3800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ü"/>
            </a:pPr>
            <a:r>
              <a:rPr lang="en-GB" sz="3800" dirty="0" smtClean="0">
                <a:latin typeface="Aharoni" pitchFamily="2" charset="-79"/>
                <a:cs typeface="Aharoni" pitchFamily="2" charset="-79"/>
              </a:rPr>
              <a:t>Palpitations, </a:t>
            </a:r>
            <a:r>
              <a:rPr lang="en-GB" sz="3800" dirty="0">
                <a:latin typeface="Aharoni" pitchFamily="2" charset="-79"/>
                <a:cs typeface="Aharoni" pitchFamily="2" charset="-79"/>
              </a:rPr>
              <a:t>e</a:t>
            </a:r>
            <a:r>
              <a:rPr lang="en-GB" sz="3800" dirty="0" smtClean="0">
                <a:latin typeface="Aharoni" pitchFamily="2" charset="-79"/>
                <a:cs typeface="Aharoni" pitchFamily="2" charset="-79"/>
              </a:rPr>
              <a:t>xcessive sweating and heat intolerance. </a:t>
            </a:r>
          </a:p>
          <a:p>
            <a:pPr>
              <a:buFont typeface="Wingdings" pitchFamily="2" charset="2"/>
              <a:buChar char="ü"/>
            </a:pPr>
            <a:endParaRPr lang="en-GB" sz="3800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ü"/>
            </a:pPr>
            <a:r>
              <a:rPr lang="en-GB" sz="3800" dirty="0" err="1" smtClean="0">
                <a:latin typeface="Aharoni" pitchFamily="2" charset="-79"/>
                <a:cs typeface="Aharoni" pitchFamily="2" charset="-79"/>
              </a:rPr>
              <a:t>Dyspnea</a:t>
            </a:r>
            <a:r>
              <a:rPr lang="en-GB" sz="3800" dirty="0" smtClean="0">
                <a:latin typeface="Aharoni" pitchFamily="2" charset="-79"/>
                <a:cs typeface="Aharoni" pitchFamily="2" charset="-79"/>
              </a:rPr>
              <a:t> on exertion, which can progress to </a:t>
            </a:r>
            <a:r>
              <a:rPr lang="en-GB" sz="3800" dirty="0" err="1" smtClean="0">
                <a:latin typeface="Aharoni" pitchFamily="2" charset="-79"/>
                <a:cs typeface="Aharoni" pitchFamily="2" charset="-79"/>
              </a:rPr>
              <a:t>orthopnea</a:t>
            </a:r>
            <a:r>
              <a:rPr lang="en-GB" sz="3800" dirty="0" smtClean="0">
                <a:latin typeface="Aharoni" pitchFamily="2" charset="-79"/>
                <a:cs typeface="Aharoni" pitchFamily="2" charset="-79"/>
              </a:rPr>
              <a:t> and pulmonary </a:t>
            </a:r>
            <a:r>
              <a:rPr lang="en-GB" sz="3800" dirty="0" err="1" smtClean="0">
                <a:latin typeface="Aharoni" pitchFamily="2" charset="-79"/>
                <a:cs typeface="Aharoni" pitchFamily="2" charset="-79"/>
              </a:rPr>
              <a:t>edema</a:t>
            </a:r>
            <a:r>
              <a:rPr lang="en-GB" sz="3800" dirty="0" smtClean="0">
                <a:latin typeface="Aharoni" pitchFamily="2" charset="-79"/>
                <a:cs typeface="Aharoni" pitchFamily="2" charset="-79"/>
              </a:rPr>
              <a:t>.</a:t>
            </a:r>
          </a:p>
          <a:p>
            <a:pPr>
              <a:buFont typeface="Wingdings" pitchFamily="2" charset="2"/>
              <a:buChar char="ü"/>
            </a:pPr>
            <a:endParaRPr lang="en-GB" sz="3800" dirty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ü"/>
            </a:pPr>
            <a:r>
              <a:rPr lang="en-GB" sz="3800" dirty="0" smtClean="0">
                <a:latin typeface="Aharoni" pitchFamily="2" charset="-79"/>
                <a:cs typeface="Aharoni" pitchFamily="2" charset="-79"/>
              </a:rPr>
              <a:t>Nocturnal attacks with sweating, tachycardia, chest pain, and hypertension may occur.</a:t>
            </a:r>
          </a:p>
          <a:p>
            <a:pPr>
              <a:buFont typeface="Wingdings" pitchFamily="2" charset="2"/>
              <a:buChar char="ü"/>
            </a:pPr>
            <a:endParaRPr lang="en-GB" sz="3800" dirty="0" smtClean="0">
              <a:latin typeface="Aharoni" pitchFamily="2" charset="-79"/>
              <a:cs typeface="Aharoni" pitchFamily="2" charset="-79"/>
            </a:endParaRPr>
          </a:p>
          <a:p>
            <a:pPr marL="0" indent="0">
              <a:buNone/>
            </a:pPr>
            <a:r>
              <a:rPr lang="en-GB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35821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6672"/>
            <a:ext cx="9144000" cy="638132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The pulse pressure is wide with bounding pulses.</a:t>
            </a:r>
          </a:p>
          <a:p>
            <a:pPr>
              <a:buFont typeface="Wingdings" pitchFamily="2" charset="2"/>
              <a:buChar char="ü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ü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 Systolic BP is elevated, and diastolic BP is low.</a:t>
            </a:r>
          </a:p>
          <a:p>
            <a:pPr>
              <a:buFont typeface="Wingdings" pitchFamily="2" charset="2"/>
              <a:buChar char="ü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ü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 Cardiomegaly. </a:t>
            </a:r>
          </a:p>
          <a:p>
            <a:pPr>
              <a:buFont typeface="Wingdings" pitchFamily="2" charset="2"/>
              <a:buChar char="ü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ü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The murmur begins with the 2nd HS and continues until late in diastole and is heard over the upper and </a:t>
            </a:r>
            <a:r>
              <a:rPr lang="en-GB" dirty="0" err="1" smtClean="0">
                <a:latin typeface="Aharoni" pitchFamily="2" charset="-79"/>
                <a:cs typeface="Aharoni" pitchFamily="2" charset="-79"/>
              </a:rPr>
              <a:t>midleft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 sternal border with radiation to the apex and the aortic area.</a:t>
            </a:r>
          </a:p>
          <a:p>
            <a:pPr>
              <a:buFont typeface="Wingdings" pitchFamily="2" charset="2"/>
              <a:buChar char="ü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ü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An apical presystolic murmur (Austin Flint murmur)  is sometimes heard.</a:t>
            </a:r>
          </a:p>
          <a:p>
            <a:pPr>
              <a:buFont typeface="Wingdings" pitchFamily="2" charset="2"/>
              <a:buChar char="ü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ü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ü"/>
            </a:pPr>
            <a:endParaRPr lang="en-GB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534013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en-GB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Investigations</a:t>
            </a:r>
            <a:endParaRPr lang="en-GB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688632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CXR shows enlargement of the LV and aorta. ECG may be normal, but in severe cases it shows left ventricular hypertrophy.</a:t>
            </a:r>
          </a:p>
          <a:p>
            <a:pPr>
              <a:buFont typeface="Wingdings" pitchFamily="2" charset="2"/>
              <a:buChar char="ü"/>
            </a:pPr>
            <a:endParaRPr lang="en-GB" dirty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ü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Echo shows a large left ventricle. </a:t>
            </a:r>
          </a:p>
          <a:p>
            <a:pPr>
              <a:buFont typeface="Wingdings" pitchFamily="2" charset="2"/>
              <a:buChar char="ü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ü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Doppler studies demonstrate the degree of aortic runoff into the left ventricle.</a:t>
            </a:r>
          </a:p>
          <a:p>
            <a:pPr marL="0" indent="0">
              <a:buNone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ü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Magnetic resonance angiography (MRA) can be used to quantify the </a:t>
            </a:r>
            <a:r>
              <a:rPr lang="en-GB" dirty="0" err="1" smtClean="0">
                <a:latin typeface="Aharoni" pitchFamily="2" charset="-79"/>
                <a:cs typeface="Aharoni" pitchFamily="2" charset="-79"/>
              </a:rPr>
              <a:t>regurgitant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 volume. </a:t>
            </a:r>
          </a:p>
          <a:p>
            <a:pPr>
              <a:buFont typeface="Wingdings" pitchFamily="2" charset="2"/>
              <a:buChar char="ü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ü"/>
            </a:pPr>
            <a:endParaRPr lang="en-GB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807908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>
            <a:normAutofit/>
          </a:bodyPr>
          <a:lstStyle/>
          <a:p>
            <a:r>
              <a:rPr lang="en-GB" sz="4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Prognosis </a:t>
            </a:r>
            <a:endParaRPr lang="en-GB" sz="48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7606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 smtClean="0"/>
          </a:p>
          <a:p>
            <a:pPr>
              <a:buFont typeface="Wingdings" pitchFamily="2" charset="2"/>
              <a:buChar char="ü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Mild and moderate lesions are well tolerated. </a:t>
            </a:r>
          </a:p>
          <a:p>
            <a:pPr>
              <a:buFont typeface="Wingdings" pitchFamily="2" charset="2"/>
              <a:buChar char="ü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ü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Unlike mitral insufficiency, aortic insufficiency does not regress. </a:t>
            </a:r>
          </a:p>
          <a:p>
            <a:pPr>
              <a:buFont typeface="Wingdings" pitchFamily="2" charset="2"/>
              <a:buChar char="ü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ü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Many adolescents with severe regurgitation are symptom free and tolerate advanced lesions into the 3rd–4th decades.</a:t>
            </a:r>
          </a:p>
          <a:p>
            <a:pPr marL="0" indent="0">
              <a:buNone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 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9129225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Treatment</a:t>
            </a:r>
            <a:endParaRPr lang="en-GB" sz="48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036496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dirty="0" smtClean="0"/>
              <a:t> 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ACE inhibitors.</a:t>
            </a:r>
          </a:p>
          <a:p>
            <a:pPr>
              <a:buFont typeface="Wingdings" pitchFamily="2" charset="2"/>
              <a:buChar char="Ø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Prophylaxis against recurrence of ARF and infective endocarditis</a:t>
            </a:r>
          </a:p>
          <a:p>
            <a:pPr marL="0" indent="0">
              <a:buNone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Surgical intervention- Aortic valve replacement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8763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480720"/>
          </a:xfrm>
        </p:spPr>
        <p:txBody>
          <a:bodyPr>
            <a:normAutofit/>
          </a:bodyPr>
          <a:lstStyle/>
          <a:p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002060"/>
                </a:solidFill>
                <a:latin typeface="Arial Rounded MT Bold" pitchFamily="34" charset="0"/>
              </a:rPr>
              <a:t>Incidence of both initial attacks and recurrences of ARF peaks in children 5–15 </a:t>
            </a:r>
            <a:r>
              <a:rPr lang="en-GB" b="1" dirty="0" err="1" smtClean="0">
                <a:solidFill>
                  <a:srgbClr val="002060"/>
                </a:solidFill>
                <a:latin typeface="Arial Rounded MT Bold" pitchFamily="34" charset="0"/>
              </a:rPr>
              <a:t>yr</a:t>
            </a:r>
            <a:r>
              <a:rPr lang="en-GB" b="1" dirty="0" smtClean="0">
                <a:solidFill>
                  <a:srgbClr val="002060"/>
                </a:solidFill>
                <a:latin typeface="Arial Rounded MT Bold" pitchFamily="34" charset="0"/>
              </a:rPr>
              <a:t> of age. </a:t>
            </a:r>
          </a:p>
          <a:p>
            <a:pPr>
              <a:buFont typeface="Wingdings" pitchFamily="2" charset="2"/>
              <a:buChar char="Ø"/>
            </a:pPr>
            <a:endParaRPr lang="en-GB" b="1" dirty="0" smtClean="0">
              <a:solidFill>
                <a:srgbClr val="002060"/>
              </a:solidFill>
              <a:latin typeface="Arial Rounded MT Bold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002060"/>
                </a:solidFill>
                <a:latin typeface="Arial Rounded MT Bold" pitchFamily="34" charset="0"/>
              </a:rPr>
              <a:t> Patients who have had one attack of ARF tend to have recurrences.</a:t>
            </a:r>
          </a:p>
          <a:p>
            <a:pPr>
              <a:buFont typeface="Wingdings" pitchFamily="2" charset="2"/>
              <a:buChar char="Ø"/>
            </a:pPr>
            <a:endParaRPr lang="en-GB" b="1" dirty="0" smtClean="0">
              <a:solidFill>
                <a:srgbClr val="002060"/>
              </a:solidFill>
              <a:latin typeface="Arial Rounded MT Bold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002060"/>
                </a:solidFill>
                <a:latin typeface="Arial Rounded MT Bold" pitchFamily="34" charset="0"/>
              </a:rPr>
              <a:t>There appears to be a genetic predisposition to ARF. </a:t>
            </a:r>
            <a:endParaRPr lang="en-GB" b="1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02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78098"/>
          </a:xfrm>
        </p:spPr>
        <p:txBody>
          <a:bodyPr/>
          <a:lstStyle/>
          <a:p>
            <a:r>
              <a:rPr lang="en-GB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TRICUSPID VALVE DISEASE</a:t>
            </a:r>
            <a:endParaRPr lang="en-GB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036496" cy="568863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GB" dirty="0" smtClean="0"/>
          </a:p>
          <a:p>
            <a:pPr>
              <a:buFont typeface="Wingdings" pitchFamily="2" charset="2"/>
              <a:buChar char="ü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Tricuspid valve involvement is rare after RF. </a:t>
            </a:r>
          </a:p>
          <a:p>
            <a:pPr>
              <a:buFont typeface="Wingdings" pitchFamily="2" charset="2"/>
              <a:buChar char="ü"/>
            </a:pPr>
            <a:endParaRPr lang="en-GB" dirty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ü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Tricuspid insufficiency is common following dilatation of the RV due to unrepaired left-sided lesions. </a:t>
            </a:r>
          </a:p>
          <a:p>
            <a:pPr>
              <a:buFont typeface="Wingdings" pitchFamily="2" charset="2"/>
              <a:buChar char="ü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ü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Signs produced by TI include prominent pulsations of the jugular veins, systolic pulsations of the liver, and a blowing </a:t>
            </a:r>
            <a:r>
              <a:rPr lang="en-GB" dirty="0" err="1" smtClean="0">
                <a:latin typeface="Aharoni" pitchFamily="2" charset="-79"/>
                <a:cs typeface="Aharoni" pitchFamily="2" charset="-79"/>
              </a:rPr>
              <a:t>holosystolic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 murmur at the Lt LSB . </a:t>
            </a:r>
          </a:p>
          <a:p>
            <a:pPr>
              <a:buFont typeface="Wingdings" pitchFamily="2" charset="2"/>
              <a:buChar char="ü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ü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Signs disappear when heart failure produced by the left-sided lesions is  treated.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2489465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PULMONARY VALVE DISEASE.</a:t>
            </a:r>
            <a:br>
              <a:rPr lang="en-GB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</a:br>
            <a:r>
              <a:rPr lang="en-GB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/>
            </a:r>
            <a:br>
              <a:rPr lang="en-GB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</a:br>
            <a:endParaRPr lang="en-GB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Pulmonary insufficiency usually occur secondary to pulmonary hypertension and is a late finding with severe mitral stenosis. </a:t>
            </a:r>
          </a:p>
          <a:p>
            <a:pPr>
              <a:buFont typeface="Wingdings" pitchFamily="2" charset="2"/>
              <a:buChar char="Ø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The murmur </a:t>
            </a:r>
            <a:r>
              <a:rPr lang="en-GB" sz="36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(Graham </a:t>
            </a:r>
            <a:r>
              <a:rPr lang="en-GB" sz="3600" dirty="0" err="1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Steell</a:t>
            </a:r>
            <a:r>
              <a:rPr lang="en-GB" sz="36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murmur)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 is similar to that of aortic insufficiency. </a:t>
            </a:r>
            <a:endParaRPr lang="en-GB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547890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8000" dirty="0" smtClean="0">
                <a:solidFill>
                  <a:srgbClr val="FF0000"/>
                </a:solidFill>
                <a:latin typeface="Arial Rounded MT Bold" pitchFamily="34" charset="0"/>
              </a:rPr>
              <a:t>INFECTIVE ENDOCARDITIS</a:t>
            </a:r>
            <a:endParaRPr lang="en-GB" sz="8000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3573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80120"/>
          </a:xfrm>
        </p:spPr>
        <p:txBody>
          <a:bodyPr/>
          <a:lstStyle/>
          <a:p>
            <a:r>
              <a:rPr lang="en-GB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INFECTIVE ENDOCARDITIS (IS)</a:t>
            </a:r>
            <a:endParaRPr lang="en-GB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616624"/>
          </a:xfrm>
        </p:spPr>
        <p:txBody>
          <a:bodyPr>
            <a:normAutofit lnSpcReduction="10000"/>
          </a:bodyPr>
          <a:lstStyle/>
          <a:p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Infective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endocarditis is a microbial infection of the </a:t>
            </a:r>
            <a:r>
              <a:rPr lang="en-GB" dirty="0" err="1">
                <a:latin typeface="Aharoni" pitchFamily="2" charset="-79"/>
                <a:cs typeface="Aharoni" pitchFamily="2" charset="-79"/>
              </a:rPr>
              <a:t>endocardial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 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surface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of the heart. </a:t>
            </a: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Ø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Native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or prosthetic heart valves are the most frequently involved sites. </a:t>
            </a: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Ø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Endocarditis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also can involve </a:t>
            </a:r>
            <a:r>
              <a:rPr lang="en-GB" dirty="0" err="1">
                <a:latin typeface="Aharoni" pitchFamily="2" charset="-79"/>
                <a:cs typeface="Aharoni" pitchFamily="2" charset="-79"/>
              </a:rPr>
              <a:t>septal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 defects, the mural endocardium, or intravascular foreign 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devices e.g. </a:t>
            </a:r>
            <a:r>
              <a:rPr lang="en-GB" dirty="0" err="1" smtClean="0">
                <a:latin typeface="Aharoni" pitchFamily="2" charset="-79"/>
                <a:cs typeface="Aharoni" pitchFamily="2" charset="-79"/>
              </a:rPr>
              <a:t>intracardiac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patches, 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surgical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shunts, and 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IV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catheters. </a:t>
            </a: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Ø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834112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Infective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endocarditis (IE) is a disease that is associated with considerable morbidity and 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mortality.</a:t>
            </a:r>
          </a:p>
          <a:p>
            <a:pPr>
              <a:buFont typeface="Wingdings" pitchFamily="2" charset="2"/>
              <a:buChar char="Ø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It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is one of the most dreaded complications of structural heart disease. </a:t>
            </a: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Ø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Reported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mortality rates are much lower now than in the </a:t>
            </a:r>
            <a:r>
              <a:rPr lang="en-GB" dirty="0" err="1">
                <a:latin typeface="Aharoni" pitchFamily="2" charset="-79"/>
                <a:cs typeface="Aharoni" pitchFamily="2" charset="-79"/>
              </a:rPr>
              <a:t>preantibiotic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 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era. </a:t>
            </a:r>
          </a:p>
          <a:p>
            <a:pPr marL="0" indent="0">
              <a:buNone/>
            </a:pPr>
            <a:endParaRPr lang="en-GB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933793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480720"/>
          </a:xfrm>
        </p:spPr>
        <p:txBody>
          <a:bodyPr>
            <a:normAutofit fontScale="85000" lnSpcReduction="20000"/>
          </a:bodyPr>
          <a:lstStyle/>
          <a:p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Previously, endocarditis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was classified as acute or </a:t>
            </a:r>
            <a:r>
              <a:rPr lang="en-GB" dirty="0" err="1">
                <a:latin typeface="Aharoni" pitchFamily="2" charset="-79"/>
                <a:cs typeface="Aharoni" pitchFamily="2" charset="-79"/>
              </a:rPr>
              <a:t>subacute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, but now the tendency is to avoid this terminology. </a:t>
            </a:r>
          </a:p>
          <a:p>
            <a:pPr>
              <a:buFont typeface="Wingdings" pitchFamily="2" charset="2"/>
              <a:buChar char="Ø"/>
            </a:pPr>
            <a:endParaRPr lang="en-GB" dirty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It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is preferable to describe the disease based on the etiologic agent involved. </a:t>
            </a:r>
          </a:p>
          <a:p>
            <a:pPr>
              <a:buFont typeface="Wingdings" pitchFamily="2" charset="2"/>
              <a:buChar char="Ø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Low-virulence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organisms such as α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-</a:t>
            </a:r>
            <a:r>
              <a:rPr lang="en-GB" dirty="0" err="1" smtClean="0">
                <a:latin typeface="Aharoni" pitchFamily="2" charset="-79"/>
                <a:cs typeface="Aharoni" pitchFamily="2" charset="-79"/>
              </a:rPr>
              <a:t>hemolytic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streptococci, enterococci, or coagulase-negative staphylococci usually cause a prolonged </a:t>
            </a:r>
            <a:r>
              <a:rPr lang="en-GB" dirty="0" err="1">
                <a:latin typeface="Aharoni" pitchFamily="2" charset="-79"/>
                <a:cs typeface="Aharoni" pitchFamily="2" charset="-79"/>
              </a:rPr>
              <a:t>subacute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 form of the illness. </a:t>
            </a: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Ø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Staphylococcus </a:t>
            </a:r>
            <a:r>
              <a:rPr lang="en-GB" dirty="0" err="1">
                <a:latin typeface="Aharoni" pitchFamily="2" charset="-79"/>
                <a:cs typeface="Aharoni" pitchFamily="2" charset="-79"/>
              </a:rPr>
              <a:t>aureus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 and other pyogenic bacteria, such as Streptococcus </a:t>
            </a:r>
            <a:r>
              <a:rPr lang="en-GB" dirty="0" err="1" smtClean="0">
                <a:latin typeface="Aharoni" pitchFamily="2" charset="-79"/>
                <a:cs typeface="Aharoni" pitchFamily="2" charset="-79"/>
              </a:rPr>
              <a:t>pneumoniae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 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are usually associated with a more virulent 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illness</a:t>
            </a:r>
            <a:endParaRPr lang="en-GB" dirty="0">
              <a:latin typeface="Aharoni" pitchFamily="2" charset="-79"/>
              <a:cs typeface="Aharoni" pitchFamily="2" charset="-79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5053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6409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sz="53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ETIOLOGY</a:t>
            </a:r>
            <a:r>
              <a:rPr lang="en-GB" sz="53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.</a:t>
            </a:r>
            <a:br>
              <a:rPr lang="en-GB" sz="53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</a:br>
            <a:endParaRPr lang="en-GB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036496" cy="5904656"/>
          </a:xfrm>
        </p:spPr>
        <p:txBody>
          <a:bodyPr>
            <a:normAutofit fontScale="92500" lnSpcReduction="20000"/>
          </a:bodyPr>
          <a:lstStyle/>
          <a:p>
            <a:endParaRPr lang="en-GB" dirty="0"/>
          </a:p>
          <a:p>
            <a:pPr>
              <a:buFont typeface="Wingdings" pitchFamily="2" charset="2"/>
              <a:buChar char="ü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Streptococci </a:t>
            </a:r>
            <a:r>
              <a:rPr lang="en-GB" dirty="0" err="1">
                <a:latin typeface="Aharoni" pitchFamily="2" charset="-79"/>
                <a:cs typeface="Aharoni" pitchFamily="2" charset="-79"/>
              </a:rPr>
              <a:t>v</a:t>
            </a:r>
            <a:r>
              <a:rPr lang="en-GB" dirty="0" err="1" smtClean="0">
                <a:latin typeface="Aharoni" pitchFamily="2" charset="-79"/>
                <a:cs typeface="Aharoni" pitchFamily="2" charset="-79"/>
              </a:rPr>
              <a:t>iridans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 (α-</a:t>
            </a:r>
            <a:r>
              <a:rPr lang="en-GB" dirty="0" err="1" smtClean="0">
                <a:latin typeface="Aharoni" pitchFamily="2" charset="-79"/>
                <a:cs typeface="Aharoni" pitchFamily="2" charset="-79"/>
              </a:rPr>
              <a:t>hemolytic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streptococci) and Staphylococcus </a:t>
            </a:r>
            <a:r>
              <a:rPr lang="en-GB" dirty="0" err="1">
                <a:latin typeface="Aharoni" pitchFamily="2" charset="-79"/>
                <a:cs typeface="Aharoni" pitchFamily="2" charset="-79"/>
              </a:rPr>
              <a:t>aureus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 are the leading causative agents for endocarditis in 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paediatric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patients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.</a:t>
            </a:r>
          </a:p>
          <a:p>
            <a:pPr>
              <a:buFont typeface="Wingdings" pitchFamily="2" charset="2"/>
              <a:buChar char="ü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ü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There is no relationship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between the infecting organism and the type of 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CHD.</a:t>
            </a:r>
          </a:p>
          <a:p>
            <a:pPr>
              <a:buFont typeface="Wingdings" pitchFamily="2" charset="2"/>
              <a:buChar char="ü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ü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Staphylococcal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endocarditis is more common in patients with no underlying heart 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disease. </a:t>
            </a:r>
          </a:p>
          <a:p>
            <a:pPr>
              <a:buFont typeface="Wingdings" pitchFamily="2" charset="2"/>
              <a:buChar char="ü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ü"/>
            </a:pPr>
            <a:r>
              <a:rPr lang="en-GB" dirty="0" err="1">
                <a:latin typeface="Aharoni" pitchFamily="2" charset="-79"/>
                <a:cs typeface="Aharoni" pitchFamily="2" charset="-79"/>
              </a:rPr>
              <a:t>V</a:t>
            </a:r>
            <a:r>
              <a:rPr lang="en-GB" dirty="0" err="1" smtClean="0">
                <a:latin typeface="Aharoni" pitchFamily="2" charset="-79"/>
                <a:cs typeface="Aharoni" pitchFamily="2" charset="-79"/>
              </a:rPr>
              <a:t>iridans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group streptococcal infection is more common after dental procedures; </a:t>
            </a: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24785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Pseudomonas </a:t>
            </a:r>
            <a:r>
              <a:rPr lang="en-GB" dirty="0" err="1">
                <a:latin typeface="Aharoni" pitchFamily="2" charset="-79"/>
                <a:cs typeface="Aharoni" pitchFamily="2" charset="-79"/>
              </a:rPr>
              <a:t>aeruginosa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 or </a:t>
            </a:r>
            <a:r>
              <a:rPr lang="en-GB" dirty="0" err="1">
                <a:latin typeface="Aharoni" pitchFamily="2" charset="-79"/>
                <a:cs typeface="Aharoni" pitchFamily="2" charset="-79"/>
              </a:rPr>
              <a:t>Serratia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 </a:t>
            </a:r>
            <a:r>
              <a:rPr lang="en-GB" dirty="0" err="1">
                <a:latin typeface="Aharoni" pitchFamily="2" charset="-79"/>
                <a:cs typeface="Aharoni" pitchFamily="2" charset="-79"/>
              </a:rPr>
              <a:t>marcescens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 is seen more frequently in intravenous drug users.</a:t>
            </a:r>
          </a:p>
          <a:p>
            <a:pPr>
              <a:buFont typeface="Wingdings" pitchFamily="2" charset="2"/>
              <a:buChar char="Ø"/>
            </a:pPr>
            <a:endParaRPr lang="en-GB" dirty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Ø"/>
            </a:pPr>
            <a:r>
              <a:rPr lang="en-GB" dirty="0">
                <a:latin typeface="Aharoni" pitchFamily="2" charset="-79"/>
                <a:cs typeface="Aharoni" pitchFamily="2" charset="-79"/>
              </a:rPr>
              <a:t> Fungal organisms are encountered after open heart surgery. </a:t>
            </a:r>
          </a:p>
          <a:p>
            <a:pPr>
              <a:buFont typeface="Wingdings" pitchFamily="2" charset="2"/>
              <a:buChar char="Ø"/>
            </a:pPr>
            <a:endParaRPr lang="en-GB" dirty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Ø"/>
            </a:pPr>
            <a:r>
              <a:rPr lang="en-GB" dirty="0">
                <a:latin typeface="Aharoni" pitchFamily="2" charset="-79"/>
                <a:cs typeface="Aharoni" pitchFamily="2" charset="-79"/>
              </a:rPr>
              <a:t>Coagulase-negative staphylococci are common in the presence of an indwelling central venous catheter.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56274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OTHER ORGANISMS</a:t>
            </a:r>
            <a:endParaRPr lang="en-GB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32859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GB" dirty="0">
                <a:latin typeface="Aharoni" pitchFamily="2" charset="-79"/>
                <a:cs typeface="Aharoni" pitchFamily="2" charset="-79"/>
              </a:rPr>
              <a:t>Streptococcus </a:t>
            </a:r>
            <a:r>
              <a:rPr lang="en-GB" dirty="0" err="1">
                <a:latin typeface="Aharoni" pitchFamily="2" charset="-79"/>
                <a:cs typeface="Aharoni" pitchFamily="2" charset="-79"/>
              </a:rPr>
              <a:t>pneumoniae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 </a:t>
            </a:r>
          </a:p>
          <a:p>
            <a:pPr>
              <a:buFont typeface="Wingdings" pitchFamily="2" charset="2"/>
              <a:buChar char="ü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ü"/>
            </a:pPr>
            <a:r>
              <a:rPr lang="en-GB" dirty="0" err="1" smtClean="0">
                <a:latin typeface="Aharoni" pitchFamily="2" charset="-79"/>
                <a:cs typeface="Aharoni" pitchFamily="2" charset="-79"/>
              </a:rPr>
              <a:t>Haemophilus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GB" dirty="0" err="1">
                <a:latin typeface="Aharoni" pitchFamily="2" charset="-79"/>
                <a:cs typeface="Aharoni" pitchFamily="2" charset="-79"/>
              </a:rPr>
              <a:t>influenzae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 </a:t>
            </a:r>
          </a:p>
          <a:p>
            <a:pPr>
              <a:buFont typeface="Wingdings" pitchFamily="2" charset="2"/>
              <a:buChar char="ü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ü"/>
            </a:pPr>
            <a:r>
              <a:rPr lang="en-GB" dirty="0" err="1" smtClean="0">
                <a:latin typeface="Aharoni" pitchFamily="2" charset="-79"/>
                <a:cs typeface="Aharoni" pitchFamily="2" charset="-79"/>
              </a:rPr>
              <a:t>Coagulage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-negative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staphylococci </a:t>
            </a:r>
          </a:p>
          <a:p>
            <a:pPr>
              <a:buFont typeface="Wingdings" pitchFamily="2" charset="2"/>
              <a:buChar char="ü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ü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Neisseria </a:t>
            </a:r>
            <a:r>
              <a:rPr lang="en-GB" dirty="0" err="1">
                <a:latin typeface="Aharoni" pitchFamily="2" charset="-79"/>
                <a:cs typeface="Aharoni" pitchFamily="2" charset="-79"/>
              </a:rPr>
              <a:t>gonorrhoeae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 </a:t>
            </a:r>
          </a:p>
          <a:p>
            <a:pPr>
              <a:buFont typeface="Wingdings" pitchFamily="2" charset="2"/>
              <a:buChar char="ü"/>
            </a:pPr>
            <a:endParaRPr lang="en-GB" dirty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ü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HACEK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group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[] </a:t>
            </a:r>
            <a:endParaRPr lang="en-GB" dirty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ü"/>
            </a:pPr>
            <a:endParaRPr lang="en-GB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27786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38746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/>
            </a:r>
            <a:br>
              <a:rPr lang="en-GB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</a:br>
            <a:r>
              <a:rPr lang="en-GB" sz="49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EPIDEMIOLOGY</a:t>
            </a:r>
            <a:r>
              <a:rPr lang="en-GB" sz="49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.</a:t>
            </a:r>
            <a:br>
              <a:rPr lang="en-GB" sz="49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</a:br>
            <a:endParaRPr lang="en-GB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 fontScale="92500" lnSpcReduction="20000"/>
          </a:bodyPr>
          <a:lstStyle/>
          <a:p>
            <a:endParaRPr lang="en-GB" dirty="0"/>
          </a:p>
          <a:p>
            <a:pPr>
              <a:buFont typeface="Wingdings" pitchFamily="2" charset="2"/>
              <a:buChar char="ü"/>
            </a:pPr>
            <a:r>
              <a:rPr lang="en-GB" dirty="0">
                <a:latin typeface="Aharoni" pitchFamily="2" charset="-79"/>
                <a:cs typeface="Aharoni" pitchFamily="2" charset="-79"/>
              </a:rPr>
              <a:t>Infective endocarditis is often a complication of congenital or 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RHD.</a:t>
            </a:r>
          </a:p>
          <a:p>
            <a:pPr>
              <a:buFont typeface="Wingdings" pitchFamily="2" charset="2"/>
              <a:buChar char="ü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ü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It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can also occur in children without any abnormal valves or cardiac malformations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.</a:t>
            </a:r>
          </a:p>
          <a:p>
            <a:pPr>
              <a:buFont typeface="Wingdings" pitchFamily="2" charset="2"/>
              <a:buChar char="ü"/>
            </a:pPr>
            <a:endParaRPr lang="en-GB" dirty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ü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In developed countries, 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CHD is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the 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most common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predisposing factor. </a:t>
            </a: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ü"/>
            </a:pPr>
            <a:endParaRPr lang="en-GB" dirty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ü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Endocarditis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is rare in infancy; in this age group, it usually follows open heart surgery or is associated with a central venous line.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6587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3905"/>
            <a:ext cx="8229600" cy="1038831"/>
          </a:xfrm>
        </p:spPr>
        <p:txBody>
          <a:bodyPr>
            <a:norm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  <a:latin typeface="Arial Rounded MT Bold" pitchFamily="34" charset="0"/>
              </a:rPr>
              <a:t>Pathophysiology</a:t>
            </a:r>
            <a:endParaRPr lang="en-GB" sz="48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002060"/>
                </a:solidFill>
              </a:rPr>
              <a:t>ARF is a late inflammatory, </a:t>
            </a:r>
            <a:r>
              <a:rPr lang="en-GB" b="1" dirty="0" err="1" smtClean="0">
                <a:solidFill>
                  <a:srgbClr val="002060"/>
                </a:solidFill>
              </a:rPr>
              <a:t>nonsuppurative</a:t>
            </a:r>
            <a:r>
              <a:rPr lang="en-GB" b="1" dirty="0" smtClean="0">
                <a:solidFill>
                  <a:srgbClr val="002060"/>
                </a:solidFill>
              </a:rPr>
              <a:t> complication of pharyngitis following group A haemolytic streptococci.</a:t>
            </a:r>
          </a:p>
          <a:p>
            <a:pPr>
              <a:buFont typeface="Wingdings" pitchFamily="2" charset="2"/>
              <a:buChar char="Ø"/>
            </a:pPr>
            <a:endParaRPr lang="en-GB" b="1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002060"/>
                </a:solidFill>
              </a:rPr>
              <a:t>It results from </a:t>
            </a:r>
            <a:r>
              <a:rPr lang="en-GB" b="1" dirty="0" err="1" smtClean="0">
                <a:solidFill>
                  <a:srgbClr val="002060"/>
                </a:solidFill>
              </a:rPr>
              <a:t>humoral</a:t>
            </a:r>
            <a:r>
              <a:rPr lang="en-GB" b="1" dirty="0" smtClean="0">
                <a:solidFill>
                  <a:srgbClr val="002060"/>
                </a:solidFill>
              </a:rPr>
              <a:t> and cellular- mediated responses </a:t>
            </a:r>
            <a:r>
              <a:rPr lang="en-GB" b="1" dirty="0" err="1" smtClean="0">
                <a:solidFill>
                  <a:srgbClr val="002060"/>
                </a:solidFill>
              </a:rPr>
              <a:t>occuring</a:t>
            </a:r>
            <a:r>
              <a:rPr lang="en-GB" b="1" dirty="0" smtClean="0">
                <a:solidFill>
                  <a:srgbClr val="002060"/>
                </a:solidFill>
              </a:rPr>
              <a:t> 1-3 </a:t>
            </a:r>
            <a:r>
              <a:rPr lang="en-GB" b="1" dirty="0" err="1">
                <a:solidFill>
                  <a:srgbClr val="002060"/>
                </a:solidFill>
              </a:rPr>
              <a:t>w</a:t>
            </a:r>
            <a:r>
              <a:rPr lang="en-GB" b="1" dirty="0" err="1" smtClean="0">
                <a:solidFill>
                  <a:srgbClr val="002060"/>
                </a:solidFill>
              </a:rPr>
              <a:t>ks</a:t>
            </a:r>
            <a:r>
              <a:rPr lang="en-GB" b="1" dirty="0" smtClean="0">
                <a:solidFill>
                  <a:srgbClr val="002060"/>
                </a:solidFill>
              </a:rPr>
              <a:t> after onset of streptococcal pharyngitis.</a:t>
            </a:r>
          </a:p>
          <a:p>
            <a:pPr>
              <a:buFont typeface="Wingdings" pitchFamily="2" charset="2"/>
              <a:buChar char="Ø"/>
            </a:pPr>
            <a:endParaRPr lang="en-GB" b="1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002060"/>
                </a:solidFill>
              </a:rPr>
              <a:t>The risk of developing RF after an episode of </a:t>
            </a:r>
            <a:r>
              <a:rPr lang="en-GB" b="1" dirty="0" err="1" smtClean="0">
                <a:solidFill>
                  <a:srgbClr val="002060"/>
                </a:solidFill>
              </a:rPr>
              <a:t>strept</a:t>
            </a:r>
            <a:r>
              <a:rPr lang="en-GB" b="1" dirty="0" smtClean="0">
                <a:solidFill>
                  <a:srgbClr val="002060"/>
                </a:solidFill>
              </a:rPr>
              <a:t>. pharyngitis has been estimated at  0.3-3%.</a:t>
            </a:r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61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endParaRPr lang="en-GB" dirty="0" smtClean="0"/>
          </a:p>
          <a:p>
            <a:r>
              <a:rPr lang="en-GB" dirty="0" smtClean="0">
                <a:latin typeface="Aharoni" pitchFamily="2" charset="-79"/>
                <a:cs typeface="Aharoni" pitchFamily="2" charset="-79"/>
              </a:rPr>
              <a:t>Patients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with congenital heart lesions in which blood is ejected at high velocity through a hole or </a:t>
            </a:r>
            <a:r>
              <a:rPr lang="en-GB" dirty="0" err="1">
                <a:latin typeface="Aharoni" pitchFamily="2" charset="-79"/>
                <a:cs typeface="Aharoni" pitchFamily="2" charset="-79"/>
              </a:rPr>
              <a:t>stenotic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 orifice are most 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at risk of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endocarditis. </a:t>
            </a: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r>
              <a:rPr lang="en-GB" dirty="0" err="1" smtClean="0">
                <a:latin typeface="Aharoni" pitchFamily="2" charset="-79"/>
                <a:cs typeface="Aharoni" pitchFamily="2" charset="-79"/>
              </a:rPr>
              <a:t>Vegetations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usually form at the site of the </a:t>
            </a:r>
            <a:r>
              <a:rPr lang="en-GB" dirty="0" err="1">
                <a:latin typeface="Aharoni" pitchFamily="2" charset="-79"/>
                <a:cs typeface="Aharoni" pitchFamily="2" charset="-79"/>
              </a:rPr>
              <a:t>endocardial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 or intimal erosion that results from the turbulent flow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.</a:t>
            </a:r>
          </a:p>
          <a:p>
            <a:endParaRPr lang="en-GB" dirty="0">
              <a:latin typeface="Aharoni" pitchFamily="2" charset="-79"/>
              <a:cs typeface="Aharoni" pitchFamily="2" charset="-79"/>
            </a:endParaRPr>
          </a:p>
          <a:p>
            <a:r>
              <a:rPr lang="en-GB" dirty="0" smtClean="0">
                <a:latin typeface="Aharoni" pitchFamily="2" charset="-79"/>
                <a:cs typeface="Aharoni" pitchFamily="2" charset="-79"/>
              </a:rPr>
              <a:t>Children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with 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VSD,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left-sided </a:t>
            </a:r>
            <a:r>
              <a:rPr lang="en-GB" dirty="0" err="1">
                <a:latin typeface="Aharoni" pitchFamily="2" charset="-79"/>
                <a:cs typeface="Aharoni" pitchFamily="2" charset="-79"/>
              </a:rPr>
              <a:t>valvular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 disease such as aortic stenosis, 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TOF,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and systemic-pulmonary arterial communications 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(PDA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or Blalock-</a:t>
            </a:r>
            <a:r>
              <a:rPr lang="en-GB" dirty="0" err="1">
                <a:latin typeface="Aharoni" pitchFamily="2" charset="-79"/>
                <a:cs typeface="Aharoni" pitchFamily="2" charset="-79"/>
              </a:rPr>
              <a:t>Taussig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 shunts) are at highest risk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95061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8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HISTORY </a:t>
            </a:r>
            <a:br>
              <a:rPr lang="en-GB" sz="48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</a:br>
            <a:endParaRPr lang="en-GB" sz="48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Prior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congenital or rheumatic heart disease </a:t>
            </a:r>
          </a:p>
          <a:p>
            <a:pPr>
              <a:buFont typeface="Wingdings" pitchFamily="2" charset="2"/>
              <a:buChar char="Ø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Preceding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dental, urinary tract, or intestinal procedure </a:t>
            </a:r>
          </a:p>
          <a:p>
            <a:pPr marL="0" indent="0">
              <a:buNone/>
            </a:pPr>
            <a:r>
              <a:rPr lang="en-GB" dirty="0">
                <a:latin typeface="Aharoni" pitchFamily="2" charset="-79"/>
                <a:cs typeface="Aharoni" pitchFamily="2" charset="-79"/>
              </a:rPr>
              <a:t> </a:t>
            </a: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Intravenous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drug use </a:t>
            </a:r>
          </a:p>
          <a:p>
            <a:pPr marL="0" indent="0">
              <a:buNone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  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Central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venous catheter </a:t>
            </a:r>
          </a:p>
          <a:p>
            <a:pPr marL="0" indent="0">
              <a:buNone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Prosthetic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heart valve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027002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/>
            </a:r>
            <a:br>
              <a:rPr lang="en-GB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</a:br>
            <a:r>
              <a:rPr lang="en-GB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CLINICAL </a:t>
            </a:r>
            <a:r>
              <a:rPr lang="en-GB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MANIFESTATIONS </a:t>
            </a:r>
            <a:br>
              <a:rPr lang="en-GB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</a:br>
            <a:endParaRPr lang="en-GB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endParaRPr lang="en-GB" dirty="0"/>
          </a:p>
          <a:p>
            <a:pPr>
              <a:buFont typeface="Wingdings" pitchFamily="2" charset="2"/>
              <a:buChar char="ü"/>
            </a:pPr>
            <a:r>
              <a:rPr lang="en-GB" dirty="0" err="1" smtClean="0">
                <a:latin typeface="Aharoni" pitchFamily="2" charset="-79"/>
                <a:cs typeface="Aharoni" pitchFamily="2" charset="-79"/>
              </a:rPr>
              <a:t>Pt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 may present with high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, intermittent fever and prostration. </a:t>
            </a: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ü"/>
            </a:pPr>
            <a:endParaRPr lang="en-GB" dirty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ü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Prolonged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fever without other manifestations that persists for as long as several months may be the only symptom. </a:t>
            </a:r>
          </a:p>
          <a:p>
            <a:pPr>
              <a:buFont typeface="Wingdings" pitchFamily="2" charset="2"/>
              <a:buChar char="ü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31778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632"/>
            <a:ext cx="9144000" cy="6480720"/>
          </a:xfrm>
        </p:spPr>
        <p:txBody>
          <a:bodyPr>
            <a:normAutofit fontScale="85000" lnSpcReduction="10000"/>
          </a:bodyPr>
          <a:lstStyle/>
          <a:p>
            <a:endParaRPr lang="en-GB" dirty="0" smtClean="0"/>
          </a:p>
          <a:p>
            <a:r>
              <a:rPr lang="en-GB" dirty="0" smtClean="0">
                <a:latin typeface="Aharoni" pitchFamily="2" charset="-79"/>
                <a:cs typeface="Aharoni" pitchFamily="2" charset="-79"/>
              </a:rPr>
              <a:t>The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symptoms are often nonspecific and consist of low-grade fever with afternoon elevations, fatigue, malaise, myalgia, arthralgia, headache, chest and abdominal pain, chills, nausea, and vomiting, night sweats, weight 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loss.</a:t>
            </a:r>
            <a:endParaRPr lang="en-GB" dirty="0">
              <a:latin typeface="Aharoni" pitchFamily="2" charset="-79"/>
              <a:cs typeface="Aharoni" pitchFamily="2" charset="-79"/>
            </a:endParaRPr>
          </a:p>
          <a:p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r>
              <a:rPr lang="en-GB" dirty="0" smtClean="0">
                <a:latin typeface="Aharoni" pitchFamily="2" charset="-79"/>
                <a:cs typeface="Aharoni" pitchFamily="2" charset="-79"/>
              </a:rPr>
              <a:t>New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or changing heart murmurs are common, particularly with associated heart failure. </a:t>
            </a:r>
          </a:p>
          <a:p>
            <a:endParaRPr lang="en-GB" dirty="0">
              <a:latin typeface="Aharoni" pitchFamily="2" charset="-79"/>
              <a:cs typeface="Aharoni" pitchFamily="2" charset="-79"/>
            </a:endParaRPr>
          </a:p>
          <a:p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r>
              <a:rPr lang="en-GB" dirty="0" smtClean="0">
                <a:latin typeface="Aharoni" pitchFamily="2" charset="-79"/>
                <a:cs typeface="Aharoni" pitchFamily="2" charset="-79"/>
              </a:rPr>
              <a:t>Splenomegaly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and </a:t>
            </a:r>
            <a:r>
              <a:rPr lang="en-GB" dirty="0" err="1">
                <a:latin typeface="Aharoni" pitchFamily="2" charset="-79"/>
                <a:cs typeface="Aharoni" pitchFamily="2" charset="-79"/>
              </a:rPr>
              <a:t>petechiae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 are relatively common.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668509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OTHER SIGNS</a:t>
            </a:r>
            <a:endParaRPr lang="en-GB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52736"/>
            <a:ext cx="9036496" cy="580526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  <a:p>
            <a:pPr>
              <a:buFont typeface="Wingdings" pitchFamily="2" charset="2"/>
              <a:buChar char="ü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Tachycardia  </a:t>
            </a:r>
            <a:endParaRPr lang="en-GB" dirty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ü"/>
            </a:pPr>
            <a:r>
              <a:rPr lang="en-GB" dirty="0">
                <a:latin typeface="Aharoni" pitchFamily="2" charset="-79"/>
                <a:cs typeface="Aharoni" pitchFamily="2" charset="-79"/>
              </a:rPr>
              <a:t> </a:t>
            </a: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ü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Arthritis </a:t>
            </a:r>
            <a:endParaRPr lang="en-GB" dirty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ü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ü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Heart failure </a:t>
            </a:r>
          </a:p>
          <a:p>
            <a:pPr>
              <a:buFont typeface="Wingdings" pitchFamily="2" charset="2"/>
              <a:buChar char="ü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 </a:t>
            </a:r>
          </a:p>
          <a:p>
            <a:pPr>
              <a:buFont typeface="Wingdings" pitchFamily="2" charset="2"/>
              <a:buChar char="ü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Arrhythmias </a:t>
            </a:r>
          </a:p>
          <a:p>
            <a:pPr>
              <a:buFont typeface="Wingdings" pitchFamily="2" charset="2"/>
              <a:buChar char="ü"/>
            </a:pPr>
            <a:endParaRPr lang="en-GB" dirty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ü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Metastatic infection (arthritis, meningitis, </a:t>
            </a:r>
            <a:r>
              <a:rPr lang="en-GB" dirty="0" err="1" smtClean="0">
                <a:latin typeface="Aharoni" pitchFamily="2" charset="-79"/>
                <a:cs typeface="Aharoni" pitchFamily="2" charset="-79"/>
              </a:rPr>
              <a:t>mycotic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 arterial aneurysm, pericarditis, abscesses, septic pulmonary emboli) </a:t>
            </a:r>
          </a:p>
          <a:p>
            <a:pPr>
              <a:buFont typeface="Wingdings" pitchFamily="2" charset="2"/>
              <a:buChar char="ü"/>
            </a:pPr>
            <a:endParaRPr lang="en-GB" dirty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ü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Clubbing 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90494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036496" cy="6597352"/>
          </a:xfrm>
        </p:spPr>
        <p:txBody>
          <a:bodyPr>
            <a:normAutofit fontScale="92500" lnSpcReduction="10000"/>
          </a:bodyPr>
          <a:lstStyle/>
          <a:p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sz="35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N</a:t>
            </a:r>
            <a:r>
              <a:rPr lang="en-GB" sz="35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eurologic </a:t>
            </a:r>
            <a:r>
              <a:rPr lang="en-GB" sz="35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complications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such as embolic strokes, cerebral 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abscesses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and </a:t>
            </a:r>
            <a:r>
              <a:rPr lang="en-GB" dirty="0" err="1">
                <a:latin typeface="Aharoni" pitchFamily="2" charset="-79"/>
                <a:cs typeface="Aharoni" pitchFamily="2" charset="-79"/>
              </a:rPr>
              <a:t>hemorrhage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 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are often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associated with staphylococcal 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dx</a:t>
            </a:r>
            <a:endParaRPr lang="en-GB" dirty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Ø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Ø"/>
            </a:pPr>
            <a:endParaRPr lang="en-GB" dirty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Ø"/>
            </a:pPr>
            <a:r>
              <a:rPr lang="en-GB" dirty="0" err="1" smtClean="0">
                <a:latin typeface="Aharoni" pitchFamily="2" charset="-79"/>
                <a:cs typeface="Aharoni" pitchFamily="2" charset="-79"/>
              </a:rPr>
              <a:t>Meningismus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, increased intracranial pressure, altered sensorium, and focal neurologic signs are manifestations of these complications. </a:t>
            </a: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Ø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Myocardial abscesses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may occur with staphylococcal disease and 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may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rupture into the pericardium 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causing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purulent pericarditis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66591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41368"/>
          </a:xfrm>
        </p:spPr>
        <p:txBody>
          <a:bodyPr>
            <a:normAutofit lnSpcReduction="10000"/>
          </a:bodyPr>
          <a:lstStyle/>
          <a:p>
            <a:r>
              <a:rPr lang="en-GB" dirty="0">
                <a:latin typeface="Aharoni" pitchFamily="2" charset="-79"/>
                <a:cs typeface="Aharoni" pitchFamily="2" charset="-79"/>
              </a:rPr>
              <a:t>Classic skin findings develop late in the course of the 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disease.</a:t>
            </a:r>
            <a:endParaRPr lang="en-GB" dirty="0">
              <a:latin typeface="Aharoni" pitchFamily="2" charset="-79"/>
              <a:cs typeface="Aharoni" pitchFamily="2" charset="-79"/>
            </a:endParaRPr>
          </a:p>
          <a:p>
            <a:pPr marL="0" indent="0">
              <a:buNone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 marL="0" indent="0">
              <a:buNone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Such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manifestations 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include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Osler </a:t>
            </a:r>
            <a:r>
              <a:rPr lang="en-GB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nodes </a:t>
            </a:r>
            <a:r>
              <a:rPr lang="en-GB" dirty="0"/>
              <a:t>(tender, pea-sized intradermal nodules in the pads of the fingers and toes), </a:t>
            </a:r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dirty="0" err="1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Janeway</a:t>
            </a:r>
            <a:r>
              <a:rPr lang="en-GB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GB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lesions </a:t>
            </a:r>
            <a:r>
              <a:rPr lang="en-GB" dirty="0"/>
              <a:t>(painless </a:t>
            </a:r>
            <a:r>
              <a:rPr lang="en-GB" dirty="0" smtClean="0"/>
              <a:t>small </a:t>
            </a:r>
            <a:r>
              <a:rPr lang="en-GB" dirty="0" err="1"/>
              <a:t>hemorrhagic</a:t>
            </a:r>
            <a:r>
              <a:rPr lang="en-GB" dirty="0"/>
              <a:t> lesions on the palms and soles</a:t>
            </a:r>
            <a:r>
              <a:rPr lang="en-GB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Splinter </a:t>
            </a:r>
            <a:r>
              <a:rPr lang="en-GB" dirty="0" err="1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hemorrhages</a:t>
            </a:r>
            <a:r>
              <a:rPr lang="en-GB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GB" dirty="0"/>
              <a:t>(linear lesions beneath the nails). 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3000" dirty="0" smtClean="0">
                <a:latin typeface="Aharoni" pitchFamily="2" charset="-79"/>
                <a:cs typeface="Aharoni" pitchFamily="2" charset="-79"/>
              </a:rPr>
              <a:t>These </a:t>
            </a:r>
            <a:r>
              <a:rPr lang="en-GB" sz="3000" dirty="0">
                <a:latin typeface="Aharoni" pitchFamily="2" charset="-79"/>
                <a:cs typeface="Aharoni" pitchFamily="2" charset="-79"/>
              </a:rPr>
              <a:t>lesions may represent </a:t>
            </a:r>
            <a:r>
              <a:rPr lang="en-GB" sz="3000" dirty="0" err="1">
                <a:latin typeface="Aharoni" pitchFamily="2" charset="-79"/>
                <a:cs typeface="Aharoni" pitchFamily="2" charset="-79"/>
              </a:rPr>
              <a:t>vasculitis</a:t>
            </a:r>
            <a:r>
              <a:rPr lang="en-GB" sz="3000" dirty="0">
                <a:latin typeface="Aharoni" pitchFamily="2" charset="-79"/>
                <a:cs typeface="Aharoni" pitchFamily="2" charset="-79"/>
              </a:rPr>
              <a:t> produced by circulating antigen-antibody complexes.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709589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DIAGNOSIS</a:t>
            </a:r>
            <a:endParaRPr lang="en-GB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>
                <a:latin typeface="Aharoni" pitchFamily="2" charset="-79"/>
                <a:cs typeface="Aharoni" pitchFamily="2" charset="-79"/>
              </a:rPr>
              <a:t>Identification of infective endocarditis 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is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based on a high index of suspicion during evaluation of an infection in a child with an underlying contributory factor.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015807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DIAGNOSIS</a:t>
            </a:r>
            <a:endParaRPr lang="en-GB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4500" dirty="0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BLOOD CULTURE</a:t>
            </a:r>
          </a:p>
          <a:p>
            <a:pPr marL="0" indent="0">
              <a:buNone/>
            </a:pPr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 Samples should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be obtained as promptly as 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possible.</a:t>
            </a:r>
          </a:p>
          <a:p>
            <a:pPr>
              <a:buFont typeface="Wingdings" pitchFamily="2" charset="2"/>
              <a:buChar char="Ø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Three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to five separate blood collections should be obtained after careful preparation of the phlebotomy site. </a:t>
            </a: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Ø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Antimicrobial </a:t>
            </a:r>
            <a:r>
              <a:rPr lang="en-GB" dirty="0" err="1">
                <a:latin typeface="Aharoni" pitchFamily="2" charset="-79"/>
                <a:cs typeface="Aharoni" pitchFamily="2" charset="-79"/>
              </a:rPr>
              <a:t>pretreatment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 of the patient reduces the yield of blood cultures to 50–60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%.</a:t>
            </a:r>
          </a:p>
          <a:p>
            <a:pPr>
              <a:buFont typeface="Wingdings" pitchFamily="2" charset="2"/>
              <a:buChar char="Ø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Other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specimens 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that may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be cultured include scrapings from cutaneous lesions, urine, synovial fluid, abscesses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, CSF. </a:t>
            </a:r>
            <a:endParaRPr lang="en-GB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2363808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ECHOCARDIOGRAPHY</a:t>
            </a:r>
            <a:endParaRPr lang="en-GB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760640"/>
          </a:xfrm>
        </p:spPr>
        <p:txBody>
          <a:bodyPr>
            <a:normAutofit fontScale="85000" lnSpcReduction="20000"/>
          </a:bodyPr>
          <a:lstStyle/>
          <a:p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Two-dimensional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echocardiography can identify the size, shape, location, and mobility of the 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lesion.</a:t>
            </a:r>
          </a:p>
          <a:p>
            <a:pPr>
              <a:buFont typeface="Wingdings" pitchFamily="2" charset="2"/>
              <a:buChar char="Ø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The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combination of transthoracic and </a:t>
            </a:r>
            <a:r>
              <a:rPr lang="en-GB" dirty="0" err="1">
                <a:latin typeface="Aharoni" pitchFamily="2" charset="-79"/>
                <a:cs typeface="Aharoni" pitchFamily="2" charset="-79"/>
              </a:rPr>
              <a:t>transesophageal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 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echo enhances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the ability to diagnose endocarditis. </a:t>
            </a:r>
          </a:p>
          <a:p>
            <a:pPr>
              <a:buFont typeface="Wingdings" pitchFamily="2" charset="2"/>
              <a:buChar char="Ø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Echo is helpful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in predicting embolic complications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,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lesions &gt;1 cm and </a:t>
            </a:r>
            <a:r>
              <a:rPr lang="en-GB" dirty="0" err="1">
                <a:latin typeface="Aharoni" pitchFamily="2" charset="-79"/>
                <a:cs typeface="Aharoni" pitchFamily="2" charset="-79"/>
              </a:rPr>
              <a:t>fungating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 masses are at greatest risk for embolization. </a:t>
            </a: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Ø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The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absence of </a:t>
            </a:r>
            <a:r>
              <a:rPr lang="en-GB" dirty="0" err="1">
                <a:latin typeface="Aharoni" pitchFamily="2" charset="-79"/>
                <a:cs typeface="Aharoni" pitchFamily="2" charset="-79"/>
              </a:rPr>
              <a:t>vegetations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 does not exclude 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endocarditis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.</a:t>
            </a:r>
            <a:endParaRPr lang="en-GB" dirty="0" smtClean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18726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5973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dirty="0" smtClean="0"/>
              <a:t>Streptococcal proteins display </a:t>
            </a:r>
            <a:r>
              <a:rPr lang="en-GB" b="1" dirty="0" smtClean="0">
                <a:solidFill>
                  <a:srgbClr val="FF0000"/>
                </a:solidFill>
              </a:rPr>
              <a:t>molecular mimicry </a:t>
            </a:r>
            <a:r>
              <a:rPr lang="en-GB" dirty="0" smtClean="0"/>
              <a:t>recognized by the immune system , especially bacterial M- proteins and human cardiac antigens </a:t>
            </a:r>
          </a:p>
          <a:p>
            <a:pPr>
              <a:buFont typeface="Wingdings" pitchFamily="2" charset="2"/>
              <a:buChar char="v"/>
            </a:pPr>
            <a:endParaRPr lang="en-GB" b="1" dirty="0">
              <a:solidFill>
                <a:srgbClr val="C00000"/>
              </a:solidFill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v"/>
            </a:pPr>
            <a:r>
              <a:rPr lang="en-GB" b="1" dirty="0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The valves most affected by RF are the mitral, aortic, tricuspid, and pulmonary valves.</a:t>
            </a:r>
          </a:p>
          <a:p>
            <a:pPr>
              <a:buFont typeface="Wingdings" pitchFamily="2" charset="2"/>
              <a:buChar char="v"/>
            </a:pPr>
            <a:endParaRPr lang="en-GB" dirty="0" smtClean="0"/>
          </a:p>
          <a:p>
            <a:pPr>
              <a:buFont typeface="Wingdings" pitchFamily="2" charset="2"/>
              <a:buChar char="v"/>
            </a:pPr>
            <a:r>
              <a:rPr lang="en-GB" b="1" dirty="0" smtClean="0">
                <a:latin typeface="Arial Rounded MT Bold" pitchFamily="34" charset="0"/>
              </a:rPr>
              <a:t>Often</a:t>
            </a:r>
            <a:r>
              <a:rPr lang="en-GB" b="1" dirty="0">
                <a:latin typeface="Arial Rounded MT Bold" pitchFamily="34" charset="0"/>
              </a:rPr>
              <a:t> </a:t>
            </a:r>
            <a:r>
              <a:rPr lang="en-GB" b="1" dirty="0" smtClean="0">
                <a:latin typeface="Arial Rounded MT Bold" pitchFamily="34" charset="0"/>
              </a:rPr>
              <a:t>the mitral valve is involved with one or more of the other 3 valves.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29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36104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Duke criteria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Major </a:t>
            </a:r>
            <a:r>
              <a:rPr lang="en-GB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criteria </a:t>
            </a:r>
            <a:r>
              <a:rPr lang="en-GB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include</a:t>
            </a:r>
          </a:p>
          <a:p>
            <a:pPr marL="0" indent="0">
              <a:buNone/>
            </a:pPr>
            <a:r>
              <a:rPr lang="en-GB" dirty="0" smtClean="0"/>
              <a:t> </a:t>
            </a:r>
            <a:r>
              <a:rPr lang="en-GB" dirty="0"/>
              <a:t>(1)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positive blood 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cultures.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en-GB" dirty="0"/>
              <a:t>2) 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Evidence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of endocarditis on 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echo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(</a:t>
            </a:r>
            <a:r>
              <a:rPr lang="en-GB" dirty="0" err="1">
                <a:latin typeface="Aharoni" pitchFamily="2" charset="-79"/>
                <a:cs typeface="Aharoni" pitchFamily="2" charset="-79"/>
              </a:rPr>
              <a:t>intracardiac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 mass on a valve or other site, </a:t>
            </a:r>
            <a:r>
              <a:rPr lang="en-GB" dirty="0" err="1">
                <a:latin typeface="Aharoni" pitchFamily="2" charset="-79"/>
                <a:cs typeface="Aharoni" pitchFamily="2" charset="-79"/>
              </a:rPr>
              <a:t>regurgitant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 flow near a prosthesis, abscess, </a:t>
            </a:r>
          </a:p>
        </p:txBody>
      </p:sp>
    </p:spTree>
    <p:extLst>
      <p:ext uri="{BB962C8B-B14F-4D97-AF65-F5344CB8AC3E}">
        <p14:creationId xmlns:p14="http://schemas.microsoft.com/office/powerpoint/2010/main" val="336811453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>
            <a:normAutofit fontScale="90000"/>
          </a:bodyPr>
          <a:lstStyle/>
          <a:p>
            <a:r>
              <a:rPr lang="en-GB" sz="49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/>
            </a:r>
            <a:br>
              <a:rPr lang="en-GB" sz="49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</a:br>
            <a:r>
              <a:rPr lang="en-GB" sz="49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Minor </a:t>
            </a:r>
            <a:r>
              <a:rPr lang="en-GB" sz="49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criteria include</a:t>
            </a:r>
            <a:br>
              <a:rPr lang="en-GB" sz="49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</a:br>
            <a:endParaRPr lang="en-GB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>
                <a:latin typeface="Aharoni" pitchFamily="2" charset="-79"/>
                <a:cs typeface="Aharoni" pitchFamily="2" charset="-79"/>
              </a:rPr>
              <a:t>Fever</a:t>
            </a:r>
          </a:p>
          <a:p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r>
              <a:rPr lang="en-GB" dirty="0" smtClean="0">
                <a:latin typeface="Aharoni" pitchFamily="2" charset="-79"/>
                <a:cs typeface="Aharoni" pitchFamily="2" charset="-79"/>
              </a:rPr>
              <a:t>Embolic-vascular signs</a:t>
            </a:r>
          </a:p>
          <a:p>
            <a:endParaRPr lang="en-GB" dirty="0">
              <a:latin typeface="Aharoni" pitchFamily="2" charset="-79"/>
              <a:cs typeface="Aharoni" pitchFamily="2" charset="-79"/>
            </a:endParaRPr>
          </a:p>
          <a:p>
            <a:r>
              <a:rPr lang="en-GB" dirty="0" smtClean="0">
                <a:latin typeface="Aharoni" pitchFamily="2" charset="-79"/>
                <a:cs typeface="Aharoni" pitchFamily="2" charset="-79"/>
              </a:rPr>
              <a:t>Immune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complex phenomena (glomerulonephritis, arthritis, rheumatoid factor, Osler nodes, Roth spots), </a:t>
            </a: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r>
              <a:rPr lang="en-GB" dirty="0" smtClean="0">
                <a:latin typeface="Aharoni" pitchFamily="2" charset="-79"/>
                <a:cs typeface="Aharoni" pitchFamily="2" charset="-79"/>
              </a:rPr>
              <a:t>A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single positive blood culture or serologic evidence of 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infection</a:t>
            </a:r>
          </a:p>
          <a:p>
            <a:endParaRPr lang="en-GB" dirty="0">
              <a:latin typeface="Aharoni" pitchFamily="2" charset="-79"/>
              <a:cs typeface="Aharoni" pitchFamily="2" charset="-79"/>
            </a:endParaRPr>
          </a:p>
          <a:p>
            <a:r>
              <a:rPr lang="en-GB" dirty="0" smtClean="0">
                <a:latin typeface="Aharoni" pitchFamily="2" charset="-79"/>
                <a:cs typeface="Aharoni" pitchFamily="2" charset="-79"/>
              </a:rPr>
              <a:t>Echocardiographic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signs not meeting the major criteria. </a:t>
            </a: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MODIFIED DUKES CRITERIA</a:t>
            </a:r>
          </a:p>
          <a:p>
            <a:r>
              <a:rPr lang="en-GB" dirty="0" smtClean="0">
                <a:latin typeface="Aharoni" pitchFamily="2" charset="-79"/>
                <a:cs typeface="Aharoni" pitchFamily="2" charset="-79"/>
              </a:rPr>
              <a:t>Others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are the presence of newly diagnosed clubbing, splenomegaly, splinter </a:t>
            </a:r>
            <a:r>
              <a:rPr lang="en-GB" dirty="0" err="1">
                <a:latin typeface="Aharoni" pitchFamily="2" charset="-79"/>
                <a:cs typeface="Aharoni" pitchFamily="2" charset="-79"/>
              </a:rPr>
              <a:t>hemorrhages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, and </a:t>
            </a:r>
            <a:r>
              <a:rPr lang="en-GB" dirty="0" err="1">
                <a:latin typeface="Aharoni" pitchFamily="2" charset="-79"/>
                <a:cs typeface="Aharoni" pitchFamily="2" charset="-79"/>
              </a:rPr>
              <a:t>petechiae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; a high erythrocyte sedimentation rate; a high C-reactive protein level; and the presence of central </a:t>
            </a:r>
            <a:r>
              <a:rPr lang="en-GB" dirty="0" err="1">
                <a:latin typeface="Aharoni" pitchFamily="2" charset="-79"/>
                <a:cs typeface="Aharoni" pitchFamily="2" charset="-79"/>
              </a:rPr>
              <a:t>nonfeeding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 lines, peripheral lines, and microscopic </a:t>
            </a:r>
            <a:r>
              <a:rPr lang="en-GB" dirty="0" err="1">
                <a:latin typeface="Aharoni" pitchFamily="2" charset="-79"/>
                <a:cs typeface="Aharoni" pitchFamily="2" charset="-79"/>
              </a:rPr>
              <a:t>hematuria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.</a:t>
            </a:r>
          </a:p>
          <a:p>
            <a:endParaRPr lang="en-GB" dirty="0">
              <a:latin typeface="Aharoni" pitchFamily="2" charset="-79"/>
              <a:cs typeface="Aharoni" pitchFamily="2" charset="-79"/>
            </a:endParaRPr>
          </a:p>
          <a:p>
            <a:endParaRPr lang="en-GB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0108802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Duke criteria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GB" sz="3600" dirty="0">
                <a:latin typeface="Aharoni" pitchFamily="2" charset="-79"/>
                <a:cs typeface="Aharoni" pitchFamily="2" charset="-79"/>
              </a:rPr>
              <a:t>Two major criteria, </a:t>
            </a:r>
            <a:endParaRPr lang="en-GB" sz="3600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ü"/>
            </a:pPr>
            <a:endParaRPr lang="en-GB" sz="3600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ü"/>
            </a:pPr>
            <a:r>
              <a:rPr lang="en-GB" sz="3600" dirty="0" smtClean="0">
                <a:latin typeface="Aharoni" pitchFamily="2" charset="-79"/>
                <a:cs typeface="Aharoni" pitchFamily="2" charset="-79"/>
              </a:rPr>
              <a:t>One </a:t>
            </a:r>
            <a:r>
              <a:rPr lang="en-GB" sz="3600" dirty="0">
                <a:latin typeface="Aharoni" pitchFamily="2" charset="-79"/>
                <a:cs typeface="Aharoni" pitchFamily="2" charset="-79"/>
              </a:rPr>
              <a:t>major and three minor, </a:t>
            </a:r>
            <a:endParaRPr lang="en-GB" sz="3600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ü"/>
            </a:pPr>
            <a:endParaRPr lang="en-GB" sz="3600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ü"/>
            </a:pPr>
            <a:r>
              <a:rPr lang="en-GB" sz="3600" dirty="0" smtClean="0">
                <a:latin typeface="Aharoni" pitchFamily="2" charset="-79"/>
                <a:cs typeface="Aharoni" pitchFamily="2" charset="-79"/>
              </a:rPr>
              <a:t>Or </a:t>
            </a:r>
            <a:r>
              <a:rPr lang="en-GB" sz="3600" dirty="0">
                <a:latin typeface="Aharoni" pitchFamily="2" charset="-79"/>
                <a:cs typeface="Aharoni" pitchFamily="2" charset="-79"/>
              </a:rPr>
              <a:t>five minor criteria suggest definite endocarditis</a:t>
            </a:r>
          </a:p>
        </p:txBody>
      </p:sp>
    </p:spTree>
    <p:extLst>
      <p:ext uri="{BB962C8B-B14F-4D97-AF65-F5344CB8AC3E}">
        <p14:creationId xmlns:p14="http://schemas.microsoft.com/office/powerpoint/2010/main" val="79582566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2074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/>
            </a:r>
            <a:br>
              <a:rPr lang="en-GB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</a:br>
            <a:r>
              <a:rPr lang="en-GB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PROGNOSIS </a:t>
            </a:r>
            <a:r>
              <a:rPr lang="en-GB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AND COMPLICATIONS.</a:t>
            </a:r>
            <a:br>
              <a:rPr lang="en-GB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</a:br>
            <a:endParaRPr lang="en-GB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 fontScale="92500" lnSpcReduction="10000"/>
          </a:bodyPr>
          <a:lstStyle/>
          <a:p>
            <a:endParaRPr lang="en-GB" dirty="0"/>
          </a:p>
          <a:p>
            <a:pPr>
              <a:buFont typeface="Wingdings" pitchFamily="2" charset="2"/>
              <a:buChar char="Ø"/>
            </a:pPr>
            <a:r>
              <a:rPr lang="en-GB" b="1" dirty="0">
                <a:latin typeface="Aharoni" pitchFamily="2" charset="-79"/>
                <a:cs typeface="Aharoni" pitchFamily="2" charset="-79"/>
              </a:rPr>
              <a:t>In the pre-antibiotic era, infective endocarditis was a fatal disease. </a:t>
            </a:r>
            <a:endParaRPr lang="en-GB" b="1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Ø"/>
            </a:pPr>
            <a:endParaRPr lang="en-GB" b="1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Ø"/>
            </a:pPr>
            <a:r>
              <a:rPr lang="en-GB" b="1" dirty="0" smtClean="0">
                <a:latin typeface="Aharoni" pitchFamily="2" charset="-79"/>
                <a:cs typeface="Aharoni" pitchFamily="2" charset="-79"/>
              </a:rPr>
              <a:t>Despite </a:t>
            </a:r>
            <a:r>
              <a:rPr lang="en-GB" b="1" dirty="0">
                <a:latin typeface="Aharoni" pitchFamily="2" charset="-79"/>
                <a:cs typeface="Aharoni" pitchFamily="2" charset="-79"/>
              </a:rPr>
              <a:t>the use of antibiotic agents, mortality remains at 20–25%. </a:t>
            </a:r>
            <a:endParaRPr lang="en-GB" b="1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Ø"/>
            </a:pPr>
            <a:endParaRPr lang="en-GB" b="1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Ø"/>
            </a:pPr>
            <a:r>
              <a:rPr lang="en-GB" b="1" dirty="0" smtClean="0">
                <a:latin typeface="Aharoni" pitchFamily="2" charset="-79"/>
                <a:cs typeface="Aharoni" pitchFamily="2" charset="-79"/>
              </a:rPr>
              <a:t>Serious </a:t>
            </a:r>
            <a:r>
              <a:rPr lang="en-GB" b="1" dirty="0">
                <a:latin typeface="Aharoni" pitchFamily="2" charset="-79"/>
                <a:cs typeface="Aharoni" pitchFamily="2" charset="-79"/>
              </a:rPr>
              <a:t>morbidity occurs in 50–60% of children with documented infective </a:t>
            </a:r>
            <a:r>
              <a:rPr lang="en-GB" b="1" dirty="0" smtClean="0">
                <a:latin typeface="Aharoni" pitchFamily="2" charset="-79"/>
                <a:cs typeface="Aharoni" pitchFamily="2" charset="-79"/>
              </a:rPr>
              <a:t>endocarditis.</a:t>
            </a:r>
          </a:p>
          <a:p>
            <a:pPr>
              <a:buFont typeface="Wingdings" pitchFamily="2" charset="2"/>
              <a:buChar char="Ø"/>
            </a:pPr>
            <a:endParaRPr lang="en-GB" b="1" dirty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Ø"/>
            </a:pPr>
            <a:r>
              <a:rPr lang="en-GB" b="1" dirty="0" smtClean="0">
                <a:latin typeface="Aharoni" pitchFamily="2" charset="-79"/>
                <a:cs typeface="Aharoni" pitchFamily="2" charset="-79"/>
              </a:rPr>
              <a:t>The </a:t>
            </a:r>
            <a:r>
              <a:rPr lang="en-GB" b="1" dirty="0">
                <a:latin typeface="Aharoni" pitchFamily="2" charset="-79"/>
                <a:cs typeface="Aharoni" pitchFamily="2" charset="-79"/>
              </a:rPr>
              <a:t>most common is </a:t>
            </a:r>
            <a:r>
              <a:rPr lang="en-GB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heart failure </a:t>
            </a:r>
            <a:r>
              <a:rPr lang="en-GB" b="1" dirty="0">
                <a:latin typeface="Aharoni" pitchFamily="2" charset="-79"/>
                <a:cs typeface="Aharoni" pitchFamily="2" charset="-79"/>
              </a:rPr>
              <a:t>caused by </a:t>
            </a:r>
            <a:r>
              <a:rPr lang="en-GB" b="1" dirty="0" err="1">
                <a:latin typeface="Aharoni" pitchFamily="2" charset="-79"/>
                <a:cs typeface="Aharoni" pitchFamily="2" charset="-79"/>
              </a:rPr>
              <a:t>vegetations</a:t>
            </a:r>
            <a:r>
              <a:rPr lang="en-GB" b="1" dirty="0">
                <a:latin typeface="Aharoni" pitchFamily="2" charset="-79"/>
                <a:cs typeface="Aharoni" pitchFamily="2" charset="-79"/>
              </a:rPr>
              <a:t> involving the aortic or mitral valve</a:t>
            </a:r>
            <a:r>
              <a:rPr lang="en-GB" b="1" dirty="0" smtClean="0">
                <a:latin typeface="Aharoni" pitchFamily="2" charset="-79"/>
                <a:cs typeface="Aharoni" pitchFamily="2" charset="-79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GB" b="1" dirty="0" smtClean="0">
              <a:latin typeface="Aharoni" pitchFamily="2" charset="-79"/>
              <a:cs typeface="Aharoni" pitchFamily="2" charset="-79"/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32936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6693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 </a:t>
            </a:r>
            <a:endParaRPr lang="en-GB" dirty="0" smtClean="0"/>
          </a:p>
          <a:p>
            <a:pPr>
              <a:buFont typeface="Wingdings" pitchFamily="2" charset="2"/>
              <a:buChar char="ü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Myocardial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abscesses and toxic myocarditis may also lead to heart failure </a:t>
            </a:r>
          </a:p>
          <a:p>
            <a:pPr>
              <a:buFont typeface="Wingdings" pitchFamily="2" charset="2"/>
              <a:buChar char="ü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ü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Systemic emboli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often with 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CNS manifestations</a:t>
            </a:r>
          </a:p>
          <a:p>
            <a:pPr>
              <a:buFont typeface="Wingdings" pitchFamily="2" charset="2"/>
              <a:buChar char="ü"/>
            </a:pPr>
            <a:endParaRPr lang="en-GB" dirty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ü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Pulmonary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emboli may occur in children with VSD or 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TOF</a:t>
            </a:r>
            <a:endParaRPr lang="en-GB" dirty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ü"/>
            </a:pPr>
            <a:endParaRPr lang="en-GB" dirty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ü"/>
            </a:pPr>
            <a:r>
              <a:rPr lang="en-GB" dirty="0">
                <a:latin typeface="Aharoni" pitchFamily="2" charset="-79"/>
                <a:cs typeface="Aharoni" pitchFamily="2" charset="-79"/>
              </a:rPr>
              <a:t>Other complications include </a:t>
            </a:r>
            <a:r>
              <a:rPr lang="en-GB" dirty="0" err="1">
                <a:latin typeface="Aharoni" pitchFamily="2" charset="-79"/>
                <a:cs typeface="Aharoni" pitchFamily="2" charset="-79"/>
              </a:rPr>
              <a:t>mycotic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 aneurysm, obstruction of a valve secondary to large </a:t>
            </a:r>
            <a:r>
              <a:rPr lang="en-GB" dirty="0" err="1">
                <a:latin typeface="Aharoni" pitchFamily="2" charset="-79"/>
                <a:cs typeface="Aharoni" pitchFamily="2" charset="-79"/>
              </a:rPr>
              <a:t>vegetations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, </a:t>
            </a: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ü"/>
            </a:pPr>
            <a:endParaRPr lang="en-GB" dirty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ü"/>
            </a:pPr>
            <a:r>
              <a:rPr lang="en-GB" dirty="0">
                <a:latin typeface="Aharoni" pitchFamily="2" charset="-79"/>
                <a:cs typeface="Aharoni" pitchFamily="2" charset="-79"/>
              </a:rPr>
              <a:t>A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cquired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VSD.</a:t>
            </a:r>
          </a:p>
          <a:p>
            <a:pPr>
              <a:buFont typeface="Wingdings" pitchFamily="2" charset="2"/>
              <a:buChar char="ü"/>
            </a:pPr>
            <a:endParaRPr lang="en-GB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ü"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Meningitis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, osteomyelitis, arthritis, renal abscess, and immune complex–mediated glomerulonephritis.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699525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TREATMENT</a:t>
            </a:r>
            <a:endParaRPr lang="en-GB" sz="54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GB" dirty="0">
                <a:latin typeface="Aharoni" pitchFamily="2" charset="-79"/>
                <a:cs typeface="Aharoni" pitchFamily="2" charset="-79"/>
              </a:rPr>
              <a:t>Aqueous crystalline penicillin G sodium 200,000 U/kg per 24 h IV in 4–6 equally divided 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doses for 4 weeks</a:t>
            </a:r>
          </a:p>
          <a:p>
            <a:pPr marL="0" indent="0">
              <a:buNone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 </a:t>
            </a:r>
          </a:p>
          <a:p>
            <a:pPr marL="0" indent="0">
              <a:buNone/>
            </a:pPr>
            <a:r>
              <a:rPr lang="en-GB" dirty="0" smtClean="0">
                <a:latin typeface="Aharoni" pitchFamily="2" charset="-79"/>
                <a:cs typeface="Aharoni" pitchFamily="2" charset="-79"/>
              </a:rPr>
              <a:t>OR</a:t>
            </a:r>
          </a:p>
          <a:p>
            <a:pPr>
              <a:buFont typeface="Wingdings" pitchFamily="2" charset="2"/>
              <a:buChar char="Ø"/>
            </a:pPr>
            <a:r>
              <a:rPr lang="en-GB" dirty="0">
                <a:latin typeface="Aharoni" pitchFamily="2" charset="-79"/>
                <a:cs typeface="Aharoni" pitchFamily="2" charset="-79"/>
              </a:rPr>
              <a:t>C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eftriaxone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100 mg/kg per 24 h IV/IM in 1 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dose for 4 weeks.</a:t>
            </a:r>
            <a:endParaRPr lang="en-GB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8189547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640"/>
            <a:ext cx="9144000" cy="5937523"/>
          </a:xfrm>
        </p:spPr>
        <p:txBody>
          <a:bodyPr/>
          <a:lstStyle/>
          <a:p>
            <a:pPr marL="0" indent="0">
              <a:buNone/>
            </a:pPr>
            <a:r>
              <a:rPr lang="en-GB" sz="40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PLUS</a:t>
            </a:r>
          </a:p>
          <a:p>
            <a:endParaRPr lang="en-GB" dirty="0" smtClean="0"/>
          </a:p>
          <a:p>
            <a:r>
              <a:rPr lang="en-GB" dirty="0" smtClean="0">
                <a:latin typeface="Aharoni" pitchFamily="2" charset="-79"/>
                <a:cs typeface="Aharoni" pitchFamily="2" charset="-79"/>
              </a:rPr>
              <a:t>Gentamicin </a:t>
            </a:r>
            <a:r>
              <a:rPr lang="en-GB" dirty="0" err="1" smtClean="0">
                <a:latin typeface="Aharoni" pitchFamily="2" charset="-79"/>
                <a:cs typeface="Aharoni" pitchFamily="2" charset="-79"/>
              </a:rPr>
              <a:t>sulfate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 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at 3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mg/kg per 24 h IV/IM in 1 dose, or 3 equally divided doses 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 for 2 weeks</a:t>
            </a:r>
          </a:p>
          <a:p>
            <a:endParaRPr lang="en-GB" dirty="0">
              <a:latin typeface="Aharoni" pitchFamily="2" charset="-79"/>
              <a:cs typeface="Aharoni" pitchFamily="2" charset="-79"/>
            </a:endParaRPr>
          </a:p>
          <a:p>
            <a:r>
              <a:rPr lang="en-GB" dirty="0" err="1">
                <a:latin typeface="Aharoni" pitchFamily="2" charset="-79"/>
                <a:cs typeface="Aharoni" pitchFamily="2" charset="-79"/>
              </a:rPr>
              <a:t>Vancomycin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 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hydrochloride at 40 </a:t>
            </a:r>
            <a:r>
              <a:rPr lang="en-GB" dirty="0">
                <a:latin typeface="Aharoni" pitchFamily="2" charset="-79"/>
                <a:cs typeface="Aharoni" pitchFamily="2" charset="-79"/>
              </a:rPr>
              <a:t>mg/kg per 24 h IV in 2–3 equally divided </a:t>
            </a:r>
            <a:r>
              <a:rPr lang="en-GB" dirty="0" smtClean="0">
                <a:latin typeface="Aharoni" pitchFamily="2" charset="-79"/>
                <a:cs typeface="Aharoni" pitchFamily="2" charset="-79"/>
              </a:rPr>
              <a:t>doses for 4 weeks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583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6632"/>
            <a:ext cx="9036496" cy="64807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dirty="0"/>
              <a:t> </a:t>
            </a:r>
            <a:r>
              <a:rPr lang="en-GB" b="1" dirty="0" smtClean="0">
                <a:solidFill>
                  <a:srgbClr val="002060"/>
                </a:solidFill>
                <a:latin typeface="Arial Rounded MT Bold" pitchFamily="34" charset="0"/>
              </a:rPr>
              <a:t>Acute </a:t>
            </a:r>
            <a:r>
              <a:rPr lang="en-GB" b="1" dirty="0" err="1" smtClean="0">
                <a:solidFill>
                  <a:srgbClr val="002060"/>
                </a:solidFill>
                <a:latin typeface="Arial Rounded MT Bold" pitchFamily="34" charset="0"/>
              </a:rPr>
              <a:t>invlovement</a:t>
            </a:r>
            <a:r>
              <a:rPr lang="en-GB" b="1" dirty="0" smtClean="0">
                <a:solidFill>
                  <a:srgbClr val="002060"/>
                </a:solidFill>
                <a:latin typeface="Arial Rounded MT Bold" pitchFamily="34" charset="0"/>
              </a:rPr>
              <a:t> of the heart gives rise to </a:t>
            </a:r>
            <a:r>
              <a:rPr lang="en-GB" sz="3600" b="1" dirty="0" err="1" smtClean="0">
                <a:solidFill>
                  <a:srgbClr val="FF0000"/>
                </a:solidFill>
                <a:latin typeface="Arial Rounded MT Bold" pitchFamily="34" charset="0"/>
              </a:rPr>
              <a:t>pancarditis</a:t>
            </a:r>
            <a:r>
              <a:rPr lang="en-GB" sz="3600" b="1" dirty="0" smtClean="0">
                <a:solidFill>
                  <a:srgbClr val="FF0000"/>
                </a:solidFill>
                <a:latin typeface="Arial Rounded MT Bold" pitchFamily="34" charset="0"/>
              </a:rPr>
              <a:t>,</a:t>
            </a:r>
            <a:r>
              <a:rPr lang="en-GB" b="1" dirty="0" smtClean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GB" b="1" dirty="0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with inflammation of the myocardium, pericardium and endocardium.</a:t>
            </a:r>
          </a:p>
          <a:p>
            <a:pPr>
              <a:buFont typeface="Wingdings" pitchFamily="2" charset="2"/>
              <a:buChar char="Ø"/>
            </a:pPr>
            <a:endParaRPr lang="en-GB" b="1" dirty="0" smtClean="0">
              <a:solidFill>
                <a:srgbClr val="002060"/>
              </a:solidFill>
              <a:latin typeface="Arial Rounded MT Bold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GB" dirty="0" err="1" smtClean="0">
                <a:solidFill>
                  <a:srgbClr val="002060"/>
                </a:solidFill>
                <a:latin typeface="Arial Rounded MT Bold" pitchFamily="34" charset="0"/>
              </a:rPr>
              <a:t>Carditis</a:t>
            </a:r>
            <a:r>
              <a:rPr lang="en-GB" dirty="0" smtClean="0">
                <a:solidFill>
                  <a:srgbClr val="002060"/>
                </a:solidFill>
                <a:latin typeface="Arial Rounded MT Bold" pitchFamily="34" charset="0"/>
              </a:rPr>
              <a:t> occurs in about 40-50% patients after the first attack.</a:t>
            </a:r>
          </a:p>
          <a:p>
            <a:pPr>
              <a:buFont typeface="Wingdings" pitchFamily="2" charset="2"/>
              <a:buChar char="Ø"/>
            </a:pPr>
            <a:endParaRPr lang="en-GB" dirty="0" smtClean="0">
              <a:solidFill>
                <a:srgbClr val="002060"/>
              </a:solidFill>
              <a:latin typeface="Arial Rounded MT Bold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002060"/>
                </a:solidFill>
                <a:latin typeface="Arial Rounded MT Bold" pitchFamily="34" charset="0"/>
              </a:rPr>
              <a:t>In chronic disease, there is thickening and fibrosis of the valve resulting in stenosis or regurgitation. </a:t>
            </a:r>
            <a:endParaRPr lang="en-GB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65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7039</TotalTime>
  <Words>3973</Words>
  <Application>Microsoft Office PowerPoint</Application>
  <PresentationFormat>On-screen Show (4:3)</PresentationFormat>
  <Paragraphs>636</Paragraphs>
  <Slides>86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87" baseType="lpstr">
      <vt:lpstr>Office Theme</vt:lpstr>
      <vt:lpstr>Acute Rheumatic Fever (ARF)</vt:lpstr>
      <vt:lpstr>PowerPoint Presentation</vt:lpstr>
      <vt:lpstr>PowerPoint Presentation</vt:lpstr>
      <vt:lpstr>Epidemiology</vt:lpstr>
      <vt:lpstr>Epidemiology</vt:lpstr>
      <vt:lpstr>PowerPoint Presentation</vt:lpstr>
      <vt:lpstr>Pathophysiology</vt:lpstr>
      <vt:lpstr>PowerPoint Presentation</vt:lpstr>
      <vt:lpstr>PowerPoint Presentation</vt:lpstr>
      <vt:lpstr>Clinical Features</vt:lpstr>
      <vt:lpstr>Jones criteria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Chorea</vt:lpstr>
      <vt:lpstr>Erythema marginatum </vt:lpstr>
      <vt:lpstr>Subcutaneous nodules </vt:lpstr>
      <vt:lpstr>MIGRATORY POLYARTHRITIS</vt:lpstr>
      <vt:lpstr>. Minor Manifestations </vt:lpstr>
      <vt:lpstr>  Recent Group A Streptococcus Infection.  </vt:lpstr>
      <vt:lpstr>Recent Group A Streptococcus Infection</vt:lpstr>
      <vt:lpstr>Differential diagnosis</vt:lpstr>
      <vt:lpstr>Differential diagnosis</vt:lpstr>
      <vt:lpstr>TREATMENT</vt:lpstr>
      <vt:lpstr>  Anti-Inflammatory Therapy.  </vt:lpstr>
      <vt:lpstr>Complications</vt:lpstr>
      <vt:lpstr> PROGNOSIS. </vt:lpstr>
      <vt:lpstr> PROGNOSIS. </vt:lpstr>
      <vt:lpstr>Prevention</vt:lpstr>
      <vt:lpstr>Primary Prevention</vt:lpstr>
      <vt:lpstr> Secondary Prevention (SP). </vt:lpstr>
      <vt:lpstr>Secondary Prevention (SP). </vt:lpstr>
      <vt:lpstr> Secondary Prevention (SP). </vt:lpstr>
      <vt:lpstr>PowerPoint Presentation</vt:lpstr>
      <vt:lpstr>Rheumatic Heart Disease (RHD)</vt:lpstr>
      <vt:lpstr>Rheumatic Heart Disease (RHD)</vt:lpstr>
      <vt:lpstr>PowerPoint Presentation</vt:lpstr>
      <vt:lpstr>PowerPoint Presentation</vt:lpstr>
      <vt:lpstr>Mitral insufficiency (MI)</vt:lpstr>
      <vt:lpstr> Clinical Manifestations. </vt:lpstr>
      <vt:lpstr>PowerPoint Presentation</vt:lpstr>
      <vt:lpstr>Investigations</vt:lpstr>
      <vt:lpstr>Treatment</vt:lpstr>
      <vt:lpstr> MITRAL STENOSIS(MS) </vt:lpstr>
      <vt:lpstr> Clinical Manifestations. </vt:lpstr>
      <vt:lpstr>Investigations</vt:lpstr>
      <vt:lpstr>Treatment</vt:lpstr>
      <vt:lpstr> AORTIC INSUFFICIENCY </vt:lpstr>
      <vt:lpstr> Clinical Manifestations. </vt:lpstr>
      <vt:lpstr>PowerPoint Presentation</vt:lpstr>
      <vt:lpstr>Investigations</vt:lpstr>
      <vt:lpstr>Prognosis </vt:lpstr>
      <vt:lpstr>Treatment</vt:lpstr>
      <vt:lpstr>TRICUSPID VALVE DISEASE</vt:lpstr>
      <vt:lpstr>  PULMONARY VALVE DISEASE.  </vt:lpstr>
      <vt:lpstr>PowerPoint Presentation</vt:lpstr>
      <vt:lpstr>INFECTIVE ENDOCARDITIS (IS)</vt:lpstr>
      <vt:lpstr>PowerPoint Presentation</vt:lpstr>
      <vt:lpstr>PowerPoint Presentation</vt:lpstr>
      <vt:lpstr> ETIOLOGY. </vt:lpstr>
      <vt:lpstr>PowerPoint Presentation</vt:lpstr>
      <vt:lpstr>OTHER ORGANISMS</vt:lpstr>
      <vt:lpstr> EPIDEMIOLOGY. </vt:lpstr>
      <vt:lpstr>PowerPoint Presentation</vt:lpstr>
      <vt:lpstr>HISTORY  </vt:lpstr>
      <vt:lpstr> CLINICAL MANIFESTATIONS  </vt:lpstr>
      <vt:lpstr>PowerPoint Presentation</vt:lpstr>
      <vt:lpstr>OTHER SIGNS</vt:lpstr>
      <vt:lpstr>PowerPoint Presentation</vt:lpstr>
      <vt:lpstr>PowerPoint Presentation</vt:lpstr>
      <vt:lpstr>DIAGNOSIS</vt:lpstr>
      <vt:lpstr>DIAGNOSIS</vt:lpstr>
      <vt:lpstr>ECHOCARDIOGRAPHY</vt:lpstr>
      <vt:lpstr>Duke criteria </vt:lpstr>
      <vt:lpstr> Minor criteria include </vt:lpstr>
      <vt:lpstr>Duke criteria </vt:lpstr>
      <vt:lpstr> PROGNOSIS AND COMPLICATIONS. </vt:lpstr>
      <vt:lpstr>PowerPoint Presentation</vt:lpstr>
      <vt:lpstr>TREATMENT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Acute Rheumatic Fever</dc:title>
  <dc:creator>DR TAIWO</dc:creator>
  <cp:lastModifiedBy>DR TAIWO</cp:lastModifiedBy>
  <cp:revision>98</cp:revision>
  <dcterms:created xsi:type="dcterms:W3CDTF">2015-10-11T20:08:41Z</dcterms:created>
  <dcterms:modified xsi:type="dcterms:W3CDTF">2018-02-06T14:11:16Z</dcterms:modified>
</cp:coreProperties>
</file>