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448" r:id="rId2"/>
    <p:sldId id="444" r:id="rId3"/>
    <p:sldId id="450" r:id="rId4"/>
    <p:sldId id="451" r:id="rId5"/>
    <p:sldId id="445" r:id="rId6"/>
    <p:sldId id="446" r:id="rId7"/>
    <p:sldId id="443" r:id="rId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CC"/>
    <a:srgbClr val="CCFF99"/>
    <a:srgbClr val="CC66FF"/>
    <a:srgbClr val="FF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>
      <p:cViewPr varScale="1">
        <p:scale>
          <a:sx n="141" d="100"/>
          <a:sy n="141" d="100"/>
        </p:scale>
        <p:origin x="1227" y="-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842AD-6A96-48BC-A215-960D88E649F7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37C99-0526-4626-BD33-22C414AF40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92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891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.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0548" y="1582948"/>
            <a:ext cx="8460000" cy="51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9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.5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348" y="1582948"/>
            <a:ext cx="8460000" cy="51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-398190" y="0"/>
            <a:ext cx="888460" cy="6858000"/>
            <a:chOff x="-398190" y="0"/>
            <a:chExt cx="888460" cy="6858000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398190" y="0"/>
              <a:ext cx="855390" cy="6858000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 userDrawn="1"/>
          </p:nvSpPr>
          <p:spPr>
            <a:xfrm rot="16200000">
              <a:off x="-400679" y="5967051"/>
              <a:ext cx="12586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b="1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TTi</a:t>
              </a:r>
              <a:r>
                <a:rPr lang="es-MX" sz="2800" b="1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endParaRPr lang="es-MX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CuadroTexto 10"/>
          <p:cNvSpPr txBox="1"/>
          <p:nvPr userDrawn="1"/>
        </p:nvSpPr>
        <p:spPr>
          <a:xfrm rot="16200000">
            <a:off x="-1053706" y="417964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#Soluciones</a:t>
            </a:r>
            <a:endParaRPr lang="es-MX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45" y="76200"/>
            <a:ext cx="1480183" cy="13157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[LIQ19] </a:t>
            </a:r>
            <a:r>
              <a:rPr lang="es-MX" sz="2000" b="0" dirty="0" smtClean="0">
                <a:latin typeface="Century Gothic" panose="020B0502020202020204" pitchFamily="34" charset="0"/>
              </a:rPr>
              <a:t>LIQUIDACIONES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CONTEXTO / PROCESO BASE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6974816" y="1524000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rgbClr val="FF0000"/>
                </a:solidFill>
              </a:rPr>
              <a:t>BORRADOR</a:t>
            </a:r>
            <a:endParaRPr lang="es-MX" sz="3200" b="1" dirty="0">
              <a:solidFill>
                <a:srgbClr val="FF0000"/>
              </a:solidFill>
            </a:endParaRPr>
          </a:p>
        </p:txBody>
      </p:sp>
      <p:grpSp>
        <p:nvGrpSpPr>
          <p:cNvPr id="81" name="Grupo 80"/>
          <p:cNvGrpSpPr/>
          <p:nvPr/>
        </p:nvGrpSpPr>
        <p:grpSpPr>
          <a:xfrm>
            <a:off x="1752600" y="4800600"/>
            <a:ext cx="1258610" cy="996013"/>
            <a:chOff x="6361390" y="4846759"/>
            <a:chExt cx="1715810" cy="1248242"/>
          </a:xfrm>
        </p:grpSpPr>
        <p:pic>
          <p:nvPicPr>
            <p:cNvPr id="103" name="Picture 2" descr="Imagen relacionada"/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5001" y="4846759"/>
              <a:ext cx="871656" cy="91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Rectangle 99"/>
            <p:cNvSpPr/>
            <p:nvPr/>
          </p:nvSpPr>
          <p:spPr>
            <a:xfrm>
              <a:off x="6361390" y="5727923"/>
              <a:ext cx="1715810" cy="3670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LIQUIDACIONES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Conector angular 145"/>
          <p:cNvCxnSpPr>
            <a:stCxn id="145" idx="2"/>
          </p:cNvCxnSpPr>
          <p:nvPr/>
        </p:nvCxnSpPr>
        <p:spPr>
          <a:xfrm rot="16200000" flipH="1">
            <a:off x="1556962" y="3879040"/>
            <a:ext cx="1637846" cy="12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3915497" y="3713383"/>
            <a:ext cx="1291110" cy="789606"/>
            <a:chOff x="3286372" y="3171183"/>
            <a:chExt cx="1291110" cy="789606"/>
          </a:xfrm>
        </p:grpSpPr>
        <p:sp>
          <p:nvSpPr>
            <p:cNvPr id="165" name="Rectangle 99"/>
            <p:cNvSpPr/>
            <p:nvPr/>
          </p:nvSpPr>
          <p:spPr>
            <a:xfrm>
              <a:off x="3286372" y="3755908"/>
              <a:ext cx="1291110" cy="204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CORTE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68" name="Imagen 1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845" y="3171183"/>
              <a:ext cx="525236" cy="504741"/>
            </a:xfrm>
            <a:prstGeom prst="rect">
              <a:avLst/>
            </a:prstGeom>
          </p:spPr>
        </p:pic>
      </p:grpSp>
      <p:grpSp>
        <p:nvGrpSpPr>
          <p:cNvPr id="5" name="Grupo 4"/>
          <p:cNvGrpSpPr/>
          <p:nvPr/>
        </p:nvGrpSpPr>
        <p:grpSpPr>
          <a:xfrm>
            <a:off x="1740561" y="2307077"/>
            <a:ext cx="1258610" cy="759060"/>
            <a:chOff x="839605" y="2147624"/>
            <a:chExt cx="1258610" cy="759060"/>
          </a:xfrm>
        </p:grpSpPr>
        <p:sp>
          <p:nvSpPr>
            <p:cNvPr id="145" name="Rectangle 99"/>
            <p:cNvSpPr/>
            <p:nvPr/>
          </p:nvSpPr>
          <p:spPr>
            <a:xfrm>
              <a:off x="839605" y="2613780"/>
              <a:ext cx="1258610" cy="2929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PUNTO DE VENTA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5254" y="2175378"/>
              <a:ext cx="284695" cy="330188"/>
            </a:xfrm>
            <a:prstGeom prst="rect">
              <a:avLst/>
            </a:prstGeom>
          </p:spPr>
        </p:pic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953" y="2437576"/>
              <a:ext cx="341254" cy="58480"/>
            </a:xfrm>
            <a:prstGeom prst="rect">
              <a:avLst/>
            </a:prstGeom>
          </p:spPr>
        </p:pic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953" y="2303894"/>
              <a:ext cx="341254" cy="58480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953" y="2182116"/>
              <a:ext cx="341254" cy="58480"/>
            </a:xfrm>
            <a:prstGeom prst="rect">
              <a:avLst/>
            </a:prstGeom>
          </p:spPr>
        </p:pic>
        <p:pic>
          <p:nvPicPr>
            <p:cNvPr id="56" name="Picture 4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075" y="2147624"/>
              <a:ext cx="353749" cy="408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ángulo 5"/>
          <p:cNvSpPr/>
          <p:nvPr/>
        </p:nvSpPr>
        <p:spPr>
          <a:xfrm rot="16200000">
            <a:off x="1690698" y="3832483"/>
            <a:ext cx="9012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i="1" dirty="0">
                <a:solidFill>
                  <a:schemeClr val="bg1">
                    <a:lumMod val="65000"/>
                  </a:schemeClr>
                </a:solidFill>
              </a:rPr>
              <a:t>[1] </a:t>
            </a:r>
            <a:r>
              <a:rPr lang="en-US" sz="1100" i="1" dirty="0" err="1" smtClean="0">
                <a:solidFill>
                  <a:schemeClr val="bg1">
                    <a:lumMod val="65000"/>
                  </a:schemeClr>
                </a:solidFill>
              </a:rPr>
              <a:t>Remis</a:t>
            </a:r>
            <a:r>
              <a:rPr lang="es-MX" sz="1100" i="1" dirty="0" err="1" smtClean="0">
                <a:solidFill>
                  <a:schemeClr val="bg1">
                    <a:lumMod val="65000"/>
                  </a:schemeClr>
                </a:solidFill>
              </a:rPr>
              <a:t>ión</a:t>
            </a:r>
            <a:endParaRPr lang="es-MX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Conector angular 70"/>
          <p:cNvCxnSpPr>
            <a:stCxn id="107" idx="3"/>
            <a:endCxn id="165" idx="1"/>
          </p:cNvCxnSpPr>
          <p:nvPr/>
        </p:nvCxnSpPr>
        <p:spPr>
          <a:xfrm flipV="1">
            <a:off x="3011210" y="4400549"/>
            <a:ext cx="904287" cy="1249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upo 73"/>
          <p:cNvGrpSpPr/>
          <p:nvPr/>
        </p:nvGrpSpPr>
        <p:grpSpPr>
          <a:xfrm>
            <a:off x="6125297" y="2920126"/>
            <a:ext cx="1293815" cy="492740"/>
            <a:chOff x="771635" y="5092449"/>
            <a:chExt cx="1293815" cy="492740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635" y="5092449"/>
              <a:ext cx="560965" cy="49274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9650" y="5181600"/>
              <a:ext cx="685800" cy="145605"/>
            </a:xfrm>
            <a:prstGeom prst="rect">
              <a:avLst/>
            </a:prstGeom>
          </p:spPr>
        </p:pic>
        <p:pic>
          <p:nvPicPr>
            <p:cNvPr id="79" name="Imagen 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9650" y="5381265"/>
              <a:ext cx="685800" cy="145605"/>
            </a:xfrm>
            <a:prstGeom prst="rect">
              <a:avLst/>
            </a:prstGeom>
          </p:spPr>
        </p:pic>
      </p:grpSp>
      <p:sp>
        <p:nvSpPr>
          <p:cNvPr id="80" name="Rectangle 99"/>
          <p:cNvSpPr/>
          <p:nvPr/>
        </p:nvSpPr>
        <p:spPr>
          <a:xfrm>
            <a:off x="6148544" y="3535624"/>
            <a:ext cx="1291110" cy="2048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INVENTARIO</a:t>
            </a:r>
            <a:endParaRPr lang="es-MX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82" name="Conector angular 81"/>
          <p:cNvCxnSpPr/>
          <p:nvPr/>
        </p:nvCxnSpPr>
        <p:spPr>
          <a:xfrm flipV="1">
            <a:off x="5189817" y="3150038"/>
            <a:ext cx="904287" cy="1249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Imagen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9585" y="3987999"/>
            <a:ext cx="536087" cy="477523"/>
          </a:xfrm>
          <a:prstGeom prst="rect">
            <a:avLst/>
          </a:prstGeom>
        </p:spPr>
      </p:pic>
      <p:grpSp>
        <p:nvGrpSpPr>
          <p:cNvPr id="84" name="Grupo 83"/>
          <p:cNvGrpSpPr/>
          <p:nvPr/>
        </p:nvGrpSpPr>
        <p:grpSpPr>
          <a:xfrm>
            <a:off x="3970380" y="5111950"/>
            <a:ext cx="1185217" cy="838202"/>
            <a:chOff x="3691672" y="3353080"/>
            <a:chExt cx="1544851" cy="967697"/>
          </a:xfrm>
        </p:grpSpPr>
        <p:pic>
          <p:nvPicPr>
            <p:cNvPr id="85" name="Picture 4" descr="Resultado de imagen para CUENTA POR COBRAR ICONO"/>
            <p:cNvPicPr>
              <a:picLocks noChangeAspect="1" noChangeArrowheads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41" b="35813"/>
            <a:stretch/>
          </p:blipFill>
          <p:spPr bwMode="auto">
            <a:xfrm>
              <a:off x="3691672" y="3353080"/>
              <a:ext cx="1544851" cy="75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Rectangle 99"/>
            <p:cNvSpPr/>
            <p:nvPr/>
          </p:nvSpPr>
          <p:spPr>
            <a:xfrm>
              <a:off x="3888202" y="4059301"/>
              <a:ext cx="1228342" cy="26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MX" sz="1000" b="1" dirty="0" smtClean="0">
                  <a:solidFill>
                    <a:schemeClr val="tx1"/>
                  </a:solidFill>
                </a:rPr>
                <a:t>CAJA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Conector angular 87"/>
          <p:cNvCxnSpPr>
            <a:stCxn id="165" idx="2"/>
          </p:cNvCxnSpPr>
          <p:nvPr/>
        </p:nvCxnSpPr>
        <p:spPr>
          <a:xfrm rot="5400000">
            <a:off x="4264965" y="4656912"/>
            <a:ext cx="450011" cy="142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Imagen 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9172" y="5065675"/>
            <a:ext cx="500407" cy="495816"/>
          </a:xfrm>
          <a:prstGeom prst="rect">
            <a:avLst/>
          </a:prstGeom>
        </p:spPr>
      </p:pic>
      <p:sp>
        <p:nvSpPr>
          <p:cNvPr id="92" name="Rectangle 99"/>
          <p:cNvSpPr/>
          <p:nvPr/>
        </p:nvSpPr>
        <p:spPr>
          <a:xfrm>
            <a:off x="6143821" y="4601542"/>
            <a:ext cx="1291110" cy="2048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 Y C</a:t>
            </a:r>
            <a:endParaRPr lang="es-MX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94" name="Conector angular 93"/>
          <p:cNvCxnSpPr>
            <a:stCxn id="165" idx="3"/>
          </p:cNvCxnSpPr>
          <p:nvPr/>
        </p:nvCxnSpPr>
        <p:spPr>
          <a:xfrm flipV="1">
            <a:off x="5206607" y="4251294"/>
            <a:ext cx="901776" cy="1492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9"/>
          <p:cNvSpPr/>
          <p:nvPr/>
        </p:nvSpPr>
        <p:spPr>
          <a:xfrm>
            <a:off x="6143821" y="5667460"/>
            <a:ext cx="1291110" cy="20488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INGRESOS</a:t>
            </a:r>
            <a:endParaRPr lang="es-MX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96" name="Conector angular 95"/>
          <p:cNvCxnSpPr>
            <a:stCxn id="165" idx="3"/>
          </p:cNvCxnSpPr>
          <p:nvPr/>
        </p:nvCxnSpPr>
        <p:spPr>
          <a:xfrm>
            <a:off x="5206607" y="4400549"/>
            <a:ext cx="918566" cy="913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7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[ER]</a:t>
            </a:r>
            <a:r>
              <a:rPr lang="es-MX" dirty="0" smtClean="0">
                <a:latin typeface="Century Gothic" panose="020B0502020202020204" pitchFamily="34" charset="0"/>
              </a:rPr>
              <a:t> Modelo de Datos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[LIQ19] Liquidaciones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</a:t>
            </a:r>
            <a:r>
              <a:rPr lang="es-MX" sz="2000" dirty="0" smtClean="0">
                <a:latin typeface="Century Gothic" panose="020B0502020202020204" pitchFamily="34" charset="0"/>
              </a:rPr>
              <a:t>LIQ19</a:t>
            </a:r>
            <a:r>
              <a:rPr lang="es-MX" sz="2000" dirty="0" smtClean="0">
                <a:latin typeface="Century Gothic" panose="020B0502020202020204" pitchFamily="34" charset="0"/>
              </a:rPr>
              <a:t>] </a:t>
            </a:r>
            <a:r>
              <a:rPr lang="es-MX" sz="2000" b="0" dirty="0" smtClean="0">
                <a:latin typeface="Century Gothic" panose="020B0502020202020204" pitchFamily="34" charset="0"/>
              </a:rPr>
              <a:t>REMISIONES</a:t>
            </a:r>
            <a:r>
              <a:rPr lang="es-MX" sz="2000" b="0" dirty="0" smtClean="0">
                <a:latin typeface="Century Gothic" panose="020B0502020202020204" pitchFamily="34" charset="0"/>
              </a:rPr>
              <a:t/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MODELO DE DATOS</a:t>
            </a:r>
            <a:endParaRPr lang="es-MX" dirty="0"/>
          </a:p>
        </p:txBody>
      </p:sp>
      <p:sp>
        <p:nvSpPr>
          <p:cNvPr id="75" name="Rectangle 132"/>
          <p:cNvSpPr/>
          <p:nvPr/>
        </p:nvSpPr>
        <p:spPr>
          <a:xfrm>
            <a:off x="1180849" y="2466037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TIPO_VENTA</a:t>
            </a:r>
            <a:endParaRPr lang="es-MX" sz="1050" b="1" dirty="0">
              <a:solidFill>
                <a:prstClr val="black"/>
              </a:solidFill>
            </a:endParaRPr>
          </a:p>
        </p:txBody>
      </p:sp>
      <p:cxnSp>
        <p:nvCxnSpPr>
          <p:cNvPr id="81" name="Shape 33"/>
          <p:cNvCxnSpPr>
            <a:stCxn id="75" idx="1"/>
            <a:endCxn id="85" idx="1"/>
          </p:cNvCxnSpPr>
          <p:nvPr/>
        </p:nvCxnSpPr>
        <p:spPr>
          <a:xfrm rot="10800000" flipV="1">
            <a:off x="1143001" y="2603196"/>
            <a:ext cx="37849" cy="411479"/>
          </a:xfrm>
          <a:prstGeom prst="bentConnector3">
            <a:avLst>
              <a:gd name="adj1" fmla="val 70397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32"/>
          <p:cNvSpPr/>
          <p:nvPr/>
        </p:nvSpPr>
        <p:spPr>
          <a:xfrm>
            <a:off x="1143000" y="2877516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VENTA</a:t>
            </a:r>
            <a:endParaRPr lang="es-MX" sz="1050" b="1" dirty="0">
              <a:solidFill>
                <a:srgbClr val="0070C0"/>
              </a:solidFill>
            </a:endParaRPr>
          </a:p>
        </p:txBody>
      </p:sp>
      <p:cxnSp>
        <p:nvCxnSpPr>
          <p:cNvPr id="86" name="Shape 33"/>
          <p:cNvCxnSpPr>
            <a:stCxn id="85" idx="3"/>
            <a:endCxn id="57" idx="3"/>
          </p:cNvCxnSpPr>
          <p:nvPr/>
        </p:nvCxnSpPr>
        <p:spPr>
          <a:xfrm>
            <a:off x="2763000" y="3014676"/>
            <a:ext cx="12700" cy="1068203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132"/>
          <p:cNvSpPr/>
          <p:nvPr/>
        </p:nvSpPr>
        <p:spPr>
          <a:xfrm>
            <a:off x="3276600" y="6172200"/>
            <a:ext cx="1944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99" name="Rectangle 132"/>
          <p:cNvSpPr/>
          <p:nvPr/>
        </p:nvSpPr>
        <p:spPr>
          <a:xfrm>
            <a:off x="3491399" y="2535707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TIPO_REMISION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cxnSp>
        <p:nvCxnSpPr>
          <p:cNvPr id="100" name="Shape 33"/>
          <p:cNvCxnSpPr>
            <a:stCxn id="99" idx="1"/>
            <a:endCxn id="101" idx="1"/>
          </p:cNvCxnSpPr>
          <p:nvPr/>
        </p:nvCxnSpPr>
        <p:spPr>
          <a:xfrm rot="10800000" flipH="1" flipV="1">
            <a:off x="3491399" y="2672867"/>
            <a:ext cx="446" cy="843132"/>
          </a:xfrm>
          <a:prstGeom prst="bentConnector3">
            <a:avLst>
              <a:gd name="adj1" fmla="val -5125560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32"/>
          <p:cNvSpPr/>
          <p:nvPr/>
        </p:nvSpPr>
        <p:spPr>
          <a:xfrm>
            <a:off x="3491845" y="3378839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REMISIÓN</a:t>
            </a:r>
            <a:endParaRPr lang="es-MX" sz="1050" b="1" dirty="0">
              <a:solidFill>
                <a:srgbClr val="0070C0"/>
              </a:solidFill>
            </a:endParaRPr>
          </a:p>
        </p:txBody>
      </p:sp>
      <p:sp>
        <p:nvSpPr>
          <p:cNvPr id="135" name="Rectangle 132"/>
          <p:cNvSpPr/>
          <p:nvPr/>
        </p:nvSpPr>
        <p:spPr>
          <a:xfrm>
            <a:off x="3491399" y="2124227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FFC000"/>
                </a:solidFill>
              </a:rPr>
              <a:t>YYYY+MM+DD+UO</a:t>
            </a:r>
            <a:endParaRPr lang="es-MX" sz="1050" b="1" dirty="0">
              <a:solidFill>
                <a:srgbClr val="FFC000"/>
              </a:solidFill>
            </a:endParaRPr>
          </a:p>
        </p:txBody>
      </p:sp>
      <p:cxnSp>
        <p:nvCxnSpPr>
          <p:cNvPr id="136" name="Shape 33"/>
          <p:cNvCxnSpPr>
            <a:stCxn id="135" idx="1"/>
            <a:endCxn id="101" idx="1"/>
          </p:cNvCxnSpPr>
          <p:nvPr/>
        </p:nvCxnSpPr>
        <p:spPr>
          <a:xfrm rot="10800000" flipH="1" flipV="1">
            <a:off x="3491399" y="2261387"/>
            <a:ext cx="446" cy="1254612"/>
          </a:xfrm>
          <a:prstGeom prst="bentConnector3">
            <a:avLst>
              <a:gd name="adj1" fmla="val -5125560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2"/>
          <p:cNvSpPr/>
          <p:nvPr/>
        </p:nvSpPr>
        <p:spPr>
          <a:xfrm>
            <a:off x="1198930" y="2104233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FFC000"/>
                </a:solidFill>
              </a:rPr>
              <a:t>YYYY+MM+DD+UO</a:t>
            </a:r>
            <a:endParaRPr lang="es-MX" sz="1050" b="1" dirty="0">
              <a:solidFill>
                <a:srgbClr val="FFC000"/>
              </a:solidFill>
            </a:endParaRPr>
          </a:p>
        </p:txBody>
      </p:sp>
      <p:cxnSp>
        <p:nvCxnSpPr>
          <p:cNvPr id="140" name="Shape 33"/>
          <p:cNvCxnSpPr>
            <a:endCxn id="85" idx="1"/>
          </p:cNvCxnSpPr>
          <p:nvPr/>
        </p:nvCxnSpPr>
        <p:spPr>
          <a:xfrm rot="10800000" flipV="1">
            <a:off x="1143000" y="2235544"/>
            <a:ext cx="45600" cy="779132"/>
          </a:xfrm>
          <a:prstGeom prst="bentConnector3">
            <a:avLst>
              <a:gd name="adj1" fmla="val 601316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32"/>
          <p:cNvSpPr/>
          <p:nvPr/>
        </p:nvSpPr>
        <p:spPr>
          <a:xfrm>
            <a:off x="1143000" y="3945719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B050"/>
                </a:solidFill>
              </a:rPr>
              <a:t>BITACORA_VENTA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100323" y="3206854"/>
            <a:ext cx="13869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K_TIPO_VENTA</a:t>
            </a:r>
            <a:endParaRPr lang="en-US" sz="1050" b="1" dirty="0" smtClean="0"/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ESTACION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PIPA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#002 CILINDRERA</a:t>
            </a:r>
            <a:endParaRPr lang="es-MX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Rectangle 132"/>
          <p:cNvSpPr/>
          <p:nvPr/>
        </p:nvSpPr>
        <p:spPr>
          <a:xfrm>
            <a:off x="3491397" y="2966515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CLASE_REMISION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cxnSp>
        <p:nvCxnSpPr>
          <p:cNvPr id="71" name="Shape 33"/>
          <p:cNvCxnSpPr>
            <a:stCxn id="65" idx="1"/>
            <a:endCxn id="101" idx="1"/>
          </p:cNvCxnSpPr>
          <p:nvPr/>
        </p:nvCxnSpPr>
        <p:spPr>
          <a:xfrm rot="10800000" flipH="1" flipV="1">
            <a:off x="3491397" y="3103675"/>
            <a:ext cx="448" cy="412324"/>
          </a:xfrm>
          <a:prstGeom prst="bentConnector3">
            <a:avLst>
              <a:gd name="adj1" fmla="val -51026786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3449706" y="3734432"/>
            <a:ext cx="266932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K_TIPO_REMISION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VENTA CONTADO</a:t>
            </a:r>
            <a:endParaRPr lang="pl-PL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VENTA CREDITO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#002 DONATIVO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#003 SURTIDO EC (TRANSFERENCIA)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#004 AUTOCONSUMO</a:t>
            </a:r>
            <a:endParaRPr lang="es-MX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ctangle 132"/>
          <p:cNvSpPr/>
          <p:nvPr/>
        </p:nvSpPr>
        <p:spPr>
          <a:xfrm>
            <a:off x="1175683" y="4454747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B050"/>
                </a:solidFill>
              </a:rPr>
              <a:t>BITACORA_REMISION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88" name="Shape 33"/>
          <p:cNvCxnSpPr>
            <a:stCxn id="101" idx="1"/>
            <a:endCxn id="84" idx="3"/>
          </p:cNvCxnSpPr>
          <p:nvPr/>
        </p:nvCxnSpPr>
        <p:spPr>
          <a:xfrm rot="10800000" flipV="1">
            <a:off x="2795683" y="3515999"/>
            <a:ext cx="696162" cy="10759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33"/>
          <p:cNvCxnSpPr>
            <a:stCxn id="75" idx="3"/>
            <a:endCxn id="65" idx="1"/>
          </p:cNvCxnSpPr>
          <p:nvPr/>
        </p:nvCxnSpPr>
        <p:spPr>
          <a:xfrm>
            <a:off x="2800849" y="2603197"/>
            <a:ext cx="690548" cy="5004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32"/>
          <p:cNvSpPr/>
          <p:nvPr/>
        </p:nvSpPr>
        <p:spPr>
          <a:xfrm>
            <a:off x="6324600" y="2966515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FORMA_PAGO</a:t>
            </a:r>
            <a:endParaRPr lang="es-MX" sz="1050" b="1" dirty="0">
              <a:solidFill>
                <a:srgbClr val="0070C0"/>
              </a:solidFill>
            </a:endParaRPr>
          </a:p>
        </p:txBody>
      </p:sp>
      <p:sp>
        <p:nvSpPr>
          <p:cNvPr id="97" name="Rectangle 132"/>
          <p:cNvSpPr/>
          <p:nvPr/>
        </p:nvSpPr>
        <p:spPr>
          <a:xfrm>
            <a:off x="6329766" y="2535707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ESTATUS_FORMA_PAGO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98" name="Rectangle 132"/>
          <p:cNvSpPr/>
          <p:nvPr/>
        </p:nvSpPr>
        <p:spPr>
          <a:xfrm>
            <a:off x="6324600" y="2124227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TIPO_FORMA_PAGO</a:t>
            </a:r>
            <a:endParaRPr lang="es-MX" sz="1050" b="1" dirty="0">
              <a:solidFill>
                <a:prstClr val="black"/>
              </a:solidFill>
            </a:endParaRPr>
          </a:p>
        </p:txBody>
      </p:sp>
      <p:cxnSp>
        <p:nvCxnSpPr>
          <p:cNvPr id="105" name="Shape 33"/>
          <p:cNvCxnSpPr>
            <a:stCxn id="98" idx="1"/>
            <a:endCxn id="93" idx="1"/>
          </p:cNvCxnSpPr>
          <p:nvPr/>
        </p:nvCxnSpPr>
        <p:spPr>
          <a:xfrm rot="10800000" flipV="1">
            <a:off x="6324600" y="2261387"/>
            <a:ext cx="12700" cy="84228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33"/>
          <p:cNvCxnSpPr>
            <a:stCxn id="97" idx="1"/>
            <a:endCxn id="93" idx="1"/>
          </p:cNvCxnSpPr>
          <p:nvPr/>
        </p:nvCxnSpPr>
        <p:spPr>
          <a:xfrm rot="10800000" flipV="1">
            <a:off x="6324600" y="2672867"/>
            <a:ext cx="5166" cy="430808"/>
          </a:xfrm>
          <a:prstGeom prst="bentConnector3">
            <a:avLst>
              <a:gd name="adj1" fmla="val 422506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33"/>
          <p:cNvCxnSpPr/>
          <p:nvPr/>
        </p:nvCxnSpPr>
        <p:spPr>
          <a:xfrm rot="10800000" flipV="1">
            <a:off x="5181600" y="3240835"/>
            <a:ext cx="1219200" cy="2751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6337300" y="3377995"/>
            <a:ext cx="162736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K_FORMA_PAGO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EFECTIVO</a:t>
            </a:r>
            <a:endParaRPr lang="pl-PL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CREDITO</a:t>
            </a: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#002 TRANSFERENCIA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#003 CHEQUE</a:t>
            </a:r>
          </a:p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#004 VALE</a:t>
            </a:r>
            <a:endParaRPr lang="es-MX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1" name="Shape 33"/>
          <p:cNvCxnSpPr>
            <a:stCxn id="101" idx="1"/>
            <a:endCxn id="95" idx="0"/>
          </p:cNvCxnSpPr>
          <p:nvPr/>
        </p:nvCxnSpPr>
        <p:spPr>
          <a:xfrm rot="10800000" flipH="1" flipV="1">
            <a:off x="3491844" y="3515998"/>
            <a:ext cx="756755" cy="2656201"/>
          </a:xfrm>
          <a:prstGeom prst="bentConnector4">
            <a:avLst>
              <a:gd name="adj1" fmla="val -30208"/>
              <a:gd name="adj2" fmla="val 52582"/>
            </a:avLst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32"/>
          <p:cNvSpPr/>
          <p:nvPr/>
        </p:nvSpPr>
        <p:spPr>
          <a:xfrm>
            <a:off x="6344669" y="4721457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MONEDA</a:t>
            </a:r>
            <a:endParaRPr lang="es-MX" sz="1050" b="1" dirty="0">
              <a:solidFill>
                <a:srgbClr val="0070C0"/>
              </a:solidFill>
            </a:endParaRPr>
          </a:p>
        </p:txBody>
      </p:sp>
      <p:cxnSp>
        <p:nvCxnSpPr>
          <p:cNvPr id="130" name="Shape 33"/>
          <p:cNvCxnSpPr>
            <a:stCxn id="129" idx="3"/>
            <a:endCxn id="93" idx="3"/>
          </p:cNvCxnSpPr>
          <p:nvPr/>
        </p:nvCxnSpPr>
        <p:spPr>
          <a:xfrm flipH="1" flipV="1">
            <a:off x="7944600" y="3103675"/>
            <a:ext cx="20069" cy="1754942"/>
          </a:xfrm>
          <a:prstGeom prst="bentConnector3">
            <a:avLst>
              <a:gd name="adj1" fmla="val -113907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2"/>
          <p:cNvSpPr/>
          <p:nvPr/>
        </p:nvSpPr>
        <p:spPr>
          <a:xfrm>
            <a:off x="6337300" y="5202035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CAMBIO</a:t>
            </a:r>
            <a:endParaRPr lang="es-MX" sz="1050" b="1" dirty="0">
              <a:solidFill>
                <a:srgbClr val="0070C0"/>
              </a:solidFill>
            </a:endParaRPr>
          </a:p>
        </p:txBody>
      </p:sp>
      <p:cxnSp>
        <p:nvCxnSpPr>
          <p:cNvPr id="133" name="Shape 33"/>
          <p:cNvCxnSpPr>
            <a:stCxn id="132" idx="3"/>
            <a:endCxn id="129" idx="3"/>
          </p:cNvCxnSpPr>
          <p:nvPr/>
        </p:nvCxnSpPr>
        <p:spPr>
          <a:xfrm flipV="1">
            <a:off x="7957300" y="4858617"/>
            <a:ext cx="7369" cy="480578"/>
          </a:xfrm>
          <a:prstGeom prst="bentConnector3">
            <a:avLst>
              <a:gd name="adj1" fmla="val 320218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</a:t>
            </a:r>
            <a:r>
              <a:rPr lang="es-MX" sz="2000" dirty="0" smtClean="0">
                <a:latin typeface="Century Gothic" panose="020B0502020202020204" pitchFamily="34" charset="0"/>
              </a:rPr>
              <a:t>LIQ19</a:t>
            </a:r>
            <a:r>
              <a:rPr lang="es-MX" sz="2000" dirty="0" smtClean="0">
                <a:latin typeface="Century Gothic" panose="020B0502020202020204" pitchFamily="34" charset="0"/>
              </a:rPr>
              <a:t>] </a:t>
            </a:r>
            <a:r>
              <a:rPr lang="es-MX" sz="2000" b="0" dirty="0" smtClean="0">
                <a:latin typeface="Century Gothic" panose="020B0502020202020204" pitchFamily="34" charset="0"/>
              </a:rPr>
              <a:t>LIQUIDACIÓN</a:t>
            </a:r>
            <a:r>
              <a:rPr lang="es-MX" sz="2000" b="0" dirty="0" smtClean="0">
                <a:latin typeface="Century Gothic" panose="020B0502020202020204" pitchFamily="34" charset="0"/>
              </a:rPr>
              <a:t/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MODELO DE DATOS</a:t>
            </a:r>
            <a:endParaRPr lang="es-MX" dirty="0"/>
          </a:p>
        </p:txBody>
      </p:sp>
      <p:sp>
        <p:nvSpPr>
          <p:cNvPr id="95" name="Rectangle 132"/>
          <p:cNvSpPr/>
          <p:nvPr/>
        </p:nvSpPr>
        <p:spPr>
          <a:xfrm>
            <a:off x="609600" y="1752600"/>
            <a:ext cx="1944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prstClr val="black"/>
                </a:solidFill>
              </a:rPr>
              <a:t>REMISION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35" name="Rectangle 132"/>
          <p:cNvSpPr/>
          <p:nvPr/>
        </p:nvSpPr>
        <p:spPr>
          <a:xfrm>
            <a:off x="914400" y="3276600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LIQUIDACION</a:t>
            </a:r>
            <a:endParaRPr lang="es-MX" sz="1050" b="1" dirty="0">
              <a:solidFill>
                <a:srgbClr val="0070C0"/>
              </a:solidFill>
            </a:endParaRPr>
          </a:p>
        </p:txBody>
      </p:sp>
      <p:cxnSp>
        <p:nvCxnSpPr>
          <p:cNvPr id="36" name="Shape 33"/>
          <p:cNvCxnSpPr>
            <a:stCxn id="95" idx="2"/>
            <a:endCxn id="35" idx="1"/>
          </p:cNvCxnSpPr>
          <p:nvPr/>
        </p:nvCxnSpPr>
        <p:spPr>
          <a:xfrm rot="5400000">
            <a:off x="554580" y="2386740"/>
            <a:ext cx="1386840" cy="667200"/>
          </a:xfrm>
          <a:prstGeom prst="bentConnector4">
            <a:avLst>
              <a:gd name="adj1" fmla="val 45055"/>
              <a:gd name="adj2" fmla="val 134263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2"/>
          <p:cNvSpPr/>
          <p:nvPr/>
        </p:nvSpPr>
        <p:spPr>
          <a:xfrm>
            <a:off x="3962400" y="2179716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INVENTARIO</a:t>
            </a:r>
            <a:endParaRPr lang="es-MX" sz="1050" b="1" dirty="0">
              <a:solidFill>
                <a:srgbClr val="0070C0"/>
              </a:solidFill>
            </a:endParaRPr>
          </a:p>
        </p:txBody>
      </p:sp>
      <p:sp>
        <p:nvSpPr>
          <p:cNvPr id="42" name="Rectangle 132"/>
          <p:cNvSpPr/>
          <p:nvPr/>
        </p:nvSpPr>
        <p:spPr>
          <a:xfrm>
            <a:off x="914400" y="3726448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TIPO_LIQUIDACION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43" name="Rectangle 132"/>
          <p:cNvSpPr/>
          <p:nvPr/>
        </p:nvSpPr>
        <p:spPr>
          <a:xfrm>
            <a:off x="907942" y="4124159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ESTATUS_LIQUIDACION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44" name="Rectangle 132"/>
          <p:cNvSpPr/>
          <p:nvPr/>
        </p:nvSpPr>
        <p:spPr>
          <a:xfrm>
            <a:off x="907942" y="4560238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CONCEPTO_LIQUIDACION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45" name="Rectangle 132"/>
          <p:cNvSpPr/>
          <p:nvPr/>
        </p:nvSpPr>
        <p:spPr>
          <a:xfrm>
            <a:off x="895200" y="4974440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ESTATUS_CREDITO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46" name="Rectangle 132"/>
          <p:cNvSpPr/>
          <p:nvPr/>
        </p:nvSpPr>
        <p:spPr>
          <a:xfrm>
            <a:off x="895200" y="5388642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CLIENTE</a:t>
            </a:r>
            <a:endParaRPr lang="es-MX" sz="1050" b="1" dirty="0">
              <a:solidFill>
                <a:prstClr val="black"/>
              </a:solidFill>
            </a:endParaRPr>
          </a:p>
        </p:txBody>
      </p:sp>
      <p:cxnSp>
        <p:nvCxnSpPr>
          <p:cNvPr id="47" name="Shape 33"/>
          <p:cNvCxnSpPr>
            <a:stCxn id="46" idx="3"/>
            <a:endCxn id="35" idx="3"/>
          </p:cNvCxnSpPr>
          <p:nvPr/>
        </p:nvCxnSpPr>
        <p:spPr>
          <a:xfrm flipV="1">
            <a:off x="2515200" y="3413760"/>
            <a:ext cx="19200" cy="2112042"/>
          </a:xfrm>
          <a:prstGeom prst="bentConnector3">
            <a:avLst>
              <a:gd name="adj1" fmla="val 129062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33"/>
          <p:cNvCxnSpPr>
            <a:stCxn id="45" idx="3"/>
            <a:endCxn id="35" idx="3"/>
          </p:cNvCxnSpPr>
          <p:nvPr/>
        </p:nvCxnSpPr>
        <p:spPr>
          <a:xfrm flipV="1">
            <a:off x="2515200" y="3413760"/>
            <a:ext cx="19200" cy="1697840"/>
          </a:xfrm>
          <a:prstGeom prst="bentConnector3">
            <a:avLst>
              <a:gd name="adj1" fmla="val 129062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33"/>
          <p:cNvCxnSpPr>
            <a:stCxn id="44" idx="3"/>
            <a:endCxn id="35" idx="3"/>
          </p:cNvCxnSpPr>
          <p:nvPr/>
        </p:nvCxnSpPr>
        <p:spPr>
          <a:xfrm flipV="1">
            <a:off x="2527942" y="3413760"/>
            <a:ext cx="6458" cy="1283638"/>
          </a:xfrm>
          <a:prstGeom prst="bentConnector3">
            <a:avLst>
              <a:gd name="adj1" fmla="val 3639796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33"/>
          <p:cNvCxnSpPr>
            <a:stCxn id="43" idx="3"/>
            <a:endCxn id="35" idx="3"/>
          </p:cNvCxnSpPr>
          <p:nvPr/>
        </p:nvCxnSpPr>
        <p:spPr>
          <a:xfrm flipV="1">
            <a:off x="2527942" y="3413760"/>
            <a:ext cx="6458" cy="847559"/>
          </a:xfrm>
          <a:prstGeom prst="bentConnector3">
            <a:avLst>
              <a:gd name="adj1" fmla="val 3639796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33"/>
          <p:cNvCxnSpPr>
            <a:stCxn id="42" idx="3"/>
            <a:endCxn id="35" idx="3"/>
          </p:cNvCxnSpPr>
          <p:nvPr/>
        </p:nvCxnSpPr>
        <p:spPr>
          <a:xfrm flipV="1">
            <a:off x="2534400" y="3413760"/>
            <a:ext cx="12700" cy="44984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33"/>
          <p:cNvCxnSpPr>
            <a:stCxn id="35" idx="0"/>
            <a:endCxn id="41" idx="1"/>
          </p:cNvCxnSpPr>
          <p:nvPr/>
        </p:nvCxnSpPr>
        <p:spPr>
          <a:xfrm rot="5400000" flipH="1" flipV="1">
            <a:off x="2363538" y="1677738"/>
            <a:ext cx="959724" cy="223800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132"/>
          <p:cNvSpPr/>
          <p:nvPr/>
        </p:nvSpPr>
        <p:spPr>
          <a:xfrm>
            <a:off x="5943600" y="1913007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PRODUCTO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96" name="Rectangle 132"/>
          <p:cNvSpPr/>
          <p:nvPr/>
        </p:nvSpPr>
        <p:spPr>
          <a:xfrm>
            <a:off x="5943600" y="2316876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CONCEPTO_LIQUIDACION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02" name="Rectangle 132"/>
          <p:cNvSpPr/>
          <p:nvPr/>
        </p:nvSpPr>
        <p:spPr>
          <a:xfrm>
            <a:off x="5943600" y="2720745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FFC000"/>
                </a:solidFill>
              </a:rPr>
              <a:t>YYYY+MM+DD+UO</a:t>
            </a:r>
            <a:endParaRPr lang="es-MX" sz="1050" b="1" dirty="0">
              <a:solidFill>
                <a:srgbClr val="FFC000"/>
              </a:solidFill>
            </a:endParaRPr>
          </a:p>
        </p:txBody>
      </p:sp>
      <p:cxnSp>
        <p:nvCxnSpPr>
          <p:cNvPr id="103" name="Shape 33"/>
          <p:cNvCxnSpPr>
            <a:stCxn id="41" idx="3"/>
            <a:endCxn id="94" idx="1"/>
          </p:cNvCxnSpPr>
          <p:nvPr/>
        </p:nvCxnSpPr>
        <p:spPr>
          <a:xfrm flipV="1">
            <a:off x="5582400" y="2050167"/>
            <a:ext cx="361200" cy="2667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33"/>
          <p:cNvCxnSpPr>
            <a:stCxn id="41" idx="3"/>
            <a:endCxn id="96" idx="1"/>
          </p:cNvCxnSpPr>
          <p:nvPr/>
        </p:nvCxnSpPr>
        <p:spPr>
          <a:xfrm>
            <a:off x="5582400" y="2316876"/>
            <a:ext cx="361200" cy="1371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33"/>
          <p:cNvCxnSpPr>
            <a:stCxn id="41" idx="3"/>
            <a:endCxn id="102" idx="1"/>
          </p:cNvCxnSpPr>
          <p:nvPr/>
        </p:nvCxnSpPr>
        <p:spPr>
          <a:xfrm>
            <a:off x="5582400" y="2316876"/>
            <a:ext cx="361200" cy="5410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32"/>
          <p:cNvSpPr/>
          <p:nvPr/>
        </p:nvSpPr>
        <p:spPr>
          <a:xfrm>
            <a:off x="3962400" y="3124614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CAJA</a:t>
            </a:r>
            <a:endParaRPr lang="es-MX" sz="1050" b="1" dirty="0">
              <a:solidFill>
                <a:srgbClr val="0070C0"/>
              </a:solidFill>
            </a:endParaRPr>
          </a:p>
        </p:txBody>
      </p:sp>
      <p:cxnSp>
        <p:nvCxnSpPr>
          <p:cNvPr id="118" name="Shape 33"/>
          <p:cNvCxnSpPr>
            <a:stCxn id="35" idx="0"/>
            <a:endCxn id="117" idx="0"/>
          </p:cNvCxnSpPr>
          <p:nvPr/>
        </p:nvCxnSpPr>
        <p:spPr>
          <a:xfrm rot="5400000" flipH="1" flipV="1">
            <a:off x="3172407" y="1676607"/>
            <a:ext cx="151986" cy="3048000"/>
          </a:xfrm>
          <a:prstGeom prst="bentConnector3">
            <a:avLst>
              <a:gd name="adj1" fmla="val 25040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32"/>
          <p:cNvSpPr/>
          <p:nvPr/>
        </p:nvSpPr>
        <p:spPr>
          <a:xfrm>
            <a:off x="5943600" y="3124614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TIPO_LIQUIDACION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23" name="Rectangle 132"/>
          <p:cNvSpPr/>
          <p:nvPr/>
        </p:nvSpPr>
        <p:spPr>
          <a:xfrm>
            <a:off x="5943600" y="3514018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PRODUCTO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24" name="Rectangle 132"/>
          <p:cNvSpPr/>
          <p:nvPr/>
        </p:nvSpPr>
        <p:spPr>
          <a:xfrm>
            <a:off x="5944892" y="3903422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CONCEPTO_LIQUIDACION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25" name="Rectangle 132"/>
          <p:cNvSpPr/>
          <p:nvPr/>
        </p:nvSpPr>
        <p:spPr>
          <a:xfrm>
            <a:off x="5943600" y="4292826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MONTO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27" name="Rectangle 132"/>
          <p:cNvSpPr/>
          <p:nvPr/>
        </p:nvSpPr>
        <p:spPr>
          <a:xfrm>
            <a:off x="5943600" y="4682230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FFC000"/>
                </a:solidFill>
              </a:rPr>
              <a:t>YYYY+MM+DD+UO</a:t>
            </a:r>
            <a:endParaRPr lang="es-MX" sz="1050" b="1" dirty="0">
              <a:solidFill>
                <a:srgbClr val="FFC000"/>
              </a:solidFill>
            </a:endParaRPr>
          </a:p>
        </p:txBody>
      </p:sp>
      <p:cxnSp>
        <p:nvCxnSpPr>
          <p:cNvPr id="128" name="Shape 33"/>
          <p:cNvCxnSpPr>
            <a:stCxn id="117" idx="3"/>
            <a:endCxn id="122" idx="1"/>
          </p:cNvCxnSpPr>
          <p:nvPr/>
        </p:nvCxnSpPr>
        <p:spPr>
          <a:xfrm>
            <a:off x="5582400" y="3261774"/>
            <a:ext cx="361200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33"/>
          <p:cNvCxnSpPr>
            <a:stCxn id="117" idx="3"/>
            <a:endCxn id="123" idx="1"/>
          </p:cNvCxnSpPr>
          <p:nvPr/>
        </p:nvCxnSpPr>
        <p:spPr>
          <a:xfrm>
            <a:off x="5582400" y="3261774"/>
            <a:ext cx="361200" cy="3894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hape 33"/>
          <p:cNvCxnSpPr>
            <a:stCxn id="117" idx="3"/>
            <a:endCxn id="124" idx="1"/>
          </p:cNvCxnSpPr>
          <p:nvPr/>
        </p:nvCxnSpPr>
        <p:spPr>
          <a:xfrm>
            <a:off x="5582400" y="3261774"/>
            <a:ext cx="362492" cy="778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hape 33"/>
          <p:cNvCxnSpPr>
            <a:stCxn id="117" idx="3"/>
            <a:endCxn id="125" idx="1"/>
          </p:cNvCxnSpPr>
          <p:nvPr/>
        </p:nvCxnSpPr>
        <p:spPr>
          <a:xfrm>
            <a:off x="5582400" y="3261774"/>
            <a:ext cx="361200" cy="11682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33"/>
          <p:cNvCxnSpPr>
            <a:stCxn id="117" idx="3"/>
            <a:endCxn id="127" idx="1"/>
          </p:cNvCxnSpPr>
          <p:nvPr/>
        </p:nvCxnSpPr>
        <p:spPr>
          <a:xfrm>
            <a:off x="5582400" y="3261774"/>
            <a:ext cx="361200" cy="15576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32"/>
          <p:cNvSpPr/>
          <p:nvPr/>
        </p:nvSpPr>
        <p:spPr>
          <a:xfrm>
            <a:off x="3961108" y="3726448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INGRESOS</a:t>
            </a:r>
            <a:endParaRPr lang="es-MX" sz="1050" b="1" dirty="0">
              <a:solidFill>
                <a:srgbClr val="0070C0"/>
              </a:solidFill>
            </a:endParaRPr>
          </a:p>
        </p:txBody>
      </p:sp>
      <p:sp>
        <p:nvSpPr>
          <p:cNvPr id="150" name="Rectangle 132"/>
          <p:cNvSpPr/>
          <p:nvPr/>
        </p:nvSpPr>
        <p:spPr>
          <a:xfrm>
            <a:off x="3968857" y="4124159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TIPO_LIQUIDACION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51" name="Rectangle 132"/>
          <p:cNvSpPr/>
          <p:nvPr/>
        </p:nvSpPr>
        <p:spPr>
          <a:xfrm>
            <a:off x="3975315" y="4490291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CONCEPTO_LIQUIDACION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52" name="Rectangle 132"/>
          <p:cNvSpPr/>
          <p:nvPr/>
        </p:nvSpPr>
        <p:spPr>
          <a:xfrm>
            <a:off x="3961108" y="4849384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CLIENTE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53" name="Rectangle 132"/>
          <p:cNvSpPr/>
          <p:nvPr/>
        </p:nvSpPr>
        <p:spPr>
          <a:xfrm>
            <a:off x="3968857" y="5247095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FFC000"/>
                </a:solidFill>
              </a:rPr>
              <a:t>YYYY+MM+DD+UO</a:t>
            </a:r>
            <a:endParaRPr lang="es-MX" sz="1050" b="1" dirty="0">
              <a:solidFill>
                <a:srgbClr val="FFC000"/>
              </a:solidFill>
            </a:endParaRPr>
          </a:p>
        </p:txBody>
      </p:sp>
      <p:cxnSp>
        <p:nvCxnSpPr>
          <p:cNvPr id="154" name="Shape 33"/>
          <p:cNvCxnSpPr>
            <a:stCxn id="35" idx="0"/>
            <a:endCxn id="149" idx="1"/>
          </p:cNvCxnSpPr>
          <p:nvPr/>
        </p:nvCxnSpPr>
        <p:spPr>
          <a:xfrm rot="16200000" flipH="1">
            <a:off x="2549250" y="2451750"/>
            <a:ext cx="587008" cy="2236708"/>
          </a:xfrm>
          <a:prstGeom prst="bentConnector4">
            <a:avLst>
              <a:gd name="adj1" fmla="val -38943"/>
              <a:gd name="adj2" fmla="val 68107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33"/>
          <p:cNvCxnSpPr>
            <a:stCxn id="153" idx="1"/>
            <a:endCxn id="149" idx="1"/>
          </p:cNvCxnSpPr>
          <p:nvPr/>
        </p:nvCxnSpPr>
        <p:spPr>
          <a:xfrm rot="10800000">
            <a:off x="3961109" y="3863609"/>
            <a:ext cx="7749" cy="1520647"/>
          </a:xfrm>
          <a:prstGeom prst="bentConnector3">
            <a:avLst>
              <a:gd name="adj1" fmla="val 305005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hape 33"/>
          <p:cNvCxnSpPr>
            <a:stCxn id="152" idx="1"/>
            <a:endCxn id="149" idx="1"/>
          </p:cNvCxnSpPr>
          <p:nvPr/>
        </p:nvCxnSpPr>
        <p:spPr>
          <a:xfrm rot="10800000">
            <a:off x="3961108" y="3863608"/>
            <a:ext cx="12700" cy="112293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hape 33"/>
          <p:cNvCxnSpPr>
            <a:stCxn id="151" idx="1"/>
            <a:endCxn id="149" idx="1"/>
          </p:cNvCxnSpPr>
          <p:nvPr/>
        </p:nvCxnSpPr>
        <p:spPr>
          <a:xfrm rot="10800000">
            <a:off x="3961109" y="3863609"/>
            <a:ext cx="14207" cy="763843"/>
          </a:xfrm>
          <a:prstGeom prst="bentConnector3">
            <a:avLst>
              <a:gd name="adj1" fmla="val 1709066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33"/>
          <p:cNvCxnSpPr>
            <a:stCxn id="150" idx="1"/>
            <a:endCxn id="149" idx="1"/>
          </p:cNvCxnSpPr>
          <p:nvPr/>
        </p:nvCxnSpPr>
        <p:spPr>
          <a:xfrm rot="10800000">
            <a:off x="3961109" y="3863609"/>
            <a:ext cx="7749" cy="397711"/>
          </a:xfrm>
          <a:prstGeom prst="bentConnector3">
            <a:avLst>
              <a:gd name="adj1" fmla="val 305005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32"/>
          <p:cNvSpPr/>
          <p:nvPr/>
        </p:nvSpPr>
        <p:spPr>
          <a:xfrm>
            <a:off x="3975315" y="6172200"/>
            <a:ext cx="162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0070C0"/>
                </a:solidFill>
              </a:rPr>
              <a:t>CYC</a:t>
            </a:r>
            <a:endParaRPr lang="es-MX" sz="1050" b="1" dirty="0">
              <a:solidFill>
                <a:srgbClr val="0070C0"/>
              </a:solidFill>
            </a:endParaRPr>
          </a:p>
        </p:txBody>
      </p:sp>
      <p:cxnSp>
        <p:nvCxnSpPr>
          <p:cNvPr id="172" name="Shape 33"/>
          <p:cNvCxnSpPr>
            <a:stCxn id="35" idx="0"/>
            <a:endCxn id="171" idx="1"/>
          </p:cNvCxnSpPr>
          <p:nvPr/>
        </p:nvCxnSpPr>
        <p:spPr>
          <a:xfrm rot="16200000" flipH="1">
            <a:off x="1333477" y="3667523"/>
            <a:ext cx="3032760" cy="2250915"/>
          </a:xfrm>
          <a:prstGeom prst="bentConnector4">
            <a:avLst>
              <a:gd name="adj1" fmla="val -7538"/>
              <a:gd name="adj2" fmla="val 67993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32"/>
          <p:cNvSpPr/>
          <p:nvPr/>
        </p:nvSpPr>
        <p:spPr>
          <a:xfrm>
            <a:off x="5943600" y="5369808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TIPO_LIQUIDACION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76" name="Rectangle 132"/>
          <p:cNvSpPr/>
          <p:nvPr/>
        </p:nvSpPr>
        <p:spPr>
          <a:xfrm>
            <a:off x="5943600" y="5750093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CONCEPTO_LIQUIDACION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77" name="Rectangle 132"/>
          <p:cNvSpPr/>
          <p:nvPr/>
        </p:nvSpPr>
        <p:spPr>
          <a:xfrm>
            <a:off x="5943600" y="6130378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</a:rPr>
              <a:t>CLIENTE</a:t>
            </a:r>
            <a:endParaRPr lang="es-MX" sz="1050" b="1" dirty="0">
              <a:solidFill>
                <a:prstClr val="black"/>
              </a:solidFill>
            </a:endParaRPr>
          </a:p>
        </p:txBody>
      </p:sp>
      <p:sp>
        <p:nvSpPr>
          <p:cNvPr id="179" name="Rectangle 132"/>
          <p:cNvSpPr/>
          <p:nvPr/>
        </p:nvSpPr>
        <p:spPr>
          <a:xfrm>
            <a:off x="5943600" y="6505569"/>
            <a:ext cx="1620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rgbClr val="FFC000"/>
                </a:solidFill>
              </a:rPr>
              <a:t>YYYY+MM+DD+UO</a:t>
            </a:r>
            <a:endParaRPr lang="es-MX" sz="1050" b="1" dirty="0">
              <a:solidFill>
                <a:srgbClr val="FFC000"/>
              </a:solidFill>
            </a:endParaRPr>
          </a:p>
        </p:txBody>
      </p:sp>
      <p:cxnSp>
        <p:nvCxnSpPr>
          <p:cNvPr id="180" name="Shape 33"/>
          <p:cNvCxnSpPr>
            <a:stCxn id="171" idx="3"/>
            <a:endCxn id="175" idx="1"/>
          </p:cNvCxnSpPr>
          <p:nvPr/>
        </p:nvCxnSpPr>
        <p:spPr>
          <a:xfrm flipV="1">
            <a:off x="5595315" y="5506968"/>
            <a:ext cx="348285" cy="8023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33"/>
          <p:cNvCxnSpPr>
            <a:stCxn id="171" idx="3"/>
            <a:endCxn id="176" idx="1"/>
          </p:cNvCxnSpPr>
          <p:nvPr/>
        </p:nvCxnSpPr>
        <p:spPr>
          <a:xfrm flipV="1">
            <a:off x="5595315" y="5887253"/>
            <a:ext cx="348285" cy="4221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33"/>
          <p:cNvCxnSpPr>
            <a:stCxn id="171" idx="3"/>
            <a:endCxn id="177" idx="1"/>
          </p:cNvCxnSpPr>
          <p:nvPr/>
        </p:nvCxnSpPr>
        <p:spPr>
          <a:xfrm flipV="1">
            <a:off x="5595315" y="6267538"/>
            <a:ext cx="348285" cy="418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hape 33"/>
          <p:cNvCxnSpPr>
            <a:stCxn id="171" idx="3"/>
            <a:endCxn id="179" idx="1"/>
          </p:cNvCxnSpPr>
          <p:nvPr/>
        </p:nvCxnSpPr>
        <p:spPr>
          <a:xfrm>
            <a:off x="5595315" y="6309360"/>
            <a:ext cx="348285" cy="3333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[UIX]</a:t>
            </a:r>
            <a:r>
              <a:rPr lang="es-MX" dirty="0" smtClean="0">
                <a:latin typeface="Century Gothic" panose="020B0502020202020204" pitchFamily="34" charset="0"/>
              </a:rPr>
              <a:t> Identidad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[ADG18</a:t>
            </a:r>
            <a:r>
              <a:rPr lang="es-MX" sz="1800" dirty="0">
                <a:latin typeface="Century Gothic" panose="020B0502020202020204" pitchFamily="34" charset="0"/>
              </a:rPr>
              <a:t>] </a:t>
            </a:r>
            <a:r>
              <a:rPr lang="es-MX" sz="1800" dirty="0" smtClean="0">
                <a:latin typeface="Century Gothic" panose="020B0502020202020204" pitchFamily="34" charset="0"/>
              </a:rPr>
              <a:t>Administradoras Gas 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[ADG18] </a:t>
            </a:r>
            <a:r>
              <a:rPr lang="es-MX" sz="2000" b="0" dirty="0" smtClean="0">
                <a:latin typeface="Century Gothic" panose="020B0502020202020204" pitchFamily="34" charset="0"/>
              </a:rPr>
              <a:t>ADMINISTRADORAS</a:t>
            </a:r>
            <a:r>
              <a:rPr lang="es-MX" b="0" dirty="0">
                <a:latin typeface="Century Gothic" panose="020B0502020202020204" pitchFamily="34" charset="0"/>
              </a:rPr>
              <a:t/>
            </a:r>
            <a:br>
              <a:rPr lang="es-MX" b="0" dirty="0">
                <a:latin typeface="Century Gothic" panose="020B0502020202020204" pitchFamily="34" charset="0"/>
              </a:rPr>
            </a:br>
            <a:r>
              <a:rPr lang="es-MX" dirty="0">
                <a:latin typeface="Century Gothic" panose="020B0502020202020204" pitchFamily="34" charset="0"/>
              </a:rPr>
              <a:t>IDENTIDAD | PROPUESTAS</a:t>
            </a:r>
            <a:endParaRPr lang="es-MX" dirty="0"/>
          </a:p>
        </p:txBody>
      </p:sp>
      <p:sp>
        <p:nvSpPr>
          <p:cNvPr id="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BURGOS</a:t>
            </a:r>
          </a:p>
          <a:p>
            <a:pPr lvl="1"/>
            <a:r>
              <a:rPr lang="es-MX" sz="1800" dirty="0" smtClean="0"/>
              <a:t>Base</a:t>
            </a:r>
          </a:p>
          <a:p>
            <a:pPr lvl="1"/>
            <a:r>
              <a:rPr lang="es-MX" sz="1800" dirty="0" err="1" smtClean="0"/>
              <a:t>Unica</a:t>
            </a:r>
            <a:endParaRPr lang="es-MX" sz="1800" dirty="0" smtClean="0"/>
          </a:p>
          <a:p>
            <a:pPr lvl="1"/>
            <a:r>
              <a:rPr lang="es-MX" sz="1800" dirty="0" smtClean="0"/>
              <a:t>R</a:t>
            </a:r>
          </a:p>
          <a:p>
            <a:pPr lvl="1"/>
            <a:r>
              <a:rPr lang="es-MX" sz="1800" dirty="0" smtClean="0"/>
              <a:t>Gas</a:t>
            </a:r>
          </a:p>
          <a:p>
            <a:pPr lvl="1"/>
            <a:r>
              <a:rPr lang="es-MX" sz="1800" dirty="0" smtClean="0"/>
              <a:t>Orientado</a:t>
            </a:r>
          </a:p>
          <a:p>
            <a:pPr lvl="1"/>
            <a:r>
              <a:rPr lang="es-MX" sz="1800" dirty="0" smtClean="0"/>
              <a:t>Seguimiento</a:t>
            </a:r>
          </a:p>
          <a:p>
            <a:pPr lvl="1"/>
            <a:endParaRPr lang="es-MX" sz="1800" dirty="0"/>
          </a:p>
          <a:p>
            <a:r>
              <a:rPr lang="en-US" sz="1800" b="1" dirty="0" smtClean="0"/>
              <a:t>AGATA</a:t>
            </a:r>
            <a:endParaRPr lang="en-US" sz="1800" b="1" dirty="0"/>
          </a:p>
          <a:p>
            <a:pPr lvl="1"/>
            <a:r>
              <a:rPr lang="es-MX" sz="1800" dirty="0" smtClean="0"/>
              <a:t>Administradora</a:t>
            </a:r>
          </a:p>
          <a:p>
            <a:pPr lvl="1"/>
            <a:r>
              <a:rPr lang="es-MX" sz="1800" dirty="0" smtClean="0"/>
              <a:t>Gas</a:t>
            </a:r>
          </a:p>
          <a:p>
            <a:pPr lvl="1"/>
            <a:r>
              <a:rPr lang="es-MX" sz="1800" dirty="0" smtClean="0"/>
              <a:t>Atención</a:t>
            </a:r>
          </a:p>
          <a:p>
            <a:pPr lvl="1"/>
            <a:r>
              <a:rPr lang="es-MX" sz="1800" dirty="0" err="1" smtClean="0"/>
              <a:t>Torrre</a:t>
            </a:r>
            <a:endParaRPr lang="es-MX" sz="1800" dirty="0" smtClean="0"/>
          </a:p>
          <a:p>
            <a:pPr lvl="1"/>
            <a:r>
              <a:rPr lang="es-MX" sz="1800" dirty="0" smtClean="0"/>
              <a:t>Apartamentos</a:t>
            </a:r>
          </a:p>
        </p:txBody>
      </p:sp>
    </p:spTree>
    <p:extLst>
      <p:ext uri="{BB962C8B-B14F-4D97-AF65-F5344CB8AC3E}">
        <p14:creationId xmlns:p14="http://schemas.microsoft.com/office/powerpoint/2010/main" val="21467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[ADG18] </a:t>
            </a:r>
            <a:r>
              <a:rPr lang="es-MX" sz="2000" b="0" dirty="0" smtClean="0">
                <a:latin typeface="Century Gothic" panose="020B0502020202020204" pitchFamily="34" charset="0"/>
              </a:rPr>
              <a:t>ADMINISTRADORAS</a:t>
            </a:r>
            <a:r>
              <a:rPr lang="es-MX" b="0" dirty="0">
                <a:latin typeface="Century Gothic" panose="020B0502020202020204" pitchFamily="34" charset="0"/>
              </a:rPr>
              <a:t/>
            </a:r>
            <a:br>
              <a:rPr lang="es-MX" b="0" dirty="0">
                <a:latin typeface="Century Gothic" panose="020B0502020202020204" pitchFamily="34" charset="0"/>
              </a:rPr>
            </a:br>
            <a:r>
              <a:rPr lang="es-MX" dirty="0">
                <a:latin typeface="Century Gothic" panose="020B0502020202020204" pitchFamily="34" charset="0"/>
              </a:rPr>
              <a:t>IDENTIDAD | PROPUESTAS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52268</TotalTime>
  <Words>169</Words>
  <Application>Microsoft Office PowerPoint</Application>
  <PresentationFormat>Presentación en pantalla 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Office Theme</vt:lpstr>
      <vt:lpstr>[LIQ19] LIQUIDACIONES CONTEXTO / PROCESO BASE</vt:lpstr>
      <vt:lpstr>[ER] Modelo de Datos</vt:lpstr>
      <vt:lpstr>[LIQ19] REMISIONES MODELO DE DATOS</vt:lpstr>
      <vt:lpstr>[LIQ19] LIQUIDACIÓN MODELO DE DATOS</vt:lpstr>
      <vt:lpstr>[UIX] Identidad</vt:lpstr>
      <vt:lpstr>[ADG18] ADMINISTRADORAS IDENTIDAD | PROPUESTAS</vt:lpstr>
      <vt:lpstr>[ADG18] ADMINISTRADORAS IDENTIDAD | PROPUESTAS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PlantaTitulo Sección</dc:title>
  <dc:creator>Hector</dc:creator>
  <cp:lastModifiedBy>Jesus Arciniega</cp:lastModifiedBy>
  <cp:revision>665</cp:revision>
  <cp:lastPrinted>2018-11-13T18:42:33Z</cp:lastPrinted>
  <dcterms:created xsi:type="dcterms:W3CDTF">2006-08-16T00:00:00Z</dcterms:created>
  <dcterms:modified xsi:type="dcterms:W3CDTF">2019-01-14T18:16:04Z</dcterms:modified>
</cp:coreProperties>
</file>