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8"/>
  </p:handoutMasterIdLst>
  <p:sldIdLst>
    <p:sldId id="455" r:id="rId2"/>
    <p:sldId id="444" r:id="rId3"/>
    <p:sldId id="453" r:id="rId4"/>
    <p:sldId id="454" r:id="rId5"/>
    <p:sldId id="445" r:id="rId6"/>
    <p:sldId id="446" r:id="rId7"/>
  </p:sldIdLst>
  <p:sldSz cx="9144000" cy="6858000" type="screen4x3"/>
  <p:notesSz cx="6881813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FFFFCC"/>
    <a:srgbClr val="CCFF99"/>
    <a:srgbClr val="CC66FF"/>
    <a:srgbClr val="FFFF99"/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6" autoAdjust="0"/>
    <p:restoredTop sz="94660"/>
  </p:normalViewPr>
  <p:slideViewPr>
    <p:cSldViewPr>
      <p:cViewPr varScale="1">
        <p:scale>
          <a:sx n="141" d="100"/>
          <a:sy n="141" d="100"/>
        </p:scale>
        <p:origin x="1227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913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97313" y="0"/>
            <a:ext cx="2982912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1842AD-6A96-48BC-A215-960D88E649F7}" type="datetimeFigureOut">
              <a:rPr lang="es-MX" smtClean="0"/>
              <a:t>21/01/2019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2982913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97313" y="8829675"/>
            <a:ext cx="2982912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437C99-0526-4626-BD33-22C414AF405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609200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>
            <a:lvl1pPr algn="l">
              <a:defRPr sz="3600" b="1"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r>
              <a:rPr lang="en-US" dirty="0" err="1" smtClean="0"/>
              <a:t>asdads</a:t>
            </a:r>
            <a:r>
              <a:rPr lang="en-US" dirty="0" smtClean="0"/>
              <a:t> </a:t>
            </a:r>
            <a:r>
              <a:rPr lang="en-US" dirty="0" err="1" smtClean="0"/>
              <a:t>sdf</a:t>
            </a:r>
            <a:r>
              <a:rPr lang="en-US" dirty="0" smtClean="0"/>
              <a:t> </a:t>
            </a:r>
            <a:r>
              <a:rPr lang="en-US" dirty="0" err="1" smtClean="0"/>
              <a:t>sd</a:t>
            </a:r>
            <a:r>
              <a:rPr lang="en-US" dirty="0" smtClean="0"/>
              <a:t> </a:t>
            </a:r>
            <a:r>
              <a:rPr lang="en-US" dirty="0" err="1" smtClean="0"/>
              <a:t>fsd</a:t>
            </a:r>
            <a:r>
              <a:rPr lang="en-US" dirty="0" smtClean="0"/>
              <a:t> </a:t>
            </a:r>
            <a:r>
              <a:rPr lang="en-US" dirty="0" err="1" smtClean="0"/>
              <a:t>fs</a:t>
            </a:r>
            <a:r>
              <a:rPr lang="en-US" dirty="0" smtClean="0"/>
              <a:t> </a:t>
            </a:r>
            <a:r>
              <a:rPr lang="en-US" dirty="0" err="1" smtClean="0"/>
              <a:t>df</a:t>
            </a:r>
            <a:r>
              <a:rPr lang="en-US" dirty="0" smtClean="0"/>
              <a:t> </a:t>
            </a:r>
            <a:r>
              <a:rPr lang="en-US" dirty="0" err="1" smtClean="0"/>
              <a:t>sdf</a:t>
            </a:r>
            <a:r>
              <a:rPr lang="en-US" dirty="0" smtClean="0"/>
              <a:t> s </a:t>
            </a:r>
            <a:r>
              <a:rPr lang="en-US" dirty="0" err="1" smtClean="0"/>
              <a:t>df</a:t>
            </a:r>
            <a:r>
              <a:rPr lang="en-US" dirty="0" smtClean="0"/>
              <a:t> </a:t>
            </a:r>
            <a:r>
              <a:rPr lang="en-US" dirty="0" err="1" smtClean="0"/>
              <a:t>sdf</a:t>
            </a:r>
            <a:r>
              <a:rPr lang="en-US" dirty="0" smtClean="0"/>
              <a:t> s </a:t>
            </a:r>
            <a:r>
              <a:rPr lang="en-US" dirty="0" err="1" smtClean="0"/>
              <a:t>df</a:t>
            </a:r>
            <a:r>
              <a:rPr lang="en-US" dirty="0" smtClean="0"/>
              <a:t> </a:t>
            </a:r>
            <a:r>
              <a:rPr lang="en-US" dirty="0" err="1" smtClean="0"/>
              <a:t>sdf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0" y="1437150"/>
            <a:ext cx="8928000" cy="144000"/>
            <a:chOff x="0" y="1371600"/>
            <a:chExt cx="8928000" cy="209550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1371600"/>
              <a:ext cx="8928000" cy="762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0" y="1419225"/>
              <a:ext cx="8748000" cy="76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0" y="1466850"/>
              <a:ext cx="8568000" cy="762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0" y="1504950"/>
              <a:ext cx="8388000" cy="76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1489106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>
            <a:lvl1pPr algn="l">
              <a:defRPr sz="3600" b="1"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r>
              <a:rPr lang="en-US" dirty="0" err="1" smtClean="0"/>
              <a:t>asdads</a:t>
            </a:r>
            <a:r>
              <a:rPr lang="en-US" dirty="0" smtClean="0"/>
              <a:t> </a:t>
            </a:r>
            <a:r>
              <a:rPr lang="en-US" dirty="0" err="1" smtClean="0"/>
              <a:t>sdf</a:t>
            </a:r>
            <a:r>
              <a:rPr lang="en-US" dirty="0" smtClean="0"/>
              <a:t> </a:t>
            </a:r>
            <a:r>
              <a:rPr lang="en-US" dirty="0" err="1" smtClean="0"/>
              <a:t>sd</a:t>
            </a:r>
            <a:r>
              <a:rPr lang="en-US" dirty="0" smtClean="0"/>
              <a:t> </a:t>
            </a:r>
            <a:r>
              <a:rPr lang="en-US" dirty="0" err="1" smtClean="0"/>
              <a:t>fsd</a:t>
            </a:r>
            <a:r>
              <a:rPr lang="en-US" dirty="0" smtClean="0"/>
              <a:t> </a:t>
            </a:r>
            <a:r>
              <a:rPr lang="en-US" dirty="0" err="1" smtClean="0"/>
              <a:t>fs</a:t>
            </a:r>
            <a:r>
              <a:rPr lang="en-US" dirty="0" smtClean="0"/>
              <a:t> </a:t>
            </a:r>
            <a:r>
              <a:rPr lang="en-US" dirty="0" err="1" smtClean="0"/>
              <a:t>df</a:t>
            </a:r>
            <a:r>
              <a:rPr lang="en-US" dirty="0" smtClean="0"/>
              <a:t> </a:t>
            </a:r>
            <a:r>
              <a:rPr lang="en-US" dirty="0" err="1" smtClean="0"/>
              <a:t>sdf</a:t>
            </a:r>
            <a:r>
              <a:rPr lang="en-US" dirty="0" smtClean="0"/>
              <a:t> s </a:t>
            </a:r>
            <a:r>
              <a:rPr lang="en-US" dirty="0" err="1" smtClean="0"/>
              <a:t>df</a:t>
            </a:r>
            <a:r>
              <a:rPr lang="en-US" dirty="0" smtClean="0"/>
              <a:t> </a:t>
            </a:r>
            <a:r>
              <a:rPr lang="en-US" dirty="0" err="1" smtClean="0"/>
              <a:t>sdf</a:t>
            </a:r>
            <a:r>
              <a:rPr lang="en-US" dirty="0" smtClean="0"/>
              <a:t> s </a:t>
            </a:r>
            <a:r>
              <a:rPr lang="en-US" dirty="0" err="1" smtClean="0"/>
              <a:t>df</a:t>
            </a:r>
            <a:r>
              <a:rPr lang="en-US" dirty="0" smtClean="0"/>
              <a:t> </a:t>
            </a:r>
            <a:r>
              <a:rPr lang="en-US" dirty="0" err="1" smtClean="0"/>
              <a:t>sdf</a:t>
            </a:r>
            <a:r>
              <a:rPr lang="en-US" dirty="0" smtClean="0"/>
              <a:t> </a:t>
            </a:r>
            <a:endParaRPr lang="en-US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0" y="1437150"/>
            <a:ext cx="8928000" cy="144000"/>
            <a:chOff x="0" y="1371600"/>
            <a:chExt cx="8928000" cy="209550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1371600"/>
              <a:ext cx="8928000" cy="762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0" y="1419225"/>
              <a:ext cx="8748000" cy="76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0" y="1466850"/>
              <a:ext cx="8568000" cy="762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0" y="1504950"/>
              <a:ext cx="8388000" cy="76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1.1-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>
            <a:lvl1pPr algn="l">
              <a:defRPr sz="3600" b="1"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r>
              <a:rPr lang="en-US" dirty="0" err="1" smtClean="0"/>
              <a:t>asdads</a:t>
            </a:r>
            <a:r>
              <a:rPr lang="en-US" dirty="0" smtClean="0"/>
              <a:t> </a:t>
            </a:r>
            <a:r>
              <a:rPr lang="en-US" dirty="0" err="1" smtClean="0"/>
              <a:t>sdf</a:t>
            </a:r>
            <a:r>
              <a:rPr lang="en-US" dirty="0" smtClean="0"/>
              <a:t> </a:t>
            </a:r>
            <a:r>
              <a:rPr lang="en-US" dirty="0" err="1" smtClean="0"/>
              <a:t>sd</a:t>
            </a:r>
            <a:r>
              <a:rPr lang="en-US" dirty="0" smtClean="0"/>
              <a:t> </a:t>
            </a:r>
            <a:r>
              <a:rPr lang="en-US" dirty="0" err="1" smtClean="0"/>
              <a:t>fsd</a:t>
            </a:r>
            <a:r>
              <a:rPr lang="en-US" dirty="0" smtClean="0"/>
              <a:t> </a:t>
            </a:r>
            <a:r>
              <a:rPr lang="en-US" dirty="0" err="1" smtClean="0"/>
              <a:t>fs</a:t>
            </a:r>
            <a:r>
              <a:rPr lang="en-US" dirty="0" smtClean="0"/>
              <a:t> </a:t>
            </a:r>
            <a:r>
              <a:rPr lang="en-US" dirty="0" err="1" smtClean="0"/>
              <a:t>df</a:t>
            </a:r>
            <a:r>
              <a:rPr lang="en-US" dirty="0" smtClean="0"/>
              <a:t> </a:t>
            </a:r>
            <a:r>
              <a:rPr lang="en-US" dirty="0" err="1" smtClean="0"/>
              <a:t>sdf</a:t>
            </a:r>
            <a:r>
              <a:rPr lang="en-US" dirty="0" smtClean="0"/>
              <a:t> s </a:t>
            </a:r>
            <a:r>
              <a:rPr lang="en-US" dirty="0" err="1" smtClean="0"/>
              <a:t>df</a:t>
            </a:r>
            <a:r>
              <a:rPr lang="en-US" dirty="0" smtClean="0"/>
              <a:t> </a:t>
            </a:r>
            <a:r>
              <a:rPr lang="en-US" dirty="0" err="1" smtClean="0"/>
              <a:t>sdf</a:t>
            </a:r>
            <a:r>
              <a:rPr lang="en-US" dirty="0" smtClean="0"/>
              <a:t> s </a:t>
            </a:r>
            <a:r>
              <a:rPr lang="en-US" dirty="0" err="1" smtClean="0"/>
              <a:t>df</a:t>
            </a:r>
            <a:r>
              <a:rPr lang="en-US" dirty="0" smtClean="0"/>
              <a:t> </a:t>
            </a:r>
            <a:r>
              <a:rPr lang="en-US" dirty="0" err="1" smtClean="0"/>
              <a:t>sdf</a:t>
            </a:r>
            <a:r>
              <a:rPr lang="en-US" dirty="0" smtClean="0"/>
              <a:t> </a:t>
            </a:r>
            <a:endParaRPr lang="en-US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0" y="1437150"/>
            <a:ext cx="8928000" cy="144000"/>
            <a:chOff x="0" y="1371600"/>
            <a:chExt cx="8928000" cy="209550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1371600"/>
              <a:ext cx="8928000" cy="762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0" y="1419225"/>
              <a:ext cx="8748000" cy="76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0" y="1466850"/>
              <a:ext cx="8568000" cy="762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0" y="1504950"/>
              <a:ext cx="8388000" cy="76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90548" y="1582948"/>
            <a:ext cx="8460000" cy="5155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297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1.5-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>
            <a:lvl1pPr algn="l">
              <a:defRPr sz="3600" b="1"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r>
              <a:rPr lang="en-US" dirty="0" err="1" smtClean="0"/>
              <a:t>asdads</a:t>
            </a:r>
            <a:r>
              <a:rPr lang="en-US" dirty="0" smtClean="0"/>
              <a:t> </a:t>
            </a:r>
            <a:r>
              <a:rPr lang="en-US" dirty="0" err="1" smtClean="0"/>
              <a:t>sdf</a:t>
            </a:r>
            <a:r>
              <a:rPr lang="en-US" dirty="0" smtClean="0"/>
              <a:t> </a:t>
            </a:r>
            <a:r>
              <a:rPr lang="en-US" dirty="0" err="1" smtClean="0"/>
              <a:t>sd</a:t>
            </a:r>
            <a:r>
              <a:rPr lang="en-US" dirty="0" smtClean="0"/>
              <a:t> </a:t>
            </a:r>
            <a:r>
              <a:rPr lang="en-US" dirty="0" err="1" smtClean="0"/>
              <a:t>fsd</a:t>
            </a:r>
            <a:r>
              <a:rPr lang="en-US" dirty="0" smtClean="0"/>
              <a:t> </a:t>
            </a:r>
            <a:r>
              <a:rPr lang="en-US" dirty="0" err="1" smtClean="0"/>
              <a:t>fs</a:t>
            </a:r>
            <a:r>
              <a:rPr lang="en-US" dirty="0" smtClean="0"/>
              <a:t> </a:t>
            </a:r>
            <a:r>
              <a:rPr lang="en-US" dirty="0" err="1" smtClean="0"/>
              <a:t>df</a:t>
            </a:r>
            <a:r>
              <a:rPr lang="en-US" dirty="0" smtClean="0"/>
              <a:t> </a:t>
            </a:r>
            <a:r>
              <a:rPr lang="en-US" dirty="0" err="1" smtClean="0"/>
              <a:t>sdf</a:t>
            </a:r>
            <a:r>
              <a:rPr lang="en-US" dirty="0" smtClean="0"/>
              <a:t> s </a:t>
            </a:r>
            <a:r>
              <a:rPr lang="en-US" dirty="0" err="1" smtClean="0"/>
              <a:t>df</a:t>
            </a:r>
            <a:r>
              <a:rPr lang="en-US" dirty="0" smtClean="0"/>
              <a:t> </a:t>
            </a:r>
            <a:r>
              <a:rPr lang="en-US" dirty="0" err="1" smtClean="0"/>
              <a:t>sdf</a:t>
            </a:r>
            <a:r>
              <a:rPr lang="en-US" dirty="0" smtClean="0"/>
              <a:t> s </a:t>
            </a:r>
            <a:r>
              <a:rPr lang="en-US" dirty="0" err="1" smtClean="0"/>
              <a:t>df</a:t>
            </a:r>
            <a:r>
              <a:rPr lang="en-US" dirty="0" smtClean="0"/>
              <a:t> </a:t>
            </a:r>
            <a:r>
              <a:rPr lang="en-US" dirty="0" err="1" smtClean="0"/>
              <a:t>sdf</a:t>
            </a:r>
            <a:r>
              <a:rPr lang="en-US" dirty="0" smtClean="0"/>
              <a:t> </a:t>
            </a:r>
            <a:endParaRPr lang="en-US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0" y="1437150"/>
            <a:ext cx="8928000" cy="144000"/>
            <a:chOff x="0" y="1371600"/>
            <a:chExt cx="8928000" cy="209550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1371600"/>
              <a:ext cx="8928000" cy="762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0" y="1419225"/>
              <a:ext cx="8748000" cy="76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0" y="1466850"/>
              <a:ext cx="8568000" cy="762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0" y="1504950"/>
              <a:ext cx="8388000" cy="76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92348" y="1582948"/>
            <a:ext cx="8460000" cy="5155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241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  <p:grpSp>
        <p:nvGrpSpPr>
          <p:cNvPr id="7" name="Grupo 6"/>
          <p:cNvGrpSpPr/>
          <p:nvPr userDrawn="1"/>
        </p:nvGrpSpPr>
        <p:grpSpPr>
          <a:xfrm>
            <a:off x="-398190" y="0"/>
            <a:ext cx="888460" cy="6858000"/>
            <a:chOff x="-398190" y="0"/>
            <a:chExt cx="888460" cy="6858000"/>
          </a:xfrm>
        </p:grpSpPr>
        <p:pic>
          <p:nvPicPr>
            <p:cNvPr id="8" name="Imagen 7"/>
            <p:cNvPicPr>
              <a:picLocks noChangeAspect="1"/>
            </p:cNvPicPr>
            <p:nvPr userDrawn="1"/>
          </p:nvPicPr>
          <p:blipFill>
            <a:blip r:embed="rId16"/>
            <a:stretch>
              <a:fillRect/>
            </a:stretch>
          </p:blipFill>
          <p:spPr>
            <a:xfrm>
              <a:off x="-398190" y="0"/>
              <a:ext cx="855390" cy="6858000"/>
            </a:xfrm>
            <a:prstGeom prst="rect">
              <a:avLst/>
            </a:prstGeom>
          </p:spPr>
        </p:pic>
        <p:sp>
          <p:nvSpPr>
            <p:cNvPr id="9" name="CuadroTexto 8"/>
            <p:cNvSpPr txBox="1"/>
            <p:nvPr userDrawn="1"/>
          </p:nvSpPr>
          <p:spPr>
            <a:xfrm rot="16200000">
              <a:off x="-400679" y="5967051"/>
              <a:ext cx="125867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2800" b="1" dirty="0" err="1" smtClean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TTi</a:t>
              </a:r>
              <a:r>
                <a:rPr lang="es-MX" sz="2800" b="1" dirty="0" smtClean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++</a:t>
              </a:r>
              <a:endParaRPr lang="es-MX" sz="2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11" name="CuadroTexto 10"/>
          <p:cNvSpPr txBox="1"/>
          <p:nvPr userDrawn="1"/>
        </p:nvSpPr>
        <p:spPr>
          <a:xfrm rot="16200000">
            <a:off x="-1053706" y="4179644"/>
            <a:ext cx="25474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#Soluciones</a:t>
            </a:r>
            <a:endParaRPr lang="es-MX" sz="28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3" name="Imagen 12"/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8945" y="76200"/>
            <a:ext cx="1480183" cy="131571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61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2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s-MX" sz="2000" dirty="0" smtClean="0">
                <a:latin typeface="Century Gothic" panose="020B0502020202020204" pitchFamily="34" charset="0"/>
              </a:rPr>
              <a:t>[LIQ19] </a:t>
            </a:r>
            <a:r>
              <a:rPr lang="es-MX" sz="2000" b="0" dirty="0" smtClean="0">
                <a:latin typeface="Century Gothic" panose="020B0502020202020204" pitchFamily="34" charset="0"/>
              </a:rPr>
              <a:t>LIQUIDACIONES</a:t>
            </a:r>
            <a:br>
              <a:rPr lang="es-MX" sz="2000" b="0" dirty="0" smtClean="0">
                <a:latin typeface="Century Gothic" panose="020B0502020202020204" pitchFamily="34" charset="0"/>
              </a:rPr>
            </a:br>
            <a:r>
              <a:rPr lang="es-MX" dirty="0" smtClean="0">
                <a:latin typeface="Century Gothic" panose="020B0502020202020204" pitchFamily="34" charset="0"/>
              </a:rPr>
              <a:t>CONTEXTO / PROCESO BASE</a:t>
            </a:r>
            <a:endParaRPr lang="es-MX" dirty="0"/>
          </a:p>
        </p:txBody>
      </p:sp>
      <p:grpSp>
        <p:nvGrpSpPr>
          <p:cNvPr id="11" name="Grupo 10"/>
          <p:cNvGrpSpPr/>
          <p:nvPr/>
        </p:nvGrpSpPr>
        <p:grpSpPr>
          <a:xfrm>
            <a:off x="3730193" y="1676400"/>
            <a:ext cx="1683613" cy="492740"/>
            <a:chOff x="3925092" y="1676400"/>
            <a:chExt cx="1683613" cy="492740"/>
          </a:xfrm>
        </p:grpSpPr>
        <p:grpSp>
          <p:nvGrpSpPr>
            <p:cNvPr id="5" name="Grupo 4"/>
            <p:cNvGrpSpPr/>
            <p:nvPr/>
          </p:nvGrpSpPr>
          <p:grpSpPr>
            <a:xfrm>
              <a:off x="3925092" y="1676400"/>
              <a:ext cx="1293815" cy="492740"/>
              <a:chOff x="771635" y="5092449"/>
              <a:chExt cx="1293815" cy="492740"/>
            </a:xfrm>
          </p:grpSpPr>
          <p:pic>
            <p:nvPicPr>
              <p:cNvPr id="6" name="Imagen 5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71635" y="5092449"/>
                <a:ext cx="560965" cy="492740"/>
              </a:xfrm>
              <a:prstGeom prst="rect">
                <a:avLst/>
              </a:prstGeom>
            </p:spPr>
          </p:pic>
          <p:pic>
            <p:nvPicPr>
              <p:cNvPr id="7" name="Imagen 6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79650" y="5181600"/>
                <a:ext cx="685800" cy="145605"/>
              </a:xfrm>
              <a:prstGeom prst="rect">
                <a:avLst/>
              </a:prstGeom>
            </p:spPr>
          </p:pic>
          <p:pic>
            <p:nvPicPr>
              <p:cNvPr id="8" name="Imagen 7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79650" y="5381265"/>
                <a:ext cx="685800" cy="145605"/>
              </a:xfrm>
              <a:prstGeom prst="rect">
                <a:avLst/>
              </a:prstGeom>
            </p:spPr>
          </p:pic>
        </p:grpSp>
        <p:pic>
          <p:nvPicPr>
            <p:cNvPr id="9" name="Imagen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65957" y="1888527"/>
              <a:ext cx="147849" cy="227460"/>
            </a:xfrm>
            <a:prstGeom prst="rect">
              <a:avLst/>
            </a:prstGeom>
          </p:spPr>
        </p:pic>
        <p:pic>
          <p:nvPicPr>
            <p:cNvPr id="10" name="Imagen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60856" y="1882538"/>
              <a:ext cx="147849" cy="227460"/>
            </a:xfrm>
            <a:prstGeom prst="rect">
              <a:avLst/>
            </a:prstGeom>
          </p:spPr>
        </p:pic>
      </p:grpSp>
      <p:grpSp>
        <p:nvGrpSpPr>
          <p:cNvPr id="18" name="Grupo 17"/>
          <p:cNvGrpSpPr/>
          <p:nvPr/>
        </p:nvGrpSpPr>
        <p:grpSpPr>
          <a:xfrm>
            <a:off x="3962400" y="2401179"/>
            <a:ext cx="1431511" cy="347437"/>
            <a:chOff x="3917647" y="2444222"/>
            <a:chExt cx="1431511" cy="347437"/>
          </a:xfrm>
        </p:grpSpPr>
        <p:pic>
          <p:nvPicPr>
            <p:cNvPr id="12" name="Imagen 1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698858" y="2444222"/>
              <a:ext cx="650300" cy="347437"/>
            </a:xfrm>
            <a:prstGeom prst="rect">
              <a:avLst/>
            </a:prstGeom>
          </p:spPr>
        </p:pic>
        <p:grpSp>
          <p:nvGrpSpPr>
            <p:cNvPr id="17" name="Grupo 16"/>
            <p:cNvGrpSpPr/>
            <p:nvPr/>
          </p:nvGrpSpPr>
          <p:grpSpPr>
            <a:xfrm>
              <a:off x="3917647" y="2444222"/>
              <a:ext cx="654353" cy="347437"/>
              <a:chOff x="3917647" y="2444222"/>
              <a:chExt cx="654353" cy="347437"/>
            </a:xfrm>
          </p:grpSpPr>
          <p:pic>
            <p:nvPicPr>
              <p:cNvPr id="13" name="Imagen 12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21700" y="2444222"/>
                <a:ext cx="650300" cy="347437"/>
              </a:xfrm>
              <a:prstGeom prst="rect">
                <a:avLst/>
              </a:prstGeom>
            </p:spPr>
          </p:pic>
          <p:pic>
            <p:nvPicPr>
              <p:cNvPr id="14" name="Imagen 13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17233" y="2444222"/>
                <a:ext cx="147849" cy="227460"/>
              </a:xfrm>
              <a:prstGeom prst="rect">
                <a:avLst/>
              </a:prstGeom>
            </p:spPr>
          </p:pic>
          <p:pic>
            <p:nvPicPr>
              <p:cNvPr id="15" name="Imagen 14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69384" y="2444222"/>
                <a:ext cx="147849" cy="227460"/>
              </a:xfrm>
              <a:prstGeom prst="rect">
                <a:avLst/>
              </a:prstGeom>
            </p:spPr>
          </p:pic>
          <p:pic>
            <p:nvPicPr>
              <p:cNvPr id="16" name="Imagen 15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17647" y="2444222"/>
                <a:ext cx="147849" cy="227460"/>
              </a:xfrm>
              <a:prstGeom prst="rect">
                <a:avLst/>
              </a:prstGeom>
            </p:spPr>
          </p:pic>
        </p:grpSp>
      </p:grpSp>
      <p:cxnSp>
        <p:nvCxnSpPr>
          <p:cNvPr id="19" name="Shape 33"/>
          <p:cNvCxnSpPr>
            <a:stCxn id="6" idx="1"/>
            <a:endCxn id="13" idx="1"/>
          </p:cNvCxnSpPr>
          <p:nvPr/>
        </p:nvCxnSpPr>
        <p:spPr>
          <a:xfrm rot="10800000" flipH="1" flipV="1">
            <a:off x="3730193" y="1922770"/>
            <a:ext cx="236260" cy="652128"/>
          </a:xfrm>
          <a:prstGeom prst="bentConnector3">
            <a:avLst>
              <a:gd name="adj1" fmla="val -96758"/>
            </a:avLst>
          </a:prstGeom>
          <a:solidFill>
            <a:srgbClr val="FFC000"/>
          </a:solidFill>
          <a:ln w="28575">
            <a:solidFill>
              <a:srgbClr val="00B05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4"/>
          <p:cNvSpPr/>
          <p:nvPr/>
        </p:nvSpPr>
        <p:spPr>
          <a:xfrm>
            <a:off x="4162230" y="2794963"/>
            <a:ext cx="990600" cy="17536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i="1" dirty="0" smtClean="0">
                <a:solidFill>
                  <a:schemeClr val="bg1">
                    <a:lumMod val="65000"/>
                  </a:schemeClr>
                </a:solidFill>
              </a:rPr>
              <a:t>[1] </a:t>
            </a:r>
            <a:r>
              <a:rPr lang="en-US" sz="1100" i="1" dirty="0" err="1" smtClean="0">
                <a:solidFill>
                  <a:schemeClr val="bg1">
                    <a:lumMod val="65000"/>
                  </a:schemeClr>
                </a:solidFill>
              </a:rPr>
              <a:t>Resurtido</a:t>
            </a:r>
            <a:endParaRPr lang="es-MX" sz="1100" b="1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25" name="Conector angular 24"/>
          <p:cNvCxnSpPr>
            <a:stCxn id="12" idx="3"/>
            <a:endCxn id="24" idx="1"/>
          </p:cNvCxnSpPr>
          <p:nvPr/>
        </p:nvCxnSpPr>
        <p:spPr>
          <a:xfrm>
            <a:off x="5393911" y="2574898"/>
            <a:ext cx="1616489" cy="44242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4" name="Grupo 43"/>
          <p:cNvGrpSpPr/>
          <p:nvPr/>
        </p:nvGrpSpPr>
        <p:grpSpPr>
          <a:xfrm>
            <a:off x="6515100" y="2722820"/>
            <a:ext cx="1524000" cy="871714"/>
            <a:chOff x="6515100" y="2722820"/>
            <a:chExt cx="1524000" cy="871714"/>
          </a:xfrm>
        </p:grpSpPr>
        <p:pic>
          <p:nvPicPr>
            <p:cNvPr id="24" name="Picture 2" descr="Imagen relacionada"/>
            <p:cNvPicPr>
              <a:picLocks noChangeAspect="1" noChangeArrowheads="1"/>
            </p:cNvPicPr>
            <p:nvPr/>
          </p:nvPicPr>
          <p:blipFill>
            <a:blip r:embed="rId6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10400" y="2722820"/>
              <a:ext cx="533400" cy="5890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Rectangle 4"/>
            <p:cNvSpPr/>
            <p:nvPr/>
          </p:nvSpPr>
          <p:spPr>
            <a:xfrm>
              <a:off x="6515100" y="3324958"/>
              <a:ext cx="1524000" cy="269576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i="1" dirty="0" smtClean="0">
                  <a:solidFill>
                    <a:schemeClr val="bg1">
                      <a:lumMod val="65000"/>
                    </a:schemeClr>
                  </a:solidFill>
                </a:rPr>
                <a:t>[2] </a:t>
              </a:r>
              <a:r>
                <a:rPr lang="en-US" sz="1100" i="1" dirty="0" err="1" smtClean="0">
                  <a:solidFill>
                    <a:schemeClr val="bg1">
                      <a:lumMod val="65000"/>
                    </a:schemeClr>
                  </a:solidFill>
                </a:rPr>
                <a:t>Primera</a:t>
              </a:r>
              <a:r>
                <a:rPr lang="en-US" sz="1100" i="1" dirty="0" smtClean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lang="en-US" sz="1100" i="1" dirty="0" err="1" smtClean="0">
                  <a:solidFill>
                    <a:schemeClr val="bg1">
                      <a:lumMod val="65000"/>
                    </a:schemeClr>
                  </a:solidFill>
                </a:rPr>
                <a:t>medici</a:t>
              </a:r>
              <a:r>
                <a:rPr lang="es-MX" sz="1100" i="1" dirty="0" err="1" smtClean="0">
                  <a:solidFill>
                    <a:schemeClr val="bg1">
                      <a:lumMod val="65000"/>
                    </a:schemeClr>
                  </a:solidFill>
                </a:rPr>
                <a:t>ón</a:t>
              </a:r>
              <a:r>
                <a:rPr lang="es-MX" sz="1100" i="1" dirty="0" smtClean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lang="es-MX" sz="1100" i="1" dirty="0" err="1" smtClean="0">
                  <a:solidFill>
                    <a:schemeClr val="bg1">
                      <a:lumMod val="65000"/>
                    </a:schemeClr>
                  </a:solidFill>
                </a:rPr>
                <a:t>Preliquidación</a:t>
              </a:r>
              <a:endParaRPr lang="es-MX" sz="1100" b="1" dirty="0" smtClean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47" name="Grupo 46"/>
          <p:cNvGrpSpPr/>
          <p:nvPr/>
        </p:nvGrpSpPr>
        <p:grpSpPr>
          <a:xfrm>
            <a:off x="6605880" y="4728490"/>
            <a:ext cx="1342437" cy="581242"/>
            <a:chOff x="6605881" y="4343400"/>
            <a:chExt cx="1342437" cy="581242"/>
          </a:xfrm>
        </p:grpSpPr>
        <p:grpSp>
          <p:nvGrpSpPr>
            <p:cNvPr id="30" name="Grupo 29"/>
            <p:cNvGrpSpPr/>
            <p:nvPr/>
          </p:nvGrpSpPr>
          <p:grpSpPr>
            <a:xfrm flipH="1">
              <a:off x="6605881" y="4343400"/>
              <a:ext cx="1342437" cy="347437"/>
              <a:chOff x="3917647" y="2444222"/>
              <a:chExt cx="1431511" cy="347437"/>
            </a:xfrm>
          </p:grpSpPr>
          <p:pic>
            <p:nvPicPr>
              <p:cNvPr id="31" name="Imagen 30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698858" y="2444222"/>
                <a:ext cx="650300" cy="347437"/>
              </a:xfrm>
              <a:prstGeom prst="rect">
                <a:avLst/>
              </a:prstGeom>
            </p:spPr>
          </p:pic>
          <p:grpSp>
            <p:nvGrpSpPr>
              <p:cNvPr id="32" name="Grupo 31"/>
              <p:cNvGrpSpPr/>
              <p:nvPr/>
            </p:nvGrpSpPr>
            <p:grpSpPr>
              <a:xfrm>
                <a:off x="3917647" y="2444222"/>
                <a:ext cx="654353" cy="347437"/>
                <a:chOff x="3917647" y="2444222"/>
                <a:chExt cx="654353" cy="347437"/>
              </a:xfrm>
            </p:grpSpPr>
            <p:pic>
              <p:nvPicPr>
                <p:cNvPr id="33" name="Imagen 32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921700" y="2444222"/>
                  <a:ext cx="650300" cy="347437"/>
                </a:xfrm>
                <a:prstGeom prst="rect">
                  <a:avLst/>
                </a:prstGeom>
              </p:spPr>
            </p:pic>
            <p:pic>
              <p:nvPicPr>
                <p:cNvPr id="34" name="Imagen 33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217233" y="2444222"/>
                  <a:ext cx="147849" cy="227460"/>
                </a:xfrm>
                <a:prstGeom prst="rect">
                  <a:avLst/>
                </a:prstGeom>
              </p:spPr>
            </p:pic>
            <p:pic>
              <p:nvPicPr>
                <p:cNvPr id="35" name="Imagen 34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069384" y="2444222"/>
                  <a:ext cx="147849" cy="227460"/>
                </a:xfrm>
                <a:prstGeom prst="rect">
                  <a:avLst/>
                </a:prstGeom>
              </p:spPr>
            </p:pic>
            <p:pic>
              <p:nvPicPr>
                <p:cNvPr id="36" name="Imagen 35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917647" y="2444222"/>
                  <a:ext cx="147849" cy="227460"/>
                </a:xfrm>
                <a:prstGeom prst="rect">
                  <a:avLst/>
                </a:prstGeom>
              </p:spPr>
            </p:pic>
          </p:grpSp>
        </p:grpSp>
        <p:sp>
          <p:nvSpPr>
            <p:cNvPr id="37" name="Rectangle 4"/>
            <p:cNvSpPr/>
            <p:nvPr/>
          </p:nvSpPr>
          <p:spPr>
            <a:xfrm>
              <a:off x="6695741" y="4800627"/>
              <a:ext cx="1162717" cy="12401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i="1" dirty="0" smtClean="0">
                  <a:solidFill>
                    <a:schemeClr val="bg1">
                      <a:lumMod val="65000"/>
                    </a:schemeClr>
                  </a:solidFill>
                </a:rPr>
                <a:t>[3] </a:t>
              </a:r>
              <a:r>
                <a:rPr lang="en-US" sz="1100" i="1" dirty="0" err="1" smtClean="0">
                  <a:solidFill>
                    <a:schemeClr val="bg1">
                      <a:lumMod val="65000"/>
                    </a:schemeClr>
                  </a:solidFill>
                </a:rPr>
                <a:t>Ruta</a:t>
              </a:r>
              <a:r>
                <a:rPr lang="en-US" sz="1100" i="1" dirty="0" smtClean="0">
                  <a:solidFill>
                    <a:schemeClr val="bg1">
                      <a:lumMod val="65000"/>
                    </a:schemeClr>
                  </a:solidFill>
                </a:rPr>
                <a:t> de </a:t>
              </a:r>
              <a:r>
                <a:rPr lang="en-US" sz="1100" i="1" dirty="0" err="1" smtClean="0">
                  <a:solidFill>
                    <a:schemeClr val="bg1">
                      <a:lumMod val="65000"/>
                    </a:schemeClr>
                  </a:solidFill>
                </a:rPr>
                <a:t>venta</a:t>
              </a:r>
              <a:endParaRPr lang="es-MX" sz="1100" b="1" dirty="0" smtClean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38" name="Conector angular 37"/>
          <p:cNvCxnSpPr/>
          <p:nvPr/>
        </p:nvCxnSpPr>
        <p:spPr>
          <a:xfrm rot="5400000">
            <a:off x="6750267" y="4184432"/>
            <a:ext cx="1053666" cy="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8" name="Grupo 47"/>
          <p:cNvGrpSpPr/>
          <p:nvPr/>
        </p:nvGrpSpPr>
        <p:grpSpPr>
          <a:xfrm>
            <a:off x="3810000" y="4971448"/>
            <a:ext cx="1524000" cy="871714"/>
            <a:chOff x="6515100" y="2722820"/>
            <a:chExt cx="1524000" cy="871714"/>
          </a:xfrm>
        </p:grpSpPr>
        <p:pic>
          <p:nvPicPr>
            <p:cNvPr id="49" name="Picture 2" descr="Imagen relacionada"/>
            <p:cNvPicPr>
              <a:picLocks noChangeAspect="1" noChangeArrowheads="1"/>
            </p:cNvPicPr>
            <p:nvPr/>
          </p:nvPicPr>
          <p:blipFill>
            <a:blip r:embed="rId6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10400" y="2722820"/>
              <a:ext cx="533400" cy="5890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Rectangle 4"/>
            <p:cNvSpPr/>
            <p:nvPr/>
          </p:nvSpPr>
          <p:spPr>
            <a:xfrm>
              <a:off x="6515100" y="3324958"/>
              <a:ext cx="1524000" cy="269576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i="1" dirty="0" smtClean="0">
                  <a:solidFill>
                    <a:schemeClr val="bg1">
                      <a:lumMod val="65000"/>
                    </a:schemeClr>
                  </a:solidFill>
                </a:rPr>
                <a:t>[4] </a:t>
              </a:r>
              <a:r>
                <a:rPr lang="en-US" sz="1100" i="1" dirty="0" err="1" smtClean="0">
                  <a:solidFill>
                    <a:schemeClr val="bg1">
                      <a:lumMod val="65000"/>
                    </a:schemeClr>
                  </a:solidFill>
                </a:rPr>
                <a:t>Segunda</a:t>
              </a:r>
              <a:r>
                <a:rPr lang="en-US" sz="1100" i="1" dirty="0" smtClean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lang="en-US" sz="1100" i="1" dirty="0" err="1" smtClean="0">
                  <a:solidFill>
                    <a:schemeClr val="bg1">
                      <a:lumMod val="65000"/>
                    </a:schemeClr>
                  </a:solidFill>
                </a:rPr>
                <a:t>medici</a:t>
              </a:r>
              <a:r>
                <a:rPr lang="es-MX" sz="1100" i="1" dirty="0" err="1" smtClean="0">
                  <a:solidFill>
                    <a:schemeClr val="bg1">
                      <a:lumMod val="65000"/>
                    </a:schemeClr>
                  </a:solidFill>
                </a:rPr>
                <a:t>ón</a:t>
              </a:r>
              <a:r>
                <a:rPr lang="es-MX" sz="1100" i="1" dirty="0" smtClean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lang="es-MX" sz="1100" i="1" dirty="0" err="1" smtClean="0">
                  <a:solidFill>
                    <a:schemeClr val="bg1">
                      <a:lumMod val="65000"/>
                    </a:schemeClr>
                  </a:solidFill>
                </a:rPr>
                <a:t>Preliquidación</a:t>
              </a:r>
              <a:endParaRPr lang="es-MX" sz="1100" b="1" dirty="0" smtClean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52" name="Conector angular 51"/>
          <p:cNvCxnSpPr>
            <a:stCxn id="37" idx="1"/>
            <a:endCxn id="50" idx="3"/>
          </p:cNvCxnSpPr>
          <p:nvPr/>
        </p:nvCxnSpPr>
        <p:spPr>
          <a:xfrm rot="10800000" flipV="1">
            <a:off x="5334000" y="5247724"/>
            <a:ext cx="1361740" cy="46064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5" name="Imagen 5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52885" y="5247724"/>
            <a:ext cx="205089" cy="259606"/>
          </a:xfrm>
          <a:prstGeom prst="rect">
            <a:avLst/>
          </a:prstGeom>
        </p:spPr>
      </p:pic>
      <p:grpSp>
        <p:nvGrpSpPr>
          <p:cNvPr id="66" name="Grupo 65"/>
          <p:cNvGrpSpPr/>
          <p:nvPr/>
        </p:nvGrpSpPr>
        <p:grpSpPr>
          <a:xfrm>
            <a:off x="1905000" y="4343400"/>
            <a:ext cx="1524000" cy="871714"/>
            <a:chOff x="1553002" y="4469067"/>
            <a:chExt cx="1524000" cy="871714"/>
          </a:xfrm>
        </p:grpSpPr>
        <p:grpSp>
          <p:nvGrpSpPr>
            <p:cNvPr id="57" name="Grupo 56"/>
            <p:cNvGrpSpPr/>
            <p:nvPr/>
          </p:nvGrpSpPr>
          <p:grpSpPr>
            <a:xfrm>
              <a:off x="1553002" y="4469067"/>
              <a:ext cx="1524000" cy="871714"/>
              <a:chOff x="6515100" y="2722820"/>
              <a:chExt cx="1524000" cy="871714"/>
            </a:xfrm>
          </p:grpSpPr>
          <p:pic>
            <p:nvPicPr>
              <p:cNvPr id="58" name="Picture 2" descr="Imagen relacionada"/>
              <p:cNvPicPr>
                <a:picLocks noChangeAspect="1" noChangeArrowheads="1"/>
              </p:cNvPicPr>
              <p:nvPr/>
            </p:nvPicPr>
            <p:blipFill>
              <a:blip r:embed="rId6" cstate="print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010400" y="2722820"/>
                <a:ext cx="533400" cy="58900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9" name="Rectangle 4"/>
              <p:cNvSpPr/>
              <p:nvPr/>
            </p:nvSpPr>
            <p:spPr>
              <a:xfrm>
                <a:off x="6515100" y="3324958"/>
                <a:ext cx="1524000" cy="269576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b="1" i="1" dirty="0" smtClean="0">
                    <a:solidFill>
                      <a:schemeClr val="bg1">
                        <a:lumMod val="65000"/>
                      </a:schemeClr>
                    </a:solidFill>
                  </a:rPr>
                  <a:t>[5] L</a:t>
                </a:r>
                <a:r>
                  <a:rPr lang="es-MX" sz="1100" i="1" dirty="0" err="1" smtClean="0">
                    <a:solidFill>
                      <a:schemeClr val="bg1">
                        <a:lumMod val="65000"/>
                      </a:schemeClr>
                    </a:solidFill>
                  </a:rPr>
                  <a:t>iquidación</a:t>
                </a:r>
                <a:endParaRPr lang="es-MX" sz="1100" b="1" dirty="0" smtClean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  <p:pic>
          <p:nvPicPr>
            <p:cNvPr id="56" name="Imagen 55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435575" y="4842220"/>
              <a:ext cx="205089" cy="259606"/>
            </a:xfrm>
            <a:prstGeom prst="rect">
              <a:avLst/>
            </a:prstGeom>
          </p:spPr>
        </p:pic>
      </p:grpSp>
      <p:cxnSp>
        <p:nvCxnSpPr>
          <p:cNvPr id="61" name="Conector angular 60"/>
          <p:cNvCxnSpPr>
            <a:stCxn id="50" idx="1"/>
            <a:endCxn id="56" idx="3"/>
          </p:cNvCxnSpPr>
          <p:nvPr/>
        </p:nvCxnSpPr>
        <p:spPr>
          <a:xfrm rot="10800000">
            <a:off x="2992662" y="4846356"/>
            <a:ext cx="817338" cy="86201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7" name="Grupo 76"/>
          <p:cNvGrpSpPr/>
          <p:nvPr/>
        </p:nvGrpSpPr>
        <p:grpSpPr>
          <a:xfrm>
            <a:off x="2167609" y="2647363"/>
            <a:ext cx="990600" cy="850339"/>
            <a:chOff x="2238580" y="2714013"/>
            <a:chExt cx="990600" cy="850339"/>
          </a:xfrm>
        </p:grpSpPr>
        <p:pic>
          <p:nvPicPr>
            <p:cNvPr id="68" name="Picture 2" descr="Imagen relacionada"/>
            <p:cNvPicPr>
              <a:picLocks noChangeAspect="1" noChangeArrowheads="1"/>
            </p:cNvPicPr>
            <p:nvPr/>
          </p:nvPicPr>
          <p:blipFill>
            <a:blip r:embed="rId6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68188" y="2714013"/>
              <a:ext cx="531384" cy="5867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7" name="Imagen 66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933700" y="3070595"/>
              <a:ext cx="249211" cy="221986"/>
            </a:xfrm>
            <a:prstGeom prst="rect">
              <a:avLst/>
            </a:prstGeom>
          </p:spPr>
        </p:pic>
        <p:pic>
          <p:nvPicPr>
            <p:cNvPr id="60" name="Imagen 59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402237" y="3075761"/>
              <a:ext cx="205089" cy="259606"/>
            </a:xfrm>
            <a:prstGeom prst="rect">
              <a:avLst/>
            </a:prstGeom>
          </p:spPr>
        </p:pic>
        <p:sp>
          <p:nvSpPr>
            <p:cNvPr id="69" name="Rectangle 4"/>
            <p:cNvSpPr/>
            <p:nvPr/>
          </p:nvSpPr>
          <p:spPr>
            <a:xfrm>
              <a:off x="2238580" y="3388992"/>
              <a:ext cx="990600" cy="17536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i="1" dirty="0" smtClean="0">
                  <a:solidFill>
                    <a:schemeClr val="bg1">
                      <a:lumMod val="65000"/>
                    </a:schemeClr>
                  </a:solidFill>
                </a:rPr>
                <a:t>[6] </a:t>
              </a:r>
              <a:r>
                <a:rPr lang="en-US" sz="1100" i="1" dirty="0" err="1" smtClean="0">
                  <a:solidFill>
                    <a:schemeClr val="bg1">
                      <a:lumMod val="65000"/>
                    </a:schemeClr>
                  </a:solidFill>
                </a:rPr>
                <a:t>Caja</a:t>
              </a:r>
              <a:endParaRPr lang="es-MX" sz="1100" b="1" dirty="0" smtClean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70" name="Conector angular 69"/>
          <p:cNvCxnSpPr>
            <a:stCxn id="58" idx="0"/>
            <a:endCxn id="69" idx="2"/>
          </p:cNvCxnSpPr>
          <p:nvPr/>
        </p:nvCxnSpPr>
        <p:spPr>
          <a:xfrm rot="16200000" flipV="1">
            <a:off x="2242106" y="3918505"/>
            <a:ext cx="845698" cy="409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Conector angular 77"/>
          <p:cNvCxnSpPr>
            <a:stCxn id="67" idx="3"/>
            <a:endCxn id="23" idx="1"/>
          </p:cNvCxnSpPr>
          <p:nvPr/>
        </p:nvCxnSpPr>
        <p:spPr>
          <a:xfrm flipV="1">
            <a:off x="3111940" y="2882643"/>
            <a:ext cx="1050290" cy="23229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hape 33"/>
          <p:cNvCxnSpPr>
            <a:stCxn id="68" idx="1"/>
          </p:cNvCxnSpPr>
          <p:nvPr/>
        </p:nvCxnSpPr>
        <p:spPr>
          <a:xfrm rot="10800000" flipV="1">
            <a:off x="1080785" y="2940752"/>
            <a:ext cx="1316432" cy="3155248"/>
          </a:xfrm>
          <a:prstGeom prst="bentConnector2">
            <a:avLst/>
          </a:prstGeom>
          <a:solidFill>
            <a:srgbClr val="FFC000"/>
          </a:solidFill>
          <a:ln w="28575">
            <a:solidFill>
              <a:srgbClr val="00B05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4"/>
          <p:cNvSpPr/>
          <p:nvPr/>
        </p:nvSpPr>
        <p:spPr>
          <a:xfrm>
            <a:off x="1371600" y="5410200"/>
            <a:ext cx="575344" cy="1441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i="1" dirty="0" smtClean="0">
                <a:solidFill>
                  <a:schemeClr val="bg1">
                    <a:lumMod val="65000"/>
                  </a:schemeClr>
                </a:solidFill>
              </a:rPr>
              <a:t>[INV]</a:t>
            </a:r>
            <a:endParaRPr lang="es-MX" sz="1100" b="1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8" name="Rectangle 4"/>
          <p:cNvSpPr/>
          <p:nvPr/>
        </p:nvSpPr>
        <p:spPr>
          <a:xfrm>
            <a:off x="737884" y="6347560"/>
            <a:ext cx="557516" cy="1524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i="1" dirty="0" smtClean="0">
                <a:solidFill>
                  <a:schemeClr val="bg1">
                    <a:lumMod val="65000"/>
                  </a:schemeClr>
                </a:solidFill>
              </a:rPr>
              <a:t>[</a:t>
            </a:r>
            <a:r>
              <a:rPr lang="en-US" sz="1100" b="1" i="1" dirty="0" smtClean="0">
                <a:solidFill>
                  <a:schemeClr val="bg1">
                    <a:lumMod val="65000"/>
                  </a:schemeClr>
                </a:solidFill>
              </a:rPr>
              <a:t>CYC</a:t>
            </a:r>
            <a:r>
              <a:rPr lang="en-US" sz="1100" b="1" i="1" dirty="0" smtClean="0">
                <a:solidFill>
                  <a:schemeClr val="bg1">
                    <a:lumMod val="65000"/>
                  </a:schemeClr>
                </a:solidFill>
              </a:rPr>
              <a:t>]</a:t>
            </a:r>
            <a:endParaRPr lang="es-MX" sz="1100" b="1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89" name="Shape 33"/>
          <p:cNvCxnSpPr>
            <a:stCxn id="68" idx="1"/>
            <a:endCxn id="87" idx="1"/>
          </p:cNvCxnSpPr>
          <p:nvPr/>
        </p:nvCxnSpPr>
        <p:spPr>
          <a:xfrm rot="10800000" flipV="1">
            <a:off x="1371601" y="2940751"/>
            <a:ext cx="1025617" cy="2541525"/>
          </a:xfrm>
          <a:prstGeom prst="bentConnector3">
            <a:avLst>
              <a:gd name="adj1" fmla="val 127578"/>
            </a:avLst>
          </a:prstGeom>
          <a:solidFill>
            <a:srgbClr val="FFC000"/>
          </a:solidFill>
          <a:ln w="28575">
            <a:solidFill>
              <a:srgbClr val="00B05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8937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MX" b="1" dirty="0" smtClean="0">
                <a:latin typeface="Century Gothic" panose="020B0502020202020204" pitchFamily="34" charset="0"/>
              </a:rPr>
              <a:t>[ER]</a:t>
            </a:r>
            <a:r>
              <a:rPr lang="es-MX" dirty="0" smtClean="0">
                <a:latin typeface="Century Gothic" panose="020B0502020202020204" pitchFamily="34" charset="0"/>
              </a:rPr>
              <a:t> Modelo de Datos</a:t>
            </a:r>
            <a:endParaRPr lang="es-MX" dirty="0">
              <a:latin typeface="Century Gothic" panose="020B0502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s-MX" sz="2200" dirty="0" smtClean="0">
              <a:latin typeface="Century Gothic" panose="020B0502020202020204" pitchFamily="34" charset="0"/>
            </a:endParaRPr>
          </a:p>
          <a:p>
            <a:endParaRPr lang="es-MX" sz="2200" dirty="0" smtClean="0">
              <a:latin typeface="Century Gothic" panose="020B0502020202020204" pitchFamily="34" charset="0"/>
            </a:endParaRPr>
          </a:p>
          <a:p>
            <a:endParaRPr lang="es-MX" sz="2200" dirty="0">
              <a:latin typeface="Century Gothic" panose="020B0502020202020204" pitchFamily="34" charset="0"/>
            </a:endParaRPr>
          </a:p>
          <a:p>
            <a:r>
              <a:rPr lang="es-MX" sz="1800" dirty="0" smtClean="0">
                <a:latin typeface="Century Gothic" panose="020B0502020202020204" pitchFamily="34" charset="0"/>
              </a:rPr>
              <a:t>[LIQ19] Liquidaciones</a:t>
            </a:r>
            <a:r>
              <a:rPr lang="en-US" sz="1800" dirty="0" smtClean="0">
                <a:latin typeface="Century Gothic" panose="020B0502020202020204" pitchFamily="34" charset="0"/>
              </a:rPr>
              <a:t>| </a:t>
            </a:r>
            <a:r>
              <a:rPr lang="es-MX" sz="1800" dirty="0" smtClean="0">
                <a:latin typeface="Century Gothic" panose="020B0502020202020204" pitchFamily="34" charset="0"/>
              </a:rPr>
              <a:t>v000</a:t>
            </a:r>
            <a:endParaRPr lang="es-MX" sz="18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3615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2000" dirty="0" smtClean="0">
                <a:latin typeface="Century Gothic" panose="020B0502020202020204" pitchFamily="34" charset="0"/>
              </a:rPr>
              <a:t>[PRE] </a:t>
            </a:r>
            <a:r>
              <a:rPr lang="es-MX" sz="2000" b="0" dirty="0" smtClean="0">
                <a:latin typeface="Century Gothic" panose="020B0502020202020204" pitchFamily="34" charset="0"/>
              </a:rPr>
              <a:t>PRELIQUIDACIONES / LIQUIDACIONES / CAJA</a:t>
            </a:r>
            <a:br>
              <a:rPr lang="es-MX" sz="2000" b="0" dirty="0" smtClean="0">
                <a:latin typeface="Century Gothic" panose="020B0502020202020204" pitchFamily="34" charset="0"/>
              </a:rPr>
            </a:br>
            <a:r>
              <a:rPr lang="es-MX" dirty="0" smtClean="0">
                <a:latin typeface="Century Gothic" panose="020B0502020202020204" pitchFamily="34" charset="0"/>
              </a:rPr>
              <a:t>MODELO DE DATOS</a:t>
            </a:r>
            <a:endParaRPr lang="es-MX" dirty="0"/>
          </a:p>
        </p:txBody>
      </p:sp>
      <p:sp>
        <p:nvSpPr>
          <p:cNvPr id="91" name="Rectangle 132"/>
          <p:cNvSpPr/>
          <p:nvPr/>
        </p:nvSpPr>
        <p:spPr>
          <a:xfrm>
            <a:off x="736165" y="3223318"/>
            <a:ext cx="1825833" cy="274320"/>
          </a:xfrm>
          <a:prstGeom prst="rect">
            <a:avLst/>
          </a:prstGeom>
          <a:solidFill>
            <a:schemeClr val="bg1"/>
          </a:solidFill>
          <a:ln w="127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rgbClr val="00B050"/>
                </a:solidFill>
              </a:rPr>
              <a:t>PRELIQUIDACION</a:t>
            </a:r>
            <a:endParaRPr lang="es-MX" sz="1050" b="1" dirty="0">
              <a:solidFill>
                <a:srgbClr val="00B050"/>
              </a:solidFill>
            </a:endParaRPr>
          </a:p>
        </p:txBody>
      </p:sp>
      <p:sp>
        <p:nvSpPr>
          <p:cNvPr id="93" name="Rectangle 132"/>
          <p:cNvSpPr/>
          <p:nvPr/>
        </p:nvSpPr>
        <p:spPr>
          <a:xfrm>
            <a:off x="736163" y="4054990"/>
            <a:ext cx="2149700" cy="274320"/>
          </a:xfrm>
          <a:prstGeom prst="rect">
            <a:avLst/>
          </a:prstGeom>
          <a:solidFill>
            <a:schemeClr val="bg1"/>
          </a:solidFill>
          <a:ln w="63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tx1"/>
                </a:solidFill>
              </a:rPr>
              <a:t>ESTATUS_PRELIQUIDACION</a:t>
            </a:r>
            <a:endParaRPr lang="es-MX" sz="1050" b="1" dirty="0">
              <a:solidFill>
                <a:schemeClr val="tx1"/>
              </a:solidFill>
            </a:endParaRPr>
          </a:p>
        </p:txBody>
      </p:sp>
      <p:sp>
        <p:nvSpPr>
          <p:cNvPr id="94" name="Rectangle 132"/>
          <p:cNvSpPr/>
          <p:nvPr/>
        </p:nvSpPr>
        <p:spPr>
          <a:xfrm>
            <a:off x="736163" y="3680460"/>
            <a:ext cx="2149700" cy="274320"/>
          </a:xfrm>
          <a:prstGeom prst="rect">
            <a:avLst/>
          </a:prstGeom>
          <a:solidFill>
            <a:schemeClr val="bg1"/>
          </a:solidFill>
          <a:ln w="63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tx1"/>
                </a:solidFill>
              </a:rPr>
              <a:t>TIPO_PRELIQUIDACION</a:t>
            </a:r>
            <a:endParaRPr lang="es-MX" sz="1050" b="1" dirty="0">
              <a:solidFill>
                <a:schemeClr val="tx1"/>
              </a:solidFill>
            </a:endParaRPr>
          </a:p>
        </p:txBody>
      </p:sp>
      <p:cxnSp>
        <p:nvCxnSpPr>
          <p:cNvPr id="96" name="Shape 33"/>
          <p:cNvCxnSpPr>
            <a:stCxn id="93" idx="1"/>
            <a:endCxn id="91" idx="1"/>
          </p:cNvCxnSpPr>
          <p:nvPr/>
        </p:nvCxnSpPr>
        <p:spPr>
          <a:xfrm rot="10800000" flipH="1">
            <a:off x="736163" y="3360478"/>
            <a:ext cx="2" cy="831672"/>
          </a:xfrm>
          <a:prstGeom prst="bentConnector3">
            <a:avLst>
              <a:gd name="adj1" fmla="val -11430000000"/>
            </a:avLst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hape 33"/>
          <p:cNvCxnSpPr>
            <a:stCxn id="94" idx="1"/>
            <a:endCxn id="91" idx="1"/>
          </p:cNvCxnSpPr>
          <p:nvPr/>
        </p:nvCxnSpPr>
        <p:spPr>
          <a:xfrm rot="10800000" flipH="1">
            <a:off x="736163" y="3360478"/>
            <a:ext cx="2" cy="457142"/>
          </a:xfrm>
          <a:prstGeom prst="bentConnector3">
            <a:avLst>
              <a:gd name="adj1" fmla="val -11430000000"/>
            </a:avLst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32"/>
          <p:cNvSpPr/>
          <p:nvPr/>
        </p:nvSpPr>
        <p:spPr>
          <a:xfrm>
            <a:off x="3810000" y="3082053"/>
            <a:ext cx="1800450" cy="274320"/>
          </a:xfrm>
          <a:prstGeom prst="rect">
            <a:avLst/>
          </a:prstGeom>
          <a:solidFill>
            <a:schemeClr val="bg1"/>
          </a:solidFill>
          <a:ln w="127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rgbClr val="00B050"/>
                </a:solidFill>
              </a:rPr>
              <a:t>LIQUIDACION</a:t>
            </a:r>
            <a:endParaRPr lang="es-MX" sz="1050" b="1" dirty="0">
              <a:solidFill>
                <a:srgbClr val="00B050"/>
              </a:solidFill>
            </a:endParaRPr>
          </a:p>
        </p:txBody>
      </p:sp>
      <p:sp>
        <p:nvSpPr>
          <p:cNvPr id="109" name="Rectangle 132"/>
          <p:cNvSpPr/>
          <p:nvPr/>
        </p:nvSpPr>
        <p:spPr>
          <a:xfrm>
            <a:off x="736166" y="2133600"/>
            <a:ext cx="1825833" cy="27432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C00000"/>
                </a:solidFill>
              </a:rPr>
              <a:t>UNIDAD / RUTA / </a:t>
            </a:r>
            <a:r>
              <a:rPr lang="en-US" sz="1050" b="1" dirty="0" smtClean="0">
                <a:solidFill>
                  <a:srgbClr val="C00000"/>
                </a:solidFill>
              </a:rPr>
              <a:t>POS</a:t>
            </a:r>
            <a:endParaRPr lang="es-MX" sz="1050" b="1" dirty="0">
              <a:solidFill>
                <a:srgbClr val="C00000"/>
              </a:solidFill>
            </a:endParaRPr>
          </a:p>
        </p:txBody>
      </p:sp>
      <p:cxnSp>
        <p:nvCxnSpPr>
          <p:cNvPr id="113" name="Shape 33"/>
          <p:cNvCxnSpPr>
            <a:stCxn id="109" idx="2"/>
            <a:endCxn id="91" idx="0"/>
          </p:cNvCxnSpPr>
          <p:nvPr/>
        </p:nvCxnSpPr>
        <p:spPr>
          <a:xfrm rot="5400000">
            <a:off x="1241384" y="2815619"/>
            <a:ext cx="815398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132"/>
          <p:cNvSpPr/>
          <p:nvPr/>
        </p:nvSpPr>
        <p:spPr>
          <a:xfrm>
            <a:off x="3814951" y="2664567"/>
            <a:ext cx="2149700" cy="274320"/>
          </a:xfrm>
          <a:prstGeom prst="rect">
            <a:avLst/>
          </a:prstGeom>
          <a:solidFill>
            <a:schemeClr val="bg1"/>
          </a:solidFill>
          <a:ln w="63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tx1"/>
                </a:solidFill>
              </a:rPr>
              <a:t>TIPO_LIQUIDACION</a:t>
            </a:r>
            <a:endParaRPr lang="es-MX" sz="1050" b="1" dirty="0">
              <a:solidFill>
                <a:schemeClr val="tx1"/>
              </a:solidFill>
            </a:endParaRPr>
          </a:p>
        </p:txBody>
      </p:sp>
      <p:cxnSp>
        <p:nvCxnSpPr>
          <p:cNvPr id="45" name="Shape 33"/>
          <p:cNvCxnSpPr>
            <a:stCxn id="43" idx="1"/>
            <a:endCxn id="108" idx="1"/>
          </p:cNvCxnSpPr>
          <p:nvPr/>
        </p:nvCxnSpPr>
        <p:spPr>
          <a:xfrm rot="10800000" flipV="1">
            <a:off x="3810001" y="2801727"/>
            <a:ext cx="4951" cy="417486"/>
          </a:xfrm>
          <a:prstGeom prst="bentConnector3">
            <a:avLst>
              <a:gd name="adj1" fmla="val 4717249"/>
            </a:avLst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132"/>
          <p:cNvSpPr/>
          <p:nvPr/>
        </p:nvSpPr>
        <p:spPr>
          <a:xfrm>
            <a:off x="3814951" y="2252851"/>
            <a:ext cx="2149700" cy="274320"/>
          </a:xfrm>
          <a:prstGeom prst="rect">
            <a:avLst/>
          </a:prstGeom>
          <a:solidFill>
            <a:schemeClr val="bg1"/>
          </a:solidFill>
          <a:ln w="63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tx1"/>
                </a:solidFill>
              </a:rPr>
              <a:t>ESTATUS_LIQUIDACION</a:t>
            </a:r>
            <a:endParaRPr lang="es-MX" sz="1050" b="1" dirty="0">
              <a:solidFill>
                <a:schemeClr val="tx1"/>
              </a:solidFill>
            </a:endParaRPr>
          </a:p>
        </p:txBody>
      </p:sp>
      <p:cxnSp>
        <p:nvCxnSpPr>
          <p:cNvPr id="49" name="Shape 33"/>
          <p:cNvCxnSpPr>
            <a:stCxn id="48" idx="1"/>
            <a:endCxn id="108" idx="1"/>
          </p:cNvCxnSpPr>
          <p:nvPr/>
        </p:nvCxnSpPr>
        <p:spPr>
          <a:xfrm rot="10800000" flipV="1">
            <a:off x="3810001" y="2390011"/>
            <a:ext cx="4951" cy="829202"/>
          </a:xfrm>
          <a:prstGeom prst="bentConnector3">
            <a:avLst>
              <a:gd name="adj1" fmla="val 4717249"/>
            </a:avLst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ctangle 132"/>
          <p:cNvSpPr/>
          <p:nvPr/>
        </p:nvSpPr>
        <p:spPr>
          <a:xfrm>
            <a:off x="6705600" y="3406140"/>
            <a:ext cx="1800450" cy="274320"/>
          </a:xfrm>
          <a:prstGeom prst="rect">
            <a:avLst/>
          </a:prstGeom>
          <a:solidFill>
            <a:schemeClr val="bg1"/>
          </a:solidFill>
          <a:ln w="127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rgbClr val="00B050"/>
                </a:solidFill>
              </a:rPr>
              <a:t>FORMAS_PAGO</a:t>
            </a:r>
            <a:endParaRPr lang="es-MX" sz="1050" b="1" dirty="0">
              <a:solidFill>
                <a:srgbClr val="00B050"/>
              </a:solidFill>
            </a:endParaRPr>
          </a:p>
        </p:txBody>
      </p:sp>
      <p:sp>
        <p:nvSpPr>
          <p:cNvPr id="153" name="Rectangle 132"/>
          <p:cNvSpPr/>
          <p:nvPr/>
        </p:nvSpPr>
        <p:spPr>
          <a:xfrm>
            <a:off x="7010400" y="2815619"/>
            <a:ext cx="1800450" cy="274320"/>
          </a:xfrm>
          <a:prstGeom prst="rect">
            <a:avLst/>
          </a:prstGeom>
          <a:solidFill>
            <a:schemeClr val="bg1"/>
          </a:solidFill>
          <a:ln w="127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rgbClr val="00B050"/>
                </a:solidFill>
              </a:rPr>
              <a:t>MONEDAS</a:t>
            </a:r>
            <a:endParaRPr lang="es-MX" sz="1050" b="1" dirty="0">
              <a:solidFill>
                <a:srgbClr val="00B050"/>
              </a:solidFill>
            </a:endParaRPr>
          </a:p>
        </p:txBody>
      </p:sp>
      <p:cxnSp>
        <p:nvCxnSpPr>
          <p:cNvPr id="154" name="Shape 33"/>
          <p:cNvCxnSpPr>
            <a:stCxn id="153" idx="2"/>
            <a:endCxn id="149" idx="0"/>
          </p:cNvCxnSpPr>
          <p:nvPr/>
        </p:nvCxnSpPr>
        <p:spPr>
          <a:xfrm rot="5400000">
            <a:off x="7600125" y="3095639"/>
            <a:ext cx="316201" cy="30480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hape 33"/>
          <p:cNvCxnSpPr>
            <a:stCxn id="91" idx="3"/>
            <a:endCxn id="108" idx="1"/>
          </p:cNvCxnSpPr>
          <p:nvPr/>
        </p:nvCxnSpPr>
        <p:spPr>
          <a:xfrm flipV="1">
            <a:off x="2561998" y="3219213"/>
            <a:ext cx="1248002" cy="141265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50000"/>
              </a:schemeClr>
            </a:solidFill>
            <a:prstDash val="lg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hape 33"/>
          <p:cNvCxnSpPr>
            <a:stCxn id="149" idx="1"/>
            <a:endCxn id="108" idx="3"/>
          </p:cNvCxnSpPr>
          <p:nvPr/>
        </p:nvCxnSpPr>
        <p:spPr>
          <a:xfrm rot="10800000">
            <a:off x="5610450" y="3219214"/>
            <a:ext cx="1095150" cy="324087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50000"/>
              </a:schemeClr>
            </a:solidFill>
            <a:prstDash val="lg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Rectangle 132"/>
          <p:cNvSpPr/>
          <p:nvPr/>
        </p:nvSpPr>
        <p:spPr>
          <a:xfrm>
            <a:off x="2550374" y="4876800"/>
            <a:ext cx="1800450" cy="274320"/>
          </a:xfrm>
          <a:prstGeom prst="rect">
            <a:avLst/>
          </a:prstGeom>
          <a:solidFill>
            <a:schemeClr val="bg1"/>
          </a:solidFill>
          <a:ln w="127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rgbClr val="00B050"/>
                </a:solidFill>
              </a:rPr>
              <a:t>CAJA</a:t>
            </a:r>
            <a:endParaRPr lang="es-MX" sz="1050" b="1" dirty="0">
              <a:solidFill>
                <a:srgbClr val="00B050"/>
              </a:solidFill>
            </a:endParaRPr>
          </a:p>
        </p:txBody>
      </p:sp>
      <p:cxnSp>
        <p:nvCxnSpPr>
          <p:cNvPr id="175" name="Shape 33"/>
          <p:cNvCxnSpPr>
            <a:stCxn id="108" idx="2"/>
            <a:endCxn id="174" idx="0"/>
          </p:cNvCxnSpPr>
          <p:nvPr/>
        </p:nvCxnSpPr>
        <p:spPr>
          <a:xfrm rot="5400000">
            <a:off x="3320199" y="3486773"/>
            <a:ext cx="1520427" cy="1259626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50000"/>
              </a:schemeClr>
            </a:solidFill>
            <a:prstDash val="lg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Rectangle 132"/>
          <p:cNvSpPr/>
          <p:nvPr/>
        </p:nvSpPr>
        <p:spPr>
          <a:xfrm>
            <a:off x="2550374" y="5367518"/>
            <a:ext cx="2149700" cy="274320"/>
          </a:xfrm>
          <a:prstGeom prst="rect">
            <a:avLst/>
          </a:prstGeom>
          <a:solidFill>
            <a:schemeClr val="bg1"/>
          </a:solidFill>
          <a:ln w="63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tx1"/>
                </a:solidFill>
              </a:rPr>
              <a:t>ESTATUS_CAJA</a:t>
            </a:r>
            <a:endParaRPr lang="es-MX" sz="1050" b="1" dirty="0">
              <a:solidFill>
                <a:schemeClr val="tx1"/>
              </a:solidFill>
            </a:endParaRPr>
          </a:p>
        </p:txBody>
      </p:sp>
      <p:cxnSp>
        <p:nvCxnSpPr>
          <p:cNvPr id="182" name="Shape 33"/>
          <p:cNvCxnSpPr>
            <a:stCxn id="181" idx="1"/>
            <a:endCxn id="174" idx="1"/>
          </p:cNvCxnSpPr>
          <p:nvPr/>
        </p:nvCxnSpPr>
        <p:spPr>
          <a:xfrm rot="10800000">
            <a:off x="2550374" y="5013960"/>
            <a:ext cx="12700" cy="490718"/>
          </a:xfrm>
          <a:prstGeom prst="bentConnector3">
            <a:avLst>
              <a:gd name="adj1" fmla="val 1800000"/>
            </a:avLst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Rectangle 132"/>
          <p:cNvSpPr/>
          <p:nvPr/>
        </p:nvSpPr>
        <p:spPr>
          <a:xfrm>
            <a:off x="5522174" y="4876800"/>
            <a:ext cx="1800450" cy="274320"/>
          </a:xfrm>
          <a:prstGeom prst="rect">
            <a:avLst/>
          </a:prstGeom>
          <a:solidFill>
            <a:schemeClr val="bg1"/>
          </a:solidFill>
          <a:ln w="127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rgbClr val="00B050"/>
                </a:solidFill>
              </a:rPr>
              <a:t>CORTE_CAJA</a:t>
            </a:r>
            <a:endParaRPr lang="es-MX" sz="1050" b="1" dirty="0">
              <a:solidFill>
                <a:srgbClr val="00B050"/>
              </a:solidFill>
            </a:endParaRPr>
          </a:p>
        </p:txBody>
      </p:sp>
      <p:sp>
        <p:nvSpPr>
          <p:cNvPr id="188" name="Rectangle 132"/>
          <p:cNvSpPr/>
          <p:nvPr/>
        </p:nvSpPr>
        <p:spPr>
          <a:xfrm>
            <a:off x="5522174" y="5334000"/>
            <a:ext cx="2149700" cy="274320"/>
          </a:xfrm>
          <a:prstGeom prst="rect">
            <a:avLst/>
          </a:prstGeom>
          <a:solidFill>
            <a:schemeClr val="bg1"/>
          </a:solidFill>
          <a:ln w="63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tx1"/>
                </a:solidFill>
              </a:rPr>
              <a:t>TIPO_CORTE_CAJA</a:t>
            </a:r>
            <a:endParaRPr lang="es-MX" sz="1050" b="1" dirty="0">
              <a:solidFill>
                <a:schemeClr val="tx1"/>
              </a:solidFill>
            </a:endParaRPr>
          </a:p>
        </p:txBody>
      </p:sp>
      <p:cxnSp>
        <p:nvCxnSpPr>
          <p:cNvPr id="189" name="Shape 33"/>
          <p:cNvCxnSpPr>
            <a:stCxn id="174" idx="3"/>
            <a:endCxn id="185" idx="1"/>
          </p:cNvCxnSpPr>
          <p:nvPr/>
        </p:nvCxnSpPr>
        <p:spPr>
          <a:xfrm>
            <a:off x="4350824" y="5013960"/>
            <a:ext cx="1171350" cy="12700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50000"/>
              </a:schemeClr>
            </a:solidFill>
            <a:prstDash val="lg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hape 33"/>
          <p:cNvCxnSpPr>
            <a:stCxn id="188" idx="3"/>
            <a:endCxn id="185" idx="3"/>
          </p:cNvCxnSpPr>
          <p:nvPr/>
        </p:nvCxnSpPr>
        <p:spPr>
          <a:xfrm flipH="1" flipV="1">
            <a:off x="7322624" y="5013960"/>
            <a:ext cx="349250" cy="457200"/>
          </a:xfrm>
          <a:prstGeom prst="bentConnector3">
            <a:avLst>
              <a:gd name="adj1" fmla="val -65455"/>
            </a:avLst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695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2000" dirty="0" smtClean="0">
                <a:latin typeface="Century Gothic" panose="020B0502020202020204" pitchFamily="34" charset="0"/>
              </a:rPr>
              <a:t>[PRO] </a:t>
            </a:r>
            <a:r>
              <a:rPr lang="es-MX" sz="2000" b="0" dirty="0" smtClean="0">
                <a:latin typeface="Century Gothic" panose="020B0502020202020204" pitchFamily="34" charset="0"/>
              </a:rPr>
              <a:t>PRODUCTOS + PRECIOS</a:t>
            </a:r>
            <a:br>
              <a:rPr lang="es-MX" sz="2000" b="0" dirty="0" smtClean="0">
                <a:latin typeface="Century Gothic" panose="020B0502020202020204" pitchFamily="34" charset="0"/>
              </a:rPr>
            </a:br>
            <a:r>
              <a:rPr lang="es-MX" dirty="0" smtClean="0">
                <a:latin typeface="Century Gothic" panose="020B0502020202020204" pitchFamily="34" charset="0"/>
              </a:rPr>
              <a:t>MODELO DE DATOS</a:t>
            </a:r>
            <a:endParaRPr lang="es-MX" dirty="0"/>
          </a:p>
        </p:txBody>
      </p:sp>
      <p:sp>
        <p:nvSpPr>
          <p:cNvPr id="67" name="Rectangle 132"/>
          <p:cNvSpPr/>
          <p:nvPr/>
        </p:nvSpPr>
        <p:spPr>
          <a:xfrm>
            <a:off x="825878" y="3307080"/>
            <a:ext cx="1800000" cy="274320"/>
          </a:xfrm>
          <a:prstGeom prst="rect">
            <a:avLst/>
          </a:prstGeom>
          <a:solidFill>
            <a:schemeClr val="bg1"/>
          </a:solidFill>
          <a:ln w="127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B050"/>
                </a:solidFill>
              </a:rPr>
              <a:t>PRODUCTO</a:t>
            </a:r>
            <a:endParaRPr lang="es-MX" sz="1050" b="1" dirty="0">
              <a:solidFill>
                <a:srgbClr val="00B050"/>
              </a:solidFill>
            </a:endParaRPr>
          </a:p>
        </p:txBody>
      </p:sp>
      <p:sp>
        <p:nvSpPr>
          <p:cNvPr id="68" name="Rectangle 132"/>
          <p:cNvSpPr/>
          <p:nvPr/>
        </p:nvSpPr>
        <p:spPr>
          <a:xfrm>
            <a:off x="2590800" y="1981200"/>
            <a:ext cx="1836000" cy="274320"/>
          </a:xfrm>
          <a:prstGeom prst="rect">
            <a:avLst/>
          </a:prstGeom>
          <a:solidFill>
            <a:schemeClr val="bg1"/>
          </a:solidFill>
          <a:ln w="63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50" b="1" dirty="0" smtClean="0">
                <a:solidFill>
                  <a:schemeClr val="tx1"/>
                </a:solidFill>
              </a:rPr>
              <a:t>CLASE_</a:t>
            </a:r>
            <a:r>
              <a:rPr lang="en-US" sz="1050" b="1" dirty="0" smtClean="0">
                <a:solidFill>
                  <a:schemeClr val="tx1"/>
                </a:solidFill>
              </a:rPr>
              <a:t>PRODUCTO</a:t>
            </a:r>
            <a:endParaRPr lang="es-MX" sz="1050" b="1" dirty="0" smtClean="0">
              <a:solidFill>
                <a:schemeClr val="tx1"/>
              </a:solidFill>
            </a:endParaRPr>
          </a:p>
        </p:txBody>
      </p:sp>
      <p:sp>
        <p:nvSpPr>
          <p:cNvPr id="69" name="Rectangle 132"/>
          <p:cNvSpPr/>
          <p:nvPr/>
        </p:nvSpPr>
        <p:spPr>
          <a:xfrm>
            <a:off x="2590800" y="2359768"/>
            <a:ext cx="1836000" cy="274320"/>
          </a:xfrm>
          <a:prstGeom prst="rect">
            <a:avLst/>
          </a:prstGeom>
          <a:solidFill>
            <a:schemeClr val="bg1"/>
          </a:solidFill>
          <a:ln w="63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50" b="1" dirty="0" smtClean="0">
                <a:solidFill>
                  <a:schemeClr val="tx1"/>
                </a:solidFill>
              </a:rPr>
              <a:t>TIPO_</a:t>
            </a:r>
            <a:r>
              <a:rPr lang="en-US" sz="1050" b="1" dirty="0" smtClean="0">
                <a:solidFill>
                  <a:schemeClr val="tx1"/>
                </a:solidFill>
              </a:rPr>
              <a:t>PRODUCTO</a:t>
            </a:r>
            <a:endParaRPr lang="es-MX" sz="1050" b="1" dirty="0">
              <a:solidFill>
                <a:schemeClr val="tx1"/>
              </a:solidFill>
            </a:endParaRPr>
          </a:p>
        </p:txBody>
      </p:sp>
      <p:sp>
        <p:nvSpPr>
          <p:cNvPr id="70" name="Rectangle 132"/>
          <p:cNvSpPr/>
          <p:nvPr/>
        </p:nvSpPr>
        <p:spPr>
          <a:xfrm>
            <a:off x="2590800" y="2735904"/>
            <a:ext cx="1836000" cy="274320"/>
          </a:xfrm>
          <a:prstGeom prst="rect">
            <a:avLst/>
          </a:prstGeom>
          <a:solidFill>
            <a:schemeClr val="bg1"/>
          </a:solidFill>
          <a:ln w="63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50" b="1" dirty="0" smtClean="0">
                <a:solidFill>
                  <a:schemeClr val="tx1"/>
                </a:solidFill>
              </a:rPr>
              <a:t>ESTATUS_</a:t>
            </a:r>
            <a:r>
              <a:rPr lang="en-US" sz="1050" b="1" dirty="0" smtClean="0">
                <a:solidFill>
                  <a:schemeClr val="tx1"/>
                </a:solidFill>
              </a:rPr>
              <a:t>PRODUCTO</a:t>
            </a:r>
            <a:endParaRPr lang="es-MX" sz="1050" b="1" dirty="0">
              <a:solidFill>
                <a:schemeClr val="tx1"/>
              </a:solidFill>
            </a:endParaRPr>
          </a:p>
        </p:txBody>
      </p:sp>
      <p:cxnSp>
        <p:nvCxnSpPr>
          <p:cNvPr id="71" name="Shape 33"/>
          <p:cNvCxnSpPr>
            <a:stCxn id="68" idx="3"/>
            <a:endCxn id="69" idx="3"/>
          </p:cNvCxnSpPr>
          <p:nvPr/>
        </p:nvCxnSpPr>
        <p:spPr>
          <a:xfrm>
            <a:off x="4426800" y="2118360"/>
            <a:ext cx="12700" cy="378568"/>
          </a:xfrm>
          <a:prstGeom prst="bentConnector3">
            <a:avLst>
              <a:gd name="adj1" fmla="val 1800000"/>
            </a:avLst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hape 33"/>
          <p:cNvCxnSpPr>
            <a:stCxn id="69" idx="1"/>
            <a:endCxn id="67" idx="0"/>
          </p:cNvCxnSpPr>
          <p:nvPr/>
        </p:nvCxnSpPr>
        <p:spPr>
          <a:xfrm rot="10800000" flipV="1">
            <a:off x="1725878" y="2496928"/>
            <a:ext cx="864922" cy="810152"/>
          </a:xfrm>
          <a:prstGeom prst="bentConnector2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hape 33"/>
          <p:cNvCxnSpPr>
            <a:stCxn id="70" idx="1"/>
            <a:endCxn id="67" idx="0"/>
          </p:cNvCxnSpPr>
          <p:nvPr/>
        </p:nvCxnSpPr>
        <p:spPr>
          <a:xfrm rot="10800000" flipV="1">
            <a:off x="1725878" y="2873064"/>
            <a:ext cx="864922" cy="434016"/>
          </a:xfrm>
          <a:prstGeom prst="bentConnector2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132"/>
          <p:cNvSpPr/>
          <p:nvPr/>
        </p:nvSpPr>
        <p:spPr>
          <a:xfrm>
            <a:off x="825878" y="4312515"/>
            <a:ext cx="1800000" cy="274320"/>
          </a:xfrm>
          <a:prstGeom prst="rect">
            <a:avLst/>
          </a:prstGeom>
          <a:solidFill>
            <a:schemeClr val="bg1"/>
          </a:solidFill>
          <a:ln w="127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rgbClr val="00B050"/>
                </a:solidFill>
              </a:rPr>
              <a:t>PRECIO</a:t>
            </a:r>
            <a:endParaRPr lang="es-MX" sz="1050" b="1" dirty="0">
              <a:solidFill>
                <a:srgbClr val="00B050"/>
              </a:solidFill>
            </a:endParaRPr>
          </a:p>
        </p:txBody>
      </p:sp>
      <p:sp>
        <p:nvSpPr>
          <p:cNvPr id="75" name="Rectangle 132"/>
          <p:cNvSpPr/>
          <p:nvPr/>
        </p:nvSpPr>
        <p:spPr>
          <a:xfrm>
            <a:off x="1897800" y="5675936"/>
            <a:ext cx="1836000" cy="274320"/>
          </a:xfrm>
          <a:prstGeom prst="rect">
            <a:avLst/>
          </a:prstGeom>
          <a:solidFill>
            <a:schemeClr val="bg1"/>
          </a:solidFill>
          <a:ln w="63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50" b="1" dirty="0" smtClean="0">
                <a:solidFill>
                  <a:schemeClr val="tx1"/>
                </a:solidFill>
              </a:rPr>
              <a:t>CLASE_PRECIO</a:t>
            </a:r>
          </a:p>
        </p:txBody>
      </p:sp>
      <p:sp>
        <p:nvSpPr>
          <p:cNvPr id="76" name="Rectangle 132"/>
          <p:cNvSpPr/>
          <p:nvPr/>
        </p:nvSpPr>
        <p:spPr>
          <a:xfrm>
            <a:off x="1879799" y="6052604"/>
            <a:ext cx="1836000" cy="274320"/>
          </a:xfrm>
          <a:prstGeom prst="rect">
            <a:avLst/>
          </a:prstGeom>
          <a:solidFill>
            <a:schemeClr val="bg1"/>
          </a:solidFill>
          <a:ln w="63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50" b="1" dirty="0" smtClean="0">
                <a:solidFill>
                  <a:schemeClr val="tx1"/>
                </a:solidFill>
              </a:rPr>
              <a:t>TIPO_PRECIO</a:t>
            </a:r>
            <a:endParaRPr lang="es-MX" sz="1050" b="1" dirty="0">
              <a:solidFill>
                <a:schemeClr val="tx1"/>
              </a:solidFill>
            </a:endParaRPr>
          </a:p>
        </p:txBody>
      </p:sp>
      <p:sp>
        <p:nvSpPr>
          <p:cNvPr id="77" name="Rectangle 132"/>
          <p:cNvSpPr/>
          <p:nvPr/>
        </p:nvSpPr>
        <p:spPr>
          <a:xfrm>
            <a:off x="1879799" y="6431280"/>
            <a:ext cx="1836000" cy="274320"/>
          </a:xfrm>
          <a:prstGeom prst="rect">
            <a:avLst/>
          </a:prstGeom>
          <a:solidFill>
            <a:schemeClr val="bg1"/>
          </a:solidFill>
          <a:ln w="63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50" b="1" dirty="0" smtClean="0">
                <a:solidFill>
                  <a:schemeClr val="tx1"/>
                </a:solidFill>
              </a:rPr>
              <a:t>ESTATUS_PRECIO</a:t>
            </a:r>
            <a:endParaRPr lang="es-MX" sz="1050" b="1" dirty="0">
              <a:solidFill>
                <a:schemeClr val="tx1"/>
              </a:solidFill>
            </a:endParaRPr>
          </a:p>
        </p:txBody>
      </p:sp>
      <p:cxnSp>
        <p:nvCxnSpPr>
          <p:cNvPr id="78" name="Shape 33"/>
          <p:cNvCxnSpPr>
            <a:stCxn id="75" idx="3"/>
            <a:endCxn id="76" idx="3"/>
          </p:cNvCxnSpPr>
          <p:nvPr/>
        </p:nvCxnSpPr>
        <p:spPr>
          <a:xfrm flipH="1">
            <a:off x="3715799" y="5813096"/>
            <a:ext cx="18001" cy="376668"/>
          </a:xfrm>
          <a:prstGeom prst="bentConnector3">
            <a:avLst>
              <a:gd name="adj1" fmla="val -1269929"/>
            </a:avLst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hape 33"/>
          <p:cNvCxnSpPr>
            <a:stCxn id="76" idx="1"/>
            <a:endCxn id="74" idx="2"/>
          </p:cNvCxnSpPr>
          <p:nvPr/>
        </p:nvCxnSpPr>
        <p:spPr>
          <a:xfrm rot="10800000">
            <a:off x="1725879" y="4586836"/>
            <a:ext cx="153921" cy="1602929"/>
          </a:xfrm>
          <a:prstGeom prst="bentConnector2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hape 33"/>
          <p:cNvCxnSpPr>
            <a:stCxn id="77" idx="1"/>
            <a:endCxn id="74" idx="2"/>
          </p:cNvCxnSpPr>
          <p:nvPr/>
        </p:nvCxnSpPr>
        <p:spPr>
          <a:xfrm rot="10800000">
            <a:off x="1725879" y="4586836"/>
            <a:ext cx="153921" cy="1981605"/>
          </a:xfrm>
          <a:prstGeom prst="bentConnector2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hape 33"/>
          <p:cNvCxnSpPr>
            <a:stCxn id="67" idx="2"/>
            <a:endCxn id="74" idx="0"/>
          </p:cNvCxnSpPr>
          <p:nvPr/>
        </p:nvCxnSpPr>
        <p:spPr>
          <a:xfrm>
            <a:off x="1725878" y="3581400"/>
            <a:ext cx="0" cy="731115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prstDash val="lg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132"/>
          <p:cNvSpPr/>
          <p:nvPr/>
        </p:nvSpPr>
        <p:spPr>
          <a:xfrm>
            <a:off x="4701912" y="3307080"/>
            <a:ext cx="1800000" cy="27432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C00000"/>
                </a:solidFill>
              </a:rPr>
              <a:t>UNIDAD / RUTA / POS</a:t>
            </a:r>
            <a:endParaRPr lang="es-MX" sz="1050" b="1" dirty="0">
              <a:solidFill>
                <a:srgbClr val="C00000"/>
              </a:solidFill>
            </a:endParaRPr>
          </a:p>
        </p:txBody>
      </p:sp>
      <p:sp>
        <p:nvSpPr>
          <p:cNvPr id="93" name="Rectangle 132"/>
          <p:cNvSpPr/>
          <p:nvPr/>
        </p:nvSpPr>
        <p:spPr>
          <a:xfrm>
            <a:off x="6496050" y="2359768"/>
            <a:ext cx="2149700" cy="274320"/>
          </a:xfrm>
          <a:prstGeom prst="rect">
            <a:avLst/>
          </a:prstGeom>
          <a:solidFill>
            <a:schemeClr val="bg1"/>
          </a:solidFill>
          <a:ln w="63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tx1"/>
                </a:solidFill>
              </a:rPr>
              <a:t>ESTATUS_POS</a:t>
            </a:r>
            <a:endParaRPr lang="es-MX" sz="1050" b="1" dirty="0">
              <a:solidFill>
                <a:schemeClr val="tx1"/>
              </a:solidFill>
            </a:endParaRPr>
          </a:p>
        </p:txBody>
      </p:sp>
      <p:sp>
        <p:nvSpPr>
          <p:cNvPr id="94" name="Rectangle 132"/>
          <p:cNvSpPr/>
          <p:nvPr/>
        </p:nvSpPr>
        <p:spPr>
          <a:xfrm>
            <a:off x="6496050" y="2735904"/>
            <a:ext cx="2149700" cy="274320"/>
          </a:xfrm>
          <a:prstGeom prst="rect">
            <a:avLst/>
          </a:prstGeom>
          <a:solidFill>
            <a:schemeClr val="bg1"/>
          </a:solidFill>
          <a:ln w="63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tx1"/>
                </a:solidFill>
              </a:rPr>
              <a:t>TIPO_POS</a:t>
            </a:r>
            <a:endParaRPr lang="es-MX" sz="1050" b="1" dirty="0">
              <a:solidFill>
                <a:schemeClr val="tx1"/>
              </a:solidFill>
            </a:endParaRPr>
          </a:p>
        </p:txBody>
      </p:sp>
      <p:cxnSp>
        <p:nvCxnSpPr>
          <p:cNvPr id="95" name="Shape 33"/>
          <p:cNvCxnSpPr>
            <a:stCxn id="34" idx="1"/>
            <a:endCxn id="91" idx="0"/>
          </p:cNvCxnSpPr>
          <p:nvPr/>
        </p:nvCxnSpPr>
        <p:spPr>
          <a:xfrm rot="10800000" flipV="1">
            <a:off x="5601912" y="1906750"/>
            <a:ext cx="894138" cy="1400329"/>
          </a:xfrm>
          <a:prstGeom prst="bentConnector2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hape 33"/>
          <p:cNvCxnSpPr>
            <a:stCxn id="93" idx="1"/>
            <a:endCxn id="91" idx="0"/>
          </p:cNvCxnSpPr>
          <p:nvPr/>
        </p:nvCxnSpPr>
        <p:spPr>
          <a:xfrm rot="10800000" flipV="1">
            <a:off x="5601912" y="2496928"/>
            <a:ext cx="894138" cy="810152"/>
          </a:xfrm>
          <a:prstGeom prst="bentConnector2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hape 33"/>
          <p:cNvCxnSpPr>
            <a:stCxn id="94" idx="1"/>
            <a:endCxn id="91" idx="0"/>
          </p:cNvCxnSpPr>
          <p:nvPr/>
        </p:nvCxnSpPr>
        <p:spPr>
          <a:xfrm rot="10800000" flipV="1">
            <a:off x="5601912" y="2873064"/>
            <a:ext cx="894138" cy="434016"/>
          </a:xfrm>
          <a:prstGeom prst="bentConnector2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hape 33"/>
          <p:cNvCxnSpPr>
            <a:stCxn id="67" idx="3"/>
            <a:endCxn id="91" idx="1"/>
          </p:cNvCxnSpPr>
          <p:nvPr/>
        </p:nvCxnSpPr>
        <p:spPr>
          <a:xfrm>
            <a:off x="2625878" y="3444240"/>
            <a:ext cx="2076034" cy="12700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50000"/>
              </a:schemeClr>
            </a:solidFill>
            <a:prstDash val="lg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32"/>
          <p:cNvSpPr/>
          <p:nvPr/>
        </p:nvSpPr>
        <p:spPr>
          <a:xfrm>
            <a:off x="6858000" y="4831485"/>
            <a:ext cx="1800450" cy="274320"/>
          </a:xfrm>
          <a:prstGeom prst="rect">
            <a:avLst/>
          </a:prstGeom>
          <a:solidFill>
            <a:schemeClr val="bg1"/>
          </a:solidFill>
          <a:ln w="127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B050"/>
                </a:solidFill>
              </a:rPr>
              <a:t>CREDITO</a:t>
            </a:r>
            <a:endParaRPr lang="es-MX" sz="1050" b="1" dirty="0">
              <a:solidFill>
                <a:srgbClr val="00B050"/>
              </a:solidFill>
            </a:endParaRPr>
          </a:p>
        </p:txBody>
      </p:sp>
      <p:sp>
        <p:nvSpPr>
          <p:cNvPr id="109" name="Rectangle 132"/>
          <p:cNvSpPr/>
          <p:nvPr/>
        </p:nvSpPr>
        <p:spPr>
          <a:xfrm>
            <a:off x="6858450" y="4276151"/>
            <a:ext cx="1800000" cy="274320"/>
          </a:xfrm>
          <a:prstGeom prst="rect">
            <a:avLst/>
          </a:prstGeom>
          <a:solidFill>
            <a:schemeClr val="bg1"/>
          </a:solidFill>
          <a:ln w="127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B050"/>
                </a:solidFill>
              </a:rPr>
              <a:t>CLIENTE</a:t>
            </a:r>
            <a:endParaRPr lang="es-MX" sz="1050" b="1" dirty="0">
              <a:solidFill>
                <a:srgbClr val="00B050"/>
              </a:solidFill>
            </a:endParaRPr>
          </a:p>
        </p:txBody>
      </p:sp>
      <p:cxnSp>
        <p:nvCxnSpPr>
          <p:cNvPr id="110" name="Shape 33"/>
          <p:cNvCxnSpPr>
            <a:stCxn id="108" idx="0"/>
            <a:endCxn id="109" idx="2"/>
          </p:cNvCxnSpPr>
          <p:nvPr/>
        </p:nvCxnSpPr>
        <p:spPr>
          <a:xfrm rot="5400000" flipH="1" flipV="1">
            <a:off x="7617830" y="4690866"/>
            <a:ext cx="281014" cy="22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hape 33"/>
          <p:cNvCxnSpPr>
            <a:stCxn id="109" idx="1"/>
            <a:endCxn id="91" idx="2"/>
          </p:cNvCxnSpPr>
          <p:nvPr/>
        </p:nvCxnSpPr>
        <p:spPr>
          <a:xfrm rot="10800000">
            <a:off x="5601912" y="3581401"/>
            <a:ext cx="1256538" cy="831911"/>
          </a:xfrm>
          <a:prstGeom prst="bentConnector2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132"/>
          <p:cNvSpPr/>
          <p:nvPr/>
        </p:nvSpPr>
        <p:spPr>
          <a:xfrm>
            <a:off x="3429000" y="4968645"/>
            <a:ext cx="1800000" cy="274320"/>
          </a:xfrm>
          <a:prstGeom prst="rect">
            <a:avLst/>
          </a:prstGeom>
          <a:solidFill>
            <a:schemeClr val="bg1"/>
          </a:solidFill>
          <a:ln w="127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B050"/>
                </a:solidFill>
              </a:rPr>
              <a:t>IMPUESTO_TASA</a:t>
            </a:r>
            <a:endParaRPr lang="es-MX" sz="1050" b="1" dirty="0">
              <a:solidFill>
                <a:srgbClr val="00B050"/>
              </a:solidFill>
            </a:endParaRPr>
          </a:p>
        </p:txBody>
      </p:sp>
      <p:cxnSp>
        <p:nvCxnSpPr>
          <p:cNvPr id="31" name="Shape 33"/>
          <p:cNvCxnSpPr>
            <a:stCxn id="74" idx="3"/>
            <a:endCxn id="30" idx="1"/>
          </p:cNvCxnSpPr>
          <p:nvPr/>
        </p:nvCxnSpPr>
        <p:spPr>
          <a:xfrm>
            <a:off x="2625878" y="4449675"/>
            <a:ext cx="803122" cy="656130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50000"/>
              </a:schemeClr>
            </a:solidFill>
            <a:prstDash val="lg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132"/>
          <p:cNvSpPr/>
          <p:nvPr/>
        </p:nvSpPr>
        <p:spPr>
          <a:xfrm>
            <a:off x="3429000" y="4495800"/>
            <a:ext cx="1800000" cy="292096"/>
          </a:xfrm>
          <a:prstGeom prst="rect">
            <a:avLst/>
          </a:prstGeom>
          <a:solidFill>
            <a:schemeClr val="bg1"/>
          </a:solidFill>
          <a:ln w="63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tx1"/>
                </a:solidFill>
              </a:rPr>
              <a:t>IMPUESTO</a:t>
            </a:r>
            <a:endParaRPr lang="es-MX" sz="1050" b="1" dirty="0">
              <a:solidFill>
                <a:schemeClr val="tx1"/>
              </a:solidFill>
            </a:endParaRPr>
          </a:p>
        </p:txBody>
      </p:sp>
      <p:cxnSp>
        <p:nvCxnSpPr>
          <p:cNvPr id="38" name="Shape 33"/>
          <p:cNvCxnSpPr>
            <a:stCxn id="37" idx="3"/>
            <a:endCxn id="30" idx="3"/>
          </p:cNvCxnSpPr>
          <p:nvPr/>
        </p:nvCxnSpPr>
        <p:spPr>
          <a:xfrm>
            <a:off x="5229000" y="4641848"/>
            <a:ext cx="12700" cy="463957"/>
          </a:xfrm>
          <a:prstGeom prst="bentConnector3">
            <a:avLst>
              <a:gd name="adj1" fmla="val 1800000"/>
            </a:avLst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132"/>
          <p:cNvSpPr/>
          <p:nvPr/>
        </p:nvSpPr>
        <p:spPr>
          <a:xfrm>
            <a:off x="6496050" y="1769591"/>
            <a:ext cx="1800000" cy="274320"/>
          </a:xfrm>
          <a:prstGeom prst="rect">
            <a:avLst/>
          </a:prstGeom>
          <a:solidFill>
            <a:schemeClr val="bg1"/>
          </a:solidFill>
          <a:ln w="127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B050"/>
                </a:solidFill>
              </a:rPr>
              <a:t>OPERDOR</a:t>
            </a:r>
            <a:r>
              <a:rPr lang="en-US" sz="1050" b="1" dirty="0" smtClean="0">
                <a:solidFill>
                  <a:srgbClr val="00B050"/>
                </a:solidFill>
              </a:rPr>
              <a:t> / CHOFER</a:t>
            </a:r>
            <a:endParaRPr lang="es-MX" sz="1050" b="1" dirty="0">
              <a:solidFill>
                <a:srgbClr val="00B050"/>
              </a:solidFill>
            </a:endParaRPr>
          </a:p>
        </p:txBody>
      </p:sp>
      <p:sp>
        <p:nvSpPr>
          <p:cNvPr id="43" name="Rectangle 132"/>
          <p:cNvSpPr/>
          <p:nvPr/>
        </p:nvSpPr>
        <p:spPr>
          <a:xfrm>
            <a:off x="6683374" y="5303318"/>
            <a:ext cx="2149700" cy="274320"/>
          </a:xfrm>
          <a:prstGeom prst="rect">
            <a:avLst/>
          </a:prstGeom>
          <a:solidFill>
            <a:schemeClr val="bg1"/>
          </a:solidFill>
          <a:ln w="63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tx1"/>
                </a:solidFill>
              </a:rPr>
              <a:t>TIPO_CREDITO</a:t>
            </a:r>
            <a:endParaRPr lang="es-MX" sz="1050" b="1" dirty="0">
              <a:solidFill>
                <a:schemeClr val="tx1"/>
              </a:solidFill>
            </a:endParaRPr>
          </a:p>
        </p:txBody>
      </p:sp>
      <p:cxnSp>
        <p:nvCxnSpPr>
          <p:cNvPr id="45" name="Shape 33"/>
          <p:cNvCxnSpPr>
            <a:stCxn id="43" idx="1"/>
            <a:endCxn id="108" idx="1"/>
          </p:cNvCxnSpPr>
          <p:nvPr/>
        </p:nvCxnSpPr>
        <p:spPr>
          <a:xfrm rot="10800000" flipH="1">
            <a:off x="6683374" y="4968646"/>
            <a:ext cx="174626" cy="471833"/>
          </a:xfrm>
          <a:prstGeom prst="bentConnector3">
            <a:avLst>
              <a:gd name="adj1" fmla="val -130908"/>
            </a:avLst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132"/>
          <p:cNvSpPr/>
          <p:nvPr/>
        </p:nvSpPr>
        <p:spPr>
          <a:xfrm>
            <a:off x="6683373" y="5721494"/>
            <a:ext cx="2149700" cy="274320"/>
          </a:xfrm>
          <a:prstGeom prst="rect">
            <a:avLst/>
          </a:prstGeom>
          <a:solidFill>
            <a:schemeClr val="bg1"/>
          </a:solidFill>
          <a:ln w="63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tx1"/>
                </a:solidFill>
              </a:rPr>
              <a:t>ESTATUS_CREDITO</a:t>
            </a:r>
            <a:endParaRPr lang="es-MX" sz="1050" b="1" dirty="0">
              <a:solidFill>
                <a:schemeClr val="tx1"/>
              </a:solidFill>
            </a:endParaRPr>
          </a:p>
        </p:txBody>
      </p:sp>
      <p:cxnSp>
        <p:nvCxnSpPr>
          <p:cNvPr id="49" name="Shape 33"/>
          <p:cNvCxnSpPr>
            <a:stCxn id="48" idx="1"/>
            <a:endCxn id="108" idx="1"/>
          </p:cNvCxnSpPr>
          <p:nvPr/>
        </p:nvCxnSpPr>
        <p:spPr>
          <a:xfrm rot="10800000" flipH="1">
            <a:off x="6683372" y="4968646"/>
            <a:ext cx="174627" cy="890009"/>
          </a:xfrm>
          <a:prstGeom prst="bentConnector3">
            <a:avLst>
              <a:gd name="adj1" fmla="val -130908"/>
            </a:avLst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7743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MX" b="1" dirty="0" smtClean="0">
                <a:latin typeface="Century Gothic" panose="020B0502020202020204" pitchFamily="34" charset="0"/>
              </a:rPr>
              <a:t>[UIX]</a:t>
            </a:r>
            <a:r>
              <a:rPr lang="es-MX" dirty="0" smtClean="0">
                <a:latin typeface="Century Gothic" panose="020B0502020202020204" pitchFamily="34" charset="0"/>
              </a:rPr>
              <a:t> Identidad</a:t>
            </a:r>
            <a:endParaRPr lang="es-MX" dirty="0">
              <a:latin typeface="Century Gothic" panose="020B0502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s-MX" sz="2200" dirty="0" smtClean="0">
              <a:latin typeface="Century Gothic" panose="020B0502020202020204" pitchFamily="34" charset="0"/>
            </a:endParaRPr>
          </a:p>
          <a:p>
            <a:endParaRPr lang="es-MX" sz="2200" dirty="0" smtClean="0">
              <a:latin typeface="Century Gothic" panose="020B0502020202020204" pitchFamily="34" charset="0"/>
            </a:endParaRPr>
          </a:p>
          <a:p>
            <a:endParaRPr lang="es-MX" sz="2200" dirty="0">
              <a:latin typeface="Century Gothic" panose="020B0502020202020204" pitchFamily="34" charset="0"/>
            </a:endParaRPr>
          </a:p>
          <a:p>
            <a:r>
              <a:rPr lang="es-MX" sz="1800" dirty="0" smtClean="0">
                <a:latin typeface="Century Gothic" panose="020B0502020202020204" pitchFamily="34" charset="0"/>
              </a:rPr>
              <a:t>[ADG18</a:t>
            </a:r>
            <a:r>
              <a:rPr lang="es-MX" sz="1800" dirty="0">
                <a:latin typeface="Century Gothic" panose="020B0502020202020204" pitchFamily="34" charset="0"/>
              </a:rPr>
              <a:t>] </a:t>
            </a:r>
            <a:r>
              <a:rPr lang="es-MX" sz="1800" dirty="0" smtClean="0">
                <a:latin typeface="Century Gothic" panose="020B0502020202020204" pitchFamily="34" charset="0"/>
              </a:rPr>
              <a:t>Administradoras Gas </a:t>
            </a:r>
            <a:r>
              <a:rPr lang="en-US" sz="1800" dirty="0" smtClean="0">
                <a:latin typeface="Century Gothic" panose="020B0502020202020204" pitchFamily="34" charset="0"/>
              </a:rPr>
              <a:t>| </a:t>
            </a:r>
            <a:r>
              <a:rPr lang="es-MX" sz="1800" dirty="0" smtClean="0">
                <a:latin typeface="Century Gothic" panose="020B0502020202020204" pitchFamily="34" charset="0"/>
              </a:rPr>
              <a:t>v000</a:t>
            </a:r>
            <a:endParaRPr lang="es-MX" sz="18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3695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2000" dirty="0" smtClean="0">
                <a:latin typeface="Century Gothic" panose="020B0502020202020204" pitchFamily="34" charset="0"/>
              </a:rPr>
              <a:t>[ADG18] </a:t>
            </a:r>
            <a:r>
              <a:rPr lang="es-MX" sz="2000" b="0" dirty="0" smtClean="0">
                <a:latin typeface="Century Gothic" panose="020B0502020202020204" pitchFamily="34" charset="0"/>
              </a:rPr>
              <a:t>ADMINISTRADORAS</a:t>
            </a:r>
            <a:r>
              <a:rPr lang="es-MX" b="0" dirty="0">
                <a:latin typeface="Century Gothic" panose="020B0502020202020204" pitchFamily="34" charset="0"/>
              </a:rPr>
              <a:t/>
            </a:r>
            <a:br>
              <a:rPr lang="es-MX" b="0" dirty="0">
                <a:latin typeface="Century Gothic" panose="020B0502020202020204" pitchFamily="34" charset="0"/>
              </a:rPr>
            </a:br>
            <a:r>
              <a:rPr lang="es-MX" dirty="0">
                <a:latin typeface="Century Gothic" panose="020B0502020202020204" pitchFamily="34" charset="0"/>
              </a:rPr>
              <a:t>IDENTIDAD | PROPUESTAS</a:t>
            </a:r>
            <a:endParaRPr lang="es-MX" dirty="0"/>
          </a:p>
        </p:txBody>
      </p:sp>
      <p:sp>
        <p:nvSpPr>
          <p:cNvPr id="70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382000" cy="5257800"/>
          </a:xfrm>
        </p:spPr>
        <p:txBody>
          <a:bodyPr>
            <a:normAutofit/>
          </a:bodyPr>
          <a:lstStyle/>
          <a:p>
            <a:r>
              <a:rPr lang="en-US" sz="1800" b="1" dirty="0" smtClean="0"/>
              <a:t>BURGOS</a:t>
            </a:r>
          </a:p>
          <a:p>
            <a:pPr lvl="1"/>
            <a:r>
              <a:rPr lang="es-MX" sz="1800" dirty="0" smtClean="0"/>
              <a:t>Base</a:t>
            </a:r>
          </a:p>
          <a:p>
            <a:pPr lvl="1"/>
            <a:r>
              <a:rPr lang="es-MX" sz="1800" dirty="0" err="1" smtClean="0"/>
              <a:t>Unica</a:t>
            </a:r>
            <a:endParaRPr lang="es-MX" sz="1800" dirty="0" smtClean="0"/>
          </a:p>
          <a:p>
            <a:pPr lvl="1"/>
            <a:r>
              <a:rPr lang="es-MX" sz="1800" dirty="0" smtClean="0"/>
              <a:t>R</a:t>
            </a:r>
          </a:p>
          <a:p>
            <a:pPr lvl="1"/>
            <a:r>
              <a:rPr lang="es-MX" sz="1800" dirty="0" smtClean="0"/>
              <a:t>Gas</a:t>
            </a:r>
          </a:p>
          <a:p>
            <a:pPr lvl="1"/>
            <a:r>
              <a:rPr lang="es-MX" sz="1800" dirty="0" smtClean="0"/>
              <a:t>Orientado</a:t>
            </a:r>
          </a:p>
          <a:p>
            <a:pPr lvl="1"/>
            <a:r>
              <a:rPr lang="es-MX" sz="1800" dirty="0" smtClean="0"/>
              <a:t>Seguimiento</a:t>
            </a:r>
          </a:p>
          <a:p>
            <a:pPr lvl="1"/>
            <a:endParaRPr lang="es-MX" sz="1800" dirty="0"/>
          </a:p>
          <a:p>
            <a:r>
              <a:rPr lang="en-US" sz="1800" b="1" dirty="0" smtClean="0"/>
              <a:t>AGATA</a:t>
            </a:r>
            <a:endParaRPr lang="en-US" sz="1800" b="1" dirty="0"/>
          </a:p>
          <a:p>
            <a:pPr lvl="1"/>
            <a:r>
              <a:rPr lang="es-MX" sz="1800" dirty="0" smtClean="0"/>
              <a:t>Administradora</a:t>
            </a:r>
          </a:p>
          <a:p>
            <a:pPr lvl="1"/>
            <a:r>
              <a:rPr lang="es-MX" sz="1800" dirty="0" smtClean="0"/>
              <a:t>Gas</a:t>
            </a:r>
          </a:p>
          <a:p>
            <a:pPr lvl="1"/>
            <a:r>
              <a:rPr lang="es-MX" sz="1800" dirty="0" smtClean="0"/>
              <a:t>Atención</a:t>
            </a:r>
          </a:p>
          <a:p>
            <a:pPr lvl="1"/>
            <a:r>
              <a:rPr lang="es-MX" sz="1800" dirty="0" err="1" smtClean="0"/>
              <a:t>Torrre</a:t>
            </a:r>
            <a:endParaRPr lang="es-MX" sz="1800" dirty="0" smtClean="0"/>
          </a:p>
          <a:p>
            <a:pPr lvl="1"/>
            <a:r>
              <a:rPr lang="es-MX" sz="1800" dirty="0" smtClean="0"/>
              <a:t>Apartamentos</a:t>
            </a:r>
          </a:p>
        </p:txBody>
      </p:sp>
    </p:spTree>
    <p:extLst>
      <p:ext uri="{BB962C8B-B14F-4D97-AF65-F5344CB8AC3E}">
        <p14:creationId xmlns:p14="http://schemas.microsoft.com/office/powerpoint/2010/main" val="2146729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52618</TotalTime>
  <Words>141</Words>
  <Application>Microsoft Office PowerPoint</Application>
  <PresentationFormat>Presentación en pantalla (4:3)</PresentationFormat>
  <Paragraphs>67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Arial</vt:lpstr>
      <vt:lpstr>Calibri</vt:lpstr>
      <vt:lpstr>Century Gothic</vt:lpstr>
      <vt:lpstr>Courier New</vt:lpstr>
      <vt:lpstr>Office Theme</vt:lpstr>
      <vt:lpstr>[LIQ19] LIQUIDACIONES CONTEXTO / PROCESO BASE</vt:lpstr>
      <vt:lpstr>[ER] Modelo de Datos</vt:lpstr>
      <vt:lpstr>[PRE] PRELIQUIDACIONES / LIQUIDACIONES / CAJA MODELO DE DATOS</vt:lpstr>
      <vt:lpstr>[PRO] PRODUCTOS + PRECIOS MODELO DE DATOS</vt:lpstr>
      <vt:lpstr>[UIX] Identidad</vt:lpstr>
      <vt:lpstr>[ADG18] ADMINISTRADORAS IDENTIDAD | PROPUESTAS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PlantaTitulo Sección</dc:title>
  <dc:creator>Hector</dc:creator>
  <cp:lastModifiedBy>Jesus Arciniega</cp:lastModifiedBy>
  <cp:revision>685</cp:revision>
  <cp:lastPrinted>2018-11-13T18:42:33Z</cp:lastPrinted>
  <dcterms:created xsi:type="dcterms:W3CDTF">2006-08-16T00:00:00Z</dcterms:created>
  <dcterms:modified xsi:type="dcterms:W3CDTF">2019-01-21T16:19:24Z</dcterms:modified>
</cp:coreProperties>
</file>