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56" r:id="rId4"/>
    <p:sldId id="258" r:id="rId5"/>
    <p:sldId id="756" r:id="rId6"/>
    <p:sldId id="805" r:id="rId7"/>
    <p:sldId id="806" r:id="rId8"/>
    <p:sldId id="807" r:id="rId9"/>
    <p:sldId id="808" r:id="rId10"/>
    <p:sldId id="754" r:id="rId11"/>
    <p:sldId id="810" r:id="rId12"/>
    <p:sldId id="809" r:id="rId13"/>
    <p:sldId id="811" r:id="rId14"/>
    <p:sldId id="813" r:id="rId15"/>
    <p:sldId id="814" r:id="rId16"/>
    <p:sldId id="815" r:id="rId17"/>
    <p:sldId id="818" r:id="rId18"/>
    <p:sldId id="820" r:id="rId19"/>
    <p:sldId id="821" r:id="rId20"/>
    <p:sldId id="817" r:id="rId21"/>
    <p:sldId id="804" r:id="rId22"/>
  </p:sldIdLst>
  <p:sldSz cx="12192000" cy="6858000"/>
  <p:notesSz cx="9945688" cy="6858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2A9"/>
    <a:srgbClr val="F8DFD2"/>
    <a:srgbClr val="C3E0D3"/>
    <a:srgbClr val="A8E48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63C8-D726-4D8C-9A36-F5E3CC48653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76618-DE28-446A-AAD8-45B8B9C19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8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8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01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1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7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7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54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0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1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11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61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4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0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9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9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6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3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EA2-1937-4863-9820-D82479E9C305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8D63-59F0-4224-9A5F-F3D0BD2B151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544-3353-4B8A-BDF9-8BA847236FA3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913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261271" y="2274838"/>
            <a:ext cx="566945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虛實合一 </a:t>
            </a:r>
            <a:b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食農雙贏</a:t>
            </a:r>
            <a:endParaRPr kumimoji="0" lang="zh-CN" altLang="en-US" sz="7200" b="1" i="0" u="none" strike="noStrike" kern="1200" cap="none" spc="6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734">
        <p14:doors dir="vert"/>
      </p:transition>
    </mc:Choice>
    <mc:Fallback xmlns="">
      <p:transition spd="slow" advTm="473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95" y="-6610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146703" y="1888548"/>
            <a:ext cx="6759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沒有太多行銷、宣傳，無法吸引顧客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25572" y="1175282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服務前</a:t>
            </a: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146703" y="3893272"/>
            <a:ext cx="6354998" cy="72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沒有確保顧客回饋，與顧客互動方面十分不足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2400" b="1" spc="300" dirty="0">
              <a:solidFill>
                <a:srgbClr val="3F3F3F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lt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32718" y="3143934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497CF4-4FF2-41A7-A5A9-4F0C8ACA3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43" y="905724"/>
            <a:ext cx="3880615" cy="5658794"/>
          </a:xfrm>
          <a:prstGeom prst="rect">
            <a:avLst/>
          </a:prstGeom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C978F90F-7CCE-4782-9482-E0D25F35E283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lang="en-US" altLang="zh-TW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3</a:t>
            </a:r>
            <a:r>
              <a:rPr lang="zh-TW" altLang="en-US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服務缺口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6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6986">
        <p14:warp dir="in"/>
      </p:transition>
    </mc:Choice>
    <mc:Fallback xmlns="">
      <p:transition spd="slow" advTm="56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2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909808" y="2282899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8" name="菱形 7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25155" y="2574084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01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944370" y="3590277"/>
            <a:ext cx="1053545" cy="1119809"/>
            <a:chOff x="5758072" y="954157"/>
            <a:chExt cx="1053545" cy="1119809"/>
          </a:xfrm>
          <a:solidFill>
            <a:srgbClr val="C3E0D3"/>
          </a:solidFill>
        </p:grpSpPr>
        <p:sp>
          <p:nvSpPr>
            <p:cNvPr id="12" name="菱形 11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25155" y="3905668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02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998201" y="4879701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16" name="菱形 15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80674" y="5174627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03</a:t>
            </a:r>
          </a:p>
        </p:txBody>
      </p: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3355188" y="2619015"/>
            <a:ext cx="412026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就現貨購買，選擇有限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3355697" y="3926133"/>
            <a:ext cx="390788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TW" altLang="en-US" sz="2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人力不足</a:t>
            </a:r>
            <a:endParaRPr lang="en-US" altLang="zh-TW" sz="2400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632C0CA-1645-425D-A0CC-8ABA4657E0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61" y="2666474"/>
            <a:ext cx="824730" cy="72863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FE8DB57-C7A9-487D-B0B5-DFE8B43058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4" y="3981448"/>
            <a:ext cx="824730" cy="72863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4FDEE4-701F-404B-BA10-B30733DA0B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10" y="5230980"/>
            <a:ext cx="824730" cy="72863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26440878-0186-44AF-9999-FF16E1CDF10D}"/>
              </a:ext>
            </a:extLst>
          </p:cNvPr>
          <p:cNvSpPr/>
          <p:nvPr/>
        </p:nvSpPr>
        <p:spPr bwMode="auto">
          <a:xfrm>
            <a:off x="1950994" y="1119592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服務中</a:t>
            </a: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502E98AD-1129-4C96-AA56-05084606707A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lang="en-US" altLang="zh-TW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3</a:t>
            </a:r>
            <a:r>
              <a:rPr lang="zh-TW" altLang="en-US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服務缺口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grpSp>
        <p:nvGrpSpPr>
          <p:cNvPr id="36" name="组合 1">
            <a:extLst>
              <a:ext uri="{FF2B5EF4-FFF2-40B4-BE49-F238E27FC236}">
                <a16:creationId xmlns:a16="http://schemas.microsoft.com/office/drawing/2014/main" id="{93A936A6-4C28-4249-A245-8AFD7343E35C}"/>
              </a:ext>
            </a:extLst>
          </p:cNvPr>
          <p:cNvGrpSpPr/>
          <p:nvPr/>
        </p:nvGrpSpPr>
        <p:grpSpPr>
          <a:xfrm>
            <a:off x="6672016" y="1449621"/>
            <a:ext cx="5309203" cy="4281311"/>
            <a:chOff x="130088" y="1720059"/>
            <a:chExt cx="5309203" cy="4281311"/>
          </a:xfrm>
        </p:grpSpPr>
        <p:pic>
          <p:nvPicPr>
            <p:cNvPr id="37" name="图片 13">
              <a:extLst>
                <a:ext uri="{FF2B5EF4-FFF2-40B4-BE49-F238E27FC236}">
                  <a16:creationId xmlns:a16="http://schemas.microsoft.com/office/drawing/2014/main" id="{18D644B1-8798-410B-BFB6-CB49411F9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1332">
              <a:off x="130088" y="1720059"/>
              <a:ext cx="4839572" cy="3866165"/>
            </a:xfrm>
            <a:prstGeom prst="rect">
              <a:avLst/>
            </a:prstGeom>
          </p:spPr>
        </p:pic>
        <p:pic>
          <p:nvPicPr>
            <p:cNvPr id="38" name="图片 14">
              <a:extLst>
                <a:ext uri="{FF2B5EF4-FFF2-40B4-BE49-F238E27FC236}">
                  <a16:creationId xmlns:a16="http://schemas.microsoft.com/office/drawing/2014/main" id="{432F28B8-C2DB-42EF-A5AF-AD094700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71" y="3093070"/>
              <a:ext cx="3665220" cy="29083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597D32FA-5C73-49E7-80F9-A1598D1EF6B1}"/>
              </a:ext>
            </a:extLst>
          </p:cNvPr>
          <p:cNvSpPr/>
          <p:nvPr/>
        </p:nvSpPr>
        <p:spPr>
          <a:xfrm>
            <a:off x="3355188" y="4952589"/>
            <a:ext cx="3781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只能體驗到種植的部分、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後續照料、施肥部分沒有體驗安排</a:t>
            </a:r>
          </a:p>
        </p:txBody>
      </p:sp>
    </p:spTree>
    <p:extLst>
      <p:ext uri="{BB962C8B-B14F-4D97-AF65-F5344CB8AC3E}">
        <p14:creationId xmlns:p14="http://schemas.microsoft.com/office/powerpoint/2010/main" val="9970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6872">
        <p14:window dir="vert"/>
      </p:transition>
    </mc:Choice>
    <mc:Fallback xmlns="">
      <p:transition spd="slow" advTm="668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6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3482171" y="1417077"/>
            <a:ext cx="5061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66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站酷快乐体2016修订版" panose="02010600030101010101" pitchFamily="2" charset="-122"/>
              </a:rPr>
              <a:t>04</a:t>
            </a:r>
            <a:r>
              <a:rPr kumimoji="0" lang="zh-TW" altLang="en-US" sz="66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站酷快乐体2016修订版" panose="02010600030101010101" pitchFamily="2" charset="-122"/>
              </a:rPr>
              <a:t> 服務設計</a:t>
            </a:r>
            <a:endParaRPr kumimoji="0" lang="id-ID" sz="66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03453" y="4977223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31824" y="2846869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  <p:sp>
        <p:nvSpPr>
          <p:cNvPr id="15" name="Google Shape;431;p38">
            <a:extLst>
              <a:ext uri="{FF2B5EF4-FFF2-40B4-BE49-F238E27FC236}">
                <a16:creationId xmlns:a16="http://schemas.microsoft.com/office/drawing/2014/main" id="{96C81E58-6731-4DD7-B7B3-571BEABE1557}"/>
              </a:ext>
            </a:extLst>
          </p:cNvPr>
          <p:cNvSpPr txBox="1">
            <a:spLocks/>
          </p:cNvSpPr>
          <p:nvPr/>
        </p:nvSpPr>
        <p:spPr>
          <a:xfrm>
            <a:off x="3843492" y="2525073"/>
            <a:ext cx="5061000" cy="14486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TW" alt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洞見</a:t>
            </a:r>
          </a:p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TW" alt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設計</a:t>
            </a:r>
          </a:p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Online to Offline to Online</a:t>
            </a:r>
          </a:p>
        </p:txBody>
      </p:sp>
    </p:spTree>
    <p:extLst>
      <p:ext uri="{BB962C8B-B14F-4D97-AF65-F5344CB8AC3E}">
        <p14:creationId xmlns:p14="http://schemas.microsoft.com/office/powerpoint/2010/main" val="9492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6">
        <p14:flip dir="r"/>
      </p:transition>
    </mc:Choice>
    <mc:Fallback xmlns="">
      <p:transition spd="slow" advTm="55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" y="11484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1267215" y="1328850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ct val="50000"/>
              </a:spcBef>
              <a:defRPr/>
            </a:pP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洞察發現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98796" y="3838332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小組認為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312614-5BDB-47B1-A836-511D4F2F43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487" flipH="1">
            <a:off x="7560728" y="-547620"/>
            <a:ext cx="3405158" cy="44819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F9B9DF-62E9-4FCD-B8A1-084A86EC6A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593" y="3295845"/>
            <a:ext cx="4324199" cy="3431191"/>
          </a:xfrm>
          <a:prstGeom prst="rect">
            <a:avLst/>
          </a:prstGeom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8027E56C-29CF-4D98-83BE-EC5402CAA500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lang="en-US" altLang="zh-TW" sz="2400" b="1" spc="300" noProof="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4</a:t>
            </a:r>
            <a:r>
              <a:rPr lang="zh-TW" altLang="en-US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服務設計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14" name="Google Shape;508;p40">
            <a:extLst>
              <a:ext uri="{FF2B5EF4-FFF2-40B4-BE49-F238E27FC236}">
                <a16:creationId xmlns:a16="http://schemas.microsoft.com/office/drawing/2014/main" id="{78437F4A-8AB1-4275-AFBA-E3699099941E}"/>
              </a:ext>
            </a:extLst>
          </p:cNvPr>
          <p:cNvSpPr txBox="1">
            <a:spLocks/>
          </p:cNvSpPr>
          <p:nvPr/>
        </p:nvSpPr>
        <p:spPr>
          <a:xfrm>
            <a:off x="1232718" y="2149459"/>
            <a:ext cx="5519706" cy="133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42900" indent="-342900">
              <a:buClrTx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消費者單純購買產品意願不高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ClrTx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對於食農教育有興趣，對提升產品附加價值抱持正面觀感</a:t>
            </a:r>
          </a:p>
        </p:txBody>
      </p:sp>
      <p:sp>
        <p:nvSpPr>
          <p:cNvPr id="15" name="Google Shape;508;p40">
            <a:extLst>
              <a:ext uri="{FF2B5EF4-FFF2-40B4-BE49-F238E27FC236}">
                <a16:creationId xmlns:a16="http://schemas.microsoft.com/office/drawing/2014/main" id="{234A8AF9-7CF8-4B26-96C1-0CA990DBE623}"/>
              </a:ext>
            </a:extLst>
          </p:cNvPr>
          <p:cNvSpPr txBox="1">
            <a:spLocks/>
          </p:cNvSpPr>
          <p:nvPr/>
        </p:nvSpPr>
        <p:spPr>
          <a:xfrm>
            <a:off x="5598796" y="4540143"/>
            <a:ext cx="5248430" cy="133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42900" indent="-342900">
              <a:buClrTx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服務重心轉移至食農教育體驗活動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ClrTx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產品銷售融入體驗活動的一環，將兩者價值相互加乘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ClrTx/>
              <a:buFont typeface="Wingdings" panose="05000000000000000000" pitchFamily="2" charset="2"/>
              <a:buChar char="n"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Google Shape;508;p40">
            <a:extLst>
              <a:ext uri="{FF2B5EF4-FFF2-40B4-BE49-F238E27FC236}">
                <a16:creationId xmlns:a16="http://schemas.microsoft.com/office/drawing/2014/main" id="{078AF871-2F0F-48A8-B46D-FF2F71C859B9}"/>
              </a:ext>
            </a:extLst>
          </p:cNvPr>
          <p:cNvSpPr txBox="1">
            <a:spLocks/>
          </p:cNvSpPr>
          <p:nvPr/>
        </p:nvSpPr>
        <p:spPr>
          <a:xfrm>
            <a:off x="11062018" y="175914"/>
            <a:ext cx="8988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洞見</a:t>
            </a:r>
          </a:p>
        </p:txBody>
      </p:sp>
    </p:spTree>
    <p:extLst>
      <p:ext uri="{BB962C8B-B14F-4D97-AF65-F5344CB8AC3E}">
        <p14:creationId xmlns:p14="http://schemas.microsoft.com/office/powerpoint/2010/main" val="9215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9443">
        <p14:prism isInverted="1"/>
      </p:transition>
    </mc:Choice>
    <mc:Fallback xmlns="">
      <p:transition spd="slow" advTm="394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719816" y="1996250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經營者</a:t>
            </a:r>
          </a:p>
        </p:txBody>
      </p:sp>
      <p:sp>
        <p:nvSpPr>
          <p:cNvPr id="12" name="文本框 26"/>
          <p:cNvSpPr txBox="1">
            <a:spLocks noChangeArrowheads="1"/>
          </p:cNvSpPr>
          <p:nvPr/>
        </p:nvSpPr>
        <p:spPr bwMode="auto">
          <a:xfrm>
            <a:off x="5783163" y="5092463"/>
            <a:ext cx="6155215" cy="98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克服想體驗活動又怕辛苦的想法</a:t>
            </a:r>
          </a:p>
          <a:p>
            <a:pPr marL="285750" lvl="0" indent="-28575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endParaRPr lang="zh-CN" altLang="en-US" sz="2400" spc="300" dirty="0">
              <a:latin typeface="微軟正黑體" panose="020B0604030504040204" pitchFamily="34" charset="-120"/>
              <a:ea typeface="微軟正黑體" panose="020B0604030504040204" pitchFamily="34" charset="-120"/>
              <a:cs typeface="+mn-lt"/>
              <a:sym typeface="+mn-ea"/>
            </a:endParaRPr>
          </a:p>
          <a:p>
            <a:pPr marL="285750" lvl="0" indent="-28575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endParaRPr lang="zh-CN" altLang="en-US" sz="2400" spc="300" dirty="0">
              <a:latin typeface="微軟正黑體" panose="020B0604030504040204" pitchFamily="34" charset="-120"/>
              <a:ea typeface="微軟正黑體" panose="020B0604030504040204" pitchFamily="34" charset="-120"/>
              <a:cs typeface="+mn-lt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783163" y="4272418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C16980-6B78-4312-8F58-116D12BB2CBE}"/>
              </a:ext>
            </a:extLst>
          </p:cNvPr>
          <p:cNvGrpSpPr/>
          <p:nvPr/>
        </p:nvGrpSpPr>
        <p:grpSpPr>
          <a:xfrm>
            <a:off x="130088" y="1720059"/>
            <a:ext cx="5309203" cy="4281311"/>
            <a:chOff x="130088" y="1720059"/>
            <a:chExt cx="5309203" cy="428131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4F83DE1-7C1B-46B3-B770-C8726C3F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1332">
              <a:off x="130088" y="1720059"/>
              <a:ext cx="4839572" cy="386616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C85B702-82BA-4D66-A51F-CE9261327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71" y="3093070"/>
              <a:ext cx="3665220" cy="2908300"/>
            </a:xfrm>
            <a:prstGeom prst="rect">
              <a:avLst/>
            </a:prstGeom>
          </p:spPr>
        </p:pic>
      </p:grpSp>
      <p:sp>
        <p:nvSpPr>
          <p:cNvPr id="16" name="TextBox 17">
            <a:extLst>
              <a:ext uri="{FF2B5EF4-FFF2-40B4-BE49-F238E27FC236}">
                <a16:creationId xmlns:a16="http://schemas.microsoft.com/office/drawing/2014/main" id="{F4FC0A19-9678-4558-891D-E02B7D55E23F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lang="en-US" altLang="zh-TW" sz="2400" b="1" spc="300" noProof="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4</a:t>
            </a:r>
            <a:r>
              <a:rPr lang="zh-TW" altLang="en-US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服務設計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17" name="Google Shape;508;p40">
            <a:extLst>
              <a:ext uri="{FF2B5EF4-FFF2-40B4-BE49-F238E27FC236}">
                <a16:creationId xmlns:a16="http://schemas.microsoft.com/office/drawing/2014/main" id="{7020D4A8-53F8-4E6C-A645-BEDDC670AC6F}"/>
              </a:ext>
            </a:extLst>
          </p:cNvPr>
          <p:cNvSpPr txBox="1">
            <a:spLocks/>
          </p:cNvSpPr>
          <p:nvPr/>
        </p:nvSpPr>
        <p:spPr>
          <a:xfrm>
            <a:off x="11062018" y="175914"/>
            <a:ext cx="8988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洞見</a:t>
            </a:r>
          </a:p>
        </p:txBody>
      </p:sp>
      <p:sp>
        <p:nvSpPr>
          <p:cNvPr id="18" name="Google Shape;897;p48">
            <a:extLst>
              <a:ext uri="{FF2B5EF4-FFF2-40B4-BE49-F238E27FC236}">
                <a16:creationId xmlns:a16="http://schemas.microsoft.com/office/drawing/2014/main" id="{7B418327-87E6-42EC-88D5-3B8912075A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6794" y="782947"/>
            <a:ext cx="36652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善用資訊科技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Google Shape;508;p40">
            <a:extLst>
              <a:ext uri="{FF2B5EF4-FFF2-40B4-BE49-F238E27FC236}">
                <a16:creationId xmlns:a16="http://schemas.microsoft.com/office/drawing/2014/main" id="{37A64720-35E1-419D-B810-9779B1FC0B1E}"/>
              </a:ext>
            </a:extLst>
          </p:cNvPr>
          <p:cNvSpPr txBox="1">
            <a:spLocks/>
          </p:cNvSpPr>
          <p:nvPr/>
        </p:nvSpPr>
        <p:spPr>
          <a:xfrm>
            <a:off x="5719816" y="2774082"/>
            <a:ext cx="3113099" cy="93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42900" indent="-342900">
              <a:buClrTx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克服人手不足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ClrTx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發展線上通路</a:t>
            </a:r>
          </a:p>
        </p:txBody>
      </p:sp>
    </p:spTree>
    <p:extLst>
      <p:ext uri="{BB962C8B-B14F-4D97-AF65-F5344CB8AC3E}">
        <p14:creationId xmlns:p14="http://schemas.microsoft.com/office/powerpoint/2010/main" val="33448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749">
        <p14:flip dir="r"/>
      </p:transition>
    </mc:Choice>
    <mc:Fallback xmlns="">
      <p:transition spd="slow" advTm="17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2" grpId="0"/>
      <p:bldP spid="13" grpId="0" bldLvl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4E4FED-3C56-4C29-9451-F5356418B7AE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lang="en-US" altLang="zh-TW" sz="2400" b="1" spc="300" noProof="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4</a:t>
            </a:r>
            <a:r>
              <a:rPr lang="zh-TW" altLang="en-US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服務設計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9" name="Google Shape;508;p40">
            <a:extLst>
              <a:ext uri="{FF2B5EF4-FFF2-40B4-BE49-F238E27FC236}">
                <a16:creationId xmlns:a16="http://schemas.microsoft.com/office/drawing/2014/main" id="{264D0256-5885-4DB4-B842-C2A379484C48}"/>
              </a:ext>
            </a:extLst>
          </p:cNvPr>
          <p:cNvSpPr txBox="1">
            <a:spLocks/>
          </p:cNvSpPr>
          <p:nvPr/>
        </p:nvSpPr>
        <p:spPr>
          <a:xfrm>
            <a:off x="10959282" y="231431"/>
            <a:ext cx="9238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</a:p>
        </p:txBody>
      </p:sp>
      <p:sp>
        <p:nvSpPr>
          <p:cNvPr id="8" name="Google Shape;1600;p55">
            <a:extLst>
              <a:ext uri="{FF2B5EF4-FFF2-40B4-BE49-F238E27FC236}">
                <a16:creationId xmlns:a16="http://schemas.microsoft.com/office/drawing/2014/main" id="{874A51BB-44BE-4FAC-A57F-672746AA2DBF}"/>
              </a:ext>
            </a:extLst>
          </p:cNvPr>
          <p:cNvSpPr txBox="1">
            <a:spLocks/>
          </p:cNvSpPr>
          <p:nvPr/>
        </p:nvSpPr>
        <p:spPr>
          <a:xfrm>
            <a:off x="2036093" y="3364312"/>
            <a:ext cx="827513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zh-TW" altLang="en-US" sz="35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Google Shape;1600;p55">
            <a:extLst>
              <a:ext uri="{FF2B5EF4-FFF2-40B4-BE49-F238E27FC236}">
                <a16:creationId xmlns:a16="http://schemas.microsoft.com/office/drawing/2014/main" id="{FF309055-B734-43B3-96D2-509D702A7DD7}"/>
              </a:ext>
            </a:extLst>
          </p:cNvPr>
          <p:cNvSpPr txBox="1">
            <a:spLocks/>
          </p:cNvSpPr>
          <p:nvPr/>
        </p:nvSpPr>
        <p:spPr>
          <a:xfrm>
            <a:off x="2786291" y="3285945"/>
            <a:ext cx="7053601" cy="15122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3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提供消費者一個完整的線上食農教育體驗，增加消費者對自然農法與食安問題的瞭解，</a:t>
            </a:r>
            <a:endParaRPr lang="en-US" altLang="zh-TW" sz="3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zh-TW" altLang="en-US" sz="3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並給予消費者自然無慮的農產品。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749445-56EC-4017-8871-87395F99C6ED}"/>
              </a:ext>
            </a:extLst>
          </p:cNvPr>
          <p:cNvSpPr/>
          <p:nvPr/>
        </p:nvSpPr>
        <p:spPr bwMode="auto">
          <a:xfrm>
            <a:off x="1755624" y="1890542"/>
            <a:ext cx="8680751" cy="997520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食農教育體驗活動的手機遊戲</a:t>
            </a:r>
            <a:endParaRPr lang="en-US" altLang="zh-TW" sz="4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05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981">
        <p14:prism/>
      </p:transition>
    </mc:Choice>
    <mc:Fallback xmlns="">
      <p:transition spd="slow" advTm="69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4E4FED-3C56-4C29-9451-F5356418B7AE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lang="en-US" altLang="zh-TW" sz="2400" b="1" spc="300" noProof="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4</a:t>
            </a:r>
            <a:r>
              <a:rPr lang="zh-TW" altLang="en-US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服務設計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9" name="Google Shape;508;p40">
            <a:extLst>
              <a:ext uri="{FF2B5EF4-FFF2-40B4-BE49-F238E27FC236}">
                <a16:creationId xmlns:a16="http://schemas.microsoft.com/office/drawing/2014/main" id="{264D0256-5885-4DB4-B842-C2A379484C48}"/>
              </a:ext>
            </a:extLst>
          </p:cNvPr>
          <p:cNvSpPr txBox="1">
            <a:spLocks/>
          </p:cNvSpPr>
          <p:nvPr/>
        </p:nvSpPr>
        <p:spPr>
          <a:xfrm>
            <a:off x="9964132" y="231431"/>
            <a:ext cx="19189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服務情境</a:t>
            </a:r>
          </a:p>
        </p:txBody>
      </p:sp>
      <p:pic>
        <p:nvPicPr>
          <p:cNvPr id="10" name="image5.png">
            <a:extLst>
              <a:ext uri="{FF2B5EF4-FFF2-40B4-BE49-F238E27FC236}">
                <a16:creationId xmlns:a16="http://schemas.microsoft.com/office/drawing/2014/main" id="{E0388C88-99D4-480C-A48D-625CA967F4DD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389814" y="914808"/>
            <a:ext cx="9412371" cy="5448284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EA8E64-BBA0-4552-9301-39EE1F1A817A}"/>
              </a:ext>
            </a:extLst>
          </p:cNvPr>
          <p:cNvSpPr txBox="1"/>
          <p:nvPr/>
        </p:nvSpPr>
        <p:spPr>
          <a:xfrm>
            <a:off x="5656081" y="3322849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27ACB6-48E3-43B2-9412-5F7006BD500C}"/>
              </a:ext>
            </a:extLst>
          </p:cNvPr>
          <p:cNvSpPr txBox="1"/>
          <p:nvPr/>
        </p:nvSpPr>
        <p:spPr>
          <a:xfrm>
            <a:off x="5984426" y="3611577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740499-559E-41ED-8B03-925E37F4B328}"/>
              </a:ext>
            </a:extLst>
          </p:cNvPr>
          <p:cNvSpPr txBox="1"/>
          <p:nvPr/>
        </p:nvSpPr>
        <p:spPr>
          <a:xfrm>
            <a:off x="5662358" y="3618192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C63B400-C79D-4360-938A-710A2FBFB3EE}"/>
              </a:ext>
            </a:extLst>
          </p:cNvPr>
          <p:cNvSpPr txBox="1"/>
          <p:nvPr/>
        </p:nvSpPr>
        <p:spPr>
          <a:xfrm>
            <a:off x="5973443" y="3322849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5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981">
        <p14:prism/>
      </p:transition>
    </mc:Choice>
    <mc:Fallback xmlns="">
      <p:transition spd="slow" advTm="698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4E4FED-3C56-4C29-9451-F5356418B7AE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lang="en-US" altLang="zh-TW" sz="2400" b="1" spc="300" noProof="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4</a:t>
            </a:r>
            <a:r>
              <a:rPr lang="zh-TW" altLang="en-US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服務設計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9" name="Google Shape;508;p40">
            <a:extLst>
              <a:ext uri="{FF2B5EF4-FFF2-40B4-BE49-F238E27FC236}">
                <a16:creationId xmlns:a16="http://schemas.microsoft.com/office/drawing/2014/main" id="{264D0256-5885-4DB4-B842-C2A379484C48}"/>
              </a:ext>
            </a:extLst>
          </p:cNvPr>
          <p:cNvSpPr txBox="1">
            <a:spLocks/>
          </p:cNvSpPr>
          <p:nvPr/>
        </p:nvSpPr>
        <p:spPr>
          <a:xfrm>
            <a:off x="10171522" y="231431"/>
            <a:ext cx="17115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服務情境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997EF2-D745-4C42-A6F4-70837B04828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8" y="815991"/>
            <a:ext cx="9843644" cy="583250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98DC871-0AF4-437B-A863-B5D5383777D3}"/>
              </a:ext>
            </a:extLst>
          </p:cNvPr>
          <p:cNvSpPr txBox="1"/>
          <p:nvPr/>
        </p:nvSpPr>
        <p:spPr>
          <a:xfrm>
            <a:off x="5656081" y="3322849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264E2D-DD70-4315-B89A-4032B1074012}"/>
              </a:ext>
            </a:extLst>
          </p:cNvPr>
          <p:cNvSpPr txBox="1"/>
          <p:nvPr/>
        </p:nvSpPr>
        <p:spPr>
          <a:xfrm>
            <a:off x="6015865" y="3322849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678824-3586-41A5-A028-0308C5009544}"/>
              </a:ext>
            </a:extLst>
          </p:cNvPr>
          <p:cNvSpPr txBox="1"/>
          <p:nvPr/>
        </p:nvSpPr>
        <p:spPr>
          <a:xfrm>
            <a:off x="5680430" y="3692181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EF6E82-DC66-4652-A936-DB9D4CBFF381}"/>
              </a:ext>
            </a:extLst>
          </p:cNvPr>
          <p:cNvSpPr txBox="1"/>
          <p:nvPr/>
        </p:nvSpPr>
        <p:spPr>
          <a:xfrm>
            <a:off x="6015865" y="3692181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6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981">
        <p14:prism/>
      </p:transition>
    </mc:Choice>
    <mc:Fallback xmlns="">
      <p:transition spd="slow" advTm="698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4E4FED-3C56-4C29-9451-F5356418B7AE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lang="en-US" altLang="zh-TW" sz="2400" b="1" spc="300" noProof="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4</a:t>
            </a:r>
            <a:r>
              <a:rPr lang="zh-TW" altLang="en-US" sz="2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服務設計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19" name="Google Shape;897;p48">
            <a:extLst>
              <a:ext uri="{FF2B5EF4-FFF2-40B4-BE49-F238E27FC236}">
                <a16:creationId xmlns:a16="http://schemas.microsoft.com/office/drawing/2014/main" id="{85428D57-6A7D-46BD-85D2-D9ED0F73536D}"/>
              </a:ext>
            </a:extLst>
          </p:cNvPr>
          <p:cNvSpPr txBox="1">
            <a:spLocks/>
          </p:cNvSpPr>
          <p:nvPr/>
        </p:nvSpPr>
        <p:spPr>
          <a:xfrm>
            <a:off x="1160518" y="834174"/>
            <a:ext cx="20971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主要特色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9D9A2FD-8641-445B-8E7C-E0C9337D440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18" y="1689699"/>
            <a:ext cx="8619984" cy="48854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Google Shape;508;p40">
            <a:extLst>
              <a:ext uri="{FF2B5EF4-FFF2-40B4-BE49-F238E27FC236}">
                <a16:creationId xmlns:a16="http://schemas.microsoft.com/office/drawing/2014/main" id="{F230C919-ADE3-4B40-81BA-77DB6C714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2974" y="175914"/>
            <a:ext cx="47439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to Offline to Online</a:t>
            </a:r>
          </a:p>
        </p:txBody>
      </p:sp>
    </p:spTree>
    <p:extLst>
      <p:ext uri="{BB962C8B-B14F-4D97-AF65-F5344CB8AC3E}">
        <p14:creationId xmlns:p14="http://schemas.microsoft.com/office/powerpoint/2010/main" val="346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3835">
        <p14:prism/>
      </p:transition>
    </mc:Choice>
    <mc:Fallback xmlns="">
      <p:transition spd="slow" advTm="238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01495" y="2823835"/>
            <a:ext cx="558901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提問時間</a:t>
            </a:r>
          </a:p>
        </p:txBody>
      </p:sp>
    </p:spTree>
    <p:extLst>
      <p:ext uri="{BB962C8B-B14F-4D97-AF65-F5344CB8AC3E}">
        <p14:creationId xmlns:p14="http://schemas.microsoft.com/office/powerpoint/2010/main" val="3063649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794408" y="1599674"/>
            <a:ext cx="967107" cy="9177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2611822"/>
            <a:ext cx="967107" cy="91771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3652693"/>
            <a:ext cx="967107" cy="91771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790923" y="4693565"/>
            <a:ext cx="967107" cy="91771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54410" y="637319"/>
            <a:ext cx="4767246" cy="5583361"/>
            <a:chOff x="-322450" y="168871"/>
            <a:chExt cx="5413655" cy="634043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65119">
              <a:off x="-618408" y="3066073"/>
              <a:ext cx="2942875" cy="235096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-237411" y="168871"/>
              <a:ext cx="5328616" cy="6340430"/>
              <a:chOff x="-237411" y="168871"/>
              <a:chExt cx="5328616" cy="634043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947025" y="4583954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969" y="3163758"/>
                <a:ext cx="2660207" cy="334554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49833">
                <a:off x="2491839" y="2556761"/>
                <a:ext cx="2350495" cy="186508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61528">
                <a:off x="2114473" y="366144"/>
                <a:ext cx="2976732" cy="23780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366" y="244975"/>
                <a:ext cx="2031433" cy="2673808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315199">
                <a:off x="390854" y="3108774"/>
                <a:ext cx="2765153" cy="3345543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0">
                <a:off x="2745222" y="1976022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589177">
                <a:off x="2482345" y="3694120"/>
                <a:ext cx="2455705" cy="159873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11981" y="1331738"/>
                <a:ext cx="3724570" cy="2975429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510184">
                <a:off x="1097483" y="597357"/>
                <a:ext cx="2455705" cy="159873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1226671" y="1660073"/>
                <a:ext cx="2290125" cy="3818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4000" sy="104000" algn="c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5" name="TextBox 17"/>
          <p:cNvSpPr txBox="1"/>
          <p:nvPr/>
        </p:nvSpPr>
        <p:spPr>
          <a:xfrm>
            <a:off x="6725702" y="28208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洞察議題</a:t>
            </a:r>
            <a:endParaRPr kumimoji="0" lang="id-ID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6744556" y="3840301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服務缺口</a:t>
            </a:r>
            <a:endParaRPr kumimoji="0" lang="id-ID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6659362" y="1812037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個案簡介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6735129" y="4873195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服務設計</a:t>
            </a:r>
            <a:endParaRPr kumimoji="0" lang="id-ID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15973" y="17837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1740" y="279458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91740" y="38375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91740" y="48806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342205" y="2409731"/>
            <a:ext cx="1323576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7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目錄</a:t>
            </a:r>
            <a:endParaRPr lang="zh-CN" altLang="en-US" sz="7200" b="1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</a:endParaRPr>
          </a:p>
        </p:txBody>
      </p:sp>
    </p:spTree>
  </p:cSld>
  <p:clrMapOvr>
    <a:masterClrMapping/>
  </p:clrMapOvr>
  <p:transition spd="slow" advTm="1693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1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3482167" y="1417077"/>
            <a:ext cx="50610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66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kumimoji="0" lang="zh-TW" altLang="en-US" sz="66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站酷快乐体2016修订版" panose="02010600030101010101" pitchFamily="2" charset="-122"/>
              </a:rPr>
              <a:t> 個案簡介</a:t>
            </a:r>
            <a:endParaRPr kumimoji="0" lang="id-ID" sz="66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 advTm="2835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32E5FD3-5170-4C83-BD62-0E104D1F8619}"/>
              </a:ext>
            </a:extLst>
          </p:cNvPr>
          <p:cNvGrpSpPr/>
          <p:nvPr/>
        </p:nvGrpSpPr>
        <p:grpSpPr>
          <a:xfrm>
            <a:off x="3643918" y="2439761"/>
            <a:ext cx="4767390" cy="3642695"/>
            <a:chOff x="-8670575" y="-1346019"/>
            <a:chExt cx="9079909" cy="693782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BDCE67E-0204-4C0B-AA10-9380C660D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-8670575" y="-1266190"/>
              <a:ext cx="5453136" cy="68580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17F027-72F8-4A94-8E3A-78D8771E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58929" y="-1346019"/>
              <a:ext cx="5668263" cy="6858000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274292" y="215151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kumimoji="0" lang="en-US" altLang="zh-TW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1</a:t>
            </a:r>
            <a:r>
              <a:rPr kumimoji="0" lang="zh-TW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個案簡介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8892" y="4399741"/>
            <a:ext cx="2433217" cy="2943936"/>
          </a:xfrm>
          <a:prstGeom prst="rect">
            <a:avLst/>
          </a:prstGeom>
        </p:spPr>
      </p:pic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8687480" y="4692301"/>
            <a:ext cx="336282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銷售通路         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現場銷售、電話宅配。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7428901" y="2993891"/>
            <a:ext cx="3447428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服務重心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主要放在單純銷售，食農教育則受限人力未投入太多資源。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4729775"/>
            <a:ext cx="4274820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教育部大力提倡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食農教育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，目的在讓學童了解依循自然耕作的重要性，以及作物的生產過程。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315671" y="2988394"/>
            <a:ext cx="3210894" cy="13181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自然農法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栽培作物，不使用化學肥料、農藥。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6894" y="1402534"/>
            <a:ext cx="53782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價值定位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：提供自然無慮的產品，排除食安、有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無機的疑慮，藉由食農教育推廣自然農法的理念。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Google Shape;418;p36">
            <a:extLst>
              <a:ext uri="{FF2B5EF4-FFF2-40B4-BE49-F238E27FC236}">
                <a16:creationId xmlns:a16="http://schemas.microsoft.com/office/drawing/2014/main" id="{2241CE03-A42F-44D4-A48B-63506F0EB6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1615" y="182996"/>
            <a:ext cx="77091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5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嘉義大學自然農法學園</a:t>
            </a:r>
            <a:endParaRPr sz="35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816362"/>
      </p:ext>
    </p:extLst>
  </p:cSld>
  <p:clrMapOvr>
    <a:masterClrMapping/>
  </p:clrMapOvr>
  <p:transition spd="med" advTm="117175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3482168" y="1417077"/>
            <a:ext cx="50610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66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站酷快乐体2016修订版" panose="02010600030101010101" pitchFamily="2" charset="-122"/>
              </a:rPr>
              <a:t>02</a:t>
            </a:r>
            <a:r>
              <a:rPr kumimoji="0" lang="zh-TW" altLang="en-US" sz="66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站酷快乐体2016修订版" panose="02010600030101010101" pitchFamily="2" charset="-122"/>
              </a:rPr>
              <a:t> 洞察議題</a:t>
            </a:r>
            <a:endParaRPr kumimoji="0" lang="id-ID" sz="66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7152" y="2416652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  <p:sp>
        <p:nvSpPr>
          <p:cNvPr id="15" name="Google Shape;431;p38">
            <a:extLst>
              <a:ext uri="{FF2B5EF4-FFF2-40B4-BE49-F238E27FC236}">
                <a16:creationId xmlns:a16="http://schemas.microsoft.com/office/drawing/2014/main" id="{F6027668-42CD-46FE-BC8F-A8B8150D9B03}"/>
              </a:ext>
            </a:extLst>
          </p:cNvPr>
          <p:cNvSpPr txBox="1">
            <a:spLocks/>
          </p:cNvSpPr>
          <p:nvPr/>
        </p:nvSpPr>
        <p:spPr>
          <a:xfrm>
            <a:off x="6012669" y="2525073"/>
            <a:ext cx="3418800" cy="9593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經營者</a:t>
            </a:r>
          </a:p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</a:t>
            </a:r>
          </a:p>
        </p:txBody>
      </p:sp>
    </p:spTree>
    <p:extLst>
      <p:ext uri="{BB962C8B-B14F-4D97-AF65-F5344CB8AC3E}">
        <p14:creationId xmlns:p14="http://schemas.microsoft.com/office/powerpoint/2010/main" val="219067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096">
        <p14:flip dir="r"/>
      </p:transition>
    </mc:Choice>
    <mc:Fallback xmlns="">
      <p:transition spd="slow" advTm="80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263812" y="285233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kumimoji="0" lang="en-US" altLang="zh-TW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2</a:t>
            </a:r>
            <a:r>
              <a:rPr kumimoji="0" lang="zh-TW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洞察議題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2776165" y="2168555"/>
            <a:ext cx="7535065" cy="3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未能開拓線上通路，造成通路限制</a:t>
            </a:r>
            <a:endParaRPr lang="zh-CN" altLang="en-US" sz="2400" dirty="0">
              <a:solidFill>
                <a:prstClr val="black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776167" y="1542810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ct val="50000"/>
              </a:spcBef>
              <a:defRPr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收益方面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2776165" y="3780456"/>
            <a:ext cx="7535065" cy="3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受限於人力資源，希望使體驗活動的人力負荷降低</a:t>
            </a:r>
            <a:endParaRPr lang="zh-CN" altLang="en-US" sz="2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76167" y="3185942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ct val="50000"/>
              </a:spcBef>
              <a:defRPr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教育方面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2816275" y="5684633"/>
            <a:ext cx="7535065" cy="35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本身成本高，難以單純降低售價求競爭</a:t>
            </a:r>
            <a:endParaRPr lang="zh-CN" altLang="en-US" sz="2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16275" y="5075606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ct val="50000"/>
              </a:spcBef>
              <a:defRPr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自然農法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F37231-D21A-45B5-BE9C-A855EB0062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550037" y="1346070"/>
            <a:ext cx="935956" cy="15003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DAAD59-0A99-4544-8A23-17B0A8C8A4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550038" y="3021745"/>
            <a:ext cx="935956" cy="15003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A15012-9A98-4310-B300-65B920B684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554874" y="4856316"/>
            <a:ext cx="935956" cy="1500357"/>
          </a:xfrm>
          <a:prstGeom prst="rect">
            <a:avLst/>
          </a:prstGeom>
        </p:spPr>
      </p:pic>
      <p:sp>
        <p:nvSpPr>
          <p:cNvPr id="18" name="Google Shape;508;p40">
            <a:extLst>
              <a:ext uri="{FF2B5EF4-FFF2-40B4-BE49-F238E27FC236}">
                <a16:creationId xmlns:a16="http://schemas.microsoft.com/office/drawing/2014/main" id="{0734B012-05BE-4CDA-8ADA-7E7E944AFD1A}"/>
              </a:ext>
            </a:extLst>
          </p:cNvPr>
          <p:cNvSpPr txBox="1">
            <a:spLocks/>
          </p:cNvSpPr>
          <p:nvPr/>
        </p:nvSpPr>
        <p:spPr>
          <a:xfrm>
            <a:off x="5091146" y="258896"/>
            <a:ext cx="2817943" cy="66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痛點與期望</a:t>
            </a:r>
          </a:p>
        </p:txBody>
      </p:sp>
      <p:sp>
        <p:nvSpPr>
          <p:cNvPr id="19" name="Google Shape;508;p40">
            <a:extLst>
              <a:ext uri="{FF2B5EF4-FFF2-40B4-BE49-F238E27FC236}">
                <a16:creationId xmlns:a16="http://schemas.microsoft.com/office/drawing/2014/main" id="{1E21DB94-817A-4D2A-98A1-97F9FD5AA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1461" y="285233"/>
            <a:ext cx="13377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經營者</a:t>
            </a:r>
            <a:endParaRPr sz="2800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75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3289">
        <p14:prism/>
      </p:transition>
    </mc:Choice>
    <mc:Fallback xmlns="">
      <p:transition spd="slow" advTm="1032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/>
      <p:bldP spid="6" grpId="0"/>
      <p:bldP spid="7" grpId="0" bldLvl="0"/>
      <p:bldP spid="9" grpId="0"/>
      <p:bldP spid="10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C9080BD-428E-4143-8EE3-5C6CD1DC6E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927">
            <a:off x="1129906" y="1730174"/>
            <a:ext cx="1834436" cy="17407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ABE4BF0-1F96-410B-8BFA-6270711E71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927">
            <a:off x="1121112" y="3934940"/>
            <a:ext cx="1834436" cy="174074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974BE85-2472-4EA3-A0D1-42D659C2B7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927">
            <a:off x="6356216" y="1698776"/>
            <a:ext cx="1834436" cy="174074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1F66588-F7D2-4EA8-B517-2BBEE3A98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927">
            <a:off x="6369452" y="3924511"/>
            <a:ext cx="1834436" cy="17407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31485" y="2375265"/>
            <a:ext cx="9537971" cy="3783982"/>
            <a:chOff x="1442082" y="1786351"/>
            <a:chExt cx="9537971" cy="3783982"/>
          </a:xfrm>
        </p:grpSpPr>
        <p:sp>
          <p:nvSpPr>
            <p:cNvPr id="8" name="文本框 7"/>
            <p:cNvSpPr txBox="1"/>
            <p:nvPr/>
          </p:nvSpPr>
          <p:spPr>
            <a:xfrm>
              <a:off x="2248232" y="4083395"/>
              <a:ext cx="4049730" cy="118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想體驗食農活動，但怕辛苦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2400" spc="300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2400" spc="300" dirty="0">
                  <a:solidFill>
                    <a:srgbClr val="3F3F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lt"/>
                  <a:sym typeface="+mn-ea"/>
                </a:rPr>
                <a:t> </a:t>
              </a:r>
            </a:p>
          </p:txBody>
        </p:sp>
        <p:sp>
          <p:nvSpPr>
            <p:cNvPr id="11" name="任意多边形 20"/>
            <p:cNvSpPr>
              <a:spLocks noChangeAspect="1"/>
            </p:cNvSpPr>
            <p:nvPr/>
          </p:nvSpPr>
          <p:spPr>
            <a:xfrm>
              <a:off x="1442082" y="1924203"/>
              <a:ext cx="413690" cy="360000"/>
            </a:xfrm>
            <a:custGeom>
              <a:avLst/>
              <a:gdLst>
                <a:gd name="connsiteX0" fmla="*/ 2136838 w 4244134"/>
                <a:gd name="connsiteY0" fmla="*/ 2537631 h 3693319"/>
                <a:gd name="connsiteX1" fmla="*/ 2299844 w 4244134"/>
                <a:gd name="connsiteY1" fmla="*/ 2700637 h 3693319"/>
                <a:gd name="connsiteX2" fmla="*/ 2462850 w 4244134"/>
                <a:gd name="connsiteY2" fmla="*/ 2537631 h 3693319"/>
                <a:gd name="connsiteX3" fmla="*/ 616723 w 4244134"/>
                <a:gd name="connsiteY3" fmla="*/ 1748051 h 3693319"/>
                <a:gd name="connsiteX4" fmla="*/ 2488723 w 4244134"/>
                <a:gd name="connsiteY4" fmla="*/ 1748051 h 3693319"/>
                <a:gd name="connsiteX5" fmla="*/ 2488723 w 4244134"/>
                <a:gd name="connsiteY5" fmla="*/ 1884677 h 3693319"/>
                <a:gd name="connsiteX6" fmla="*/ 616723 w 4244134"/>
                <a:gd name="connsiteY6" fmla="*/ 1884677 h 3693319"/>
                <a:gd name="connsiteX7" fmla="*/ 616723 w 4244134"/>
                <a:gd name="connsiteY7" fmla="*/ 1421574 h 3693319"/>
                <a:gd name="connsiteX8" fmla="*/ 2488723 w 4244134"/>
                <a:gd name="connsiteY8" fmla="*/ 1421574 h 3693319"/>
                <a:gd name="connsiteX9" fmla="*/ 2488723 w 4244134"/>
                <a:gd name="connsiteY9" fmla="*/ 1558200 h 3693319"/>
                <a:gd name="connsiteX10" fmla="*/ 616723 w 4244134"/>
                <a:gd name="connsiteY10" fmla="*/ 1558200 h 3693319"/>
                <a:gd name="connsiteX11" fmla="*/ 616723 w 4244134"/>
                <a:gd name="connsiteY11" fmla="*/ 1095097 h 3693319"/>
                <a:gd name="connsiteX12" fmla="*/ 2488723 w 4244134"/>
                <a:gd name="connsiteY12" fmla="*/ 1095097 h 3693319"/>
                <a:gd name="connsiteX13" fmla="*/ 2488723 w 4244134"/>
                <a:gd name="connsiteY13" fmla="*/ 1231723 h 3693319"/>
                <a:gd name="connsiteX14" fmla="*/ 616723 w 4244134"/>
                <a:gd name="connsiteY14" fmla="*/ 1231723 h 3693319"/>
                <a:gd name="connsiteX15" fmla="*/ 204718 w 4244134"/>
                <a:gd name="connsiteY15" fmla="*/ 204718 h 3693319"/>
                <a:gd name="connsiteX16" fmla="*/ 204718 w 4244134"/>
                <a:gd name="connsiteY16" fmla="*/ 3488601 h 3693319"/>
                <a:gd name="connsiteX17" fmla="*/ 2907082 w 4244134"/>
                <a:gd name="connsiteY17" fmla="*/ 3488601 h 3693319"/>
                <a:gd name="connsiteX18" fmla="*/ 2907082 w 4244134"/>
                <a:gd name="connsiteY18" fmla="*/ 3096000 h 3693319"/>
                <a:gd name="connsiteX19" fmla="*/ 2907082 w 4244134"/>
                <a:gd name="connsiteY19" fmla="*/ 2973318 h 3693319"/>
                <a:gd name="connsiteX20" fmla="*/ 2907082 w 4244134"/>
                <a:gd name="connsiteY20" fmla="*/ 2619924 h 3693319"/>
                <a:gd name="connsiteX21" fmla="*/ 2302633 w 4244134"/>
                <a:gd name="connsiteY21" fmla="*/ 3224372 h 3693319"/>
                <a:gd name="connsiteX22" fmla="*/ 2288873 w 4244134"/>
                <a:gd name="connsiteY22" fmla="*/ 3210611 h 3693319"/>
                <a:gd name="connsiteX23" fmla="*/ 2286083 w 4244134"/>
                <a:gd name="connsiteY23" fmla="*/ 3213400 h 3693319"/>
                <a:gd name="connsiteX24" fmla="*/ 1610314 w 4244134"/>
                <a:gd name="connsiteY24" fmla="*/ 2537631 h 3693319"/>
                <a:gd name="connsiteX25" fmla="*/ 616723 w 4244134"/>
                <a:gd name="connsiteY25" fmla="*/ 2537631 h 3693319"/>
                <a:gd name="connsiteX26" fmla="*/ 616723 w 4244134"/>
                <a:gd name="connsiteY26" fmla="*/ 2401005 h 3693319"/>
                <a:gd name="connsiteX27" fmla="*/ 1473688 w 4244134"/>
                <a:gd name="connsiteY27" fmla="*/ 2401005 h 3693319"/>
                <a:gd name="connsiteX28" fmla="*/ 1340342 w 4244134"/>
                <a:gd name="connsiteY28" fmla="*/ 2267659 h 3693319"/>
                <a:gd name="connsiteX29" fmla="*/ 1396846 w 4244134"/>
                <a:gd name="connsiteY29" fmla="*/ 2211154 h 3693319"/>
                <a:gd name="connsiteX30" fmla="*/ 616723 w 4244134"/>
                <a:gd name="connsiteY30" fmla="*/ 2211154 h 3693319"/>
                <a:gd name="connsiteX31" fmla="*/ 616723 w 4244134"/>
                <a:gd name="connsiteY31" fmla="*/ 2074528 h 3693319"/>
                <a:gd name="connsiteX32" fmla="*/ 1533472 w 4244134"/>
                <a:gd name="connsiteY32" fmla="*/ 2074528 h 3693319"/>
                <a:gd name="connsiteX33" fmla="*/ 1603604 w 4244134"/>
                <a:gd name="connsiteY33" fmla="*/ 2004396 h 3693319"/>
                <a:gd name="connsiteX34" fmla="*/ 1673735 w 4244134"/>
                <a:gd name="connsiteY34" fmla="*/ 2074528 h 3693319"/>
                <a:gd name="connsiteX35" fmla="*/ 2488723 w 4244134"/>
                <a:gd name="connsiteY35" fmla="*/ 2074528 h 3693319"/>
                <a:gd name="connsiteX36" fmla="*/ 2488723 w 4244134"/>
                <a:gd name="connsiteY36" fmla="*/ 2211154 h 3693319"/>
                <a:gd name="connsiteX37" fmla="*/ 1810361 w 4244134"/>
                <a:gd name="connsiteY37" fmla="*/ 2211154 h 3693319"/>
                <a:gd name="connsiteX38" fmla="*/ 2000212 w 4244134"/>
                <a:gd name="connsiteY38" fmla="*/ 2401005 h 3693319"/>
                <a:gd name="connsiteX39" fmla="*/ 2488723 w 4244134"/>
                <a:gd name="connsiteY39" fmla="*/ 2401005 h 3693319"/>
                <a:gd name="connsiteX40" fmla="*/ 2488723 w 4244134"/>
                <a:gd name="connsiteY40" fmla="*/ 2511758 h 3693319"/>
                <a:gd name="connsiteX41" fmla="*/ 2907082 w 4244134"/>
                <a:gd name="connsiteY41" fmla="*/ 2093399 h 3693319"/>
                <a:gd name="connsiteX42" fmla="*/ 2907082 w 4244134"/>
                <a:gd name="connsiteY42" fmla="*/ 204718 h 3693319"/>
                <a:gd name="connsiteX43" fmla="*/ 0 w 4244134"/>
                <a:gd name="connsiteY43" fmla="*/ 0 h 3693319"/>
                <a:gd name="connsiteX44" fmla="*/ 204718 w 4244134"/>
                <a:gd name="connsiteY44" fmla="*/ 0 h 3693319"/>
                <a:gd name="connsiteX45" fmla="*/ 204718 w 4244134"/>
                <a:gd name="connsiteY45" fmla="*/ 1 h 3693319"/>
                <a:gd name="connsiteX46" fmla="*/ 2907082 w 4244134"/>
                <a:gd name="connsiteY46" fmla="*/ 1 h 3693319"/>
                <a:gd name="connsiteX47" fmla="*/ 2907082 w 4244134"/>
                <a:gd name="connsiteY47" fmla="*/ 0 h 3693319"/>
                <a:gd name="connsiteX48" fmla="*/ 3111799 w 4244134"/>
                <a:gd name="connsiteY48" fmla="*/ 0 h 3693319"/>
                <a:gd name="connsiteX49" fmla="*/ 3111799 w 4244134"/>
                <a:gd name="connsiteY49" fmla="*/ 1888682 h 3693319"/>
                <a:gd name="connsiteX50" fmla="*/ 3980872 w 4244134"/>
                <a:gd name="connsiteY50" fmla="*/ 1019609 h 3693319"/>
                <a:gd name="connsiteX51" fmla="*/ 4244134 w 4244134"/>
                <a:gd name="connsiteY51" fmla="*/ 1282871 h 3693319"/>
                <a:gd name="connsiteX52" fmla="*/ 3111799 w 4244134"/>
                <a:gd name="connsiteY52" fmla="*/ 2415207 h 3693319"/>
                <a:gd name="connsiteX53" fmla="*/ 3111799 w 4244134"/>
                <a:gd name="connsiteY53" fmla="*/ 2973318 h 3693319"/>
                <a:gd name="connsiteX54" fmla="*/ 3111799 w 4244134"/>
                <a:gd name="connsiteY54" fmla="*/ 3096000 h 3693319"/>
                <a:gd name="connsiteX55" fmla="*/ 3111799 w 4244134"/>
                <a:gd name="connsiteY55" fmla="*/ 3693319 h 3693319"/>
                <a:gd name="connsiteX56" fmla="*/ 2907082 w 4244134"/>
                <a:gd name="connsiteY56" fmla="*/ 3693319 h 3693319"/>
                <a:gd name="connsiteX57" fmla="*/ 2907082 w 4244134"/>
                <a:gd name="connsiteY57" fmla="*/ 3693318 h 3693319"/>
                <a:gd name="connsiteX58" fmla="*/ 1 w 4244134"/>
                <a:gd name="connsiteY58" fmla="*/ 3693318 h 3693319"/>
                <a:gd name="connsiteX59" fmla="*/ 1 w 4244134"/>
                <a:gd name="connsiteY59" fmla="*/ 3636000 h 3693319"/>
                <a:gd name="connsiteX60" fmla="*/ 0 w 4244134"/>
                <a:gd name="connsiteY60" fmla="*/ 3636000 h 369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44134" h="3693319">
                  <a:moveTo>
                    <a:pt x="2136838" y="2537631"/>
                  </a:moveTo>
                  <a:lnTo>
                    <a:pt x="2299844" y="2700637"/>
                  </a:lnTo>
                  <a:lnTo>
                    <a:pt x="2462850" y="2537631"/>
                  </a:lnTo>
                  <a:close/>
                  <a:moveTo>
                    <a:pt x="616723" y="1748051"/>
                  </a:moveTo>
                  <a:lnTo>
                    <a:pt x="2488723" y="1748051"/>
                  </a:lnTo>
                  <a:lnTo>
                    <a:pt x="2488723" y="1884677"/>
                  </a:lnTo>
                  <a:lnTo>
                    <a:pt x="616723" y="1884677"/>
                  </a:lnTo>
                  <a:close/>
                  <a:moveTo>
                    <a:pt x="616723" y="1421574"/>
                  </a:moveTo>
                  <a:lnTo>
                    <a:pt x="2488723" y="1421574"/>
                  </a:lnTo>
                  <a:lnTo>
                    <a:pt x="2488723" y="1558200"/>
                  </a:lnTo>
                  <a:lnTo>
                    <a:pt x="616723" y="1558200"/>
                  </a:lnTo>
                  <a:close/>
                  <a:moveTo>
                    <a:pt x="616723" y="1095097"/>
                  </a:moveTo>
                  <a:lnTo>
                    <a:pt x="2488723" y="1095097"/>
                  </a:lnTo>
                  <a:lnTo>
                    <a:pt x="2488723" y="1231723"/>
                  </a:lnTo>
                  <a:lnTo>
                    <a:pt x="616723" y="1231723"/>
                  </a:lnTo>
                  <a:close/>
                  <a:moveTo>
                    <a:pt x="204718" y="204718"/>
                  </a:moveTo>
                  <a:lnTo>
                    <a:pt x="204718" y="3488601"/>
                  </a:lnTo>
                  <a:lnTo>
                    <a:pt x="2907082" y="3488601"/>
                  </a:lnTo>
                  <a:lnTo>
                    <a:pt x="2907082" y="3096000"/>
                  </a:lnTo>
                  <a:lnTo>
                    <a:pt x="2907082" y="2973318"/>
                  </a:lnTo>
                  <a:lnTo>
                    <a:pt x="2907082" y="2619924"/>
                  </a:lnTo>
                  <a:lnTo>
                    <a:pt x="2302633" y="3224372"/>
                  </a:lnTo>
                  <a:lnTo>
                    <a:pt x="2288873" y="3210611"/>
                  </a:lnTo>
                  <a:lnTo>
                    <a:pt x="2286083" y="3213400"/>
                  </a:lnTo>
                  <a:lnTo>
                    <a:pt x="1610314" y="2537631"/>
                  </a:lnTo>
                  <a:lnTo>
                    <a:pt x="616723" y="2537631"/>
                  </a:lnTo>
                  <a:lnTo>
                    <a:pt x="616723" y="2401005"/>
                  </a:lnTo>
                  <a:lnTo>
                    <a:pt x="1473688" y="2401005"/>
                  </a:lnTo>
                  <a:lnTo>
                    <a:pt x="1340342" y="2267659"/>
                  </a:lnTo>
                  <a:lnTo>
                    <a:pt x="1396846" y="2211154"/>
                  </a:lnTo>
                  <a:lnTo>
                    <a:pt x="616723" y="2211154"/>
                  </a:lnTo>
                  <a:lnTo>
                    <a:pt x="616723" y="2074528"/>
                  </a:lnTo>
                  <a:lnTo>
                    <a:pt x="1533472" y="2074528"/>
                  </a:lnTo>
                  <a:lnTo>
                    <a:pt x="1603604" y="2004396"/>
                  </a:lnTo>
                  <a:lnTo>
                    <a:pt x="1673735" y="2074528"/>
                  </a:lnTo>
                  <a:lnTo>
                    <a:pt x="2488723" y="2074528"/>
                  </a:lnTo>
                  <a:lnTo>
                    <a:pt x="2488723" y="2211154"/>
                  </a:lnTo>
                  <a:lnTo>
                    <a:pt x="1810361" y="2211154"/>
                  </a:lnTo>
                  <a:lnTo>
                    <a:pt x="2000212" y="2401005"/>
                  </a:lnTo>
                  <a:lnTo>
                    <a:pt x="2488723" y="2401005"/>
                  </a:lnTo>
                  <a:lnTo>
                    <a:pt x="2488723" y="2511758"/>
                  </a:lnTo>
                  <a:lnTo>
                    <a:pt x="2907082" y="2093399"/>
                  </a:lnTo>
                  <a:lnTo>
                    <a:pt x="2907082" y="204718"/>
                  </a:lnTo>
                  <a:close/>
                  <a:moveTo>
                    <a:pt x="0" y="0"/>
                  </a:moveTo>
                  <a:lnTo>
                    <a:pt x="204718" y="0"/>
                  </a:lnTo>
                  <a:lnTo>
                    <a:pt x="204718" y="1"/>
                  </a:lnTo>
                  <a:lnTo>
                    <a:pt x="2907082" y="1"/>
                  </a:lnTo>
                  <a:lnTo>
                    <a:pt x="2907082" y="0"/>
                  </a:lnTo>
                  <a:lnTo>
                    <a:pt x="3111799" y="0"/>
                  </a:lnTo>
                  <a:lnTo>
                    <a:pt x="3111799" y="1888682"/>
                  </a:lnTo>
                  <a:lnTo>
                    <a:pt x="3980872" y="1019609"/>
                  </a:lnTo>
                  <a:lnTo>
                    <a:pt x="4244134" y="1282871"/>
                  </a:lnTo>
                  <a:lnTo>
                    <a:pt x="3111799" y="2415207"/>
                  </a:lnTo>
                  <a:lnTo>
                    <a:pt x="3111799" y="2973318"/>
                  </a:lnTo>
                  <a:lnTo>
                    <a:pt x="3111799" y="3096000"/>
                  </a:lnTo>
                  <a:lnTo>
                    <a:pt x="3111799" y="3693319"/>
                  </a:lnTo>
                  <a:lnTo>
                    <a:pt x="2907082" y="3693319"/>
                  </a:lnTo>
                  <a:lnTo>
                    <a:pt x="2907082" y="3693318"/>
                  </a:lnTo>
                  <a:lnTo>
                    <a:pt x="1" y="3693318"/>
                  </a:lnTo>
                  <a:lnTo>
                    <a:pt x="1" y="3636000"/>
                  </a:lnTo>
                  <a:lnTo>
                    <a:pt x="0" y="3636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2" name="任意多边形 21"/>
            <p:cNvSpPr>
              <a:spLocks noChangeAspect="1"/>
            </p:cNvSpPr>
            <p:nvPr/>
          </p:nvSpPr>
          <p:spPr>
            <a:xfrm>
              <a:off x="1458658" y="4178494"/>
              <a:ext cx="364369" cy="360000"/>
            </a:xfrm>
            <a:custGeom>
              <a:avLst/>
              <a:gdLst>
                <a:gd name="connsiteX0" fmla="*/ 3577275 w 5691115"/>
                <a:gd name="connsiteY0" fmla="*/ 3207225 h 5622876"/>
                <a:gd name="connsiteX1" fmla="*/ 3268639 w 5691115"/>
                <a:gd name="connsiteY1" fmla="*/ 3515861 h 5622876"/>
                <a:gd name="connsiteX2" fmla="*/ 3268639 w 5691115"/>
                <a:gd name="connsiteY2" fmla="*/ 5089053 h 5622876"/>
                <a:gd name="connsiteX3" fmla="*/ 3577275 w 5691115"/>
                <a:gd name="connsiteY3" fmla="*/ 5397689 h 5622876"/>
                <a:gd name="connsiteX4" fmla="*/ 5150467 w 5691115"/>
                <a:gd name="connsiteY4" fmla="*/ 5397689 h 5622876"/>
                <a:gd name="connsiteX5" fmla="*/ 5459103 w 5691115"/>
                <a:gd name="connsiteY5" fmla="*/ 5089053 h 5622876"/>
                <a:gd name="connsiteX6" fmla="*/ 5459103 w 5691115"/>
                <a:gd name="connsiteY6" fmla="*/ 3515861 h 5622876"/>
                <a:gd name="connsiteX7" fmla="*/ 5150467 w 5691115"/>
                <a:gd name="connsiteY7" fmla="*/ 3207225 h 5622876"/>
                <a:gd name="connsiteX8" fmla="*/ 533824 w 5691115"/>
                <a:gd name="connsiteY8" fmla="*/ 3207225 h 5622876"/>
                <a:gd name="connsiteX9" fmla="*/ 225188 w 5691115"/>
                <a:gd name="connsiteY9" fmla="*/ 3515861 h 5622876"/>
                <a:gd name="connsiteX10" fmla="*/ 225188 w 5691115"/>
                <a:gd name="connsiteY10" fmla="*/ 5089053 h 5622876"/>
                <a:gd name="connsiteX11" fmla="*/ 533824 w 5691115"/>
                <a:gd name="connsiteY11" fmla="*/ 5397689 h 5622876"/>
                <a:gd name="connsiteX12" fmla="*/ 2107016 w 5691115"/>
                <a:gd name="connsiteY12" fmla="*/ 5397689 h 5622876"/>
                <a:gd name="connsiteX13" fmla="*/ 2415652 w 5691115"/>
                <a:gd name="connsiteY13" fmla="*/ 5089053 h 5622876"/>
                <a:gd name="connsiteX14" fmla="*/ 2415652 w 5691115"/>
                <a:gd name="connsiteY14" fmla="*/ 3515861 h 5622876"/>
                <a:gd name="connsiteX15" fmla="*/ 2107016 w 5691115"/>
                <a:gd name="connsiteY15" fmla="*/ 3207225 h 5622876"/>
                <a:gd name="connsiteX16" fmla="*/ 3416507 w 5691115"/>
                <a:gd name="connsiteY16" fmla="*/ 2975212 h 5622876"/>
                <a:gd name="connsiteX17" fmla="*/ 5318059 w 5691115"/>
                <a:gd name="connsiteY17" fmla="*/ 2975212 h 5622876"/>
                <a:gd name="connsiteX18" fmla="*/ 5691115 w 5691115"/>
                <a:gd name="connsiteY18" fmla="*/ 3348268 h 5622876"/>
                <a:gd name="connsiteX19" fmla="*/ 5691115 w 5691115"/>
                <a:gd name="connsiteY19" fmla="*/ 5249820 h 5622876"/>
                <a:gd name="connsiteX20" fmla="*/ 5318059 w 5691115"/>
                <a:gd name="connsiteY20" fmla="*/ 5622876 h 5622876"/>
                <a:gd name="connsiteX21" fmla="*/ 3416507 w 5691115"/>
                <a:gd name="connsiteY21" fmla="*/ 5622876 h 5622876"/>
                <a:gd name="connsiteX22" fmla="*/ 3043451 w 5691115"/>
                <a:gd name="connsiteY22" fmla="*/ 5249820 h 5622876"/>
                <a:gd name="connsiteX23" fmla="*/ 3043451 w 5691115"/>
                <a:gd name="connsiteY23" fmla="*/ 3348268 h 5622876"/>
                <a:gd name="connsiteX24" fmla="*/ 3416507 w 5691115"/>
                <a:gd name="connsiteY24" fmla="*/ 2975212 h 5622876"/>
                <a:gd name="connsiteX25" fmla="*/ 373056 w 5691115"/>
                <a:gd name="connsiteY25" fmla="*/ 2975212 h 5622876"/>
                <a:gd name="connsiteX26" fmla="*/ 2274608 w 5691115"/>
                <a:gd name="connsiteY26" fmla="*/ 2975212 h 5622876"/>
                <a:gd name="connsiteX27" fmla="*/ 2647664 w 5691115"/>
                <a:gd name="connsiteY27" fmla="*/ 3348268 h 5622876"/>
                <a:gd name="connsiteX28" fmla="*/ 2647664 w 5691115"/>
                <a:gd name="connsiteY28" fmla="*/ 5249820 h 5622876"/>
                <a:gd name="connsiteX29" fmla="*/ 2274608 w 5691115"/>
                <a:gd name="connsiteY29" fmla="*/ 5622876 h 5622876"/>
                <a:gd name="connsiteX30" fmla="*/ 373056 w 5691115"/>
                <a:gd name="connsiteY30" fmla="*/ 5622876 h 5622876"/>
                <a:gd name="connsiteX31" fmla="*/ 0 w 5691115"/>
                <a:gd name="connsiteY31" fmla="*/ 5249820 h 5622876"/>
                <a:gd name="connsiteX32" fmla="*/ 0 w 5691115"/>
                <a:gd name="connsiteY32" fmla="*/ 3348268 h 5622876"/>
                <a:gd name="connsiteX33" fmla="*/ 373056 w 5691115"/>
                <a:gd name="connsiteY33" fmla="*/ 2975212 h 5622876"/>
                <a:gd name="connsiteX34" fmla="*/ 3577275 w 5691115"/>
                <a:gd name="connsiteY34" fmla="*/ 232013 h 5622876"/>
                <a:gd name="connsiteX35" fmla="*/ 3268639 w 5691115"/>
                <a:gd name="connsiteY35" fmla="*/ 540649 h 5622876"/>
                <a:gd name="connsiteX36" fmla="*/ 3268639 w 5691115"/>
                <a:gd name="connsiteY36" fmla="*/ 2113841 h 5622876"/>
                <a:gd name="connsiteX37" fmla="*/ 3577275 w 5691115"/>
                <a:gd name="connsiteY37" fmla="*/ 2422477 h 5622876"/>
                <a:gd name="connsiteX38" fmla="*/ 5150467 w 5691115"/>
                <a:gd name="connsiteY38" fmla="*/ 2422477 h 5622876"/>
                <a:gd name="connsiteX39" fmla="*/ 5459103 w 5691115"/>
                <a:gd name="connsiteY39" fmla="*/ 2113841 h 5622876"/>
                <a:gd name="connsiteX40" fmla="*/ 5459103 w 5691115"/>
                <a:gd name="connsiteY40" fmla="*/ 540649 h 5622876"/>
                <a:gd name="connsiteX41" fmla="*/ 5150467 w 5691115"/>
                <a:gd name="connsiteY41" fmla="*/ 232013 h 5622876"/>
                <a:gd name="connsiteX42" fmla="*/ 533824 w 5691115"/>
                <a:gd name="connsiteY42" fmla="*/ 232013 h 5622876"/>
                <a:gd name="connsiteX43" fmla="*/ 225188 w 5691115"/>
                <a:gd name="connsiteY43" fmla="*/ 540649 h 5622876"/>
                <a:gd name="connsiteX44" fmla="*/ 225188 w 5691115"/>
                <a:gd name="connsiteY44" fmla="*/ 2113841 h 5622876"/>
                <a:gd name="connsiteX45" fmla="*/ 533824 w 5691115"/>
                <a:gd name="connsiteY45" fmla="*/ 2422477 h 5622876"/>
                <a:gd name="connsiteX46" fmla="*/ 2107016 w 5691115"/>
                <a:gd name="connsiteY46" fmla="*/ 2422477 h 5622876"/>
                <a:gd name="connsiteX47" fmla="*/ 2415652 w 5691115"/>
                <a:gd name="connsiteY47" fmla="*/ 2113841 h 5622876"/>
                <a:gd name="connsiteX48" fmla="*/ 2415652 w 5691115"/>
                <a:gd name="connsiteY48" fmla="*/ 540649 h 5622876"/>
                <a:gd name="connsiteX49" fmla="*/ 2107016 w 5691115"/>
                <a:gd name="connsiteY49" fmla="*/ 232013 h 5622876"/>
                <a:gd name="connsiteX50" fmla="*/ 3416507 w 5691115"/>
                <a:gd name="connsiteY50" fmla="*/ 0 h 5622876"/>
                <a:gd name="connsiteX51" fmla="*/ 5318059 w 5691115"/>
                <a:gd name="connsiteY51" fmla="*/ 0 h 5622876"/>
                <a:gd name="connsiteX52" fmla="*/ 5691115 w 5691115"/>
                <a:gd name="connsiteY52" fmla="*/ 373056 h 5622876"/>
                <a:gd name="connsiteX53" fmla="*/ 5691115 w 5691115"/>
                <a:gd name="connsiteY53" fmla="*/ 2274608 h 5622876"/>
                <a:gd name="connsiteX54" fmla="*/ 5318059 w 5691115"/>
                <a:gd name="connsiteY54" fmla="*/ 2647664 h 5622876"/>
                <a:gd name="connsiteX55" fmla="*/ 3416507 w 5691115"/>
                <a:gd name="connsiteY55" fmla="*/ 2647664 h 5622876"/>
                <a:gd name="connsiteX56" fmla="*/ 3043451 w 5691115"/>
                <a:gd name="connsiteY56" fmla="*/ 2274608 h 5622876"/>
                <a:gd name="connsiteX57" fmla="*/ 3043451 w 5691115"/>
                <a:gd name="connsiteY57" fmla="*/ 373056 h 5622876"/>
                <a:gd name="connsiteX58" fmla="*/ 3416507 w 5691115"/>
                <a:gd name="connsiteY58" fmla="*/ 0 h 5622876"/>
                <a:gd name="connsiteX59" fmla="*/ 373056 w 5691115"/>
                <a:gd name="connsiteY59" fmla="*/ 0 h 5622876"/>
                <a:gd name="connsiteX60" fmla="*/ 2274608 w 5691115"/>
                <a:gd name="connsiteY60" fmla="*/ 0 h 5622876"/>
                <a:gd name="connsiteX61" fmla="*/ 2647664 w 5691115"/>
                <a:gd name="connsiteY61" fmla="*/ 373056 h 5622876"/>
                <a:gd name="connsiteX62" fmla="*/ 2647664 w 5691115"/>
                <a:gd name="connsiteY62" fmla="*/ 2274608 h 5622876"/>
                <a:gd name="connsiteX63" fmla="*/ 2274608 w 5691115"/>
                <a:gd name="connsiteY63" fmla="*/ 2647664 h 5622876"/>
                <a:gd name="connsiteX64" fmla="*/ 373056 w 5691115"/>
                <a:gd name="connsiteY64" fmla="*/ 2647664 h 5622876"/>
                <a:gd name="connsiteX65" fmla="*/ 0 w 5691115"/>
                <a:gd name="connsiteY65" fmla="*/ 2274608 h 5622876"/>
                <a:gd name="connsiteX66" fmla="*/ 0 w 5691115"/>
                <a:gd name="connsiteY66" fmla="*/ 373056 h 5622876"/>
                <a:gd name="connsiteX67" fmla="*/ 373056 w 5691115"/>
                <a:gd name="connsiteY67" fmla="*/ 0 h 562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691115" h="5622876">
                  <a:moveTo>
                    <a:pt x="3577275" y="3207225"/>
                  </a:moveTo>
                  <a:cubicBezTo>
                    <a:pt x="3406820" y="3207225"/>
                    <a:pt x="3268639" y="3345406"/>
                    <a:pt x="3268639" y="3515861"/>
                  </a:cubicBezTo>
                  <a:lnTo>
                    <a:pt x="3268639" y="5089053"/>
                  </a:lnTo>
                  <a:cubicBezTo>
                    <a:pt x="3268639" y="5259508"/>
                    <a:pt x="3406820" y="5397689"/>
                    <a:pt x="3577275" y="5397689"/>
                  </a:cubicBezTo>
                  <a:lnTo>
                    <a:pt x="5150467" y="5397689"/>
                  </a:lnTo>
                  <a:cubicBezTo>
                    <a:pt x="5320922" y="5397689"/>
                    <a:pt x="5459103" y="5259508"/>
                    <a:pt x="5459103" y="5089053"/>
                  </a:cubicBezTo>
                  <a:lnTo>
                    <a:pt x="5459103" y="3515861"/>
                  </a:lnTo>
                  <a:cubicBezTo>
                    <a:pt x="5459103" y="3345406"/>
                    <a:pt x="5320922" y="3207225"/>
                    <a:pt x="5150467" y="3207225"/>
                  </a:cubicBezTo>
                  <a:close/>
                  <a:moveTo>
                    <a:pt x="533824" y="3207225"/>
                  </a:moveTo>
                  <a:cubicBezTo>
                    <a:pt x="363369" y="3207225"/>
                    <a:pt x="225188" y="3345406"/>
                    <a:pt x="225188" y="3515861"/>
                  </a:cubicBezTo>
                  <a:lnTo>
                    <a:pt x="225188" y="5089053"/>
                  </a:lnTo>
                  <a:cubicBezTo>
                    <a:pt x="225188" y="5259508"/>
                    <a:pt x="363369" y="5397689"/>
                    <a:pt x="533824" y="5397689"/>
                  </a:cubicBezTo>
                  <a:lnTo>
                    <a:pt x="2107016" y="5397689"/>
                  </a:lnTo>
                  <a:cubicBezTo>
                    <a:pt x="2277471" y="5397689"/>
                    <a:pt x="2415652" y="5259508"/>
                    <a:pt x="2415652" y="5089053"/>
                  </a:cubicBezTo>
                  <a:lnTo>
                    <a:pt x="2415652" y="3515861"/>
                  </a:lnTo>
                  <a:cubicBezTo>
                    <a:pt x="2415652" y="3345406"/>
                    <a:pt x="2277471" y="3207225"/>
                    <a:pt x="2107016" y="3207225"/>
                  </a:cubicBezTo>
                  <a:close/>
                  <a:moveTo>
                    <a:pt x="3416507" y="2975212"/>
                  </a:moveTo>
                  <a:lnTo>
                    <a:pt x="5318059" y="2975212"/>
                  </a:lnTo>
                  <a:cubicBezTo>
                    <a:pt x="5524092" y="2975212"/>
                    <a:pt x="5691115" y="3142235"/>
                    <a:pt x="5691115" y="3348268"/>
                  </a:cubicBezTo>
                  <a:lnTo>
                    <a:pt x="5691115" y="5249820"/>
                  </a:lnTo>
                  <a:cubicBezTo>
                    <a:pt x="5691115" y="5455853"/>
                    <a:pt x="5524092" y="5622876"/>
                    <a:pt x="5318059" y="5622876"/>
                  </a:cubicBezTo>
                  <a:lnTo>
                    <a:pt x="3416507" y="5622876"/>
                  </a:lnTo>
                  <a:cubicBezTo>
                    <a:pt x="3210474" y="5622876"/>
                    <a:pt x="3043451" y="5455853"/>
                    <a:pt x="3043451" y="5249820"/>
                  </a:cubicBezTo>
                  <a:lnTo>
                    <a:pt x="3043451" y="3348268"/>
                  </a:lnTo>
                  <a:cubicBezTo>
                    <a:pt x="3043451" y="3142235"/>
                    <a:pt x="3210474" y="2975212"/>
                    <a:pt x="3416507" y="2975212"/>
                  </a:cubicBezTo>
                  <a:close/>
                  <a:moveTo>
                    <a:pt x="373056" y="2975212"/>
                  </a:moveTo>
                  <a:lnTo>
                    <a:pt x="2274608" y="2975212"/>
                  </a:lnTo>
                  <a:cubicBezTo>
                    <a:pt x="2480641" y="2975212"/>
                    <a:pt x="2647664" y="3142235"/>
                    <a:pt x="2647664" y="3348268"/>
                  </a:cubicBezTo>
                  <a:lnTo>
                    <a:pt x="2647664" y="5249820"/>
                  </a:lnTo>
                  <a:cubicBezTo>
                    <a:pt x="2647664" y="5455853"/>
                    <a:pt x="2480641" y="5622876"/>
                    <a:pt x="2274608" y="5622876"/>
                  </a:cubicBezTo>
                  <a:lnTo>
                    <a:pt x="373056" y="5622876"/>
                  </a:lnTo>
                  <a:cubicBezTo>
                    <a:pt x="167023" y="5622876"/>
                    <a:pt x="0" y="5455853"/>
                    <a:pt x="0" y="5249820"/>
                  </a:cubicBezTo>
                  <a:lnTo>
                    <a:pt x="0" y="3348268"/>
                  </a:lnTo>
                  <a:cubicBezTo>
                    <a:pt x="0" y="3142235"/>
                    <a:pt x="167023" y="2975212"/>
                    <a:pt x="373056" y="2975212"/>
                  </a:cubicBezTo>
                  <a:close/>
                  <a:moveTo>
                    <a:pt x="3577275" y="232013"/>
                  </a:moveTo>
                  <a:cubicBezTo>
                    <a:pt x="3406820" y="232013"/>
                    <a:pt x="3268639" y="370194"/>
                    <a:pt x="3268639" y="540649"/>
                  </a:cubicBezTo>
                  <a:lnTo>
                    <a:pt x="3268639" y="2113841"/>
                  </a:lnTo>
                  <a:cubicBezTo>
                    <a:pt x="3268639" y="2284296"/>
                    <a:pt x="3406820" y="2422477"/>
                    <a:pt x="3577275" y="2422477"/>
                  </a:cubicBezTo>
                  <a:lnTo>
                    <a:pt x="5150467" y="2422477"/>
                  </a:lnTo>
                  <a:cubicBezTo>
                    <a:pt x="5320922" y="2422477"/>
                    <a:pt x="5459103" y="2284296"/>
                    <a:pt x="5459103" y="2113841"/>
                  </a:cubicBezTo>
                  <a:lnTo>
                    <a:pt x="5459103" y="540649"/>
                  </a:lnTo>
                  <a:cubicBezTo>
                    <a:pt x="5459103" y="370194"/>
                    <a:pt x="5320922" y="232013"/>
                    <a:pt x="5150467" y="232013"/>
                  </a:cubicBezTo>
                  <a:close/>
                  <a:moveTo>
                    <a:pt x="533824" y="232013"/>
                  </a:moveTo>
                  <a:cubicBezTo>
                    <a:pt x="363369" y="232013"/>
                    <a:pt x="225188" y="370194"/>
                    <a:pt x="225188" y="540649"/>
                  </a:cubicBezTo>
                  <a:lnTo>
                    <a:pt x="225188" y="2113841"/>
                  </a:lnTo>
                  <a:cubicBezTo>
                    <a:pt x="225188" y="2284296"/>
                    <a:pt x="363369" y="2422477"/>
                    <a:pt x="533824" y="2422477"/>
                  </a:cubicBezTo>
                  <a:lnTo>
                    <a:pt x="2107016" y="2422477"/>
                  </a:lnTo>
                  <a:cubicBezTo>
                    <a:pt x="2277471" y="2422477"/>
                    <a:pt x="2415652" y="2284296"/>
                    <a:pt x="2415652" y="2113841"/>
                  </a:cubicBezTo>
                  <a:lnTo>
                    <a:pt x="2415652" y="540649"/>
                  </a:lnTo>
                  <a:cubicBezTo>
                    <a:pt x="2415652" y="370194"/>
                    <a:pt x="2277471" y="232013"/>
                    <a:pt x="2107016" y="232013"/>
                  </a:cubicBezTo>
                  <a:close/>
                  <a:moveTo>
                    <a:pt x="3416507" y="0"/>
                  </a:moveTo>
                  <a:lnTo>
                    <a:pt x="5318059" y="0"/>
                  </a:lnTo>
                  <a:cubicBezTo>
                    <a:pt x="5524092" y="0"/>
                    <a:pt x="5691115" y="167023"/>
                    <a:pt x="5691115" y="373056"/>
                  </a:cubicBezTo>
                  <a:lnTo>
                    <a:pt x="5691115" y="2274608"/>
                  </a:lnTo>
                  <a:cubicBezTo>
                    <a:pt x="5691115" y="2480641"/>
                    <a:pt x="5524092" y="2647664"/>
                    <a:pt x="5318059" y="2647664"/>
                  </a:cubicBezTo>
                  <a:lnTo>
                    <a:pt x="3416507" y="2647664"/>
                  </a:lnTo>
                  <a:cubicBezTo>
                    <a:pt x="3210474" y="2647664"/>
                    <a:pt x="3043451" y="2480641"/>
                    <a:pt x="3043451" y="2274608"/>
                  </a:cubicBezTo>
                  <a:lnTo>
                    <a:pt x="3043451" y="373056"/>
                  </a:lnTo>
                  <a:cubicBezTo>
                    <a:pt x="3043451" y="167023"/>
                    <a:pt x="3210474" y="0"/>
                    <a:pt x="3416507" y="0"/>
                  </a:cubicBezTo>
                  <a:close/>
                  <a:moveTo>
                    <a:pt x="373056" y="0"/>
                  </a:moveTo>
                  <a:lnTo>
                    <a:pt x="2274608" y="0"/>
                  </a:lnTo>
                  <a:cubicBezTo>
                    <a:pt x="2480641" y="0"/>
                    <a:pt x="2647664" y="167023"/>
                    <a:pt x="2647664" y="373056"/>
                  </a:cubicBezTo>
                  <a:lnTo>
                    <a:pt x="2647664" y="2274608"/>
                  </a:lnTo>
                  <a:cubicBezTo>
                    <a:pt x="2647664" y="2480641"/>
                    <a:pt x="2480641" y="2647664"/>
                    <a:pt x="2274608" y="2647664"/>
                  </a:cubicBezTo>
                  <a:lnTo>
                    <a:pt x="373056" y="2647664"/>
                  </a:lnTo>
                  <a:cubicBezTo>
                    <a:pt x="167023" y="2647664"/>
                    <a:pt x="0" y="2480641"/>
                    <a:pt x="0" y="2274608"/>
                  </a:cubicBezTo>
                  <a:lnTo>
                    <a:pt x="0" y="373056"/>
                  </a:lnTo>
                  <a:cubicBezTo>
                    <a:pt x="0" y="167023"/>
                    <a:pt x="167023" y="0"/>
                    <a:pt x="3730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5" name="任意多边形 28"/>
            <p:cNvSpPr>
              <a:spLocks noChangeAspect="1"/>
            </p:cNvSpPr>
            <p:nvPr/>
          </p:nvSpPr>
          <p:spPr>
            <a:xfrm>
              <a:off x="6709120" y="1918683"/>
              <a:ext cx="349825" cy="360000"/>
            </a:xfrm>
            <a:custGeom>
              <a:avLst/>
              <a:gdLst>
                <a:gd name="connsiteX0" fmla="*/ 1913593 w 4735848"/>
                <a:gd name="connsiteY0" fmla="*/ 451664 h 4873594"/>
                <a:gd name="connsiteX1" fmla="*/ 874786 w 4735848"/>
                <a:gd name="connsiteY1" fmla="*/ 881952 h 4873594"/>
                <a:gd name="connsiteX2" fmla="*/ 444498 w 4735848"/>
                <a:gd name="connsiteY2" fmla="*/ 1920759 h 4873594"/>
                <a:gd name="connsiteX3" fmla="*/ 1913592 w 4735848"/>
                <a:gd name="connsiteY3" fmla="*/ 1920759 h 4873594"/>
                <a:gd name="connsiteX4" fmla="*/ 1913593 w 4735848"/>
                <a:gd name="connsiteY4" fmla="*/ 451664 h 4873594"/>
                <a:gd name="connsiteX5" fmla="*/ 2518011 w 4735848"/>
                <a:gd name="connsiteY5" fmla="*/ 438017 h 4873594"/>
                <a:gd name="connsiteX6" fmla="*/ 4575743 w 4735848"/>
                <a:gd name="connsiteY6" fmla="*/ 1828610 h 4873594"/>
                <a:gd name="connsiteX7" fmla="*/ 4052974 w 4735848"/>
                <a:gd name="connsiteY7" fmla="*/ 4256515 h 4873594"/>
                <a:gd name="connsiteX8" fmla="*/ 1605283 w 4735848"/>
                <a:gd name="connsiteY8" fmla="*/ 4677015 h 4873594"/>
                <a:gd name="connsiteX9" fmla="*/ 302200 w 4735848"/>
                <a:gd name="connsiteY9" fmla="*/ 2562782 h 4873594"/>
                <a:gd name="connsiteX10" fmla="*/ 648266 w 4735848"/>
                <a:gd name="connsiteY10" fmla="*/ 2577306 h 4873594"/>
                <a:gd name="connsiteX11" fmla="*/ 1747834 w 4735848"/>
                <a:gd name="connsiteY11" fmla="*/ 4361339 h 4873594"/>
                <a:gd name="connsiteX12" fmla="*/ 3813244 w 4735848"/>
                <a:gd name="connsiteY12" fmla="*/ 4006513 h 4873594"/>
                <a:gd name="connsiteX13" fmla="*/ 4254367 w 4735848"/>
                <a:gd name="connsiteY13" fmla="*/ 1957798 h 4873594"/>
                <a:gd name="connsiteX14" fmla="*/ 2518012 w 4735848"/>
                <a:gd name="connsiteY14" fmla="*/ 784388 h 4873594"/>
                <a:gd name="connsiteX15" fmla="*/ 2251880 w 4735848"/>
                <a:gd name="connsiteY15" fmla="*/ 0 h 4873594"/>
                <a:gd name="connsiteX16" fmla="*/ 2251880 w 4735848"/>
                <a:gd name="connsiteY16" fmla="*/ 2251879 h 4873594"/>
                <a:gd name="connsiteX17" fmla="*/ 0 w 4735848"/>
                <a:gd name="connsiteY17" fmla="*/ 2251880 h 4873594"/>
                <a:gd name="connsiteX18" fmla="*/ 659560 w 4735848"/>
                <a:gd name="connsiteY18" fmla="*/ 659560 h 4873594"/>
                <a:gd name="connsiteX19" fmla="*/ 2251880 w 4735848"/>
                <a:gd name="connsiteY19" fmla="*/ 0 h 487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35848" h="4873594">
                  <a:moveTo>
                    <a:pt x="1913593" y="451664"/>
                  </a:moveTo>
                  <a:cubicBezTo>
                    <a:pt x="1523965" y="451664"/>
                    <a:pt x="1150295" y="606443"/>
                    <a:pt x="874786" y="881952"/>
                  </a:cubicBezTo>
                  <a:cubicBezTo>
                    <a:pt x="599277" y="1157461"/>
                    <a:pt x="444498" y="1531131"/>
                    <a:pt x="444498" y="1920759"/>
                  </a:cubicBezTo>
                  <a:lnTo>
                    <a:pt x="1913592" y="1920759"/>
                  </a:lnTo>
                  <a:cubicBezTo>
                    <a:pt x="1913592" y="1431061"/>
                    <a:pt x="1913593" y="941362"/>
                    <a:pt x="1913593" y="451664"/>
                  </a:cubicBezTo>
                  <a:close/>
                  <a:moveTo>
                    <a:pt x="2518011" y="438017"/>
                  </a:moveTo>
                  <a:cubicBezTo>
                    <a:pt x="3423484" y="438017"/>
                    <a:pt x="4238024" y="988475"/>
                    <a:pt x="4575743" y="1828610"/>
                  </a:cubicBezTo>
                  <a:cubicBezTo>
                    <a:pt x="4913461" y="2668746"/>
                    <a:pt x="4706527" y="3629817"/>
                    <a:pt x="4052974" y="4256515"/>
                  </a:cubicBezTo>
                  <a:cubicBezTo>
                    <a:pt x="3399422" y="4883213"/>
                    <a:pt x="2430518" y="5049665"/>
                    <a:pt x="1605283" y="4677015"/>
                  </a:cubicBezTo>
                  <a:cubicBezTo>
                    <a:pt x="780048" y="4304364"/>
                    <a:pt x="264230" y="3467458"/>
                    <a:pt x="302200" y="2562782"/>
                  </a:cubicBezTo>
                  <a:lnTo>
                    <a:pt x="648266" y="2577306"/>
                  </a:lnTo>
                  <a:cubicBezTo>
                    <a:pt x="616227" y="3340690"/>
                    <a:pt x="1051484" y="4046888"/>
                    <a:pt x="1747834" y="4361339"/>
                  </a:cubicBezTo>
                  <a:cubicBezTo>
                    <a:pt x="2444184" y="4675789"/>
                    <a:pt x="3261764" y="4535333"/>
                    <a:pt x="3813244" y="4006513"/>
                  </a:cubicBezTo>
                  <a:cubicBezTo>
                    <a:pt x="4364725" y="3477693"/>
                    <a:pt x="4539341" y="2666722"/>
                    <a:pt x="4254367" y="1957798"/>
                  </a:cubicBezTo>
                  <a:cubicBezTo>
                    <a:pt x="3969393" y="1248875"/>
                    <a:pt x="3282068" y="784388"/>
                    <a:pt x="2518012" y="784388"/>
                  </a:cubicBezTo>
                  <a:close/>
                  <a:moveTo>
                    <a:pt x="2251880" y="0"/>
                  </a:moveTo>
                  <a:lnTo>
                    <a:pt x="2251880" y="2251879"/>
                  </a:lnTo>
                  <a:lnTo>
                    <a:pt x="0" y="2251880"/>
                  </a:lnTo>
                  <a:cubicBezTo>
                    <a:pt x="0" y="1654644"/>
                    <a:pt x="237251" y="1081869"/>
                    <a:pt x="659560" y="659560"/>
                  </a:cubicBezTo>
                  <a:cubicBezTo>
                    <a:pt x="1081870" y="237250"/>
                    <a:pt x="1654644" y="-1"/>
                    <a:pt x="2251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6" name="任意多边形 29"/>
            <p:cNvSpPr>
              <a:spLocks noChangeAspect="1"/>
            </p:cNvSpPr>
            <p:nvPr/>
          </p:nvSpPr>
          <p:spPr>
            <a:xfrm>
              <a:off x="6709120" y="4175882"/>
              <a:ext cx="360772" cy="360000"/>
            </a:xfrm>
            <a:custGeom>
              <a:avLst/>
              <a:gdLst>
                <a:gd name="connsiteX0" fmla="*/ 816378 w 5074852"/>
                <a:gd name="connsiteY0" fmla="*/ 3584162 h 5063990"/>
                <a:gd name="connsiteX1" fmla="*/ 494757 w 5074852"/>
                <a:gd name="connsiteY1" fmla="*/ 4562500 h 5063990"/>
                <a:gd name="connsiteX2" fmla="*/ 1522998 w 5074852"/>
                <a:gd name="connsiteY2" fmla="*/ 4251342 h 5063990"/>
                <a:gd name="connsiteX3" fmla="*/ 1446260 w 5074852"/>
                <a:gd name="connsiteY3" fmla="*/ 4131002 h 5063990"/>
                <a:gd name="connsiteX4" fmla="*/ 923382 w 5074852"/>
                <a:gd name="connsiteY4" fmla="*/ 3642561 h 5063990"/>
                <a:gd name="connsiteX5" fmla="*/ 3542907 w 5074852"/>
                <a:gd name="connsiteY5" fmla="*/ 705484 h 5063990"/>
                <a:gd name="connsiteX6" fmla="*/ 985516 w 5074852"/>
                <a:gd name="connsiteY6" fmla="*/ 3262875 h 5063990"/>
                <a:gd name="connsiteX7" fmla="*/ 1113448 w 5074852"/>
                <a:gd name="connsiteY7" fmla="*/ 3332695 h 5063990"/>
                <a:gd name="connsiteX8" fmla="*/ 1742481 w 5074852"/>
                <a:gd name="connsiteY8" fmla="*/ 3920299 h 5063990"/>
                <a:gd name="connsiteX9" fmla="*/ 1832850 w 5074852"/>
                <a:gd name="connsiteY9" fmla="*/ 4062016 h 5063990"/>
                <a:gd name="connsiteX10" fmla="*/ 4417890 w 5074852"/>
                <a:gd name="connsiteY10" fmla="*/ 1476978 h 5063990"/>
                <a:gd name="connsiteX11" fmla="*/ 4415770 w 5074852"/>
                <a:gd name="connsiteY11" fmla="*/ 1472766 h 5063990"/>
                <a:gd name="connsiteX12" fmla="*/ 3636524 w 5074852"/>
                <a:gd name="connsiteY12" fmla="*/ 744840 h 5063990"/>
                <a:gd name="connsiteX13" fmla="*/ 4176835 w 5074852"/>
                <a:gd name="connsiteY13" fmla="*/ 341562 h 5063990"/>
                <a:gd name="connsiteX14" fmla="*/ 3853383 w 5074852"/>
                <a:gd name="connsiteY14" fmla="*/ 434650 h 5063990"/>
                <a:gd name="connsiteX15" fmla="*/ 3842392 w 5074852"/>
                <a:gd name="connsiteY15" fmla="*/ 443598 h 5063990"/>
                <a:gd name="connsiteX16" fmla="*/ 3985575 w 5074852"/>
                <a:gd name="connsiteY16" fmla="*/ 521743 h 5063990"/>
                <a:gd name="connsiteX17" fmla="*/ 4614609 w 5074852"/>
                <a:gd name="connsiteY17" fmla="*/ 1109348 h 5063990"/>
                <a:gd name="connsiteX18" fmla="*/ 4661937 w 5074852"/>
                <a:gd name="connsiteY18" fmla="*/ 1183566 h 5063990"/>
                <a:gd name="connsiteX19" fmla="*/ 4671494 w 5074852"/>
                <a:gd name="connsiteY19" fmla="*/ 1167546 h 5063990"/>
                <a:gd name="connsiteX20" fmla="*/ 4721960 w 5074852"/>
                <a:gd name="connsiteY20" fmla="*/ 796243 h 5063990"/>
                <a:gd name="connsiteX21" fmla="*/ 4328896 w 5074852"/>
                <a:gd name="connsiteY21" fmla="*/ 365548 h 5063990"/>
                <a:gd name="connsiteX22" fmla="*/ 4176835 w 5074852"/>
                <a:gd name="connsiteY22" fmla="*/ 341562 h 5063990"/>
                <a:gd name="connsiteX23" fmla="*/ 4183824 w 5074852"/>
                <a:gd name="connsiteY23" fmla="*/ 189 h 5063990"/>
                <a:gd name="connsiteX24" fmla="*/ 4427259 w 5074852"/>
                <a:gd name="connsiteY24" fmla="*/ 38588 h 5063990"/>
                <a:gd name="connsiteX25" fmla="*/ 5056526 w 5074852"/>
                <a:gd name="connsiteY25" fmla="*/ 728098 h 5063990"/>
                <a:gd name="connsiteX26" fmla="*/ 4913426 w 5074852"/>
                <a:gd name="connsiteY26" fmla="*/ 1426963 h 5063990"/>
                <a:gd name="connsiteX27" fmla="*/ 4897039 w 5074852"/>
                <a:gd name="connsiteY27" fmla="*/ 1447543 h 5063990"/>
                <a:gd name="connsiteX28" fmla="*/ 4901285 w 5074852"/>
                <a:gd name="connsiteY28" fmla="*/ 1451788 h 5063990"/>
                <a:gd name="connsiteX29" fmla="*/ 4863862 w 5074852"/>
                <a:gd name="connsiteY29" fmla="*/ 1489211 h 5063990"/>
                <a:gd name="connsiteX30" fmla="*/ 4837026 w 5074852"/>
                <a:gd name="connsiteY30" fmla="*/ 1522915 h 5063990"/>
                <a:gd name="connsiteX31" fmla="*/ 4747085 w 5074852"/>
                <a:gd name="connsiteY31" fmla="*/ 1608804 h 5063990"/>
                <a:gd name="connsiteX32" fmla="*/ 4745805 w 5074852"/>
                <a:gd name="connsiteY32" fmla="*/ 1607267 h 5063990"/>
                <a:gd name="connsiteX33" fmla="*/ 1881323 w 5074852"/>
                <a:gd name="connsiteY33" fmla="*/ 4471749 h 5063990"/>
                <a:gd name="connsiteX34" fmla="*/ 1884004 w 5074852"/>
                <a:gd name="connsiteY34" fmla="*/ 4480607 h 5063990"/>
                <a:gd name="connsiteX35" fmla="*/ 1867459 w 5074852"/>
                <a:gd name="connsiteY35" fmla="*/ 4485614 h 5063990"/>
                <a:gd name="connsiteX36" fmla="*/ 1850684 w 5074852"/>
                <a:gd name="connsiteY36" fmla="*/ 4502388 h 5063990"/>
                <a:gd name="connsiteX37" fmla="*/ 1841703 w 5074852"/>
                <a:gd name="connsiteY37" fmla="*/ 4493407 h 5063990"/>
                <a:gd name="connsiteX38" fmla="*/ 598435 w 5074852"/>
                <a:gd name="connsiteY38" fmla="*/ 4869636 h 5063990"/>
                <a:gd name="connsiteX39" fmla="*/ 0 w 5074852"/>
                <a:gd name="connsiteY39" fmla="*/ 5063990 h 5063990"/>
                <a:gd name="connsiteX40" fmla="*/ 95240 w 5074852"/>
                <a:gd name="connsiteY40" fmla="*/ 4745484 h 5063990"/>
                <a:gd name="connsiteX41" fmla="*/ 93708 w 5074852"/>
                <a:gd name="connsiteY41" fmla="*/ 4744980 h 5063990"/>
                <a:gd name="connsiteX42" fmla="*/ 112315 w 5074852"/>
                <a:gd name="connsiteY42" fmla="*/ 4688384 h 5063990"/>
                <a:gd name="connsiteX43" fmla="*/ 166429 w 5074852"/>
                <a:gd name="connsiteY43" fmla="*/ 4507414 h 5063990"/>
                <a:gd name="connsiteX44" fmla="*/ 170700 w 5074852"/>
                <a:gd name="connsiteY44" fmla="*/ 4510779 h 5063990"/>
                <a:gd name="connsiteX45" fmla="*/ 604148 w 5074852"/>
                <a:gd name="connsiteY45" fmla="*/ 3192281 h 5063990"/>
                <a:gd name="connsiteX46" fmla="*/ 601026 w 5074852"/>
                <a:gd name="connsiteY46" fmla="*/ 3189159 h 5063990"/>
                <a:gd name="connsiteX47" fmla="*/ 607205 w 5074852"/>
                <a:gd name="connsiteY47" fmla="*/ 3182980 h 5063990"/>
                <a:gd name="connsiteX48" fmla="*/ 610885 w 5074852"/>
                <a:gd name="connsiteY48" fmla="*/ 3171785 h 5063990"/>
                <a:gd name="connsiteX49" fmla="*/ 616540 w 5074852"/>
                <a:gd name="connsiteY49" fmla="*/ 3173645 h 5063990"/>
                <a:gd name="connsiteX50" fmla="*/ 3522874 w 5074852"/>
                <a:gd name="connsiteY50" fmla="*/ 267311 h 5063990"/>
                <a:gd name="connsiteX51" fmla="*/ 3522007 w 5074852"/>
                <a:gd name="connsiteY51" fmla="*/ 266444 h 5063990"/>
                <a:gd name="connsiteX52" fmla="*/ 3539763 w 5074852"/>
                <a:gd name="connsiteY52" fmla="*/ 250422 h 5063990"/>
                <a:gd name="connsiteX53" fmla="*/ 3548848 w 5074852"/>
                <a:gd name="connsiteY53" fmla="*/ 241337 h 5063990"/>
                <a:gd name="connsiteX54" fmla="*/ 3549314 w 5074852"/>
                <a:gd name="connsiteY54" fmla="*/ 241803 h 5063990"/>
                <a:gd name="connsiteX55" fmla="*/ 3591419 w 5074852"/>
                <a:gd name="connsiteY55" fmla="*/ 203809 h 5063990"/>
                <a:gd name="connsiteX56" fmla="*/ 4183824 w 5074852"/>
                <a:gd name="connsiteY56" fmla="*/ 189 h 50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074852" h="5063990">
                  <a:moveTo>
                    <a:pt x="816378" y="3584162"/>
                  </a:moveTo>
                  <a:lnTo>
                    <a:pt x="494757" y="4562500"/>
                  </a:lnTo>
                  <a:lnTo>
                    <a:pt x="1522998" y="4251342"/>
                  </a:lnTo>
                  <a:lnTo>
                    <a:pt x="1446260" y="4131002"/>
                  </a:lnTo>
                  <a:cubicBezTo>
                    <a:pt x="1306625" y="3934700"/>
                    <a:pt x="1128728" y="3768520"/>
                    <a:pt x="923382" y="3642561"/>
                  </a:cubicBezTo>
                  <a:close/>
                  <a:moveTo>
                    <a:pt x="3542907" y="705484"/>
                  </a:moveTo>
                  <a:lnTo>
                    <a:pt x="985516" y="3262875"/>
                  </a:lnTo>
                  <a:lnTo>
                    <a:pt x="1113448" y="3332695"/>
                  </a:lnTo>
                  <a:cubicBezTo>
                    <a:pt x="1360483" y="3484226"/>
                    <a:pt x="1574498" y="3684145"/>
                    <a:pt x="1742481" y="3920299"/>
                  </a:cubicBezTo>
                  <a:lnTo>
                    <a:pt x="1832850" y="4062016"/>
                  </a:lnTo>
                  <a:lnTo>
                    <a:pt x="4417890" y="1476978"/>
                  </a:lnTo>
                  <a:lnTo>
                    <a:pt x="4415770" y="1472766"/>
                  </a:lnTo>
                  <a:cubicBezTo>
                    <a:pt x="4236029" y="1156670"/>
                    <a:pt x="3964114" y="902663"/>
                    <a:pt x="3636524" y="744840"/>
                  </a:cubicBezTo>
                  <a:close/>
                  <a:moveTo>
                    <a:pt x="4176835" y="341562"/>
                  </a:moveTo>
                  <a:cubicBezTo>
                    <a:pt x="4062433" y="339228"/>
                    <a:pt x="3949500" y="371545"/>
                    <a:pt x="3853383" y="434650"/>
                  </a:cubicBezTo>
                  <a:lnTo>
                    <a:pt x="3842392" y="443598"/>
                  </a:lnTo>
                  <a:lnTo>
                    <a:pt x="3985575" y="521743"/>
                  </a:lnTo>
                  <a:cubicBezTo>
                    <a:pt x="4232611" y="673273"/>
                    <a:pt x="4446625" y="873192"/>
                    <a:pt x="4614609" y="1109348"/>
                  </a:cubicBezTo>
                  <a:lnTo>
                    <a:pt x="4661937" y="1183566"/>
                  </a:lnTo>
                  <a:lnTo>
                    <a:pt x="4671494" y="1167546"/>
                  </a:lnTo>
                  <a:cubicBezTo>
                    <a:pt x="4728833" y="1054946"/>
                    <a:pt x="4748054" y="924352"/>
                    <a:pt x="4721960" y="796243"/>
                  </a:cubicBezTo>
                  <a:cubicBezTo>
                    <a:pt x="4680210" y="591268"/>
                    <a:pt x="4529210" y="425811"/>
                    <a:pt x="4328896" y="365548"/>
                  </a:cubicBezTo>
                  <a:cubicBezTo>
                    <a:pt x="4278817" y="350482"/>
                    <a:pt x="4227681" y="342599"/>
                    <a:pt x="4176835" y="341562"/>
                  </a:cubicBezTo>
                  <a:close/>
                  <a:moveTo>
                    <a:pt x="4183824" y="189"/>
                  </a:moveTo>
                  <a:cubicBezTo>
                    <a:pt x="4265224" y="1850"/>
                    <a:pt x="4347087" y="14469"/>
                    <a:pt x="4427259" y="38588"/>
                  </a:cubicBezTo>
                  <a:cubicBezTo>
                    <a:pt x="4747948" y="135065"/>
                    <a:pt x="4989688" y="399949"/>
                    <a:pt x="5056526" y="728098"/>
                  </a:cubicBezTo>
                  <a:cubicBezTo>
                    <a:pt x="5106655" y="974209"/>
                    <a:pt x="5052319" y="1226049"/>
                    <a:pt x="4913426" y="1426963"/>
                  </a:cubicBezTo>
                  <a:lnTo>
                    <a:pt x="4897039" y="1447543"/>
                  </a:lnTo>
                  <a:lnTo>
                    <a:pt x="4901285" y="1451788"/>
                  </a:lnTo>
                  <a:lnTo>
                    <a:pt x="4863862" y="1489211"/>
                  </a:lnTo>
                  <a:lnTo>
                    <a:pt x="4837026" y="1522915"/>
                  </a:lnTo>
                  <a:cubicBezTo>
                    <a:pt x="4809271" y="1553308"/>
                    <a:pt x="4779260" y="1582027"/>
                    <a:pt x="4747085" y="1608804"/>
                  </a:cubicBezTo>
                  <a:lnTo>
                    <a:pt x="4745805" y="1607267"/>
                  </a:lnTo>
                  <a:lnTo>
                    <a:pt x="1881323" y="4471749"/>
                  </a:lnTo>
                  <a:lnTo>
                    <a:pt x="1884004" y="4480607"/>
                  </a:lnTo>
                  <a:lnTo>
                    <a:pt x="1867459" y="4485614"/>
                  </a:lnTo>
                  <a:lnTo>
                    <a:pt x="1850684" y="4502388"/>
                  </a:lnTo>
                  <a:lnTo>
                    <a:pt x="1841703" y="4493407"/>
                  </a:lnTo>
                  <a:lnTo>
                    <a:pt x="598435" y="4869636"/>
                  </a:lnTo>
                  <a:lnTo>
                    <a:pt x="0" y="5063990"/>
                  </a:lnTo>
                  <a:lnTo>
                    <a:pt x="95240" y="4745484"/>
                  </a:lnTo>
                  <a:lnTo>
                    <a:pt x="93708" y="4744980"/>
                  </a:lnTo>
                  <a:lnTo>
                    <a:pt x="112315" y="4688384"/>
                  </a:lnTo>
                  <a:lnTo>
                    <a:pt x="166429" y="4507414"/>
                  </a:lnTo>
                  <a:lnTo>
                    <a:pt x="170700" y="4510779"/>
                  </a:lnTo>
                  <a:lnTo>
                    <a:pt x="604148" y="3192281"/>
                  </a:lnTo>
                  <a:lnTo>
                    <a:pt x="601026" y="3189159"/>
                  </a:lnTo>
                  <a:lnTo>
                    <a:pt x="607205" y="3182980"/>
                  </a:lnTo>
                  <a:lnTo>
                    <a:pt x="610885" y="3171785"/>
                  </a:lnTo>
                  <a:lnTo>
                    <a:pt x="616540" y="3173645"/>
                  </a:lnTo>
                  <a:lnTo>
                    <a:pt x="3522874" y="267311"/>
                  </a:lnTo>
                  <a:lnTo>
                    <a:pt x="3522007" y="266444"/>
                  </a:lnTo>
                  <a:lnTo>
                    <a:pt x="3539763" y="250422"/>
                  </a:lnTo>
                  <a:lnTo>
                    <a:pt x="3548848" y="241337"/>
                  </a:lnTo>
                  <a:lnTo>
                    <a:pt x="3549314" y="241803"/>
                  </a:lnTo>
                  <a:lnTo>
                    <a:pt x="3591419" y="203809"/>
                  </a:lnTo>
                  <a:cubicBezTo>
                    <a:pt x="3759677" y="66975"/>
                    <a:pt x="3970150" y="-4171"/>
                    <a:pt x="4183824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20481" y="1921006"/>
              <a:ext cx="4049730" cy="36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defRPr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通路少，購買方式受限</a:t>
              </a:r>
              <a:endParaRPr lang="zh-CN" altLang="en-US" sz="2400" spc="300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01259" y="1786351"/>
              <a:ext cx="3378794" cy="1558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價格高，單純購買產品意願不高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2400" spc="300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2400" spc="300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599201" y="4012086"/>
              <a:ext cx="3378795" cy="1558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食農教育可以提升整個服務價值</a:t>
              </a: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2400" spc="300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lt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2400" spc="300" dirty="0">
                  <a:solidFill>
                    <a:srgbClr val="3F3F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lt"/>
                  <a:sym typeface="+mn-ea"/>
                </a:rPr>
                <a:t> </a:t>
              </a:r>
            </a:p>
          </p:txBody>
        </p:sp>
      </p:grpSp>
      <p:sp>
        <p:nvSpPr>
          <p:cNvPr id="20" name="TextBox 17">
            <a:extLst>
              <a:ext uri="{FF2B5EF4-FFF2-40B4-BE49-F238E27FC236}">
                <a16:creationId xmlns:a16="http://schemas.microsoft.com/office/drawing/2014/main" id="{876D6D30-38C0-4E8F-A495-05CDC0AD91AB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kumimoji="0" lang="en-US" altLang="zh-TW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2</a:t>
            </a:r>
            <a:r>
              <a:rPr kumimoji="0" lang="zh-TW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洞察議題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21" name="Google Shape;508;p40">
            <a:extLst>
              <a:ext uri="{FF2B5EF4-FFF2-40B4-BE49-F238E27FC236}">
                <a16:creationId xmlns:a16="http://schemas.microsoft.com/office/drawing/2014/main" id="{27F45AC3-B9DF-47A2-8588-1CE9DEFF0BE7}"/>
              </a:ext>
            </a:extLst>
          </p:cNvPr>
          <p:cNvSpPr txBox="1">
            <a:spLocks/>
          </p:cNvSpPr>
          <p:nvPr/>
        </p:nvSpPr>
        <p:spPr>
          <a:xfrm>
            <a:off x="5091146" y="258896"/>
            <a:ext cx="2817943" cy="66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痛點與期望</a:t>
            </a:r>
          </a:p>
        </p:txBody>
      </p:sp>
      <p:sp>
        <p:nvSpPr>
          <p:cNvPr id="22" name="Google Shape;508;p40">
            <a:extLst>
              <a:ext uri="{FF2B5EF4-FFF2-40B4-BE49-F238E27FC236}">
                <a16:creationId xmlns:a16="http://schemas.microsoft.com/office/drawing/2014/main" id="{ADAB9B25-0F43-47B3-ADBF-18237B74B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07303" y="258896"/>
            <a:ext cx="11072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04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74315">
        <p14:warp dir="in"/>
      </p:transition>
    </mc:Choice>
    <mc:Fallback xmlns="">
      <p:transition spd="slow" advTm="743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97" name="组合 96"/>
          <p:cNvGrpSpPr/>
          <p:nvPr/>
        </p:nvGrpSpPr>
        <p:grpSpPr>
          <a:xfrm>
            <a:off x="4770998" y="2357877"/>
            <a:ext cx="2712537" cy="2712537"/>
            <a:chOff x="4785908" y="1951348"/>
            <a:chExt cx="3070990" cy="3070989"/>
          </a:xfrm>
          <a:effectLst/>
        </p:grpSpPr>
        <p:sp>
          <p:nvSpPr>
            <p:cNvPr id="98" name="Plaque 5"/>
            <p:cNvSpPr/>
            <p:nvPr/>
          </p:nvSpPr>
          <p:spPr>
            <a:xfrm>
              <a:off x="4785908" y="1951348"/>
              <a:ext cx="3070990" cy="3070989"/>
            </a:xfrm>
            <a:prstGeom prst="plaqu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20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99" name="Freeform 131"/>
            <p:cNvSpPr>
              <a:spLocks noEditPoints="1"/>
            </p:cNvSpPr>
            <p:nvPr/>
          </p:nvSpPr>
          <p:spPr bwMode="auto">
            <a:xfrm>
              <a:off x="5972429" y="3070059"/>
              <a:ext cx="717750" cy="717750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27" y="55"/>
                </a:cxn>
                <a:cxn ang="0">
                  <a:pos x="0" y="28"/>
                </a:cxn>
                <a:cxn ang="0">
                  <a:pos x="27" y="0"/>
                </a:cxn>
                <a:cxn ang="0">
                  <a:pos x="55" y="28"/>
                </a:cxn>
                <a:cxn ang="0">
                  <a:pos x="42" y="28"/>
                </a:cxn>
                <a:cxn ang="0">
                  <a:pos x="41" y="26"/>
                </a:cxn>
                <a:cxn ang="0">
                  <a:pos x="21" y="14"/>
                </a:cxn>
                <a:cxn ang="0">
                  <a:pos x="19" y="14"/>
                </a:cxn>
                <a:cxn ang="0">
                  <a:pos x="18" y="16"/>
                </a:cxn>
                <a:cxn ang="0">
                  <a:pos x="18" y="39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1" y="41"/>
                </a:cxn>
                <a:cxn ang="0">
                  <a:pos x="41" y="30"/>
                </a:cxn>
                <a:cxn ang="0">
                  <a:pos x="42" y="28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43"/>
                    <a:pt x="42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close/>
                  <a:moveTo>
                    <a:pt x="42" y="28"/>
                  </a:moveTo>
                  <a:cubicBezTo>
                    <a:pt x="42" y="27"/>
                    <a:pt x="42" y="26"/>
                    <a:pt x="41" y="2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2" y="29"/>
                    <a:pt x="42" y="29"/>
                    <a:pt x="42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172119" y="1837978"/>
            <a:ext cx="1646906" cy="1646905"/>
            <a:chOff x="4107888" y="1362747"/>
            <a:chExt cx="1864539" cy="1864538"/>
          </a:xfrm>
          <a:effectLst/>
        </p:grpSpPr>
        <p:sp>
          <p:nvSpPr>
            <p:cNvPr id="101" name="Teardrop 6"/>
            <p:cNvSpPr/>
            <p:nvPr/>
          </p:nvSpPr>
          <p:spPr>
            <a:xfrm rot="16200000">
              <a:off x="4107889" y="1362746"/>
              <a:ext cx="1864538" cy="1864539"/>
            </a:xfrm>
            <a:prstGeom prst="teardrop">
              <a:avLst/>
            </a:prstGeom>
            <a:solidFill>
              <a:srgbClr val="F8DFD2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02" name="Freeform 69"/>
            <p:cNvSpPr/>
            <p:nvPr/>
          </p:nvSpPr>
          <p:spPr bwMode="auto">
            <a:xfrm>
              <a:off x="4774745" y="1849707"/>
              <a:ext cx="432627" cy="812638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21" y="63"/>
                </a:cxn>
                <a:cxn ang="0">
                  <a:pos x="20" y="64"/>
                </a:cxn>
                <a:cxn ang="0">
                  <a:pos x="15" y="64"/>
                </a:cxn>
                <a:cxn ang="0">
                  <a:pos x="14" y="63"/>
                </a:cxn>
                <a:cxn ang="0">
                  <a:pos x="14" y="57"/>
                </a:cxn>
                <a:cxn ang="0">
                  <a:pos x="1" y="50"/>
                </a:cxn>
                <a:cxn ang="0">
                  <a:pos x="1" y="49"/>
                </a:cxn>
                <a:cxn ang="0">
                  <a:pos x="4" y="44"/>
                </a:cxn>
                <a:cxn ang="0">
                  <a:pos x="5" y="43"/>
                </a:cxn>
                <a:cxn ang="0">
                  <a:pos x="6" y="44"/>
                </a:cxn>
                <a:cxn ang="0">
                  <a:pos x="17" y="49"/>
                </a:cxn>
                <a:cxn ang="0">
                  <a:pos x="25" y="43"/>
                </a:cxn>
                <a:cxn ang="0">
                  <a:pos x="16" y="36"/>
                </a:cxn>
                <a:cxn ang="0">
                  <a:pos x="1" y="21"/>
                </a:cxn>
                <a:cxn ang="0">
                  <a:pos x="14" y="8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29" y="19"/>
                </a:cxn>
                <a:cxn ang="0">
                  <a:pos x="29" y="19"/>
                </a:cxn>
                <a:cxn ang="0">
                  <a:pos x="28" y="19"/>
                </a:cxn>
                <a:cxn ang="0">
                  <a:pos x="18" y="15"/>
                </a:cxn>
                <a:cxn ang="0">
                  <a:pos x="10" y="21"/>
                </a:cxn>
                <a:cxn ang="0">
                  <a:pos x="20" y="28"/>
                </a:cxn>
                <a:cxn ang="0">
                  <a:pos x="34" y="42"/>
                </a:cxn>
                <a:cxn ang="0">
                  <a:pos x="21" y="57"/>
                </a:cxn>
              </a:cxnLst>
              <a:rect l="0" t="0" r="r" b="b"/>
              <a:pathLst>
                <a:path w="34" h="64">
                  <a:moveTo>
                    <a:pt x="21" y="57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0" y="64"/>
                    <a:pt x="2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4"/>
                    <a:pt x="14" y="63"/>
                    <a:pt x="14" y="63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5" y="55"/>
                    <a:pt x="1" y="50"/>
                    <a:pt x="1" y="50"/>
                  </a:cubicBezTo>
                  <a:cubicBezTo>
                    <a:pt x="0" y="50"/>
                    <a:pt x="0" y="49"/>
                    <a:pt x="1" y="49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5" y="43"/>
                    <a:pt x="5" y="43"/>
                  </a:cubicBezTo>
                  <a:cubicBezTo>
                    <a:pt x="5" y="43"/>
                    <a:pt x="6" y="44"/>
                    <a:pt x="6" y="44"/>
                  </a:cubicBezTo>
                  <a:cubicBezTo>
                    <a:pt x="6" y="44"/>
                    <a:pt x="11" y="49"/>
                    <a:pt x="17" y="49"/>
                  </a:cubicBezTo>
                  <a:cubicBezTo>
                    <a:pt x="21" y="49"/>
                    <a:pt x="25" y="47"/>
                    <a:pt x="25" y="43"/>
                  </a:cubicBezTo>
                  <a:cubicBezTo>
                    <a:pt x="25" y="39"/>
                    <a:pt x="20" y="38"/>
                    <a:pt x="16" y="36"/>
                  </a:cubicBezTo>
                  <a:cubicBezTo>
                    <a:pt x="9" y="33"/>
                    <a:pt x="1" y="30"/>
                    <a:pt x="1" y="21"/>
                  </a:cubicBezTo>
                  <a:cubicBezTo>
                    <a:pt x="1" y="14"/>
                    <a:pt x="6" y="9"/>
                    <a:pt x="14" y="8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8" y="8"/>
                    <a:pt x="32" y="12"/>
                    <a:pt x="32" y="12"/>
                  </a:cubicBezTo>
                  <a:cubicBezTo>
                    <a:pt x="33" y="13"/>
                    <a:pt x="33" y="13"/>
                    <a:pt x="32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3" y="15"/>
                    <a:pt x="18" y="15"/>
                  </a:cubicBezTo>
                  <a:cubicBezTo>
                    <a:pt x="13" y="15"/>
                    <a:pt x="10" y="18"/>
                    <a:pt x="10" y="21"/>
                  </a:cubicBezTo>
                  <a:cubicBezTo>
                    <a:pt x="10" y="25"/>
                    <a:pt x="15" y="26"/>
                    <a:pt x="20" y="28"/>
                  </a:cubicBezTo>
                  <a:cubicBezTo>
                    <a:pt x="26" y="31"/>
                    <a:pt x="34" y="34"/>
                    <a:pt x="34" y="42"/>
                  </a:cubicBezTo>
                  <a:cubicBezTo>
                    <a:pt x="34" y="50"/>
                    <a:pt x="28" y="55"/>
                    <a:pt x="21" y="5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172119" y="3952430"/>
            <a:ext cx="1646906" cy="1646905"/>
            <a:chOff x="4171524" y="3884855"/>
            <a:chExt cx="1647414" cy="1647413"/>
          </a:xfrm>
          <a:blipFill>
            <a:blip r:embed="rId6"/>
            <a:stretch>
              <a:fillRect/>
            </a:stretch>
          </a:blipFill>
          <a:effectLst/>
        </p:grpSpPr>
        <p:sp>
          <p:nvSpPr>
            <p:cNvPr id="104" name="Teardrop 8"/>
            <p:cNvSpPr/>
            <p:nvPr/>
          </p:nvSpPr>
          <p:spPr>
            <a:xfrm rot="10800000">
              <a:off x="4171524" y="3884855"/>
              <a:ext cx="1647414" cy="1647413"/>
            </a:xfrm>
            <a:prstGeom prst="teardrop">
              <a:avLst/>
            </a:prstGeom>
            <a:solidFill>
              <a:srgbClr val="C3E0D3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05" name="Freeform 23"/>
            <p:cNvSpPr>
              <a:spLocks noEditPoints="1"/>
            </p:cNvSpPr>
            <p:nvPr/>
          </p:nvSpPr>
          <p:spPr bwMode="auto">
            <a:xfrm>
              <a:off x="4652642" y="4373322"/>
              <a:ext cx="655357" cy="619690"/>
            </a:xfrm>
            <a:custGeom>
              <a:avLst/>
              <a:gdLst/>
              <a:ahLst/>
              <a:cxnLst>
                <a:cxn ang="0">
                  <a:pos x="68" y="14"/>
                </a:cxn>
                <a:cxn ang="0">
                  <a:pos x="68" y="18"/>
                </a:cxn>
                <a:cxn ang="0">
                  <a:pos x="64" y="18"/>
                </a:cxn>
                <a:cxn ang="0">
                  <a:pos x="61" y="21"/>
                </a:cxn>
                <a:cxn ang="0">
                  <a:pos x="7" y="21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34" y="0"/>
                </a:cxn>
                <a:cxn ang="0">
                  <a:pos x="68" y="14"/>
                </a:cxn>
                <a:cxn ang="0">
                  <a:pos x="68" y="60"/>
                </a:cxn>
                <a:cxn ang="0">
                  <a:pos x="68" y="64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2" y="57"/>
                </a:cxn>
                <a:cxn ang="0">
                  <a:pos x="66" y="57"/>
                </a:cxn>
                <a:cxn ang="0">
                  <a:pos x="68" y="60"/>
                </a:cxn>
                <a:cxn ang="0">
                  <a:pos x="18" y="23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3" y="23"/>
                </a:cxn>
                <a:cxn ang="0">
                  <a:pos x="32" y="23"/>
                </a:cxn>
                <a:cxn ang="0">
                  <a:pos x="32" y="50"/>
                </a:cxn>
                <a:cxn ang="0">
                  <a:pos x="36" y="50"/>
                </a:cxn>
                <a:cxn ang="0">
                  <a:pos x="36" y="23"/>
                </a:cxn>
                <a:cxn ang="0">
                  <a:pos x="45" y="23"/>
                </a:cxn>
                <a:cxn ang="0">
                  <a:pos x="45" y="50"/>
                </a:cxn>
                <a:cxn ang="0">
                  <a:pos x="50" y="50"/>
                </a:cxn>
                <a:cxn ang="0">
                  <a:pos x="50" y="23"/>
                </a:cxn>
                <a:cxn ang="0">
                  <a:pos x="59" y="23"/>
                </a:cxn>
                <a:cxn ang="0">
                  <a:pos x="59" y="50"/>
                </a:cxn>
                <a:cxn ang="0">
                  <a:pos x="61" y="50"/>
                </a:cxn>
                <a:cxn ang="0">
                  <a:pos x="64" y="53"/>
                </a:cxn>
                <a:cxn ang="0">
                  <a:pos x="64" y="55"/>
                </a:cxn>
                <a:cxn ang="0">
                  <a:pos x="4" y="55"/>
                </a:cxn>
                <a:cxn ang="0">
                  <a:pos x="4" y="53"/>
                </a:cxn>
                <a:cxn ang="0">
                  <a:pos x="7" y="50"/>
                </a:cxn>
                <a:cxn ang="0">
                  <a:pos x="9" y="50"/>
                </a:cxn>
                <a:cxn ang="0">
                  <a:pos x="9" y="23"/>
                </a:cxn>
                <a:cxn ang="0">
                  <a:pos x="18" y="23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1218565"/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452654" y="1837976"/>
            <a:ext cx="1646906" cy="1646905"/>
            <a:chOff x="6435614" y="1769749"/>
            <a:chExt cx="1647414" cy="1647413"/>
          </a:xfrm>
          <a:effectLst/>
        </p:grpSpPr>
        <p:sp>
          <p:nvSpPr>
            <p:cNvPr id="107" name="Teardrop 7"/>
            <p:cNvSpPr/>
            <p:nvPr/>
          </p:nvSpPr>
          <p:spPr>
            <a:xfrm>
              <a:off x="6435614" y="1769749"/>
              <a:ext cx="1647414" cy="1647413"/>
            </a:xfrm>
            <a:prstGeom prst="teardrop">
              <a:avLst/>
            </a:prstGeom>
            <a:solidFill>
              <a:srgbClr val="C3E0D3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7008767" y="2164075"/>
              <a:ext cx="554160" cy="714454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0" y="3"/>
                </a:cxn>
                <a:cxn ang="0">
                  <a:pos x="56" y="3"/>
                </a:cxn>
                <a:cxn ang="0">
                  <a:pos x="11" y="11"/>
                </a:cxn>
                <a:cxn ang="0">
                  <a:pos x="11" y="16"/>
                </a:cxn>
                <a:cxn ang="0">
                  <a:pos x="15" y="12"/>
                </a:cxn>
                <a:cxn ang="0">
                  <a:pos x="11" y="21"/>
                </a:cxn>
                <a:cxn ang="0">
                  <a:pos x="11" y="26"/>
                </a:cxn>
                <a:cxn ang="0">
                  <a:pos x="15" y="22"/>
                </a:cxn>
                <a:cxn ang="0">
                  <a:pos x="11" y="31"/>
                </a:cxn>
                <a:cxn ang="0">
                  <a:pos x="11" y="36"/>
                </a:cxn>
                <a:cxn ang="0">
                  <a:pos x="15" y="32"/>
                </a:cxn>
                <a:cxn ang="0">
                  <a:pos x="11" y="41"/>
                </a:cxn>
                <a:cxn ang="0">
                  <a:pos x="11" y="47"/>
                </a:cxn>
                <a:cxn ang="0">
                  <a:pos x="15" y="43"/>
                </a:cxn>
                <a:cxn ang="0">
                  <a:pos x="11" y="52"/>
                </a:cxn>
                <a:cxn ang="0">
                  <a:pos x="11" y="57"/>
                </a:cxn>
                <a:cxn ang="0">
                  <a:pos x="15" y="53"/>
                </a:cxn>
                <a:cxn ang="0">
                  <a:pos x="24" y="16"/>
                </a:cxn>
                <a:cxn ang="0">
                  <a:pos x="24" y="11"/>
                </a:cxn>
                <a:cxn ang="0">
                  <a:pos x="20" y="14"/>
                </a:cxn>
                <a:cxn ang="0">
                  <a:pos x="24" y="26"/>
                </a:cxn>
                <a:cxn ang="0">
                  <a:pos x="24" y="21"/>
                </a:cxn>
                <a:cxn ang="0">
                  <a:pos x="20" y="25"/>
                </a:cxn>
                <a:cxn ang="0">
                  <a:pos x="24" y="36"/>
                </a:cxn>
                <a:cxn ang="0">
                  <a:pos x="24" y="31"/>
                </a:cxn>
                <a:cxn ang="0">
                  <a:pos x="20" y="35"/>
                </a:cxn>
                <a:cxn ang="0">
                  <a:pos x="24" y="47"/>
                </a:cxn>
                <a:cxn ang="0">
                  <a:pos x="24" y="41"/>
                </a:cxn>
                <a:cxn ang="0">
                  <a:pos x="20" y="45"/>
                </a:cxn>
                <a:cxn ang="0">
                  <a:pos x="22" y="57"/>
                </a:cxn>
                <a:cxn ang="0">
                  <a:pos x="22" y="67"/>
                </a:cxn>
                <a:cxn ang="0">
                  <a:pos x="36" y="58"/>
                </a:cxn>
                <a:cxn ang="0">
                  <a:pos x="32" y="11"/>
                </a:cxn>
                <a:cxn ang="0">
                  <a:pos x="32" y="16"/>
                </a:cxn>
                <a:cxn ang="0">
                  <a:pos x="36" y="12"/>
                </a:cxn>
                <a:cxn ang="0">
                  <a:pos x="32" y="21"/>
                </a:cxn>
                <a:cxn ang="0">
                  <a:pos x="32" y="26"/>
                </a:cxn>
                <a:cxn ang="0">
                  <a:pos x="36" y="22"/>
                </a:cxn>
                <a:cxn ang="0">
                  <a:pos x="32" y="31"/>
                </a:cxn>
                <a:cxn ang="0">
                  <a:pos x="32" y="36"/>
                </a:cxn>
                <a:cxn ang="0">
                  <a:pos x="36" y="32"/>
                </a:cxn>
                <a:cxn ang="0">
                  <a:pos x="32" y="41"/>
                </a:cxn>
                <a:cxn ang="0">
                  <a:pos x="32" y="47"/>
                </a:cxn>
                <a:cxn ang="0">
                  <a:pos x="36" y="43"/>
                </a:cxn>
                <a:cxn ang="0">
                  <a:pos x="42" y="11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42" y="21"/>
                </a:cxn>
                <a:cxn ang="0">
                  <a:pos x="42" y="26"/>
                </a:cxn>
                <a:cxn ang="0">
                  <a:pos x="46" y="22"/>
                </a:cxn>
                <a:cxn ang="0">
                  <a:pos x="42" y="31"/>
                </a:cxn>
                <a:cxn ang="0">
                  <a:pos x="42" y="36"/>
                </a:cxn>
                <a:cxn ang="0">
                  <a:pos x="46" y="32"/>
                </a:cxn>
                <a:cxn ang="0">
                  <a:pos x="42" y="41"/>
                </a:cxn>
                <a:cxn ang="0">
                  <a:pos x="42" y="47"/>
                </a:cxn>
                <a:cxn ang="0">
                  <a:pos x="46" y="43"/>
                </a:cxn>
                <a:cxn ang="0">
                  <a:pos x="42" y="52"/>
                </a:cxn>
                <a:cxn ang="0">
                  <a:pos x="42" y="57"/>
                </a:cxn>
                <a:cxn ang="0">
                  <a:pos x="46" y="53"/>
                </a:cxn>
              </a:cxnLst>
              <a:rect l="0" t="0" r="r" b="b"/>
              <a:pathLst>
                <a:path w="56" h="72">
                  <a:moveTo>
                    <a:pt x="56" y="3"/>
                  </a:moveTo>
                  <a:cubicBezTo>
                    <a:pt x="56" y="70"/>
                    <a:pt x="56" y="70"/>
                    <a:pt x="56" y="70"/>
                  </a:cubicBezTo>
                  <a:cubicBezTo>
                    <a:pt x="56" y="71"/>
                    <a:pt x="55" y="72"/>
                    <a:pt x="54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0" y="71"/>
                    <a:pt x="0" y="7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3"/>
                  </a:cubicBezTo>
                  <a:close/>
                  <a:moveTo>
                    <a:pt x="15" y="12"/>
                  </a:moveTo>
                  <a:cubicBezTo>
                    <a:pt x="15" y="11"/>
                    <a:pt x="15" y="11"/>
                    <a:pt x="14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4"/>
                  </a:cubicBezTo>
                  <a:lnTo>
                    <a:pt x="15" y="12"/>
                  </a:lnTo>
                  <a:close/>
                  <a:moveTo>
                    <a:pt x="15" y="22"/>
                  </a:moveTo>
                  <a:cubicBezTo>
                    <a:pt x="15" y="21"/>
                    <a:pt x="15" y="21"/>
                    <a:pt x="14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1" y="26"/>
                    <a:pt x="11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5"/>
                    <a:pt x="15" y="25"/>
                  </a:cubicBezTo>
                  <a:lnTo>
                    <a:pt x="15" y="22"/>
                  </a:lnTo>
                  <a:close/>
                  <a:moveTo>
                    <a:pt x="15" y="32"/>
                  </a:moveTo>
                  <a:cubicBezTo>
                    <a:pt x="15" y="32"/>
                    <a:pt x="15" y="31"/>
                    <a:pt x="14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0" y="32"/>
                    <a:pt x="10" y="3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5"/>
                  </a:cubicBezTo>
                  <a:lnTo>
                    <a:pt x="15" y="32"/>
                  </a:lnTo>
                  <a:close/>
                  <a:moveTo>
                    <a:pt x="15" y="43"/>
                  </a:moveTo>
                  <a:cubicBezTo>
                    <a:pt x="15" y="42"/>
                    <a:pt x="15" y="41"/>
                    <a:pt x="14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0" y="42"/>
                    <a:pt x="10" y="43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1" y="47"/>
                    <a:pt x="1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6"/>
                    <a:pt x="15" y="45"/>
                  </a:cubicBezTo>
                  <a:lnTo>
                    <a:pt x="15" y="43"/>
                  </a:lnTo>
                  <a:close/>
                  <a:moveTo>
                    <a:pt x="15" y="53"/>
                  </a:moveTo>
                  <a:cubicBezTo>
                    <a:pt x="15" y="52"/>
                    <a:pt x="15" y="52"/>
                    <a:pt x="14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0" y="52"/>
                    <a:pt x="10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1" y="57"/>
                    <a:pt x="11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6"/>
                    <a:pt x="15" y="56"/>
                  </a:cubicBezTo>
                  <a:lnTo>
                    <a:pt x="15" y="53"/>
                  </a:lnTo>
                  <a:close/>
                  <a:moveTo>
                    <a:pt x="20" y="14"/>
                  </a:moveTo>
                  <a:cubicBezTo>
                    <a:pt x="20" y="15"/>
                    <a:pt x="21" y="16"/>
                    <a:pt x="2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4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0" y="11"/>
                    <a:pt x="20" y="12"/>
                  </a:cubicBezTo>
                  <a:lnTo>
                    <a:pt x="20" y="14"/>
                  </a:lnTo>
                  <a:close/>
                  <a:moveTo>
                    <a:pt x="20" y="25"/>
                  </a:moveTo>
                  <a:cubicBezTo>
                    <a:pt x="20" y="25"/>
                    <a:pt x="21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5"/>
                    <a:pt x="25" y="2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0" y="21"/>
                    <a:pt x="20" y="22"/>
                  </a:cubicBezTo>
                  <a:lnTo>
                    <a:pt x="20" y="25"/>
                  </a:lnTo>
                  <a:close/>
                  <a:moveTo>
                    <a:pt x="20" y="35"/>
                  </a:moveTo>
                  <a:cubicBezTo>
                    <a:pt x="20" y="36"/>
                    <a:pt x="21" y="36"/>
                    <a:pt x="22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1"/>
                    <a:pt x="24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1"/>
                    <a:pt x="20" y="32"/>
                    <a:pt x="20" y="32"/>
                  </a:cubicBezTo>
                  <a:lnTo>
                    <a:pt x="20" y="35"/>
                  </a:lnTo>
                  <a:close/>
                  <a:moveTo>
                    <a:pt x="20" y="45"/>
                  </a:moveTo>
                  <a:cubicBezTo>
                    <a:pt x="20" y="46"/>
                    <a:pt x="21" y="47"/>
                    <a:pt x="2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1"/>
                    <a:pt x="24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1"/>
                    <a:pt x="20" y="42"/>
                    <a:pt x="20" y="43"/>
                  </a:cubicBezTo>
                  <a:lnTo>
                    <a:pt x="20" y="45"/>
                  </a:lnTo>
                  <a:close/>
                  <a:moveTo>
                    <a:pt x="36" y="58"/>
                  </a:moveTo>
                  <a:cubicBezTo>
                    <a:pt x="36" y="57"/>
                    <a:pt x="35" y="57"/>
                    <a:pt x="34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8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21" y="67"/>
                    <a:pt x="22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6" y="67"/>
                    <a:pt x="36" y="66"/>
                  </a:cubicBezTo>
                  <a:lnTo>
                    <a:pt x="36" y="58"/>
                  </a:lnTo>
                  <a:close/>
                  <a:moveTo>
                    <a:pt x="36" y="12"/>
                  </a:moveTo>
                  <a:cubicBezTo>
                    <a:pt x="36" y="11"/>
                    <a:pt x="35" y="11"/>
                    <a:pt x="34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2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6" y="15"/>
                    <a:pt x="36" y="14"/>
                  </a:cubicBezTo>
                  <a:lnTo>
                    <a:pt x="36" y="12"/>
                  </a:lnTo>
                  <a:close/>
                  <a:moveTo>
                    <a:pt x="36" y="22"/>
                  </a:moveTo>
                  <a:cubicBezTo>
                    <a:pt x="36" y="21"/>
                    <a:pt x="35" y="21"/>
                    <a:pt x="34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lnTo>
                    <a:pt x="36" y="22"/>
                  </a:lnTo>
                  <a:close/>
                  <a:moveTo>
                    <a:pt x="36" y="32"/>
                  </a:moveTo>
                  <a:cubicBezTo>
                    <a:pt x="36" y="32"/>
                    <a:pt x="35" y="31"/>
                    <a:pt x="34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6"/>
                    <a:pt x="36" y="35"/>
                  </a:cubicBezTo>
                  <a:lnTo>
                    <a:pt x="36" y="32"/>
                  </a:lnTo>
                  <a:close/>
                  <a:moveTo>
                    <a:pt x="36" y="43"/>
                  </a:moveTo>
                  <a:cubicBezTo>
                    <a:pt x="36" y="42"/>
                    <a:pt x="35" y="41"/>
                    <a:pt x="34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2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6" y="46"/>
                    <a:pt x="36" y="45"/>
                  </a:cubicBezTo>
                  <a:lnTo>
                    <a:pt x="36" y="43"/>
                  </a:lnTo>
                  <a:close/>
                  <a:moveTo>
                    <a:pt x="46" y="12"/>
                  </a:moveTo>
                  <a:cubicBezTo>
                    <a:pt x="46" y="11"/>
                    <a:pt x="45" y="11"/>
                    <a:pt x="45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1"/>
                    <a:pt x="41" y="11"/>
                    <a:pt x="41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6"/>
                    <a:pt x="4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6" y="15"/>
                    <a:pt x="46" y="14"/>
                  </a:cubicBezTo>
                  <a:lnTo>
                    <a:pt x="46" y="12"/>
                  </a:lnTo>
                  <a:close/>
                  <a:moveTo>
                    <a:pt x="46" y="22"/>
                  </a:moveTo>
                  <a:cubicBezTo>
                    <a:pt x="46" y="21"/>
                    <a:pt x="45" y="21"/>
                    <a:pt x="45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2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6"/>
                    <a:pt x="42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6" y="25"/>
                    <a:pt x="46" y="25"/>
                  </a:cubicBezTo>
                  <a:lnTo>
                    <a:pt x="46" y="22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2"/>
                    <a:pt x="41" y="32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1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7"/>
                    <a:pt x="4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1218565"/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35513" y="3952430"/>
            <a:ext cx="1646906" cy="1646905"/>
            <a:chOff x="6435616" y="3884856"/>
            <a:chExt cx="1647415" cy="1647413"/>
          </a:xfrm>
          <a:effectLst/>
        </p:grpSpPr>
        <p:sp>
          <p:nvSpPr>
            <p:cNvPr id="110" name="Teardrop 9"/>
            <p:cNvSpPr/>
            <p:nvPr/>
          </p:nvSpPr>
          <p:spPr>
            <a:xfrm rot="5400000">
              <a:off x="6435617" y="3884855"/>
              <a:ext cx="1647413" cy="1647415"/>
            </a:xfrm>
            <a:prstGeom prst="teardrop">
              <a:avLst/>
            </a:prstGeom>
            <a:solidFill>
              <a:srgbClr val="F8DFD2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11" name="Freeform 57"/>
            <p:cNvSpPr>
              <a:spLocks noEditPoints="1"/>
            </p:cNvSpPr>
            <p:nvPr/>
          </p:nvSpPr>
          <p:spPr bwMode="auto">
            <a:xfrm>
              <a:off x="7008767" y="4485798"/>
              <a:ext cx="654895" cy="580581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1218565"/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535946" y="4478002"/>
            <a:ext cx="3760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342900" indent="-342900" algn="ctr" defTabSz="1218565"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開拓線上通路</a:t>
            </a:r>
            <a:endParaRPr lang="en-US" altLang="zh-TW" sz="2400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ctr" defTabSz="1218565"/>
            <a:r>
              <a:rPr lang="zh-TW" altLang="en-US" sz="2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    解決通路限制</a:t>
            </a:r>
          </a:p>
        </p:txBody>
      </p:sp>
      <p:sp>
        <p:nvSpPr>
          <p:cNvPr id="117" name="文本框 17"/>
          <p:cNvSpPr txBox="1">
            <a:spLocks noChangeArrowheads="1"/>
          </p:cNvSpPr>
          <p:nvPr/>
        </p:nvSpPr>
        <p:spPr bwMode="auto">
          <a:xfrm>
            <a:off x="8277656" y="4300254"/>
            <a:ext cx="30846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defTabSz="1218565">
              <a:defRPr sz="2000" b="1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342900" indent="-342900" algn="l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將食農教育體驗活動應用於線上平台</a:t>
            </a:r>
          </a:p>
        </p:txBody>
      </p:sp>
      <p:sp>
        <p:nvSpPr>
          <p:cNvPr id="120" name="文本框 17"/>
          <p:cNvSpPr txBox="1">
            <a:spLocks noChangeArrowheads="1"/>
          </p:cNvSpPr>
          <p:nvPr/>
        </p:nvSpPr>
        <p:spPr bwMode="auto">
          <a:xfrm>
            <a:off x="8277656" y="1942378"/>
            <a:ext cx="34675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defTabSz="1218565">
              <a:defRPr sz="2000" b="1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342900" indent="-342900" algn="l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將食農教育與產品     結合成一項新的服務</a:t>
            </a:r>
          </a:p>
        </p:txBody>
      </p:sp>
      <p:sp>
        <p:nvSpPr>
          <p:cNvPr id="123" name="文本框 17"/>
          <p:cNvSpPr txBox="1">
            <a:spLocks noChangeArrowheads="1"/>
          </p:cNvSpPr>
          <p:nvPr/>
        </p:nvSpPr>
        <p:spPr bwMode="auto">
          <a:xfrm>
            <a:off x="1199309" y="2115417"/>
            <a:ext cx="29728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defTabSz="1218565">
              <a:defRPr sz="2000" b="1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342900" indent="-342900" algn="l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  結合食農教育        提高產品附加價值</a:t>
            </a: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67F7E06C-1789-40A4-99C5-87AA6862DF16}"/>
              </a:ext>
            </a:extLst>
          </p:cNvPr>
          <p:cNvSpPr txBox="1"/>
          <p:nvPr/>
        </p:nvSpPr>
        <p:spPr>
          <a:xfrm>
            <a:off x="1232718" y="2869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</a:t>
            </a:r>
            <a:r>
              <a:rPr kumimoji="0" lang="en-US" altLang="zh-TW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2</a:t>
            </a:r>
            <a:r>
              <a:rPr kumimoji="0" lang="zh-TW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洞察議題</a:t>
            </a:r>
            <a:endParaRPr kumimoji="0" lang="id-ID" sz="2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4" name="Google Shape;508;p40">
            <a:extLst>
              <a:ext uri="{FF2B5EF4-FFF2-40B4-BE49-F238E27FC236}">
                <a16:creationId xmlns:a16="http://schemas.microsoft.com/office/drawing/2014/main" id="{D1860310-75AB-4AC9-B6B6-AFD9E3B07A8A}"/>
              </a:ext>
            </a:extLst>
          </p:cNvPr>
          <p:cNvSpPr txBox="1">
            <a:spLocks/>
          </p:cNvSpPr>
          <p:nvPr/>
        </p:nvSpPr>
        <p:spPr>
          <a:xfrm>
            <a:off x="5091146" y="258896"/>
            <a:ext cx="1917341" cy="66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潛在機會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4585">
        <p14:gallery dir="l"/>
      </p:transition>
    </mc:Choice>
    <mc:Fallback xmlns="">
      <p:transition spd="slow" advTm="345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7" grpId="0"/>
      <p:bldP spid="120" grpId="0"/>
      <p:bldP spid="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6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3482170" y="1417077"/>
            <a:ext cx="5061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66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站酷快乐体2016修订版" panose="02010600030101010101" pitchFamily="2" charset="-122"/>
              </a:rPr>
              <a:t>03</a:t>
            </a:r>
            <a:r>
              <a:rPr kumimoji="0" lang="zh-TW" altLang="en-US" sz="66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站酷快乐体2016修订版" panose="02010600030101010101" pitchFamily="2" charset="-122"/>
              </a:rPr>
              <a:t> 服務缺口</a:t>
            </a:r>
            <a:endParaRPr kumimoji="0" lang="id-ID" sz="66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416342" y="4983041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4501" y="2757516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  <p:sp>
        <p:nvSpPr>
          <p:cNvPr id="16" name="Google Shape;431;p38">
            <a:extLst>
              <a:ext uri="{FF2B5EF4-FFF2-40B4-BE49-F238E27FC236}">
                <a16:creationId xmlns:a16="http://schemas.microsoft.com/office/drawing/2014/main" id="{2FA78257-086D-43A0-912E-7A09CACF22A1}"/>
              </a:ext>
            </a:extLst>
          </p:cNvPr>
          <p:cNvSpPr txBox="1">
            <a:spLocks/>
          </p:cNvSpPr>
          <p:nvPr/>
        </p:nvSpPr>
        <p:spPr>
          <a:xfrm>
            <a:off x="5954542" y="2525073"/>
            <a:ext cx="3418800" cy="15110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TW" alt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服務前</a:t>
            </a:r>
          </a:p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TW" alt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服務中</a:t>
            </a:r>
          </a:p>
          <a:p>
            <a:pPr marL="285750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TW" alt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服務後</a:t>
            </a:r>
          </a:p>
        </p:txBody>
      </p:sp>
    </p:spTree>
    <p:extLst>
      <p:ext uri="{BB962C8B-B14F-4D97-AF65-F5344CB8AC3E}">
        <p14:creationId xmlns:p14="http://schemas.microsoft.com/office/powerpoint/2010/main" val="1309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64">
        <p14:flip dir="r"/>
      </p:transition>
    </mc:Choice>
    <mc:Fallback xmlns="">
      <p:transition spd="slow" advTm="71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叶子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014">
      <a:dk1>
        <a:srgbClr val="3F3F3F"/>
      </a:dk1>
      <a:lt1>
        <a:srgbClr val="FFFFFF"/>
      </a:lt1>
      <a:dk2>
        <a:srgbClr val="778495"/>
      </a:dk2>
      <a:lt2>
        <a:srgbClr val="F0F0F0"/>
      </a:lt2>
      <a:accent1>
        <a:srgbClr val="3F3F3F"/>
      </a:accent1>
      <a:accent2>
        <a:srgbClr val="D8D8D8"/>
      </a:accent2>
      <a:accent3>
        <a:srgbClr val="7B7B7B"/>
      </a:accent3>
      <a:accent4>
        <a:srgbClr val="A5A5A5"/>
      </a:accent4>
      <a:accent5>
        <a:srgbClr val="7F7F7F"/>
      </a:accent5>
      <a:accent6>
        <a:srgbClr val="595959"/>
      </a:accent6>
      <a:hlink>
        <a:srgbClr val="424242"/>
      </a:hlink>
      <a:folHlink>
        <a:srgbClr val="BFBFBF"/>
      </a:folHlink>
    </a:clrScheme>
    <a:fontScheme name="Temp">
      <a:majorFont>
        <a:latin typeface="迷你简卡通"/>
        <a:ea typeface="迷你简卡通"/>
        <a:cs typeface=""/>
      </a:majorFont>
      <a:minorFont>
        <a:latin typeface="迷你简卡通"/>
        <a:ea typeface="迷你简卡通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525</Words>
  <Application>Microsoft Office PowerPoint</Application>
  <PresentationFormat>寬螢幕</PresentationFormat>
  <Paragraphs>125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Oswald</vt:lpstr>
      <vt:lpstr>Yu Gothic UI</vt:lpstr>
      <vt:lpstr>汉仪家书简</vt:lpstr>
      <vt:lpstr>迷你简卡通</vt:lpstr>
      <vt:lpstr>微軟正黑體</vt:lpstr>
      <vt:lpstr>Arial</vt:lpstr>
      <vt:lpstr>Wingdings</vt:lpstr>
      <vt:lpstr>Office 主题​​</vt:lpstr>
      <vt:lpstr>1_Office 主题​​</vt:lpstr>
      <vt:lpstr>2_Office 主题​​</vt:lpstr>
      <vt:lpstr>PowerPoint 簡報</vt:lpstr>
      <vt:lpstr>PowerPoint 簡報</vt:lpstr>
      <vt:lpstr>PowerPoint 簡報</vt:lpstr>
      <vt:lpstr>嘉義大學自然農法學園</vt:lpstr>
      <vt:lpstr>PowerPoint 簡報</vt:lpstr>
      <vt:lpstr>經營者</vt:lpstr>
      <vt:lpstr>民眾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善用資訊科技</vt:lpstr>
      <vt:lpstr>PowerPoint 簡報</vt:lpstr>
      <vt:lpstr>PowerPoint 簡報</vt:lpstr>
      <vt:lpstr>PowerPoint 簡報</vt:lpstr>
      <vt:lpstr>Online to Offline to Online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james40309@gmail.com</cp:lastModifiedBy>
  <cp:revision>55</cp:revision>
  <cp:lastPrinted>2019-12-06T11:55:16Z</cp:lastPrinted>
  <dcterms:created xsi:type="dcterms:W3CDTF">2018-10-18T00:32:00Z</dcterms:created>
  <dcterms:modified xsi:type="dcterms:W3CDTF">2019-12-06T12:06:42Z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