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0" r:id="rId5"/>
    <p:sldId id="263" r:id="rId6"/>
    <p:sldId id="262" r:id="rId7"/>
    <p:sldId id="258" r:id="rId8"/>
    <p:sldId id="259" r:id="rId9"/>
    <p:sldId id="26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994016-3E7F-4A40-AA56-F4820BADFCF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A812283-9961-4080-9D3C-7CD5CCCF9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750AA23-D4BA-4983-9AE3-5541FB48F3A1}"/>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5" name="頁尾版面配置區 4">
            <a:extLst>
              <a:ext uri="{FF2B5EF4-FFF2-40B4-BE49-F238E27FC236}">
                <a16:creationId xmlns:a16="http://schemas.microsoft.com/office/drawing/2014/main" id="{F6F0A40E-5523-4F1E-ADA8-15282081E5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1ACCC64-EBFA-4813-92BA-793A509CD6F9}"/>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334175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96AF29-43EC-4F42-AEC6-F29DC2BFB75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04ADBE2-F183-487F-A052-2156124D8B6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739231-918B-4C58-B637-2320EB6BD22F}"/>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5" name="頁尾版面配置區 4">
            <a:extLst>
              <a:ext uri="{FF2B5EF4-FFF2-40B4-BE49-F238E27FC236}">
                <a16:creationId xmlns:a16="http://schemas.microsoft.com/office/drawing/2014/main" id="{D161BE94-DB56-4AB0-A5C2-ED4D7C139E0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5B6A63E-226F-434E-90E1-AA9DA4FC5EC7}"/>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235432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2CB879C-C64A-453A-8C66-BD5CA095331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14EF088-9092-4AD0-B1AA-713B4E716AB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238ED34-F3F7-4F32-9EB4-1F4B43DDF9F2}"/>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5" name="頁尾版面配置區 4">
            <a:extLst>
              <a:ext uri="{FF2B5EF4-FFF2-40B4-BE49-F238E27FC236}">
                <a16:creationId xmlns:a16="http://schemas.microsoft.com/office/drawing/2014/main" id="{1B40F4DC-2069-455D-AC3F-F3552AF7985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3604EC-DEE6-40FE-85C8-2E0D3520DC9C}"/>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7283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672FD-5857-4223-9AE0-0B0B80BF6D2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DD1A9AA-B9F3-47BC-933B-A54BA355F26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C60B78-4977-4289-985C-73CF35227B3C}"/>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5" name="頁尾版面配置區 4">
            <a:extLst>
              <a:ext uri="{FF2B5EF4-FFF2-40B4-BE49-F238E27FC236}">
                <a16:creationId xmlns:a16="http://schemas.microsoft.com/office/drawing/2014/main" id="{27C5C2D6-E8B0-4F86-B811-8B7CA2EFB0A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C325F2-944E-4B3D-A2C6-11F2A7AA973B}"/>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249190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E0B3D9-12F0-41D3-B779-F814107813E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5A2062C-910E-450A-B483-0AAC1FCE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56C5517-4E5D-4DC5-927F-BF073A458F96}"/>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5" name="頁尾版面配置區 4">
            <a:extLst>
              <a:ext uri="{FF2B5EF4-FFF2-40B4-BE49-F238E27FC236}">
                <a16:creationId xmlns:a16="http://schemas.microsoft.com/office/drawing/2014/main" id="{061B3B76-8EDF-4B91-9B91-30C5B97335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D42D46-3304-4817-952E-7AD1B49AE7A8}"/>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381436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4F9C0A-5101-426D-8237-B536D114EA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F9A641-4EE1-477A-879F-233C27FEDF6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9924627-D616-417C-B228-02B27830463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C37CEB8-A28A-4E17-A9AC-3F2FC3C06BB5}"/>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6" name="頁尾版面配置區 5">
            <a:extLst>
              <a:ext uri="{FF2B5EF4-FFF2-40B4-BE49-F238E27FC236}">
                <a16:creationId xmlns:a16="http://schemas.microsoft.com/office/drawing/2014/main" id="{8DC07A5D-FFC1-437A-BBF4-18353D06ABE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F068791-5D3D-4C39-9D5F-75BB79ADA40A}"/>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42061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62ABD6-6210-4F30-83AB-12C095E019E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BDBA52B-A93E-4CD3-8041-3CD4A319A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1AE3E2F-AB6F-40C6-AB84-DD1DDE40EEA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7592CC0-F746-4741-8D21-02FFF1CAA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A826122-62CC-4FD3-9CDC-56D62964E96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A9E062B-6742-4C58-BB80-879E8870697C}"/>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8" name="頁尾版面配置區 7">
            <a:extLst>
              <a:ext uri="{FF2B5EF4-FFF2-40B4-BE49-F238E27FC236}">
                <a16:creationId xmlns:a16="http://schemas.microsoft.com/office/drawing/2014/main" id="{F2AC513A-69CC-4719-9229-D6D5EECE51B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B8DBFC9-2272-4498-A3C5-CE011354D941}"/>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35659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E2B2F-4468-4ECB-AE8D-A11EE446678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BBB9A69-29F7-42DC-A908-5D3FABF5DB14}"/>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4" name="頁尾版面配置區 3">
            <a:extLst>
              <a:ext uri="{FF2B5EF4-FFF2-40B4-BE49-F238E27FC236}">
                <a16:creationId xmlns:a16="http://schemas.microsoft.com/office/drawing/2014/main" id="{0602AEE8-2F7D-449B-9E91-CACCF448FE2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B355ACF-202B-4463-A3DB-0CE06CCCA325}"/>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293806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4AD5D36-C664-4FDD-8581-D8803DFA64C4}"/>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3" name="頁尾版面配置區 2">
            <a:extLst>
              <a:ext uri="{FF2B5EF4-FFF2-40B4-BE49-F238E27FC236}">
                <a16:creationId xmlns:a16="http://schemas.microsoft.com/office/drawing/2014/main" id="{17CCEE81-C02C-4CC5-82F7-7511C775477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14ADBB0-56AF-41E6-9ECF-1FC89B5BC803}"/>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193828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AFA01-C042-4BBF-92C7-F96538D0CC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2DCCF6-005F-4062-B861-B35B10086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6AA1F94-32D9-4DCA-9247-3E2394D2A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24FC43-156C-4B56-9EB6-FE721EBB6590}"/>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6" name="頁尾版面配置區 5">
            <a:extLst>
              <a:ext uri="{FF2B5EF4-FFF2-40B4-BE49-F238E27FC236}">
                <a16:creationId xmlns:a16="http://schemas.microsoft.com/office/drawing/2014/main" id="{C3989C4A-051B-434D-B589-491D1C14533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DF627BD-FF2B-46C2-ABA1-AD0234251A28}"/>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105134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18594E-40DF-4B1D-927C-055E9A8733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3BF8C36-413C-44B8-89E3-21F26B0E1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DD2B1FB-49A6-41C2-962D-2C1D9E0C3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B60F87-2F28-42A0-B234-30DC261F733E}"/>
              </a:ext>
            </a:extLst>
          </p:cNvPr>
          <p:cNvSpPr>
            <a:spLocks noGrp="1"/>
          </p:cNvSpPr>
          <p:nvPr>
            <p:ph type="dt" sz="half" idx="10"/>
          </p:nvPr>
        </p:nvSpPr>
        <p:spPr/>
        <p:txBody>
          <a:bodyPr/>
          <a:lstStyle/>
          <a:p>
            <a:fld id="{B1AABFAD-B1AE-49D1-B0CC-A8E937257EBA}" type="datetimeFigureOut">
              <a:rPr lang="zh-TW" altLang="en-US" smtClean="0"/>
              <a:t>2020/11/3</a:t>
            </a:fld>
            <a:endParaRPr lang="zh-TW" altLang="en-US"/>
          </a:p>
        </p:txBody>
      </p:sp>
      <p:sp>
        <p:nvSpPr>
          <p:cNvPr id="6" name="頁尾版面配置區 5">
            <a:extLst>
              <a:ext uri="{FF2B5EF4-FFF2-40B4-BE49-F238E27FC236}">
                <a16:creationId xmlns:a16="http://schemas.microsoft.com/office/drawing/2014/main" id="{1F46056A-05CC-49DA-B264-C6C38FEBFF0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D42DB8-481C-4364-B8D4-11D64D4A8F2B}"/>
              </a:ext>
            </a:extLst>
          </p:cNvPr>
          <p:cNvSpPr>
            <a:spLocks noGrp="1"/>
          </p:cNvSpPr>
          <p:nvPr>
            <p:ph type="sldNum" sz="quarter" idx="12"/>
          </p:nvPr>
        </p:nvSpPr>
        <p:spPr/>
        <p:txBody>
          <a:body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9031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C0B19DB-4026-4368-B779-428F9B1A4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E380F53-6182-4531-8C87-3562D86A5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9AA7A0-D5E4-46CB-A9F1-FD36F2B1E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ABFAD-B1AE-49D1-B0CC-A8E937257EBA}" type="datetimeFigureOut">
              <a:rPr lang="zh-TW" altLang="en-US" smtClean="0"/>
              <a:t>2020/11/3</a:t>
            </a:fld>
            <a:endParaRPr lang="zh-TW" altLang="en-US"/>
          </a:p>
        </p:txBody>
      </p:sp>
      <p:sp>
        <p:nvSpPr>
          <p:cNvPr id="5" name="頁尾版面配置區 4">
            <a:extLst>
              <a:ext uri="{FF2B5EF4-FFF2-40B4-BE49-F238E27FC236}">
                <a16:creationId xmlns:a16="http://schemas.microsoft.com/office/drawing/2014/main" id="{4AF5CE73-2DE3-4E47-BBF7-DA0AEBB1C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1663C1D-46EE-41CE-B415-5C79C3FA6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0B81F-9A27-49F1-B795-A7292136C82E}" type="slidenum">
              <a:rPr lang="zh-TW" altLang="en-US" smtClean="0"/>
              <a:t>‹#›</a:t>
            </a:fld>
            <a:endParaRPr lang="zh-TW" altLang="en-US"/>
          </a:p>
        </p:txBody>
      </p:sp>
    </p:spTree>
    <p:extLst>
      <p:ext uri="{BB962C8B-B14F-4D97-AF65-F5344CB8AC3E}">
        <p14:creationId xmlns:p14="http://schemas.microsoft.com/office/powerpoint/2010/main" val="208102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1524000" y="1362060"/>
            <a:ext cx="9144000" cy="2387600"/>
          </a:xfrm>
        </p:spPr>
        <p:txBody>
          <a:bodyPr/>
          <a:lstStyle/>
          <a:p>
            <a:r>
              <a:rPr lang="en-US" altLang="zh-TW" dirty="0"/>
              <a:t>11-3 Meeting</a:t>
            </a:r>
            <a:endParaRPr lang="zh-TW" altLang="en-US" dirty="0"/>
          </a:p>
        </p:txBody>
      </p:sp>
    </p:spTree>
    <p:extLst>
      <p:ext uri="{BB962C8B-B14F-4D97-AF65-F5344CB8AC3E}">
        <p14:creationId xmlns:p14="http://schemas.microsoft.com/office/powerpoint/2010/main" val="180374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1524000" y="1539614"/>
            <a:ext cx="9144000" cy="2387600"/>
          </a:xfrm>
        </p:spPr>
        <p:txBody>
          <a:bodyPr/>
          <a:lstStyle/>
          <a:p>
            <a:r>
              <a:rPr lang="en-US" altLang="zh-TW" sz="6000" dirty="0"/>
              <a:t>Demo </a:t>
            </a:r>
            <a:r>
              <a:rPr lang="zh-TW" altLang="en-US" sz="6000" dirty="0"/>
              <a:t>情境</a:t>
            </a:r>
            <a:endParaRPr lang="zh-TW" altLang="en-US" dirty="0"/>
          </a:p>
        </p:txBody>
      </p:sp>
    </p:spTree>
    <p:extLst>
      <p:ext uri="{BB962C8B-B14F-4D97-AF65-F5344CB8AC3E}">
        <p14:creationId xmlns:p14="http://schemas.microsoft.com/office/powerpoint/2010/main" val="17510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0" y="0"/>
            <a:ext cx="3515557" cy="846260"/>
          </a:xfrm>
        </p:spPr>
        <p:txBody>
          <a:bodyPr>
            <a:normAutofit/>
          </a:bodyPr>
          <a:lstStyle/>
          <a:p>
            <a:r>
              <a:rPr lang="en-US" altLang="zh-TW" sz="5000" dirty="0"/>
              <a:t>Demo </a:t>
            </a:r>
            <a:r>
              <a:rPr lang="zh-TW" altLang="en-US" sz="5000" dirty="0"/>
              <a:t>情境</a:t>
            </a:r>
          </a:p>
        </p:txBody>
      </p:sp>
      <p:sp>
        <p:nvSpPr>
          <p:cNvPr id="3" name="標題 1">
            <a:extLst>
              <a:ext uri="{FF2B5EF4-FFF2-40B4-BE49-F238E27FC236}">
                <a16:creationId xmlns:a16="http://schemas.microsoft.com/office/drawing/2014/main" id="{E29C9F42-4C3D-437B-82F5-57D26C24B09C}"/>
              </a:ext>
            </a:extLst>
          </p:cNvPr>
          <p:cNvSpPr txBox="1">
            <a:spLocks/>
          </p:cNvSpPr>
          <p:nvPr/>
        </p:nvSpPr>
        <p:spPr>
          <a:xfrm>
            <a:off x="887768" y="846260"/>
            <a:ext cx="3666478" cy="7291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306070">
              <a:lnSpc>
                <a:spcPts val="2000"/>
              </a:lnSpc>
              <a:spcBef>
                <a:spcPts val="600"/>
              </a:spcBef>
              <a:spcAft>
                <a:spcPts val="600"/>
              </a:spcAft>
            </a:pPr>
            <a:r>
              <a:rPr lang="zh-TW" altLang="zh-TW" sz="3000" b="1" kern="100" dirty="0">
                <a:effectLst/>
                <a:latin typeface="Times New Roman" panose="02020603050405020304" pitchFamily="18" charset="0"/>
                <a:ea typeface="標楷體" panose="03000509000000000000" pitchFamily="65" charset="-120"/>
                <a:cs typeface="Times New Roman" panose="02020603050405020304" pitchFamily="18" charset="0"/>
              </a:rPr>
              <a:t>首頁儀表板</a:t>
            </a:r>
            <a:r>
              <a:rPr lang="zh-TW" altLang="en-US" sz="3000" b="1" kern="100" dirty="0">
                <a:effectLst/>
                <a:latin typeface="Times New Roman" panose="02020603050405020304" pitchFamily="18" charset="0"/>
                <a:ea typeface="標楷體" panose="03000509000000000000" pitchFamily="65" charset="-120"/>
                <a:cs typeface="Times New Roman" panose="02020603050405020304" pitchFamily="18" charset="0"/>
              </a:rPr>
              <a:t>、種植</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標題 1">
            <a:extLst>
              <a:ext uri="{FF2B5EF4-FFF2-40B4-BE49-F238E27FC236}">
                <a16:creationId xmlns:a16="http://schemas.microsoft.com/office/drawing/2014/main" id="{B461991A-43CD-4D24-BC67-E1AA98131D1A}"/>
              </a:ext>
            </a:extLst>
          </p:cNvPr>
          <p:cNvSpPr txBox="1">
            <a:spLocks/>
          </p:cNvSpPr>
          <p:nvPr/>
        </p:nvSpPr>
        <p:spPr>
          <a:xfrm>
            <a:off x="887768" y="2094466"/>
            <a:ext cx="9286042" cy="39172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1270" algn="just">
              <a:lnSpc>
                <a:spcPct val="150000"/>
              </a:lnSpc>
              <a:spcBef>
                <a:spcPts val="600"/>
              </a:spcBef>
              <a:spcAft>
                <a:spcPts val="600"/>
              </a:spcAft>
            </a:pPr>
            <a:r>
              <a:rPr lang="zh-TW"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大哥早上</a:t>
            </a:r>
            <a:r>
              <a:rPr lang="en-US"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7:00</a:t>
            </a:r>
            <a:r>
              <a:rPr lang="zh-TW"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到溫室上班後第一件是透過首頁</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的</a:t>
            </a:r>
            <a:r>
              <a:rPr lang="zh-TW"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儀表板確認目前的溫室環境狀況，他發現目前的土壤濕度相較其他時候有點低於是決定今天</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作物的澆水量要比平常多一點</a:t>
            </a:r>
            <a:r>
              <a:rPr lang="zh-TW"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大哥也接著透過系統的採收預測發現</a:t>
            </a:r>
            <a:r>
              <a:rPr lang="en-US"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2700" kern="100" dirty="0">
                <a:latin typeface="Times New Roman" panose="02020603050405020304" pitchFamily="18" charset="0"/>
                <a:ea typeface="標楷體" panose="03000509000000000000" pitchFamily="65" charset="-120"/>
                <a:cs typeface="Times New Roman" panose="02020603050405020304" pitchFamily="18" charset="0"/>
              </a:rPr>
              <a:t>月</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能夠採收的作物數量有點少，恐怕會有產品短缺的困擾，因此決定再種</a:t>
            </a:r>
            <a:r>
              <a:rPr lang="en-US"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盤的高麗菜苗，並且在種植完後，用種植管理功能紀錄種植的資訊，做紀錄並提供系統做採收的預測。</a:t>
            </a:r>
            <a:endParaRPr lang="zh-TW"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3794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0" y="0"/>
            <a:ext cx="3515557" cy="846260"/>
          </a:xfrm>
        </p:spPr>
        <p:txBody>
          <a:bodyPr>
            <a:normAutofit/>
          </a:bodyPr>
          <a:lstStyle/>
          <a:p>
            <a:r>
              <a:rPr lang="en-US" altLang="zh-TW" sz="5000" dirty="0"/>
              <a:t>Demo </a:t>
            </a:r>
            <a:r>
              <a:rPr lang="zh-TW" altLang="en-US" sz="5000" dirty="0"/>
              <a:t>情境</a:t>
            </a:r>
          </a:p>
        </p:txBody>
      </p:sp>
      <p:sp>
        <p:nvSpPr>
          <p:cNvPr id="11" name="標題 1">
            <a:extLst>
              <a:ext uri="{FF2B5EF4-FFF2-40B4-BE49-F238E27FC236}">
                <a16:creationId xmlns:a16="http://schemas.microsoft.com/office/drawing/2014/main" id="{783A2FEB-F90E-456B-BC38-88168C25CD86}"/>
              </a:ext>
            </a:extLst>
          </p:cNvPr>
          <p:cNvSpPr txBox="1">
            <a:spLocks/>
          </p:cNvSpPr>
          <p:nvPr/>
        </p:nvSpPr>
        <p:spPr>
          <a:xfrm>
            <a:off x="-221942" y="965778"/>
            <a:ext cx="4980372" cy="7583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306070">
              <a:lnSpc>
                <a:spcPts val="2000"/>
              </a:lnSpc>
              <a:spcBef>
                <a:spcPts val="600"/>
              </a:spcBef>
              <a:spcAft>
                <a:spcPts val="600"/>
              </a:spcAft>
            </a:pP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訂單處理</a:t>
            </a:r>
            <a:r>
              <a:rPr lang="zh-TW" altLang="en-US" sz="3000" b="1" dirty="0">
                <a:effectLst/>
                <a:latin typeface="Times New Roman" panose="02020603050405020304" pitchFamily="18" charset="0"/>
                <a:ea typeface="標楷體" panose="03000509000000000000" pitchFamily="65" charset="-120"/>
                <a:cs typeface="Times New Roman" panose="02020603050405020304" pitchFamily="18" charset="0"/>
              </a:rPr>
              <a:t>，採收</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標題 1">
            <a:extLst>
              <a:ext uri="{FF2B5EF4-FFF2-40B4-BE49-F238E27FC236}">
                <a16:creationId xmlns:a16="http://schemas.microsoft.com/office/drawing/2014/main" id="{6D2DBE99-6D00-4E02-8C9A-5BF8C2E8A617}"/>
              </a:ext>
            </a:extLst>
          </p:cNvPr>
          <p:cNvSpPr txBox="1">
            <a:spLocks/>
          </p:cNvSpPr>
          <p:nvPr/>
        </p:nvSpPr>
        <p:spPr>
          <a:xfrm>
            <a:off x="541536" y="750590"/>
            <a:ext cx="10511162" cy="47624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1270" algn="just">
              <a:lnSpc>
                <a:spcPct val="150000"/>
              </a:lnSpc>
              <a:spcBef>
                <a:spcPts val="600"/>
              </a:spcBef>
              <a:spcAft>
                <a:spcPts val="600"/>
              </a:spcAft>
            </a:pP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在剛剛大哥種植高麗菜時候，會員</a:t>
            </a:r>
            <a:r>
              <a:rPr lang="en-US"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張太太透過</a:t>
            </a:r>
            <a:r>
              <a:rPr lang="en-US"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rPr>
              <a:t>FarmIn App. </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傳送了一筆訂單，系統除了將新訂單的通知顯示在系統主頁外，也自動做庫存的</a:t>
            </a:r>
            <a:r>
              <a:rPr lang="zh-TW" altLang="en-US" sz="2700" kern="100" dirty="0">
                <a:latin typeface="Times New Roman" panose="02020603050405020304" pitchFamily="18" charset="0"/>
                <a:ea typeface="標楷體" panose="03000509000000000000" pitchFamily="65" charset="-120"/>
                <a:cs typeface="Times New Roman" panose="02020603050405020304" pitchFamily="18" charset="0"/>
              </a:rPr>
              <a:t>處理</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，方便大哥可以在農務工作</a:t>
            </a:r>
            <a:r>
              <a:rPr lang="zh-TW" altLang="en-US" sz="2700" kern="100" dirty="0">
                <a:latin typeface="Times New Roman" panose="02020603050405020304" pitchFamily="18" charset="0"/>
                <a:ea typeface="標楷體" panose="03000509000000000000" pitchFamily="65" charset="-120"/>
                <a:cs typeface="Times New Roman" panose="02020603050405020304" pitchFamily="18" charset="0"/>
              </a:rPr>
              <a:t>告一段落</a:t>
            </a:r>
            <a:r>
              <a:rPr lang="zh-TW" altLang="en-US" sz="2700" kern="100" dirty="0">
                <a:effectLst/>
                <a:latin typeface="Times New Roman" panose="02020603050405020304" pitchFamily="18" charset="0"/>
                <a:ea typeface="標楷體" panose="03000509000000000000" pitchFamily="65" charset="-120"/>
                <a:cs typeface="Times New Roman" panose="02020603050405020304" pitchFamily="18" charset="0"/>
              </a:rPr>
              <a:t>後，再處理訂單的包裝。在訂單處理完後，大哥在系統上發現青江菜的庫存不夠了，剛好田裡有可以採收的青江菜，於是大哥便下田採收並在採收完後將採收的資訊透過採收管理，記錄到系統中。</a:t>
            </a:r>
            <a:endParaRPr lang="zh-TW" altLang="zh-TW" sz="27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1413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0" y="0"/>
            <a:ext cx="3515557" cy="846260"/>
          </a:xfrm>
        </p:spPr>
        <p:txBody>
          <a:bodyPr>
            <a:normAutofit/>
          </a:bodyPr>
          <a:lstStyle/>
          <a:p>
            <a:r>
              <a:rPr lang="en-US" altLang="zh-TW" sz="5000" dirty="0"/>
              <a:t>Demo </a:t>
            </a:r>
            <a:r>
              <a:rPr lang="zh-TW" altLang="en-US" sz="5000" dirty="0"/>
              <a:t>情境</a:t>
            </a:r>
          </a:p>
        </p:txBody>
      </p:sp>
      <p:sp>
        <p:nvSpPr>
          <p:cNvPr id="11" name="標題 1">
            <a:extLst>
              <a:ext uri="{FF2B5EF4-FFF2-40B4-BE49-F238E27FC236}">
                <a16:creationId xmlns:a16="http://schemas.microsoft.com/office/drawing/2014/main" id="{783A2FEB-F90E-456B-BC38-88168C25CD86}"/>
              </a:ext>
            </a:extLst>
          </p:cNvPr>
          <p:cNvSpPr txBox="1">
            <a:spLocks/>
          </p:cNvSpPr>
          <p:nvPr/>
        </p:nvSpPr>
        <p:spPr>
          <a:xfrm>
            <a:off x="677663" y="846260"/>
            <a:ext cx="3095346" cy="7583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306070">
              <a:lnSpc>
                <a:spcPts val="2000"/>
              </a:lnSpc>
              <a:spcBef>
                <a:spcPts val="600"/>
              </a:spcBef>
              <a:spcAft>
                <a:spcPts val="600"/>
              </a:spcAft>
            </a:pPr>
            <a:r>
              <a:rPr lang="zh-TW" altLang="en-US" sz="3000" b="1" dirty="0">
                <a:effectLst/>
                <a:latin typeface="Times New Roman" panose="02020603050405020304" pitchFamily="18" charset="0"/>
                <a:ea typeface="標楷體" panose="03000509000000000000" pitchFamily="65" charset="-120"/>
                <a:cs typeface="Times New Roman" panose="02020603050405020304" pitchFamily="18" charset="0"/>
              </a:rPr>
              <a:t>結帳、會員分析</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標題 1">
            <a:extLst>
              <a:ext uri="{FF2B5EF4-FFF2-40B4-BE49-F238E27FC236}">
                <a16:creationId xmlns:a16="http://schemas.microsoft.com/office/drawing/2014/main" id="{6D2DBE99-6D00-4E02-8C9A-5BF8C2E8A617}"/>
              </a:ext>
            </a:extLst>
          </p:cNvPr>
          <p:cNvSpPr txBox="1">
            <a:spLocks/>
          </p:cNvSpPr>
          <p:nvPr/>
        </p:nvSpPr>
        <p:spPr>
          <a:xfrm>
            <a:off x="514903" y="1786631"/>
            <a:ext cx="10830759" cy="32847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1270" algn="just">
              <a:lnSpc>
                <a:spcPct val="150000"/>
              </a:lnSpc>
              <a:spcBef>
                <a:spcPts val="600"/>
              </a:spcBef>
              <a:spcAft>
                <a:spcPts val="600"/>
              </a:spcAft>
            </a:pP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在下午</a:t>
            </a:r>
            <a:r>
              <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rPr>
              <a:t>4</a:t>
            </a: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點時候，張太太來到現場結帳了，大哥先掃描會員編號，確認會員身分後，系統便告知大哥，張太太平常最喜歡買小白菜，而目前小白菜的數量還蠻多的，大哥便跟張太太大力促銷小白菜，讓張太太除了買了訂單上的產品，還額外帶了</a:t>
            </a:r>
            <a:r>
              <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包小白菜回家。</a:t>
            </a:r>
            <a:endPar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2951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0" y="0"/>
            <a:ext cx="3515557" cy="846260"/>
          </a:xfrm>
        </p:spPr>
        <p:txBody>
          <a:bodyPr>
            <a:normAutofit/>
          </a:bodyPr>
          <a:lstStyle/>
          <a:p>
            <a:r>
              <a:rPr lang="en-US" altLang="zh-TW" sz="5000" dirty="0"/>
              <a:t>Demo </a:t>
            </a:r>
            <a:r>
              <a:rPr lang="zh-TW" altLang="en-US" sz="5000" dirty="0"/>
              <a:t>情境</a:t>
            </a:r>
          </a:p>
        </p:txBody>
      </p:sp>
      <p:sp>
        <p:nvSpPr>
          <p:cNvPr id="11" name="標題 1">
            <a:extLst>
              <a:ext uri="{FF2B5EF4-FFF2-40B4-BE49-F238E27FC236}">
                <a16:creationId xmlns:a16="http://schemas.microsoft.com/office/drawing/2014/main" id="{783A2FEB-F90E-456B-BC38-88168C25CD86}"/>
              </a:ext>
            </a:extLst>
          </p:cNvPr>
          <p:cNvSpPr txBox="1">
            <a:spLocks/>
          </p:cNvSpPr>
          <p:nvPr/>
        </p:nvSpPr>
        <p:spPr>
          <a:xfrm>
            <a:off x="819705" y="1650021"/>
            <a:ext cx="2539013" cy="7583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306070">
              <a:lnSpc>
                <a:spcPct val="200000"/>
              </a:lnSpc>
              <a:spcBef>
                <a:spcPts val="600"/>
              </a:spcBef>
              <a:spcAft>
                <a:spcPts val="600"/>
              </a:spcAft>
            </a:pPr>
            <a:r>
              <a:rPr lang="zh-TW" altLang="en-US" sz="3000" b="1"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查看採收分析</a:t>
            </a:r>
            <a:endParaRPr lang="zh-TW" altLang="zh-TW" sz="30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標題 1">
            <a:extLst>
              <a:ext uri="{FF2B5EF4-FFF2-40B4-BE49-F238E27FC236}">
                <a16:creationId xmlns:a16="http://schemas.microsoft.com/office/drawing/2014/main" id="{6D2DBE99-6D00-4E02-8C9A-5BF8C2E8A617}"/>
              </a:ext>
            </a:extLst>
          </p:cNvPr>
          <p:cNvSpPr txBox="1">
            <a:spLocks/>
          </p:cNvSpPr>
          <p:nvPr/>
        </p:nvSpPr>
        <p:spPr>
          <a:xfrm>
            <a:off x="541536" y="2408399"/>
            <a:ext cx="10830759" cy="20412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1270" algn="just">
              <a:lnSpc>
                <a:spcPct val="150000"/>
              </a:lnSpc>
              <a:spcBef>
                <a:spcPts val="600"/>
              </a:spcBef>
              <a:spcAft>
                <a:spcPts val="600"/>
              </a:spcAft>
            </a:pP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大哥在採收完後，透過系統的採收分析，他發現這期的青江菜，相較上期的採收量變多了，土壤濕度相較上期也高了一點，他就可以知道下次種青江菜的時候可以多澆一點水。</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6499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0" y="0"/>
            <a:ext cx="3515557" cy="846260"/>
          </a:xfrm>
        </p:spPr>
        <p:txBody>
          <a:bodyPr>
            <a:normAutofit/>
          </a:bodyPr>
          <a:lstStyle/>
          <a:p>
            <a:r>
              <a:rPr lang="en-US" altLang="zh-TW" sz="5000" dirty="0"/>
              <a:t>Demo </a:t>
            </a:r>
            <a:r>
              <a:rPr lang="zh-TW" altLang="en-US" sz="5000" dirty="0"/>
              <a:t>情境</a:t>
            </a:r>
          </a:p>
        </p:txBody>
      </p:sp>
      <p:sp>
        <p:nvSpPr>
          <p:cNvPr id="11" name="標題 1">
            <a:extLst>
              <a:ext uri="{FF2B5EF4-FFF2-40B4-BE49-F238E27FC236}">
                <a16:creationId xmlns:a16="http://schemas.microsoft.com/office/drawing/2014/main" id="{783A2FEB-F90E-456B-BC38-88168C25CD86}"/>
              </a:ext>
            </a:extLst>
          </p:cNvPr>
          <p:cNvSpPr txBox="1">
            <a:spLocks/>
          </p:cNvSpPr>
          <p:nvPr/>
        </p:nvSpPr>
        <p:spPr>
          <a:xfrm>
            <a:off x="1432264" y="1387798"/>
            <a:ext cx="3980156" cy="75837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306070">
              <a:lnSpc>
                <a:spcPct val="200000"/>
              </a:lnSpc>
              <a:spcBef>
                <a:spcPts val="600"/>
              </a:spcBef>
              <a:spcAft>
                <a:spcPts val="600"/>
              </a:spcAft>
            </a:pPr>
            <a:r>
              <a:rPr lang="zh-TW" altLang="zh-TW" sz="3000" b="1"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進貨</a:t>
            </a:r>
            <a:r>
              <a:rPr lang="en-US" altLang="zh-TW" sz="3000" b="1" dirty="0">
                <a:solidFill>
                  <a:srgbClr val="FF0000"/>
                </a:solidFill>
                <a:effectLst/>
                <a:latin typeface="Times New Roman" panose="02020603050405020304" pitchFamily="18" charset="0"/>
                <a:ea typeface="標楷體" panose="03000509000000000000" pitchFamily="65" charset="-120"/>
              </a:rPr>
              <a:t>-</a:t>
            </a:r>
            <a:r>
              <a:rPr lang="zh-TW" altLang="zh-TW" sz="3000" b="1"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新增進貨商產品</a:t>
            </a:r>
            <a:endParaRPr lang="zh-TW" altLang="zh-TW" sz="30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標題 1">
            <a:extLst>
              <a:ext uri="{FF2B5EF4-FFF2-40B4-BE49-F238E27FC236}">
                <a16:creationId xmlns:a16="http://schemas.microsoft.com/office/drawing/2014/main" id="{6D2DBE99-6D00-4E02-8C9A-5BF8C2E8A617}"/>
              </a:ext>
            </a:extLst>
          </p:cNvPr>
          <p:cNvSpPr txBox="1">
            <a:spLocks/>
          </p:cNvSpPr>
          <p:nvPr/>
        </p:nvSpPr>
        <p:spPr>
          <a:xfrm>
            <a:off x="1225119" y="2146176"/>
            <a:ext cx="9570128" cy="33573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1270" algn="just">
              <a:lnSpc>
                <a:spcPct val="150000"/>
              </a:lnSpc>
              <a:spcBef>
                <a:spcPts val="600"/>
              </a:spcBef>
              <a:spcAft>
                <a:spcPts val="600"/>
              </a:spcAft>
            </a:pP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再忙完例行的農務後，跟大哥配合的供應商</a:t>
            </a:r>
            <a:r>
              <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綠綠牧場來了，大哥便開啟供應商管理，點擊綠綠牧場，但是因為今天是進新的產品</a:t>
            </a:r>
            <a:r>
              <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綠豆，之前沒有紀錄，於是大哥就點及新增供應商產品，將綠豆新增給綠綠牧場，之後再把剩下的進貨資料輸入後就結束進貨作業了。</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83902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58BB5-62E6-4AE2-A5AB-C8C9C4259F5E}"/>
              </a:ext>
            </a:extLst>
          </p:cNvPr>
          <p:cNvSpPr>
            <a:spLocks noGrp="1"/>
          </p:cNvSpPr>
          <p:nvPr>
            <p:ph type="ctrTitle"/>
          </p:nvPr>
        </p:nvSpPr>
        <p:spPr>
          <a:xfrm>
            <a:off x="0" y="0"/>
            <a:ext cx="3515557" cy="846260"/>
          </a:xfrm>
        </p:spPr>
        <p:txBody>
          <a:bodyPr>
            <a:normAutofit/>
          </a:bodyPr>
          <a:lstStyle/>
          <a:p>
            <a:r>
              <a:rPr lang="en-US" altLang="zh-TW" sz="5000" dirty="0"/>
              <a:t>Demo </a:t>
            </a:r>
            <a:r>
              <a:rPr lang="zh-TW" altLang="en-US" sz="5000" dirty="0"/>
              <a:t>情境</a:t>
            </a:r>
          </a:p>
        </p:txBody>
      </p:sp>
      <p:sp>
        <p:nvSpPr>
          <p:cNvPr id="11" name="標題 1">
            <a:extLst>
              <a:ext uri="{FF2B5EF4-FFF2-40B4-BE49-F238E27FC236}">
                <a16:creationId xmlns:a16="http://schemas.microsoft.com/office/drawing/2014/main" id="{783A2FEB-F90E-456B-BC38-88168C25CD86}"/>
              </a:ext>
            </a:extLst>
          </p:cNvPr>
          <p:cNvSpPr txBox="1">
            <a:spLocks/>
          </p:cNvSpPr>
          <p:nvPr/>
        </p:nvSpPr>
        <p:spPr>
          <a:xfrm>
            <a:off x="0" y="1254633"/>
            <a:ext cx="3980156" cy="75837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306070">
              <a:lnSpc>
                <a:spcPct val="200000"/>
              </a:lnSpc>
              <a:spcBef>
                <a:spcPts val="600"/>
              </a:spcBef>
              <a:spcAft>
                <a:spcPts val="600"/>
              </a:spcAft>
            </a:pPr>
            <a:r>
              <a:rPr lang="zh-TW" altLang="en-US" sz="3000" b="1" dirty="0">
                <a:effectLst/>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種植</a:t>
            </a:r>
            <a:endParaRPr lang="zh-TW" altLang="zh-TW" sz="3000" kern="100" dirty="0">
              <a:effectLst/>
              <a:highlight>
                <a:srgbClr val="FFFF00"/>
              </a:highligh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標題 1">
            <a:extLst>
              <a:ext uri="{FF2B5EF4-FFF2-40B4-BE49-F238E27FC236}">
                <a16:creationId xmlns:a16="http://schemas.microsoft.com/office/drawing/2014/main" id="{6D2DBE99-6D00-4E02-8C9A-5BF8C2E8A617}"/>
              </a:ext>
            </a:extLst>
          </p:cNvPr>
          <p:cNvSpPr txBox="1">
            <a:spLocks/>
          </p:cNvSpPr>
          <p:nvPr/>
        </p:nvSpPr>
        <p:spPr>
          <a:xfrm>
            <a:off x="1225119" y="2146176"/>
            <a:ext cx="9570128" cy="33573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06070" indent="-1270" algn="just">
              <a:lnSpc>
                <a:spcPct val="150000"/>
              </a:lnSpc>
              <a:spcBef>
                <a:spcPts val="600"/>
              </a:spcBef>
              <a:spcAft>
                <a:spcPts val="600"/>
              </a:spcAft>
            </a:pP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中午休息過後，大哥將倉庫裡一盤盤的高麗菜苗拿出來，準備種到田裏面去，將</a:t>
            </a:r>
            <a:r>
              <a:rPr lang="en-US"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rPr>
              <a:t>6</a:t>
            </a:r>
            <a:r>
              <a:rPr lang="zh-TW" altLang="en-US" sz="3000" kern="100" dirty="0">
                <a:effectLst/>
                <a:latin typeface="Times New Roman" panose="02020603050405020304" pitchFamily="18" charset="0"/>
                <a:ea typeface="標楷體" panose="03000509000000000000" pitchFamily="65" charset="-120"/>
                <a:cs typeface="Times New Roman" panose="02020603050405020304" pitchFamily="18" charset="0"/>
              </a:rPr>
              <a:t>盤高麗菜苗種下去後，大哥用種植管理功能紀錄種植的日期、品項跟數量，紀錄完成後，大哥到採收時間預測就可以看到系統告訴他在什麼時候可以預計收成多少的高麗菜。</a:t>
            </a:r>
            <a:endParaRPr lang="zh-TW" altLang="zh-TW" sz="3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1538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EA30C4D8-4831-4373-A25B-535B3D8476AC}"/>
              </a:ext>
            </a:extLst>
          </p:cNvPr>
          <p:cNvSpPr txBox="1"/>
          <p:nvPr/>
        </p:nvSpPr>
        <p:spPr>
          <a:xfrm>
            <a:off x="3179684" y="2459504"/>
            <a:ext cx="5832631" cy="1938992"/>
          </a:xfrm>
          <a:prstGeom prst="rect">
            <a:avLst/>
          </a:prstGeom>
          <a:noFill/>
        </p:spPr>
        <p:txBody>
          <a:bodyPr wrap="square" rtlCol="0">
            <a:spAutoFit/>
          </a:bodyPr>
          <a:lstStyle/>
          <a:p>
            <a:pPr marL="285750" indent="-285750">
              <a:buFont typeface="Arial" panose="020B0604020202020204" pitchFamily="34" charset="0"/>
              <a:buChar char="•"/>
            </a:pPr>
            <a:r>
              <a:rPr lang="en-US" altLang="zh-TW" sz="4000" dirty="0"/>
              <a:t>FarmIn App.</a:t>
            </a:r>
            <a:r>
              <a:rPr lang="zh-TW" altLang="en-US" sz="4000" dirty="0"/>
              <a:t> </a:t>
            </a:r>
            <a:r>
              <a:rPr lang="en-US" altLang="zh-TW" sz="4000" dirty="0"/>
              <a:t>Demo</a:t>
            </a:r>
            <a:r>
              <a:rPr lang="zh-TW" altLang="en-US" sz="4000" dirty="0"/>
              <a:t>方式</a:t>
            </a:r>
            <a:endParaRPr lang="en-US" altLang="zh-TW" sz="4000" dirty="0"/>
          </a:p>
          <a:p>
            <a:pPr marL="285750" indent="-285750">
              <a:buFont typeface="Arial" panose="020B0604020202020204" pitchFamily="34" charset="0"/>
              <a:buChar char="•"/>
            </a:pPr>
            <a:endParaRPr lang="en-US" altLang="zh-TW" sz="4000" dirty="0"/>
          </a:p>
          <a:p>
            <a:pPr marL="285750" indent="-285750">
              <a:buFont typeface="Arial" panose="020B0604020202020204" pitchFamily="34" charset="0"/>
              <a:buChar char="•"/>
            </a:pPr>
            <a:r>
              <a:rPr lang="en-US" altLang="zh-TW" sz="4000" dirty="0"/>
              <a:t>Final</a:t>
            </a:r>
            <a:r>
              <a:rPr lang="zh-TW" altLang="en-US" sz="4000" dirty="0"/>
              <a:t>報告講稿</a:t>
            </a:r>
            <a:endParaRPr lang="en-US" altLang="zh-TW" sz="4000" dirty="0"/>
          </a:p>
        </p:txBody>
      </p:sp>
    </p:spTree>
    <p:extLst>
      <p:ext uri="{BB962C8B-B14F-4D97-AF65-F5344CB8AC3E}">
        <p14:creationId xmlns:p14="http://schemas.microsoft.com/office/powerpoint/2010/main" val="42246232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569</Words>
  <Application>Microsoft Office PowerPoint</Application>
  <PresentationFormat>寬螢幕</PresentationFormat>
  <Paragraphs>23</Paragraphs>
  <Slides>9</Slides>
  <Notes>0</Notes>
  <HiddenSlides>3</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Arial</vt:lpstr>
      <vt:lpstr>Calibri</vt:lpstr>
      <vt:lpstr>Calibri Light</vt:lpstr>
      <vt:lpstr>Times New Roman</vt:lpstr>
      <vt:lpstr>Office 佈景主題</vt:lpstr>
      <vt:lpstr>11-3 Meeting</vt:lpstr>
      <vt:lpstr>Demo 情境</vt:lpstr>
      <vt:lpstr>Demo 情境</vt:lpstr>
      <vt:lpstr>Demo 情境</vt:lpstr>
      <vt:lpstr>Demo 情境</vt:lpstr>
      <vt:lpstr>Demo 情境</vt:lpstr>
      <vt:lpstr>Demo 情境</vt:lpstr>
      <vt:lpstr>Demo 情境</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10-17 Meeting</dc:title>
  <dc:creator>盧俊吉</dc:creator>
  <cp:lastModifiedBy>盧俊吉</cp:lastModifiedBy>
  <cp:revision>6</cp:revision>
  <dcterms:created xsi:type="dcterms:W3CDTF">2020-10-27T07:38:16Z</dcterms:created>
  <dcterms:modified xsi:type="dcterms:W3CDTF">2020-11-03T04:34:03Z</dcterms:modified>
</cp:coreProperties>
</file>