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9" r:id="rId7"/>
    <p:sldId id="266" r:id="rId8"/>
    <p:sldId id="262" r:id="rId9"/>
    <p:sldId id="263" r:id="rId10"/>
    <p:sldId id="264" r:id="rId11"/>
    <p:sldId id="260" r:id="rId12"/>
    <p:sldId id="265" r:id="rId13"/>
    <p:sldId id="267" r:id="rId14"/>
    <p:sldId id="269" r:id="rId15"/>
    <p:sldId id="268" r:id="rId16"/>
  </p:sldIdLst>
  <p:sldSz cx="12192000" cy="6858000"/>
  <p:notesSz cx="6858000" cy="3143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士芬 黃" initials="士芬" lastIdx="1" clrIdx="0">
    <p:extLst>
      <p:ext uri="{19B8F6BF-5375-455C-9EA6-DF929625EA0E}">
        <p15:presenceInfo xmlns:p15="http://schemas.microsoft.com/office/powerpoint/2012/main" userId="2beb4da729d191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79449" autoAdjust="0"/>
  </p:normalViewPr>
  <p:slideViewPr>
    <p:cSldViewPr snapToGrid="0">
      <p:cViewPr varScale="1">
        <p:scale>
          <a:sx n="91" d="100"/>
          <a:sy n="91" d="100"/>
        </p:scale>
        <p:origin x="13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1ED64-4A66-4AB5-8767-84D136E188FC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ED9F8-4AEB-485F-8B85-4E9063506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468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C9007A21-68DA-457B-BBA9-F52541282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12/1</a:t>
            </a:r>
            <a:r>
              <a:rPr lang="zh-TW" altLang="en-US" dirty="0"/>
              <a:t> 問題整理</a:t>
            </a:r>
          </a:p>
        </p:txBody>
      </p:sp>
    </p:spTree>
    <p:extLst>
      <p:ext uri="{BB962C8B-B14F-4D97-AF65-F5344CB8AC3E}">
        <p14:creationId xmlns:p14="http://schemas.microsoft.com/office/powerpoint/2010/main" val="203560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>
            <a:extLst>
              <a:ext uri="{FF2B5EF4-FFF2-40B4-BE49-F238E27FC236}">
                <a16:creationId xmlns:a16="http://schemas.microsoft.com/office/drawing/2014/main" id="{38E5B513-7273-47A8-8582-E32C5EA8E07E}"/>
              </a:ext>
            </a:extLst>
          </p:cNvPr>
          <p:cNvSpPr txBox="1">
            <a:spLocks/>
          </p:cNvSpPr>
          <p:nvPr/>
        </p:nvSpPr>
        <p:spPr>
          <a:xfrm>
            <a:off x="1195171" y="490762"/>
            <a:ext cx="10219064" cy="43886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just">
              <a:buFont typeface="Wingdings" panose="05000000000000000000" pitchFamily="2" charset="2"/>
              <a:buChar char="l"/>
            </a:pPr>
            <a:r>
              <a:rPr lang="zh-TW" altLang="en-US" sz="5000" dirty="0">
                <a:solidFill>
                  <a:schemeClr val="accent4">
                    <a:lumMod val="75000"/>
                  </a:schemeClr>
                </a:solidFill>
              </a:rPr>
              <a:t>可以做產銷履歷</a:t>
            </a:r>
            <a:r>
              <a:rPr lang="en-US" altLang="zh-TW" sz="5000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zh-TW" altLang="en-US" sz="5000" dirty="0">
                <a:solidFill>
                  <a:schemeClr val="accent4">
                    <a:lumMod val="75000"/>
                  </a:schemeClr>
                </a:solidFill>
              </a:rPr>
              <a:t>有機認證這種東西，因為這類的認證最麻煩的就是要填一堆資料，如果系統有功能可以幫他做就會方便許多。</a:t>
            </a:r>
          </a:p>
        </p:txBody>
      </p:sp>
      <p:sp>
        <p:nvSpPr>
          <p:cNvPr id="3" name="標題 4">
            <a:extLst>
              <a:ext uri="{FF2B5EF4-FFF2-40B4-BE49-F238E27FC236}">
                <a16:creationId xmlns:a16="http://schemas.microsoft.com/office/drawing/2014/main" id="{193932D4-E6B0-433C-92D4-60975C59201C}"/>
              </a:ext>
            </a:extLst>
          </p:cNvPr>
          <p:cNvSpPr txBox="1">
            <a:spLocks/>
          </p:cNvSpPr>
          <p:nvPr/>
        </p:nvSpPr>
        <p:spPr>
          <a:xfrm>
            <a:off x="1844184" y="1615965"/>
            <a:ext cx="4811492" cy="61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4500" dirty="0"/>
          </a:p>
        </p:txBody>
      </p:sp>
      <p:sp>
        <p:nvSpPr>
          <p:cNvPr id="4" name="標題 4">
            <a:extLst>
              <a:ext uri="{FF2B5EF4-FFF2-40B4-BE49-F238E27FC236}">
                <a16:creationId xmlns:a16="http://schemas.microsoft.com/office/drawing/2014/main" id="{2B4242BB-A52F-46F2-9913-386C4E506EBF}"/>
              </a:ext>
            </a:extLst>
          </p:cNvPr>
          <p:cNvSpPr txBox="1">
            <a:spLocks/>
          </p:cNvSpPr>
          <p:nvPr/>
        </p:nvSpPr>
        <p:spPr>
          <a:xfrm>
            <a:off x="1749591" y="2028497"/>
            <a:ext cx="9664644" cy="43886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just"/>
            <a:endParaRPr lang="en-US" altLang="zh-TW" sz="45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435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>
            <a:extLst>
              <a:ext uri="{FF2B5EF4-FFF2-40B4-BE49-F238E27FC236}">
                <a16:creationId xmlns:a16="http://schemas.microsoft.com/office/drawing/2014/main" id="{38E5B513-7273-47A8-8582-E32C5EA8E07E}"/>
              </a:ext>
            </a:extLst>
          </p:cNvPr>
          <p:cNvSpPr txBox="1">
            <a:spLocks/>
          </p:cNvSpPr>
          <p:nvPr/>
        </p:nvSpPr>
        <p:spPr>
          <a:xfrm>
            <a:off x="1195171" y="953218"/>
            <a:ext cx="10219064" cy="43886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just">
              <a:buFont typeface="Wingdings" panose="05000000000000000000" pitchFamily="2" charset="2"/>
              <a:buChar char="l"/>
            </a:pPr>
            <a:r>
              <a:rPr lang="zh-TW" altLang="en-US" sz="5000" dirty="0">
                <a:solidFill>
                  <a:schemeClr val="accent4">
                    <a:lumMod val="75000"/>
                  </a:schemeClr>
                </a:solidFill>
              </a:rPr>
              <a:t>現在採收預測是只有看到空檔，但對農民來講最有用的事應該是可以知道接下來要種什麼，可以預測未來消費者會買什麼，會更完整</a:t>
            </a:r>
          </a:p>
        </p:txBody>
      </p:sp>
      <p:sp>
        <p:nvSpPr>
          <p:cNvPr id="3" name="標題 4">
            <a:extLst>
              <a:ext uri="{FF2B5EF4-FFF2-40B4-BE49-F238E27FC236}">
                <a16:creationId xmlns:a16="http://schemas.microsoft.com/office/drawing/2014/main" id="{193932D4-E6B0-433C-92D4-60975C59201C}"/>
              </a:ext>
            </a:extLst>
          </p:cNvPr>
          <p:cNvSpPr txBox="1">
            <a:spLocks/>
          </p:cNvSpPr>
          <p:nvPr/>
        </p:nvSpPr>
        <p:spPr>
          <a:xfrm>
            <a:off x="1844184" y="1615965"/>
            <a:ext cx="4811492" cy="61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4500" dirty="0"/>
          </a:p>
        </p:txBody>
      </p:sp>
      <p:sp>
        <p:nvSpPr>
          <p:cNvPr id="4" name="標題 4">
            <a:extLst>
              <a:ext uri="{FF2B5EF4-FFF2-40B4-BE49-F238E27FC236}">
                <a16:creationId xmlns:a16="http://schemas.microsoft.com/office/drawing/2014/main" id="{2B4242BB-A52F-46F2-9913-386C4E506EBF}"/>
              </a:ext>
            </a:extLst>
          </p:cNvPr>
          <p:cNvSpPr txBox="1">
            <a:spLocks/>
          </p:cNvSpPr>
          <p:nvPr/>
        </p:nvSpPr>
        <p:spPr>
          <a:xfrm>
            <a:off x="1749591" y="2028497"/>
            <a:ext cx="9664644" cy="43886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just"/>
            <a:endParaRPr lang="en-US" altLang="zh-TW" sz="45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951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>
            <a:extLst>
              <a:ext uri="{FF2B5EF4-FFF2-40B4-BE49-F238E27FC236}">
                <a16:creationId xmlns:a16="http://schemas.microsoft.com/office/drawing/2014/main" id="{38E5B513-7273-47A8-8582-E32C5EA8E07E}"/>
              </a:ext>
            </a:extLst>
          </p:cNvPr>
          <p:cNvSpPr txBox="1">
            <a:spLocks/>
          </p:cNvSpPr>
          <p:nvPr/>
        </p:nvSpPr>
        <p:spPr>
          <a:xfrm>
            <a:off x="1176778" y="1478735"/>
            <a:ext cx="10219064" cy="43886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just">
              <a:buFont typeface="Wingdings" panose="05000000000000000000" pitchFamily="2" charset="2"/>
              <a:buChar char="l"/>
            </a:pPr>
            <a:r>
              <a:rPr lang="zh-TW" altLang="en-US" sz="5000" dirty="0">
                <a:solidFill>
                  <a:schemeClr val="accent4">
                    <a:lumMod val="75000"/>
                  </a:schemeClr>
                </a:solidFill>
              </a:rPr>
              <a:t>可以做類似小農市集平台的概念，將附近的小農串聯起來，收個入會費與月費。覺得要做不要做成系統，可以做成一個平台，消費者要認養小農的田或是要買產品都方便，這樣需求與供給這段會比較明顯一點</a:t>
            </a:r>
          </a:p>
        </p:txBody>
      </p:sp>
      <p:sp>
        <p:nvSpPr>
          <p:cNvPr id="3" name="標題 4">
            <a:extLst>
              <a:ext uri="{FF2B5EF4-FFF2-40B4-BE49-F238E27FC236}">
                <a16:creationId xmlns:a16="http://schemas.microsoft.com/office/drawing/2014/main" id="{193932D4-E6B0-433C-92D4-60975C59201C}"/>
              </a:ext>
            </a:extLst>
          </p:cNvPr>
          <p:cNvSpPr txBox="1">
            <a:spLocks/>
          </p:cNvSpPr>
          <p:nvPr/>
        </p:nvSpPr>
        <p:spPr>
          <a:xfrm>
            <a:off x="1844184" y="1615965"/>
            <a:ext cx="4811492" cy="61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4500" dirty="0"/>
          </a:p>
        </p:txBody>
      </p:sp>
      <p:sp>
        <p:nvSpPr>
          <p:cNvPr id="4" name="標題 4">
            <a:extLst>
              <a:ext uri="{FF2B5EF4-FFF2-40B4-BE49-F238E27FC236}">
                <a16:creationId xmlns:a16="http://schemas.microsoft.com/office/drawing/2014/main" id="{2B4242BB-A52F-46F2-9913-386C4E506EBF}"/>
              </a:ext>
            </a:extLst>
          </p:cNvPr>
          <p:cNvSpPr txBox="1">
            <a:spLocks/>
          </p:cNvSpPr>
          <p:nvPr/>
        </p:nvSpPr>
        <p:spPr>
          <a:xfrm>
            <a:off x="1749591" y="2028497"/>
            <a:ext cx="9664644" cy="43886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just"/>
            <a:endParaRPr lang="en-US" altLang="zh-TW" sz="45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45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>
            <a:extLst>
              <a:ext uri="{FF2B5EF4-FFF2-40B4-BE49-F238E27FC236}">
                <a16:creationId xmlns:a16="http://schemas.microsoft.com/office/drawing/2014/main" id="{38E5B513-7273-47A8-8582-E32C5EA8E07E}"/>
              </a:ext>
            </a:extLst>
          </p:cNvPr>
          <p:cNvSpPr txBox="1">
            <a:spLocks/>
          </p:cNvSpPr>
          <p:nvPr/>
        </p:nvSpPr>
        <p:spPr>
          <a:xfrm>
            <a:off x="2067528" y="1940854"/>
            <a:ext cx="8361229" cy="20982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問題</a:t>
            </a:r>
          </a:p>
        </p:txBody>
      </p:sp>
    </p:spTree>
    <p:extLst>
      <p:ext uri="{BB962C8B-B14F-4D97-AF65-F5344CB8AC3E}">
        <p14:creationId xmlns:p14="http://schemas.microsoft.com/office/powerpoint/2010/main" val="292185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>
            <a:extLst>
              <a:ext uri="{FF2B5EF4-FFF2-40B4-BE49-F238E27FC236}">
                <a16:creationId xmlns:a16="http://schemas.microsoft.com/office/drawing/2014/main" id="{38E5B513-7273-47A8-8582-E32C5EA8E07E}"/>
              </a:ext>
            </a:extLst>
          </p:cNvPr>
          <p:cNvSpPr txBox="1">
            <a:spLocks/>
          </p:cNvSpPr>
          <p:nvPr/>
        </p:nvSpPr>
        <p:spPr>
          <a:xfrm>
            <a:off x="-633630" y="591206"/>
            <a:ext cx="9767120" cy="61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>
              <a:buFont typeface="Wingdings" panose="05000000000000000000" pitchFamily="2" charset="2"/>
              <a:buChar char="l"/>
            </a:pPr>
            <a:r>
              <a:rPr lang="zh-TW" altLang="en-US" sz="5000" dirty="0">
                <a:solidFill>
                  <a:schemeClr val="accent4">
                    <a:lumMod val="75000"/>
                  </a:schemeClr>
                </a:solidFill>
              </a:rPr>
              <a:t>生長期是怎麼得知</a:t>
            </a:r>
          </a:p>
        </p:txBody>
      </p:sp>
      <p:sp>
        <p:nvSpPr>
          <p:cNvPr id="3" name="標題 4">
            <a:extLst>
              <a:ext uri="{FF2B5EF4-FFF2-40B4-BE49-F238E27FC236}">
                <a16:creationId xmlns:a16="http://schemas.microsoft.com/office/drawing/2014/main" id="{193932D4-E6B0-433C-92D4-60975C59201C}"/>
              </a:ext>
            </a:extLst>
          </p:cNvPr>
          <p:cNvSpPr txBox="1">
            <a:spLocks/>
          </p:cNvSpPr>
          <p:nvPr/>
        </p:nvSpPr>
        <p:spPr>
          <a:xfrm>
            <a:off x="1844184" y="1615965"/>
            <a:ext cx="4811492" cy="61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4500" dirty="0"/>
          </a:p>
        </p:txBody>
      </p:sp>
      <p:sp>
        <p:nvSpPr>
          <p:cNvPr id="4" name="標題 4">
            <a:extLst>
              <a:ext uri="{FF2B5EF4-FFF2-40B4-BE49-F238E27FC236}">
                <a16:creationId xmlns:a16="http://schemas.microsoft.com/office/drawing/2014/main" id="{2B4242BB-A52F-46F2-9913-386C4E506EBF}"/>
              </a:ext>
            </a:extLst>
          </p:cNvPr>
          <p:cNvSpPr txBox="1">
            <a:spLocks/>
          </p:cNvSpPr>
          <p:nvPr/>
        </p:nvSpPr>
        <p:spPr>
          <a:xfrm>
            <a:off x="1844184" y="1660634"/>
            <a:ext cx="8497995" cy="26170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just"/>
            <a:r>
              <a:rPr lang="zh-TW" altLang="en-US" sz="4500" b="1" dirty="0"/>
              <a:t>答：</a:t>
            </a:r>
            <a:r>
              <a:rPr lang="zh-TW" altLang="en-US" sz="4500" dirty="0"/>
              <a:t>因為這是農業專業的問題，因此我們透過跟溫室大哥的需求訪談以及上網整理資料所得出的</a:t>
            </a:r>
          </a:p>
        </p:txBody>
      </p:sp>
    </p:spTree>
    <p:extLst>
      <p:ext uri="{BB962C8B-B14F-4D97-AF65-F5344CB8AC3E}">
        <p14:creationId xmlns:p14="http://schemas.microsoft.com/office/powerpoint/2010/main" val="123338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>
            <a:extLst>
              <a:ext uri="{FF2B5EF4-FFF2-40B4-BE49-F238E27FC236}">
                <a16:creationId xmlns:a16="http://schemas.microsoft.com/office/drawing/2014/main" id="{38E5B513-7273-47A8-8582-E32C5EA8E07E}"/>
              </a:ext>
            </a:extLst>
          </p:cNvPr>
          <p:cNvSpPr txBox="1">
            <a:spLocks/>
          </p:cNvSpPr>
          <p:nvPr/>
        </p:nvSpPr>
        <p:spPr>
          <a:xfrm>
            <a:off x="417404" y="678511"/>
            <a:ext cx="9767120" cy="61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>
              <a:buFont typeface="Wingdings" panose="05000000000000000000" pitchFamily="2" charset="2"/>
              <a:buChar char="l"/>
            </a:pPr>
            <a:r>
              <a:rPr lang="zh-TW" altLang="en-US" sz="5000" dirty="0">
                <a:solidFill>
                  <a:schemeClr val="accent4">
                    <a:lumMod val="75000"/>
                  </a:schemeClr>
                </a:solidFill>
              </a:rPr>
              <a:t>預訂完還是要到現場拿嗎</a:t>
            </a:r>
          </a:p>
        </p:txBody>
      </p:sp>
      <p:sp>
        <p:nvSpPr>
          <p:cNvPr id="3" name="標題 4">
            <a:extLst>
              <a:ext uri="{FF2B5EF4-FFF2-40B4-BE49-F238E27FC236}">
                <a16:creationId xmlns:a16="http://schemas.microsoft.com/office/drawing/2014/main" id="{193932D4-E6B0-433C-92D4-60975C59201C}"/>
              </a:ext>
            </a:extLst>
          </p:cNvPr>
          <p:cNvSpPr txBox="1">
            <a:spLocks/>
          </p:cNvSpPr>
          <p:nvPr/>
        </p:nvSpPr>
        <p:spPr>
          <a:xfrm>
            <a:off x="1844184" y="1615965"/>
            <a:ext cx="4811492" cy="61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4500" dirty="0"/>
          </a:p>
        </p:txBody>
      </p:sp>
      <p:sp>
        <p:nvSpPr>
          <p:cNvPr id="4" name="標題 4">
            <a:extLst>
              <a:ext uri="{FF2B5EF4-FFF2-40B4-BE49-F238E27FC236}">
                <a16:creationId xmlns:a16="http://schemas.microsoft.com/office/drawing/2014/main" id="{2B4242BB-A52F-46F2-9913-386C4E506EBF}"/>
              </a:ext>
            </a:extLst>
          </p:cNvPr>
          <p:cNvSpPr txBox="1">
            <a:spLocks/>
          </p:cNvSpPr>
          <p:nvPr/>
        </p:nvSpPr>
        <p:spPr>
          <a:xfrm>
            <a:off x="2159494" y="3429000"/>
            <a:ext cx="8497995" cy="26170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just"/>
            <a:r>
              <a:rPr lang="zh-TW" altLang="en-US" sz="4500" b="1" dirty="0"/>
              <a:t>答：</a:t>
            </a:r>
            <a:r>
              <a:rPr lang="zh-TW" altLang="en-US" sz="4500" dirty="0"/>
              <a:t>根據目前溫室的模式是必須要到現場拿沒錯，這部份是我們沒辦法去主動做變動的，但為了以防之後溫室要做物流，我們也有印出銷貨的明細表，以及訂單的管理，盡可能讓大哥之後在銜接物流上不會有太大的困擾</a:t>
            </a:r>
          </a:p>
        </p:txBody>
      </p:sp>
    </p:spTree>
    <p:extLst>
      <p:ext uri="{BB962C8B-B14F-4D97-AF65-F5344CB8AC3E}">
        <p14:creationId xmlns:p14="http://schemas.microsoft.com/office/powerpoint/2010/main" val="368384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>
            <a:extLst>
              <a:ext uri="{FF2B5EF4-FFF2-40B4-BE49-F238E27FC236}">
                <a16:creationId xmlns:a16="http://schemas.microsoft.com/office/drawing/2014/main" id="{38E5B513-7273-47A8-8582-E32C5EA8E07E}"/>
              </a:ext>
            </a:extLst>
          </p:cNvPr>
          <p:cNvSpPr txBox="1">
            <a:spLocks/>
          </p:cNvSpPr>
          <p:nvPr/>
        </p:nvSpPr>
        <p:spPr>
          <a:xfrm>
            <a:off x="816798" y="223343"/>
            <a:ext cx="10219064" cy="2191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just">
              <a:buFont typeface="Wingdings" panose="05000000000000000000" pitchFamily="2" charset="2"/>
              <a:buChar char="l"/>
            </a:pPr>
            <a:r>
              <a:rPr lang="zh-TW" altLang="en-US" sz="5000" dirty="0">
                <a:solidFill>
                  <a:schemeClr val="accent4">
                    <a:lumMod val="75000"/>
                  </a:schemeClr>
                </a:solidFill>
              </a:rPr>
              <a:t>數據的分析大部分都只是把資料作初步的統計而已，感覺可以做更多</a:t>
            </a:r>
          </a:p>
        </p:txBody>
      </p:sp>
      <p:sp>
        <p:nvSpPr>
          <p:cNvPr id="3" name="標題 4">
            <a:extLst>
              <a:ext uri="{FF2B5EF4-FFF2-40B4-BE49-F238E27FC236}">
                <a16:creationId xmlns:a16="http://schemas.microsoft.com/office/drawing/2014/main" id="{193932D4-E6B0-433C-92D4-60975C59201C}"/>
              </a:ext>
            </a:extLst>
          </p:cNvPr>
          <p:cNvSpPr txBox="1">
            <a:spLocks/>
          </p:cNvSpPr>
          <p:nvPr/>
        </p:nvSpPr>
        <p:spPr>
          <a:xfrm>
            <a:off x="1844184" y="1615965"/>
            <a:ext cx="4811492" cy="61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4500" dirty="0"/>
          </a:p>
        </p:txBody>
      </p:sp>
      <p:sp>
        <p:nvSpPr>
          <p:cNvPr id="4" name="標題 4">
            <a:extLst>
              <a:ext uri="{FF2B5EF4-FFF2-40B4-BE49-F238E27FC236}">
                <a16:creationId xmlns:a16="http://schemas.microsoft.com/office/drawing/2014/main" id="{2B4242BB-A52F-46F2-9913-386C4E506EBF}"/>
              </a:ext>
            </a:extLst>
          </p:cNvPr>
          <p:cNvSpPr txBox="1">
            <a:spLocks/>
          </p:cNvSpPr>
          <p:nvPr/>
        </p:nvSpPr>
        <p:spPr>
          <a:xfrm>
            <a:off x="1844184" y="2620301"/>
            <a:ext cx="9664644" cy="36449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just"/>
            <a:r>
              <a:rPr lang="zh-TW" altLang="en-US" sz="4500" b="1" dirty="0"/>
              <a:t>答：</a:t>
            </a:r>
            <a:r>
              <a:rPr lang="zh-TW" altLang="en-US" sz="4500" dirty="0"/>
              <a:t>我們這個系統協助溫室收集了許多的資料，我們也知道這些資料後續可以利用的價值非常廣，但因為這個系統蠻大的，在時間的限制下，只能免強把系統完成，在資料的運用上確實沒有到這麼深，著實可惜</a:t>
            </a:r>
          </a:p>
        </p:txBody>
      </p:sp>
    </p:spTree>
    <p:extLst>
      <p:ext uri="{BB962C8B-B14F-4D97-AF65-F5344CB8AC3E}">
        <p14:creationId xmlns:p14="http://schemas.microsoft.com/office/powerpoint/2010/main" val="66764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>
            <a:extLst>
              <a:ext uri="{FF2B5EF4-FFF2-40B4-BE49-F238E27FC236}">
                <a16:creationId xmlns:a16="http://schemas.microsoft.com/office/drawing/2014/main" id="{38E5B513-7273-47A8-8582-E32C5EA8E07E}"/>
              </a:ext>
            </a:extLst>
          </p:cNvPr>
          <p:cNvSpPr txBox="1">
            <a:spLocks/>
          </p:cNvSpPr>
          <p:nvPr/>
        </p:nvSpPr>
        <p:spPr>
          <a:xfrm>
            <a:off x="879860" y="440837"/>
            <a:ext cx="10219064" cy="15876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just">
              <a:buFont typeface="Wingdings" panose="05000000000000000000" pitchFamily="2" charset="2"/>
              <a:buChar char="l"/>
            </a:pPr>
            <a:r>
              <a:rPr lang="zh-TW" altLang="en-US" sz="5000" dirty="0">
                <a:solidFill>
                  <a:schemeClr val="accent4">
                    <a:lumMod val="75000"/>
                  </a:schemeClr>
                </a:solidFill>
              </a:rPr>
              <a:t>產品批次追蹤，庫存管理</a:t>
            </a:r>
            <a:r>
              <a:rPr lang="en-US" altLang="zh-TW" sz="5000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zh-TW" altLang="en-US" sz="5000" dirty="0">
                <a:solidFill>
                  <a:schemeClr val="accent4">
                    <a:lumMod val="75000"/>
                  </a:schemeClr>
                </a:solidFill>
              </a:rPr>
              <a:t>賣出後的追蹤</a:t>
            </a:r>
          </a:p>
        </p:txBody>
      </p:sp>
      <p:sp>
        <p:nvSpPr>
          <p:cNvPr id="3" name="標題 4">
            <a:extLst>
              <a:ext uri="{FF2B5EF4-FFF2-40B4-BE49-F238E27FC236}">
                <a16:creationId xmlns:a16="http://schemas.microsoft.com/office/drawing/2014/main" id="{193932D4-E6B0-433C-92D4-60975C59201C}"/>
              </a:ext>
            </a:extLst>
          </p:cNvPr>
          <p:cNvSpPr txBox="1">
            <a:spLocks/>
          </p:cNvSpPr>
          <p:nvPr/>
        </p:nvSpPr>
        <p:spPr>
          <a:xfrm>
            <a:off x="1844184" y="1615965"/>
            <a:ext cx="4811492" cy="61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4500" dirty="0"/>
          </a:p>
        </p:txBody>
      </p:sp>
      <p:sp>
        <p:nvSpPr>
          <p:cNvPr id="4" name="標題 4">
            <a:extLst>
              <a:ext uri="{FF2B5EF4-FFF2-40B4-BE49-F238E27FC236}">
                <a16:creationId xmlns:a16="http://schemas.microsoft.com/office/drawing/2014/main" id="{2B4242BB-A52F-46F2-9913-386C4E506EBF}"/>
              </a:ext>
            </a:extLst>
          </p:cNvPr>
          <p:cNvSpPr txBox="1">
            <a:spLocks/>
          </p:cNvSpPr>
          <p:nvPr/>
        </p:nvSpPr>
        <p:spPr>
          <a:xfrm>
            <a:off x="1749591" y="2686468"/>
            <a:ext cx="9664644" cy="19454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just"/>
            <a:r>
              <a:rPr lang="zh-TW" altLang="en-US" sz="4500" b="1" dirty="0"/>
              <a:t>答：</a:t>
            </a:r>
            <a:r>
              <a:rPr lang="zh-TW" altLang="en-US" sz="4500" dirty="0"/>
              <a:t>當初有詢問大哥這方面的問題，但因為大哥認為幫每包產品貼標籤太浪費人力了，所以這部份就沒有做</a:t>
            </a:r>
          </a:p>
        </p:txBody>
      </p:sp>
    </p:spTree>
    <p:extLst>
      <p:ext uri="{BB962C8B-B14F-4D97-AF65-F5344CB8AC3E}">
        <p14:creationId xmlns:p14="http://schemas.microsoft.com/office/powerpoint/2010/main" val="231994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>
            <a:extLst>
              <a:ext uri="{FF2B5EF4-FFF2-40B4-BE49-F238E27FC236}">
                <a16:creationId xmlns:a16="http://schemas.microsoft.com/office/drawing/2014/main" id="{38E5B513-7273-47A8-8582-E32C5EA8E07E}"/>
              </a:ext>
            </a:extLst>
          </p:cNvPr>
          <p:cNvSpPr txBox="1">
            <a:spLocks/>
          </p:cNvSpPr>
          <p:nvPr/>
        </p:nvSpPr>
        <p:spPr>
          <a:xfrm>
            <a:off x="879860" y="440837"/>
            <a:ext cx="10219064" cy="15876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just">
              <a:buFont typeface="Wingdings" panose="05000000000000000000" pitchFamily="2" charset="2"/>
              <a:buChar char="l"/>
            </a:pPr>
            <a:r>
              <a:rPr lang="zh-TW" altLang="en-US" sz="5000" dirty="0">
                <a:solidFill>
                  <a:schemeClr val="accent4">
                    <a:lumMod val="75000"/>
                  </a:schemeClr>
                </a:solidFill>
              </a:rPr>
              <a:t>你們這次專題有沒有遇到什麼問題</a:t>
            </a:r>
          </a:p>
        </p:txBody>
      </p:sp>
      <p:sp>
        <p:nvSpPr>
          <p:cNvPr id="3" name="標題 4">
            <a:extLst>
              <a:ext uri="{FF2B5EF4-FFF2-40B4-BE49-F238E27FC236}">
                <a16:creationId xmlns:a16="http://schemas.microsoft.com/office/drawing/2014/main" id="{193932D4-E6B0-433C-92D4-60975C59201C}"/>
              </a:ext>
            </a:extLst>
          </p:cNvPr>
          <p:cNvSpPr txBox="1">
            <a:spLocks/>
          </p:cNvSpPr>
          <p:nvPr/>
        </p:nvSpPr>
        <p:spPr>
          <a:xfrm>
            <a:off x="1844184" y="1615965"/>
            <a:ext cx="4811492" cy="61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4500" dirty="0"/>
          </a:p>
        </p:txBody>
      </p:sp>
      <p:sp>
        <p:nvSpPr>
          <p:cNvPr id="4" name="標題 4">
            <a:extLst>
              <a:ext uri="{FF2B5EF4-FFF2-40B4-BE49-F238E27FC236}">
                <a16:creationId xmlns:a16="http://schemas.microsoft.com/office/drawing/2014/main" id="{2B4242BB-A52F-46F2-9913-386C4E506EBF}"/>
              </a:ext>
            </a:extLst>
          </p:cNvPr>
          <p:cNvSpPr txBox="1">
            <a:spLocks/>
          </p:cNvSpPr>
          <p:nvPr/>
        </p:nvSpPr>
        <p:spPr>
          <a:xfrm>
            <a:off x="1749591" y="2028497"/>
            <a:ext cx="9664644" cy="43886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just"/>
            <a:r>
              <a:rPr lang="zh-TW" altLang="en-US" sz="4500" b="1" dirty="0"/>
              <a:t>答：</a:t>
            </a:r>
            <a:r>
              <a:rPr lang="zh-TW" altLang="en-US" sz="4500" dirty="0"/>
              <a:t>當初一開始做需求訪談的時候，就很實際地了解到老師上課說，在需求分析的時候很難引出案主實際需求的困擾。</a:t>
            </a:r>
            <a:endParaRPr lang="en-US" altLang="zh-TW" sz="4500" dirty="0"/>
          </a:p>
          <a:p>
            <a:pPr marL="180000" algn="just"/>
            <a:r>
              <a:rPr lang="zh-TW" altLang="en-US" sz="4500" b="1" dirty="0">
                <a:solidFill>
                  <a:schemeClr val="accent6">
                    <a:lumMod val="75000"/>
                  </a:schemeClr>
                </a:solidFill>
              </a:rPr>
              <a:t>老師：</a:t>
            </a:r>
            <a:r>
              <a:rPr lang="zh-TW" altLang="en-US" sz="4500" dirty="0">
                <a:solidFill>
                  <a:schemeClr val="accent6">
                    <a:lumMod val="75000"/>
                  </a:schemeClr>
                </a:solidFill>
              </a:rPr>
              <a:t>像這種的產業，你們可以花個一兩天實際看大哥作業，親身體驗會比較容易一點</a:t>
            </a:r>
            <a:endParaRPr lang="en-US" altLang="zh-TW" sz="45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7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>
            <a:extLst>
              <a:ext uri="{FF2B5EF4-FFF2-40B4-BE49-F238E27FC236}">
                <a16:creationId xmlns:a16="http://schemas.microsoft.com/office/drawing/2014/main" id="{38E5B513-7273-47A8-8582-E32C5EA8E07E}"/>
              </a:ext>
            </a:extLst>
          </p:cNvPr>
          <p:cNvSpPr txBox="1">
            <a:spLocks/>
          </p:cNvSpPr>
          <p:nvPr/>
        </p:nvSpPr>
        <p:spPr>
          <a:xfrm>
            <a:off x="2067528" y="1940854"/>
            <a:ext cx="8361229" cy="20982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建議</a:t>
            </a:r>
          </a:p>
        </p:txBody>
      </p:sp>
    </p:spTree>
    <p:extLst>
      <p:ext uri="{BB962C8B-B14F-4D97-AF65-F5344CB8AC3E}">
        <p14:creationId xmlns:p14="http://schemas.microsoft.com/office/powerpoint/2010/main" val="379596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>
            <a:extLst>
              <a:ext uri="{FF2B5EF4-FFF2-40B4-BE49-F238E27FC236}">
                <a16:creationId xmlns:a16="http://schemas.microsoft.com/office/drawing/2014/main" id="{38E5B513-7273-47A8-8582-E32C5EA8E07E}"/>
              </a:ext>
            </a:extLst>
          </p:cNvPr>
          <p:cNvSpPr txBox="1">
            <a:spLocks/>
          </p:cNvSpPr>
          <p:nvPr/>
        </p:nvSpPr>
        <p:spPr>
          <a:xfrm>
            <a:off x="879860" y="440837"/>
            <a:ext cx="10219064" cy="43886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just">
              <a:buFont typeface="Wingdings" panose="05000000000000000000" pitchFamily="2" charset="2"/>
              <a:buChar char="l"/>
            </a:pPr>
            <a:r>
              <a:rPr lang="zh-TW" altLang="en-US" sz="5000" dirty="0">
                <a:solidFill>
                  <a:schemeClr val="accent4">
                    <a:lumMod val="75000"/>
                  </a:schemeClr>
                </a:solidFill>
              </a:rPr>
              <a:t>你們可以做</a:t>
            </a:r>
            <a:r>
              <a:rPr lang="zh-TW" altLang="en-US" sz="5000" b="1" dirty="0">
                <a:solidFill>
                  <a:schemeClr val="accent4">
                    <a:lumMod val="75000"/>
                  </a:schemeClr>
                </a:solidFill>
              </a:rPr>
              <a:t>破損率</a:t>
            </a:r>
            <a:r>
              <a:rPr lang="zh-TW" altLang="en-US" sz="5000" dirty="0">
                <a:solidFill>
                  <a:schemeClr val="accent4">
                    <a:lumMod val="75000"/>
                  </a:schemeClr>
                </a:solidFill>
              </a:rPr>
              <a:t>這種東西，現在庫存都是完好的產品，但作物在種植當中一定會有壞掉的，如果在採收的時候可以讓他記錄破損了多少去做分析，會更好一點</a:t>
            </a:r>
          </a:p>
        </p:txBody>
      </p:sp>
      <p:sp>
        <p:nvSpPr>
          <p:cNvPr id="3" name="標題 4">
            <a:extLst>
              <a:ext uri="{FF2B5EF4-FFF2-40B4-BE49-F238E27FC236}">
                <a16:creationId xmlns:a16="http://schemas.microsoft.com/office/drawing/2014/main" id="{193932D4-E6B0-433C-92D4-60975C59201C}"/>
              </a:ext>
            </a:extLst>
          </p:cNvPr>
          <p:cNvSpPr txBox="1">
            <a:spLocks/>
          </p:cNvSpPr>
          <p:nvPr/>
        </p:nvSpPr>
        <p:spPr>
          <a:xfrm>
            <a:off x="1844184" y="1615965"/>
            <a:ext cx="4811492" cy="61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4500" dirty="0"/>
          </a:p>
        </p:txBody>
      </p:sp>
      <p:sp>
        <p:nvSpPr>
          <p:cNvPr id="4" name="標題 4">
            <a:extLst>
              <a:ext uri="{FF2B5EF4-FFF2-40B4-BE49-F238E27FC236}">
                <a16:creationId xmlns:a16="http://schemas.microsoft.com/office/drawing/2014/main" id="{2B4242BB-A52F-46F2-9913-386C4E506EBF}"/>
              </a:ext>
            </a:extLst>
          </p:cNvPr>
          <p:cNvSpPr txBox="1">
            <a:spLocks/>
          </p:cNvSpPr>
          <p:nvPr/>
        </p:nvSpPr>
        <p:spPr>
          <a:xfrm>
            <a:off x="1749591" y="2028497"/>
            <a:ext cx="9664644" cy="43886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just"/>
            <a:endParaRPr lang="en-US" altLang="zh-TW" sz="45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911484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BD5A28639C9A946BA5867BBE509BFA4" ma:contentTypeVersion="10" ma:contentTypeDescription="建立新的文件。" ma:contentTypeScope="" ma:versionID="a28061c524f1e51ae3bf7b1893fe2a05">
  <xsd:schema xmlns:xsd="http://www.w3.org/2001/XMLSchema" xmlns:xs="http://www.w3.org/2001/XMLSchema" xmlns:p="http://schemas.microsoft.com/office/2006/metadata/properties" xmlns:ns2="9a43fd32-1ed4-4001-b84e-0f8c67ede5aa" xmlns:ns3="b50e329c-f716-43f6-8587-8e19c6d0c1bb" targetNamespace="http://schemas.microsoft.com/office/2006/metadata/properties" ma:root="true" ma:fieldsID="94faeb3b5c93c74091fba34fbca837f7" ns2:_="" ns3:_="">
    <xsd:import namespace="9a43fd32-1ed4-4001-b84e-0f8c67ede5aa"/>
    <xsd:import namespace="b50e329c-f716-43f6-8587-8e19c6d0c1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43fd32-1ed4-4001-b84e-0f8c67ede5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0e329c-f716-43f6-8587-8e19c6d0c1b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EA40A3-D397-47E0-853C-E7F9D779CC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93566A-D018-4EB7-B7F8-E6FDB2F5CC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43fd32-1ed4-4001-b84e-0f8c67ede5aa"/>
    <ds:schemaRef ds:uri="b50e329c-f716-43f6-8587-8e19c6d0c1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DE41CD-1E52-4D75-AD86-AC60F8BDE867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9a43fd32-1ed4-4001-b84e-0f8c67ede5aa"/>
    <ds:schemaRef ds:uri="http://purl.org/dc/dcmitype/"/>
    <ds:schemaRef ds:uri="http://schemas.microsoft.com/office/infopath/2007/PartnerControls"/>
    <ds:schemaRef ds:uri="b50e329c-f716-43f6-8587-8e19c6d0c1bb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{4D46FEE3-8C23-498C-9952-30CDE4A6BC81}tf10001105</Template>
  <TotalTime>453</TotalTime>
  <Words>489</Words>
  <Application>Microsoft Office PowerPoint</Application>
  <PresentationFormat>寬螢幕</PresentationFormat>
  <Paragraphs>18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Calibri</vt:lpstr>
      <vt:lpstr>Franklin Gothic Book</vt:lpstr>
      <vt:lpstr>Wingdings</vt:lpstr>
      <vt:lpstr>裁剪</vt:lpstr>
      <vt:lpstr>12/1 問題整理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0313 Meeting</dc:title>
  <dc:creator>士芬 黃</dc:creator>
  <cp:lastModifiedBy>盧俊吉</cp:lastModifiedBy>
  <cp:revision>70</cp:revision>
  <dcterms:created xsi:type="dcterms:W3CDTF">2020-03-12T06:37:07Z</dcterms:created>
  <dcterms:modified xsi:type="dcterms:W3CDTF">2020-12-01T08:01:20Z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0x0101000BD5A28639C9A946BA5867BBE509BFA4</vt:lpwstr>
  </property>
</Properties>
</file>