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61" r:id="rId3"/>
    <p:sldId id="257" r:id="rId4"/>
    <p:sldId id="268" r:id="rId5"/>
    <p:sldId id="284" r:id="rId6"/>
    <p:sldId id="285" r:id="rId7"/>
    <p:sldId id="286" r:id="rId8"/>
    <p:sldId id="269" r:id="rId9"/>
    <p:sldId id="287" r:id="rId10"/>
    <p:sldId id="288" r:id="rId11"/>
    <p:sldId id="289" r:id="rId12"/>
    <p:sldId id="290" r:id="rId13"/>
    <p:sldId id="273" r:id="rId14"/>
    <p:sldId id="279" r:id="rId15"/>
  </p:sldIdLst>
  <p:sldSz cx="9144000" cy="5143500" type="screen16x9"/>
  <p:notesSz cx="6858000" cy="9144000"/>
  <p:embeddedFontLst>
    <p:embeddedFont>
      <p:font typeface="Arvo" panose="020B0604020202020204" charset="0"/>
      <p:regular r:id="rId17"/>
      <p:bold r:id="rId18"/>
      <p:italic r:id="rId19"/>
      <p:boldItalic r:id="rId20"/>
    </p:embeddedFont>
    <p:embeddedFont>
      <p:font typeface="Roboto Condensed" panose="020B0604020202020204" charset="0"/>
      <p:regular r:id="rId21"/>
      <p:bold r:id="rId22"/>
      <p:italic r:id="rId23"/>
      <p:boldItalic r:id="rId24"/>
    </p:embeddedFont>
    <p:embeddedFont>
      <p:font typeface="Roboto Condensed Light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84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DD64BC-6B65-4D95-9322-815EDE7B9FBF}" v="353" dt="2019-06-01T19:19:20.967"/>
  </p1510:revLst>
</p1510:revInfo>
</file>

<file path=ppt/tableStyles.xml><?xml version="1.0" encoding="utf-8"?>
<a:tblStyleLst xmlns:a="http://schemas.openxmlformats.org/drawingml/2006/main" def="{23C66A57-7DF4-429F-8C5D-670DAA2D0028}">
  <a:tblStyle styleId="{23C66A57-7DF4-429F-8C5D-670DAA2D00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zi Nahhas" userId="af8a7d33-c5f8-41f5-9870-3d93133ce532" providerId="ADAL" clId="{53DD64BC-6B65-4D95-9322-815EDE7B9FBF}"/>
    <pc:docChg chg="undo redo custSel addSld delSld modSld">
      <pc:chgData name="Ramzi Nahhas" userId="af8a7d33-c5f8-41f5-9870-3d93133ce532" providerId="ADAL" clId="{53DD64BC-6B65-4D95-9322-815EDE7B9FBF}" dt="2019-06-01T19:19:20.967" v="351" actId="2696"/>
      <pc:docMkLst>
        <pc:docMk/>
      </pc:docMkLst>
      <pc:sldChg chg="modSp">
        <pc:chgData name="Ramzi Nahhas" userId="af8a7d33-c5f8-41f5-9870-3d93133ce532" providerId="ADAL" clId="{53DD64BC-6B65-4D95-9322-815EDE7B9FBF}" dt="2019-06-01T18:51:41.207" v="162" actId="114"/>
        <pc:sldMkLst>
          <pc:docMk/>
          <pc:sldMk cId="0" sldId="261"/>
        </pc:sldMkLst>
        <pc:spChg chg="mod">
          <ac:chgData name="Ramzi Nahhas" userId="af8a7d33-c5f8-41f5-9870-3d93133ce532" providerId="ADAL" clId="{53DD64BC-6B65-4D95-9322-815EDE7B9FBF}" dt="2019-06-01T18:51:41.207" v="162" actId="114"/>
          <ac:spMkLst>
            <pc:docMk/>
            <pc:sldMk cId="0" sldId="261"/>
            <ac:spMk id="237" creationId="{00000000-0000-0000-0000-000000000000}"/>
          </ac:spMkLst>
        </pc:spChg>
      </pc:sldChg>
      <pc:sldChg chg="modSp">
        <pc:chgData name="Ramzi Nahhas" userId="af8a7d33-c5f8-41f5-9870-3d93133ce532" providerId="ADAL" clId="{53DD64BC-6B65-4D95-9322-815EDE7B9FBF}" dt="2019-06-01T19:04:07.969" v="233" actId="20577"/>
        <pc:sldMkLst>
          <pc:docMk/>
          <pc:sldMk cId="0" sldId="273"/>
        </pc:sldMkLst>
        <pc:spChg chg="mod">
          <ac:chgData name="Ramzi Nahhas" userId="af8a7d33-c5f8-41f5-9870-3d93133ce532" providerId="ADAL" clId="{53DD64BC-6B65-4D95-9322-815EDE7B9FBF}" dt="2019-06-01T19:04:07.969" v="233" actId="20577"/>
          <ac:spMkLst>
            <pc:docMk/>
            <pc:sldMk cId="0" sldId="273"/>
            <ac:spMk id="26" creationId="{00000000-0000-0000-0000-000000000000}"/>
          </ac:spMkLst>
        </pc:spChg>
      </pc:sldChg>
      <pc:sldChg chg="addSp delSp modSp">
        <pc:chgData name="Ramzi Nahhas" userId="af8a7d33-c5f8-41f5-9870-3d93133ce532" providerId="ADAL" clId="{53DD64BC-6B65-4D95-9322-815EDE7B9FBF}" dt="2019-06-01T16:05:04.048" v="17" actId="1076"/>
        <pc:sldMkLst>
          <pc:docMk/>
          <pc:sldMk cId="3255287760" sldId="284"/>
        </pc:sldMkLst>
        <pc:picChg chg="add del mod ord">
          <ac:chgData name="Ramzi Nahhas" userId="af8a7d33-c5f8-41f5-9870-3d93133ce532" providerId="ADAL" clId="{53DD64BC-6B65-4D95-9322-815EDE7B9FBF}" dt="2019-06-01T16:05:04.048" v="17" actId="1076"/>
          <ac:picMkLst>
            <pc:docMk/>
            <pc:sldMk cId="3255287760" sldId="284"/>
            <ac:picMk id="2" creationId="{515CFAE6-C289-4CC0-B575-6A7D91F7379E}"/>
          </ac:picMkLst>
        </pc:picChg>
        <pc:picChg chg="add del">
          <ac:chgData name="Ramzi Nahhas" userId="af8a7d33-c5f8-41f5-9870-3d93133ce532" providerId="ADAL" clId="{53DD64BC-6B65-4D95-9322-815EDE7B9FBF}" dt="2019-06-01T16:05:02.978" v="14" actId="478"/>
          <ac:picMkLst>
            <pc:docMk/>
            <pc:sldMk cId="3255287760" sldId="284"/>
            <ac:picMk id="15" creationId="{DEB9DE08-062E-4B10-AE0C-6551FA3548A3}"/>
          </ac:picMkLst>
        </pc:picChg>
        <pc:picChg chg="mod">
          <ac:chgData name="Ramzi Nahhas" userId="af8a7d33-c5f8-41f5-9870-3d93133ce532" providerId="ADAL" clId="{53DD64BC-6B65-4D95-9322-815EDE7B9FBF}" dt="2019-06-01T16:04:31.075" v="8" actId="1076"/>
          <ac:picMkLst>
            <pc:docMk/>
            <pc:sldMk cId="3255287760" sldId="284"/>
            <ac:picMk id="16" creationId="{6091B229-9AC2-438D-A79D-FF520A9D5BE5}"/>
          </ac:picMkLst>
        </pc:picChg>
      </pc:sldChg>
      <pc:sldChg chg="addSp delSp modSp">
        <pc:chgData name="Ramzi Nahhas" userId="af8a7d33-c5f8-41f5-9870-3d93133ce532" providerId="ADAL" clId="{53DD64BC-6B65-4D95-9322-815EDE7B9FBF}" dt="2019-06-01T16:05:45.278" v="22" actId="14100"/>
        <pc:sldMkLst>
          <pc:docMk/>
          <pc:sldMk cId="4277781051" sldId="285"/>
        </pc:sldMkLst>
        <pc:picChg chg="add mod">
          <ac:chgData name="Ramzi Nahhas" userId="af8a7d33-c5f8-41f5-9870-3d93133ce532" providerId="ADAL" clId="{53DD64BC-6B65-4D95-9322-815EDE7B9FBF}" dt="2019-06-01T16:05:45.278" v="22" actId="14100"/>
          <ac:picMkLst>
            <pc:docMk/>
            <pc:sldMk cId="4277781051" sldId="285"/>
            <ac:picMk id="2" creationId="{93DFFE56-7BE3-417F-A496-FDFA06733DD8}"/>
          </ac:picMkLst>
        </pc:picChg>
        <pc:picChg chg="del">
          <ac:chgData name="Ramzi Nahhas" userId="af8a7d33-c5f8-41f5-9870-3d93133ce532" providerId="ADAL" clId="{53DD64BC-6B65-4D95-9322-815EDE7B9FBF}" dt="2019-06-01T16:05:37.440" v="18" actId="478"/>
          <ac:picMkLst>
            <pc:docMk/>
            <pc:sldMk cId="4277781051" sldId="285"/>
            <ac:picMk id="17" creationId="{43CC1C6B-9A79-41F2-B9E4-59E8FBF3308A}"/>
          </ac:picMkLst>
        </pc:picChg>
      </pc:sldChg>
      <pc:sldChg chg="addSp delSp modSp">
        <pc:chgData name="Ramzi Nahhas" userId="af8a7d33-c5f8-41f5-9870-3d93133ce532" providerId="ADAL" clId="{53DD64BC-6B65-4D95-9322-815EDE7B9FBF}" dt="2019-06-01T16:06:25.646" v="27" actId="14100"/>
        <pc:sldMkLst>
          <pc:docMk/>
          <pc:sldMk cId="2679351216" sldId="286"/>
        </pc:sldMkLst>
        <pc:picChg chg="add mod">
          <ac:chgData name="Ramzi Nahhas" userId="af8a7d33-c5f8-41f5-9870-3d93133ce532" providerId="ADAL" clId="{53DD64BC-6B65-4D95-9322-815EDE7B9FBF}" dt="2019-06-01T16:06:25.646" v="27" actId="14100"/>
          <ac:picMkLst>
            <pc:docMk/>
            <pc:sldMk cId="2679351216" sldId="286"/>
            <ac:picMk id="2" creationId="{2845EE05-24C5-4D7D-A78E-A4CF9B6866BA}"/>
          </ac:picMkLst>
        </pc:picChg>
        <pc:picChg chg="del">
          <ac:chgData name="Ramzi Nahhas" userId="af8a7d33-c5f8-41f5-9870-3d93133ce532" providerId="ADAL" clId="{53DD64BC-6B65-4D95-9322-815EDE7B9FBF}" dt="2019-06-01T16:06:13.506" v="23" actId="478"/>
          <ac:picMkLst>
            <pc:docMk/>
            <pc:sldMk cId="2679351216" sldId="286"/>
            <ac:picMk id="16" creationId="{B129DB76-68A4-40E7-AF42-55648117E7E6}"/>
          </ac:picMkLst>
        </pc:picChg>
      </pc:sldChg>
      <pc:sldChg chg="modSp">
        <pc:chgData name="Ramzi Nahhas" userId="af8a7d33-c5f8-41f5-9870-3d93133ce532" providerId="ADAL" clId="{53DD64BC-6B65-4D95-9322-815EDE7B9FBF}" dt="2019-06-01T16:08:06.074" v="52" actId="20577"/>
        <pc:sldMkLst>
          <pc:docMk/>
          <pc:sldMk cId="174411122" sldId="287"/>
        </pc:sldMkLst>
        <pc:spChg chg="mod">
          <ac:chgData name="Ramzi Nahhas" userId="af8a7d33-c5f8-41f5-9870-3d93133ce532" providerId="ADAL" clId="{53DD64BC-6B65-4D95-9322-815EDE7B9FBF}" dt="2019-06-01T16:08:06.074" v="52" actId="20577"/>
          <ac:spMkLst>
            <pc:docMk/>
            <pc:sldMk cId="174411122" sldId="287"/>
            <ac:spMk id="193" creationId="{00000000-0000-0000-0000-000000000000}"/>
          </ac:spMkLst>
        </pc:spChg>
      </pc:sldChg>
      <pc:sldChg chg="addSp delSp modSp">
        <pc:chgData name="Ramzi Nahhas" userId="af8a7d33-c5f8-41f5-9870-3d93133ce532" providerId="ADAL" clId="{53DD64BC-6B65-4D95-9322-815EDE7B9FBF}" dt="2019-06-01T19:02:51.375" v="170" actId="14100"/>
        <pc:sldMkLst>
          <pc:docMk/>
          <pc:sldMk cId="367742976" sldId="289"/>
        </pc:sldMkLst>
        <pc:picChg chg="add mod">
          <ac:chgData name="Ramzi Nahhas" userId="af8a7d33-c5f8-41f5-9870-3d93133ce532" providerId="ADAL" clId="{53DD64BC-6B65-4D95-9322-815EDE7B9FBF}" dt="2019-06-01T19:02:29.978" v="166" actId="1076"/>
          <ac:picMkLst>
            <pc:docMk/>
            <pc:sldMk cId="367742976" sldId="289"/>
            <ac:picMk id="2" creationId="{7CB270AA-23C9-433F-B397-2335B2B8789E}"/>
          </ac:picMkLst>
        </pc:picChg>
        <pc:picChg chg="add mod">
          <ac:chgData name="Ramzi Nahhas" userId="af8a7d33-c5f8-41f5-9870-3d93133ce532" providerId="ADAL" clId="{53DD64BC-6B65-4D95-9322-815EDE7B9FBF}" dt="2019-06-01T19:02:51.375" v="170" actId="14100"/>
          <ac:picMkLst>
            <pc:docMk/>
            <pc:sldMk cId="367742976" sldId="289"/>
            <ac:picMk id="3" creationId="{B0066F3E-6190-4604-ABEA-2CA2981A7735}"/>
          </ac:picMkLst>
        </pc:picChg>
        <pc:picChg chg="del">
          <ac:chgData name="Ramzi Nahhas" userId="af8a7d33-c5f8-41f5-9870-3d93133ce532" providerId="ADAL" clId="{53DD64BC-6B65-4D95-9322-815EDE7B9FBF}" dt="2019-06-01T19:02:21.517" v="163" actId="478"/>
          <ac:picMkLst>
            <pc:docMk/>
            <pc:sldMk cId="367742976" sldId="289"/>
            <ac:picMk id="13" creationId="{00000000-0000-0000-0000-000000000000}"/>
          </ac:picMkLst>
        </pc:picChg>
      </pc:sldChg>
      <pc:sldChg chg="addSp modSp add">
        <pc:chgData name="Ramzi Nahhas" userId="af8a7d33-c5f8-41f5-9870-3d93133ce532" providerId="ADAL" clId="{53DD64BC-6B65-4D95-9322-815EDE7B9FBF}" dt="2019-06-01T19:15:17.223" v="242" actId="1076"/>
        <pc:sldMkLst>
          <pc:docMk/>
          <pc:sldMk cId="2059188934" sldId="290"/>
        </pc:sldMkLst>
        <pc:spChg chg="add mod">
          <ac:chgData name="Ramzi Nahhas" userId="af8a7d33-c5f8-41f5-9870-3d93133ce532" providerId="ADAL" clId="{53DD64BC-6B65-4D95-9322-815EDE7B9FBF}" dt="2019-06-01T19:15:05.060" v="240" actId="14100"/>
          <ac:spMkLst>
            <pc:docMk/>
            <pc:sldMk cId="2059188934" sldId="290"/>
            <ac:spMk id="4" creationId="{08467405-6194-421A-83D4-C5E109E586AA}"/>
          </ac:spMkLst>
        </pc:spChg>
        <pc:spChg chg="add mod">
          <ac:chgData name="Ramzi Nahhas" userId="af8a7d33-c5f8-41f5-9870-3d93133ce532" providerId="ADAL" clId="{53DD64BC-6B65-4D95-9322-815EDE7B9FBF}" dt="2019-06-01T19:15:17.223" v="242" actId="1076"/>
          <ac:spMkLst>
            <pc:docMk/>
            <pc:sldMk cId="2059188934" sldId="290"/>
            <ac:spMk id="15" creationId="{C21B084F-252C-4E10-A37D-802AB589A92E}"/>
          </ac:spMkLst>
        </pc:spChg>
      </pc:sldChg>
      <pc:sldChg chg="modSp add del">
        <pc:chgData name="Ramzi Nahhas" userId="af8a7d33-c5f8-41f5-9870-3d93133ce532" providerId="ADAL" clId="{53DD64BC-6B65-4D95-9322-815EDE7B9FBF}" dt="2019-06-01T19:19:20.967" v="351" actId="2696"/>
        <pc:sldMkLst>
          <pc:docMk/>
          <pc:sldMk cId="2884174577" sldId="291"/>
        </pc:sldMkLst>
        <pc:spChg chg="mod">
          <ac:chgData name="Ramzi Nahhas" userId="af8a7d33-c5f8-41f5-9870-3d93133ce532" providerId="ADAL" clId="{53DD64BC-6B65-4D95-9322-815EDE7B9FBF}" dt="2019-06-01T19:18:47.088" v="250" actId="20577"/>
          <ac:spMkLst>
            <pc:docMk/>
            <pc:sldMk cId="2884174577" sldId="291"/>
            <ac:spMk id="2" creationId="{12F0866A-CF9B-45F3-ACA2-1C7488381AD5}"/>
          </ac:spMkLst>
        </pc:spChg>
        <pc:spChg chg="mod">
          <ac:chgData name="Ramzi Nahhas" userId="af8a7d33-c5f8-41f5-9870-3d93133ce532" providerId="ADAL" clId="{53DD64BC-6B65-4D95-9322-815EDE7B9FBF}" dt="2019-06-01T19:19:13.112" v="350" actId="20577"/>
          <ac:spMkLst>
            <pc:docMk/>
            <pc:sldMk cId="2884174577" sldId="291"/>
            <ac:spMk id="3" creationId="{12298DFF-17A5-49FF-A8E5-8988BE79643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4907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1090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5485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311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2221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6354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2810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isabel.ma3198#!/vizhome/2019SDSSHackthon-KingCountyhousing/Present?publish=y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44450" y="1171950"/>
            <a:ext cx="819785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dirty="0"/>
              <a:t>Factors Associated with Eviction Rate</a:t>
            </a:r>
            <a:br>
              <a:rPr lang="en-US" sz="3600" dirty="0"/>
            </a:br>
            <a:r>
              <a:rPr lang="en-US" sz="3200" dirty="0"/>
              <a:t>King County, WA</a:t>
            </a:r>
            <a:br>
              <a:rPr lang="en-US" sz="3600" dirty="0"/>
            </a:br>
            <a:r>
              <a:rPr lang="en-US" sz="3200" dirty="0"/>
              <a:t>2011-2016</a:t>
            </a:r>
            <a:br>
              <a:rPr lang="en-US" sz="3200" dirty="0"/>
            </a:br>
            <a:br>
              <a:rPr lang="en-US" sz="3200" dirty="0"/>
            </a:br>
            <a:r>
              <a:rPr lang="en-US" sz="1600" b="0" dirty="0"/>
              <a:t>2019 SDSS Hackathon</a:t>
            </a:r>
            <a:br>
              <a:rPr lang="en-US" sz="2400" b="0" dirty="0"/>
            </a:br>
            <a:r>
              <a:rPr lang="en-US" sz="1400" b="0" dirty="0"/>
              <a:t>Isabel Ma – Quality Engineer, LexisNexis Risk Solutions, MN</a:t>
            </a:r>
            <a:br>
              <a:rPr lang="en-US" sz="1400" b="0" dirty="0"/>
            </a:br>
            <a:r>
              <a:rPr lang="en-US" sz="1400" b="0" dirty="0"/>
              <a:t>Chuchu Cheng – PhD student, Quantitative Psychology, Boston College</a:t>
            </a:r>
            <a:br>
              <a:rPr lang="en-US" sz="1400" b="0" dirty="0"/>
            </a:br>
            <a:r>
              <a:rPr lang="en-US" sz="1400" b="0" dirty="0" err="1"/>
              <a:t>Ramzi</a:t>
            </a:r>
            <a:r>
              <a:rPr lang="en-US" sz="1400" b="0" dirty="0"/>
              <a:t> W. </a:t>
            </a:r>
            <a:r>
              <a:rPr lang="en-US" sz="1400" b="0" dirty="0" err="1"/>
              <a:t>Nahhas</a:t>
            </a:r>
            <a:r>
              <a:rPr lang="en-US" sz="1400" b="0" dirty="0"/>
              <a:t>, PhD, Manager, Data Sciences, </a:t>
            </a:r>
            <a:r>
              <a:rPr lang="en-US" sz="1400" b="0" dirty="0" err="1"/>
              <a:t>Ventech</a:t>
            </a:r>
            <a:r>
              <a:rPr lang="en-US" sz="1400" b="0" dirty="0"/>
              <a:t> Solutions, Columbus, OH</a:t>
            </a:r>
            <a:br>
              <a:rPr lang="en-US" sz="1400" b="0" dirty="0"/>
            </a:br>
            <a:endParaRPr sz="14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B5A80-CA6D-43DE-9643-31B54B1EC820}"/>
              </a:ext>
            </a:extLst>
          </p:cNvPr>
          <p:cNvSpPr txBox="1">
            <a:spLocks/>
          </p:cNvSpPr>
          <p:nvPr/>
        </p:nvSpPr>
        <p:spPr>
          <a:xfrm>
            <a:off x="6321858" y="3124200"/>
            <a:ext cx="3056719" cy="201930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5">
            <a:extLst>
              <a:ext uri="{FF2B5EF4-FFF2-40B4-BE49-F238E27FC236}">
                <a16:creationId xmlns:a16="http://schemas.microsoft.com/office/drawing/2014/main" id="{DCBF1C34-59C2-4C02-89A7-10F8C4A459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48" y="1430012"/>
            <a:ext cx="6867151" cy="3620862"/>
          </a:xfrm>
          <a:prstGeom prst="rect">
            <a:avLst/>
          </a:prstGeom>
        </p:spPr>
      </p:pic>
      <p:sp>
        <p:nvSpPr>
          <p:cNvPr id="341" name="Google Shape;341;p23"/>
          <p:cNvSpPr txBox="1">
            <a:spLocks noGrp="1"/>
          </p:cNvSpPr>
          <p:nvPr>
            <p:ph type="title"/>
          </p:nvPr>
        </p:nvSpPr>
        <p:spPr>
          <a:xfrm>
            <a:off x="814274" y="392575"/>
            <a:ext cx="568317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Are the relationships between predictors and eviction rate changing over time?</a:t>
            </a:r>
            <a:endParaRPr sz="2400" dirty="0"/>
          </a:p>
        </p:txBody>
      </p:sp>
      <p:sp>
        <p:nvSpPr>
          <p:cNvPr id="343" name="Google Shape;343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344" name="Google Shape;344;p23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45" name="Google Shape;345;p2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20318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>
            <a:spLocks noGrp="1"/>
          </p:cNvSpPr>
          <p:nvPr>
            <p:ph type="title"/>
          </p:nvPr>
        </p:nvSpPr>
        <p:spPr>
          <a:xfrm>
            <a:off x="814274" y="392575"/>
            <a:ext cx="568317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Variable Importance</a:t>
            </a:r>
            <a:endParaRPr sz="2400" dirty="0"/>
          </a:p>
        </p:txBody>
      </p:sp>
      <p:sp>
        <p:nvSpPr>
          <p:cNvPr id="343" name="Google Shape;343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344" name="Google Shape;344;p23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45" name="Google Shape;345;p2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CB270AA-23C9-433F-B397-2335B2B87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8775"/>
            <a:ext cx="4558626" cy="39369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066F3E-6190-4604-ABEA-2CA2981A7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774" y="1158774"/>
            <a:ext cx="4558626" cy="393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2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>
            <a:spLocks noGrp="1"/>
          </p:cNvSpPr>
          <p:nvPr>
            <p:ph type="title"/>
          </p:nvPr>
        </p:nvSpPr>
        <p:spPr>
          <a:xfrm>
            <a:off x="814274" y="392575"/>
            <a:ext cx="568317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Variable Importance</a:t>
            </a:r>
            <a:endParaRPr sz="2400" dirty="0"/>
          </a:p>
        </p:txBody>
      </p:sp>
      <p:sp>
        <p:nvSpPr>
          <p:cNvPr id="343" name="Google Shape;343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344" name="Google Shape;344;p23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45" name="Google Shape;345;p2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CB270AA-23C9-433F-B397-2335B2B87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8775"/>
            <a:ext cx="4558626" cy="39369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066F3E-6190-4604-ABEA-2CA2981A7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774" y="1158774"/>
            <a:ext cx="4558626" cy="39369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8467405-6194-421A-83D4-C5E109E586AA}"/>
              </a:ext>
            </a:extLst>
          </p:cNvPr>
          <p:cNvSpPr/>
          <p:nvPr/>
        </p:nvSpPr>
        <p:spPr>
          <a:xfrm>
            <a:off x="307844" y="1766455"/>
            <a:ext cx="1385874" cy="259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1B084F-252C-4E10-A37D-802AB589A92E}"/>
              </a:ext>
            </a:extLst>
          </p:cNvPr>
          <p:cNvSpPr/>
          <p:nvPr/>
        </p:nvSpPr>
        <p:spPr>
          <a:xfrm>
            <a:off x="4753202" y="3519055"/>
            <a:ext cx="1385874" cy="259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88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Conclusions</a:t>
            </a:r>
            <a:endParaRPr sz="2400" dirty="0"/>
          </a:p>
        </p:txBody>
      </p:sp>
      <p:sp>
        <p:nvSpPr>
          <p:cNvPr id="446" name="Google Shape;446;p2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450" name="Google Shape;450;p28"/>
          <p:cNvGrpSpPr/>
          <p:nvPr/>
        </p:nvGrpSpPr>
        <p:grpSpPr>
          <a:xfrm>
            <a:off x="305070" y="605926"/>
            <a:ext cx="323793" cy="339493"/>
            <a:chOff x="5961125" y="1623900"/>
            <a:chExt cx="427450" cy="448175"/>
          </a:xfrm>
        </p:grpSpPr>
        <p:sp>
          <p:nvSpPr>
            <p:cNvPr id="451" name="Google Shape;451;p2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37;p16"/>
          <p:cNvSpPr txBox="1">
            <a:spLocks noGrp="1"/>
          </p:cNvSpPr>
          <p:nvPr>
            <p:ph type="body" idx="1"/>
          </p:nvPr>
        </p:nvSpPr>
        <p:spPr>
          <a:xfrm>
            <a:off x="415760" y="1340427"/>
            <a:ext cx="8210779" cy="37095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>
                <a:latin typeface="+mn-lt"/>
              </a:rPr>
              <a:t>Has the eviction rate changed over time?</a:t>
            </a:r>
          </a:p>
          <a:p>
            <a:pPr lvl="1">
              <a:spcBef>
                <a:spcPts val="600"/>
              </a:spcBef>
            </a:pPr>
            <a:r>
              <a:rPr lang="en-US" sz="1600" b="1" dirty="0">
                <a:solidFill>
                  <a:srgbClr val="DF8467"/>
                </a:solidFill>
              </a:rPr>
              <a:t>Yes, decreasing</a:t>
            </a:r>
            <a:endParaRPr lang="en-US" sz="1600" dirty="0">
              <a:solidFill>
                <a:srgbClr val="DF8467"/>
              </a:solidFill>
              <a:latin typeface="+mn-lt"/>
            </a:endParaRPr>
          </a:p>
          <a:p>
            <a:r>
              <a:rPr lang="en-US" sz="1600" dirty="0">
                <a:latin typeface="+mn-lt"/>
              </a:rPr>
              <a:t>What factors are associated with eviction rate?</a:t>
            </a:r>
          </a:p>
          <a:p>
            <a:pPr lvl="1">
              <a:spcBef>
                <a:spcPts val="600"/>
              </a:spcBef>
            </a:pPr>
            <a:r>
              <a:rPr lang="en-US" sz="1600" b="1" dirty="0">
                <a:solidFill>
                  <a:srgbClr val="DF8467"/>
                </a:solidFill>
              </a:rPr>
              <a:t>Most important:  unmeasured factors changing with time, median property value</a:t>
            </a:r>
          </a:p>
          <a:p>
            <a:r>
              <a:rPr lang="en-US" sz="1600" dirty="0">
                <a:latin typeface="+mn-lt"/>
              </a:rPr>
              <a:t>What predictors of eviction rate have changed over time?</a:t>
            </a:r>
          </a:p>
          <a:p>
            <a:pPr lvl="1">
              <a:spcBef>
                <a:spcPts val="600"/>
              </a:spcBef>
            </a:pPr>
            <a:r>
              <a:rPr lang="en-US" sz="1600" b="1" dirty="0">
                <a:solidFill>
                  <a:srgbClr val="DF8467"/>
                </a:solidFill>
              </a:rPr>
              <a:t>Increasing median gross rent (associated with </a:t>
            </a:r>
            <a:r>
              <a:rPr lang="en-US" sz="1600" b="1" i="1" dirty="0">
                <a:solidFill>
                  <a:srgbClr val="00B050"/>
                </a:solidFill>
              </a:rPr>
              <a:t>decreasing</a:t>
            </a:r>
            <a:r>
              <a:rPr lang="en-US" sz="1600" b="1" dirty="0">
                <a:solidFill>
                  <a:srgbClr val="DF8467"/>
                </a:solidFill>
              </a:rPr>
              <a:t> eviction rate)</a:t>
            </a:r>
          </a:p>
          <a:p>
            <a:pPr lvl="1">
              <a:spcBef>
                <a:spcPts val="600"/>
              </a:spcBef>
            </a:pPr>
            <a:r>
              <a:rPr lang="en-US" sz="1600" b="1" dirty="0">
                <a:solidFill>
                  <a:srgbClr val="DF8467"/>
                </a:solidFill>
              </a:rPr>
              <a:t>Increasing population (associated with </a:t>
            </a:r>
            <a:r>
              <a:rPr lang="en-US" sz="1600" b="1" i="1" dirty="0">
                <a:solidFill>
                  <a:srgbClr val="00B050"/>
                </a:solidFill>
              </a:rPr>
              <a:t>increasing</a:t>
            </a:r>
            <a:r>
              <a:rPr lang="en-US" sz="1600" b="1" dirty="0">
                <a:solidFill>
                  <a:srgbClr val="DF8467"/>
                </a:solidFill>
              </a:rPr>
              <a:t> eviction rate)</a:t>
            </a:r>
          </a:p>
          <a:p>
            <a:pPr lvl="1">
              <a:spcBef>
                <a:spcPts val="600"/>
              </a:spcBef>
            </a:pPr>
            <a:r>
              <a:rPr lang="en-US" sz="1600" b="1" dirty="0">
                <a:solidFill>
                  <a:srgbClr val="DF8467"/>
                </a:solidFill>
              </a:rPr>
              <a:t>Increasing median household income  (associated with </a:t>
            </a:r>
            <a:r>
              <a:rPr lang="en-US" sz="1600" b="1" i="1" dirty="0">
                <a:solidFill>
                  <a:srgbClr val="00B050"/>
                </a:solidFill>
              </a:rPr>
              <a:t>decreasing</a:t>
            </a:r>
            <a:r>
              <a:rPr lang="en-US" sz="1600" b="1" dirty="0">
                <a:solidFill>
                  <a:srgbClr val="DF8467"/>
                </a:solidFill>
              </a:rPr>
              <a:t> eviction rate)</a:t>
            </a:r>
          </a:p>
          <a:p>
            <a:pPr lvl="1">
              <a:spcBef>
                <a:spcPts val="600"/>
              </a:spcBef>
            </a:pPr>
            <a:r>
              <a:rPr lang="en-US" sz="1600" b="1" dirty="0">
                <a:solidFill>
                  <a:srgbClr val="DF8467"/>
                </a:solidFill>
              </a:rPr>
              <a:t>Increasing % Asian (associated with </a:t>
            </a:r>
            <a:r>
              <a:rPr lang="en-US" sz="1600" b="1" i="1" dirty="0">
                <a:solidFill>
                  <a:srgbClr val="00B050"/>
                </a:solidFill>
              </a:rPr>
              <a:t>decreasing</a:t>
            </a:r>
            <a:r>
              <a:rPr lang="en-US" sz="1600" b="1" dirty="0">
                <a:solidFill>
                  <a:srgbClr val="DF8467"/>
                </a:solidFill>
              </a:rPr>
              <a:t> eviction rate) </a:t>
            </a:r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Are the relationships between predictors and eviction rate changing over time?</a:t>
            </a:r>
          </a:p>
          <a:p>
            <a:pPr lvl="1"/>
            <a:r>
              <a:rPr lang="en-US" sz="1600" b="1" dirty="0">
                <a:solidFill>
                  <a:srgbClr val="DF8467"/>
                </a:solidFill>
              </a:rPr>
              <a:t>No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123441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9800"/>
                </a:solidFill>
              </a:rPr>
              <a:t>THANK YOU!</a:t>
            </a:r>
            <a:endParaRPr sz="6000" dirty="0">
              <a:solidFill>
                <a:srgbClr val="FF9800"/>
              </a:solidFill>
            </a:endParaRPr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2461117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Any questions?</a:t>
            </a:r>
            <a:endParaRPr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Research questions</a:t>
            </a:r>
            <a:endParaRPr sz="2400"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426550"/>
            <a:ext cx="706592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latin typeface="+mn-lt"/>
              </a:rPr>
              <a:t>Has the eviction rate changed over time?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+mn-lt"/>
              </a:rPr>
              <a:t>What factors are associated with eviction rate?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+mn-lt"/>
              </a:rPr>
              <a:t>What predictors of eviction rate have changed over time?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+mn-lt"/>
              </a:rPr>
              <a:t>Are the </a:t>
            </a:r>
            <a:r>
              <a:rPr lang="en-US" i="1" dirty="0">
                <a:latin typeface="+mn-lt"/>
              </a:rPr>
              <a:t>relationships</a:t>
            </a:r>
            <a:r>
              <a:rPr lang="en-US" dirty="0">
                <a:latin typeface="+mn-lt"/>
              </a:rPr>
              <a:t> between predictors and eviction rate changing over time?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Data Sources</a:t>
            </a:r>
            <a:endParaRPr sz="2400" dirty="0"/>
          </a:p>
        </p:txBody>
      </p:sp>
      <p:sp>
        <p:nvSpPr>
          <p:cNvPr id="190" name="Google Shape;190;p12"/>
          <p:cNvSpPr txBox="1">
            <a:spLocks noGrp="1"/>
          </p:cNvSpPr>
          <p:nvPr>
            <p:ph type="body" idx="2"/>
          </p:nvPr>
        </p:nvSpPr>
        <p:spPr>
          <a:xfrm>
            <a:off x="4718484" y="1640347"/>
            <a:ext cx="4195058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800" b="1" dirty="0">
                <a:solidFill>
                  <a:srgbClr val="FF9800"/>
                </a:solidFill>
                <a:latin typeface="+mj-lt"/>
              </a:rPr>
              <a:t>Evictions Lab, Princeton University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Eviction rate </a:t>
            </a:r>
          </a:p>
          <a:p>
            <a:pPr marL="0" indent="0">
              <a:buNone/>
            </a:pPr>
            <a:r>
              <a:rPr lang="en-US" sz="1400" dirty="0">
                <a:latin typeface="+mn-lt"/>
              </a:rPr>
              <a:t>    (# per 100 renter-occupied households)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Poverty rate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% renter occupied households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Median property value</a:t>
            </a: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sz="1400" b="1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512771" y="1640347"/>
            <a:ext cx="4121730" cy="2582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800" b="1" dirty="0">
                <a:solidFill>
                  <a:srgbClr val="FF9800"/>
                </a:solidFill>
                <a:latin typeface="+mj-lt"/>
              </a:rPr>
              <a:t>American Community Survey</a:t>
            </a:r>
            <a:endParaRPr sz="1600" dirty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Census-level (398 census tracts)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Population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Median gross rent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Median household income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Rent burden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Race/ethnicity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5-year averages </a:t>
            </a:r>
          </a:p>
          <a:p>
            <a:pPr marL="0" indent="0">
              <a:buNone/>
            </a:pPr>
            <a:r>
              <a:rPr lang="en-US" sz="1400" dirty="0">
                <a:latin typeface="+mn-lt"/>
              </a:rPr>
              <a:t>    (e.g., 2011 values are based on 2007-2011)</a:t>
            </a: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sz="2800"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>
            <a:spLocks noGrp="1"/>
          </p:cNvSpPr>
          <p:nvPr>
            <p:ph type="title"/>
          </p:nvPr>
        </p:nvSpPr>
        <p:spPr>
          <a:xfrm>
            <a:off x="814274" y="392575"/>
            <a:ext cx="5593959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Eviction rate: Decreasing from 2011-2016</a:t>
            </a:r>
            <a:endParaRPr sz="2400" dirty="0"/>
          </a:p>
        </p:txBody>
      </p:sp>
      <p:sp>
        <p:nvSpPr>
          <p:cNvPr id="343" name="Google Shape;343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344" name="Google Shape;344;p23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45" name="Google Shape;345;p2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84315E03-2370-4016-96C2-051AB9FAC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195" y="1449478"/>
            <a:ext cx="3554743" cy="3364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46DD63-B27F-4DFB-883C-D8188A891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00" y="1449477"/>
            <a:ext cx="3554744" cy="33640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>
            <a:spLocks noGrp="1"/>
          </p:cNvSpPr>
          <p:nvPr>
            <p:ph type="title"/>
          </p:nvPr>
        </p:nvSpPr>
        <p:spPr>
          <a:xfrm>
            <a:off x="814274" y="392575"/>
            <a:ext cx="5593959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Median Gross Rent</a:t>
            </a:r>
            <a:endParaRPr sz="2400" dirty="0"/>
          </a:p>
        </p:txBody>
      </p:sp>
      <p:sp>
        <p:nvSpPr>
          <p:cNvPr id="343" name="Google Shape;343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344" name="Google Shape;344;p23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45" name="Google Shape;345;p2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6091B229-9AC2-438D-A79D-FF520A9D5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18" y="1574867"/>
            <a:ext cx="3413672" cy="32305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15CFAE6-C289-4CC0-B575-6A7D91F73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8619" y="1563737"/>
            <a:ext cx="4361914" cy="323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87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>
            <a:spLocks noGrp="1"/>
          </p:cNvSpPr>
          <p:nvPr>
            <p:ph type="title"/>
          </p:nvPr>
        </p:nvSpPr>
        <p:spPr>
          <a:xfrm>
            <a:off x="814274" y="392575"/>
            <a:ext cx="5593959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Population</a:t>
            </a:r>
            <a:endParaRPr sz="2400" dirty="0"/>
          </a:p>
        </p:txBody>
      </p:sp>
      <p:sp>
        <p:nvSpPr>
          <p:cNvPr id="343" name="Google Shape;343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344" name="Google Shape;344;p23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45" name="Google Shape;345;p2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7413CF6C-C1F6-46AC-A9F7-F94AF18AD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5" y="1534849"/>
            <a:ext cx="3397829" cy="321557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3DFFE56-7BE3-417F-A496-FDFA06733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611" y="1534849"/>
            <a:ext cx="4341671" cy="321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81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>
            <a:spLocks noGrp="1"/>
          </p:cNvSpPr>
          <p:nvPr>
            <p:ph type="title"/>
          </p:nvPr>
        </p:nvSpPr>
        <p:spPr>
          <a:xfrm>
            <a:off x="814274" y="392575"/>
            <a:ext cx="5593959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Median Household Income</a:t>
            </a:r>
            <a:endParaRPr sz="2400" dirty="0"/>
          </a:p>
        </p:txBody>
      </p:sp>
      <p:sp>
        <p:nvSpPr>
          <p:cNvPr id="343" name="Google Shape;343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344" name="Google Shape;344;p23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45" name="Google Shape;345;p2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Content Placeholder 3">
            <a:extLst>
              <a:ext uri="{FF2B5EF4-FFF2-40B4-BE49-F238E27FC236}">
                <a16:creationId xmlns:a16="http://schemas.microsoft.com/office/drawing/2014/main" id="{4DFABD8A-0F7E-4CEA-8A7D-8341663FC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54" y="1452795"/>
            <a:ext cx="3302199" cy="33496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845EE05-24C5-4D7D-A78E-A4CF9B686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099" y="1452795"/>
            <a:ext cx="4591481" cy="340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351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"/>
          <p:cNvSpPr txBox="1">
            <a:spLocks noGrp="1"/>
          </p:cNvSpPr>
          <p:nvPr>
            <p:ph type="title" idx="4294967295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400" dirty="0">
                <a:solidFill>
                  <a:srgbClr val="3F5378"/>
                </a:solidFill>
              </a:rPr>
              <a:t>Geographic Distribution of Variables</a:t>
            </a:r>
            <a:endParaRPr sz="2400" dirty="0">
              <a:solidFill>
                <a:srgbClr val="3F5378"/>
              </a:solidFill>
            </a:endParaRPr>
          </a:p>
        </p:txBody>
      </p:sp>
      <p:sp>
        <p:nvSpPr>
          <p:cNvPr id="358" name="Google Shape;358;p2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62000" y="83058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Geographic Plots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17077" b="3736"/>
          <a:stretch/>
        </p:blipFill>
        <p:spPr>
          <a:xfrm>
            <a:off x="981307" y="1216959"/>
            <a:ext cx="7676995" cy="34195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Eviction Rate vs. Predictors</a:t>
            </a:r>
            <a:endParaRPr sz="2400" dirty="0"/>
          </a:p>
        </p:txBody>
      </p:sp>
      <p:sp>
        <p:nvSpPr>
          <p:cNvPr id="190" name="Google Shape;190;p12"/>
          <p:cNvSpPr txBox="1">
            <a:spLocks noGrp="1"/>
          </p:cNvSpPr>
          <p:nvPr>
            <p:ph type="body" idx="2"/>
          </p:nvPr>
        </p:nvSpPr>
        <p:spPr>
          <a:xfrm>
            <a:off x="4572001" y="1599317"/>
            <a:ext cx="4646341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b="1" dirty="0">
                <a:solidFill>
                  <a:srgbClr val="FF9800"/>
                </a:solidFill>
                <a:latin typeface="+mj-lt"/>
              </a:rPr>
              <a:t>Modeling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+mn-lt"/>
              </a:rPr>
              <a:t>Linear regression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+mn-lt"/>
              </a:rPr>
              <a:t>Test time x predictor interactions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+mn-lt"/>
              </a:rPr>
              <a:t>Plot predictor regression coefficients vs. time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+mn-lt"/>
              </a:rPr>
              <a:t>Variable importance</a:t>
            </a: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sz="1400" b="1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338887" y="1599316"/>
            <a:ext cx="4722975" cy="3037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b="1" dirty="0">
                <a:solidFill>
                  <a:srgbClr val="FF9800"/>
                </a:solidFill>
                <a:latin typeface="+mj-lt"/>
              </a:rPr>
              <a:t>Feature engineering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+mn-lt"/>
              </a:rPr>
              <a:t>Log-transformation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ln(Eviction rate + 0.1)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ln(Poverty rate + 1)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ln(Median property value + $100,000)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+mn-lt"/>
              </a:rPr>
              <a:t>Logit-transformation</a:t>
            </a:r>
            <a:endParaRPr lang="en-US" sz="1200" dirty="0">
              <a:latin typeface="+mn-l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Race/ethnicity variables (%)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ln[ (p + 0.001) / (1 – p + 0.001)]</a:t>
            </a: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sz="2800"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4411122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325</Words>
  <Application>Microsoft Office PowerPoint</Application>
  <PresentationFormat>On-screen Show (16:9)</PresentationFormat>
  <Paragraphs>72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Wingdings</vt:lpstr>
      <vt:lpstr>Roboto Condensed Light</vt:lpstr>
      <vt:lpstr>Arvo</vt:lpstr>
      <vt:lpstr>Roboto Condensed</vt:lpstr>
      <vt:lpstr>Salerio template</vt:lpstr>
      <vt:lpstr>Factors Associated with Eviction Rate King County, WA 2011-2016  2019 SDSS Hackathon Isabel Ma – Quality Engineer, LexisNexis Risk Solutions, MN Chuchu Cheng – PhD student, Quantitative Psychology, Boston College Ramzi W. Nahhas, PhD, Manager, Data Sciences, Ventech Solutions, Columbus, OH </vt:lpstr>
      <vt:lpstr>Research questions</vt:lpstr>
      <vt:lpstr>Data Sources</vt:lpstr>
      <vt:lpstr>Eviction rate: Decreasing from 2011-2016</vt:lpstr>
      <vt:lpstr>Median Gross Rent</vt:lpstr>
      <vt:lpstr>Population</vt:lpstr>
      <vt:lpstr>Median Household Income</vt:lpstr>
      <vt:lpstr>Geographic Distribution of Variables</vt:lpstr>
      <vt:lpstr>Eviction Rate vs. Predictors</vt:lpstr>
      <vt:lpstr>Are the relationships between predictors and eviction rate changing over time?</vt:lpstr>
      <vt:lpstr>Variable Importance</vt:lpstr>
      <vt:lpstr>Variable Importance</vt:lpstr>
      <vt:lpstr>Conclusions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Associated with Eviction Rate King County, WA 2011-2016  2019 SDSS Hackathon Isabel Ma – Quality Engineer, LexisNexis Risk Solutions, MN Chuchu Cheng – PhD student, Quantitative Psychology, Boston College Ramzi W. Nahhas, PhD, Manager, Data Sciences, Ventech Solutions, Columbus, OH </dc:title>
  <cp:lastModifiedBy>Ramzi Nahhas</cp:lastModifiedBy>
  <cp:revision>10</cp:revision>
  <dcterms:modified xsi:type="dcterms:W3CDTF">2019-06-01T19:19:27Z</dcterms:modified>
</cp:coreProperties>
</file>