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9C89D-3AF2-5C41-8377-3FABD5FAA5FE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60C97-F82C-DE49-ACB2-6865D52019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198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0C97-F82C-DE49-ACB2-6865D520195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7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0C97-F82C-DE49-ACB2-6865D520195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08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60C97-F82C-DE49-ACB2-6865D520195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988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08DA-C618-D0C1-724F-BAB33FFB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FF3A1-E6A4-CD89-940F-21875FD5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28165-6DC4-E449-2021-F7F59663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9BD92-80AC-6DAF-E68C-2C4E97A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193E3-3BA0-0C29-1952-E7ABFB4F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99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8BBDF-C7B3-347C-696D-E6500EE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D4AE07-C796-B4D5-9A60-85FACFCF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84C70-B5F9-6158-2DA5-F901848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C4B89-A4D0-73FE-5B04-FB6501C8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6343A-70B6-067A-8695-8978234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60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363198-C42B-51B9-8564-011437079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BE7B13-37F9-9A99-E1DA-4D1943BA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21596-5889-36B8-64E6-88A8608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1486B4-B31B-EB19-E351-048473F1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BACB36-CC78-694C-66FC-A0AD4574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66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33B80-2893-CC32-8A24-8D40A44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27D4-4DC4-9FCB-0BAF-191D71AF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8926F-4C81-3D9E-3382-F781A52B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2C8E2-75BD-2C84-4AB2-9EFD66B5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87BCB-5FBA-046C-28A0-A25E8D3A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50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8006D-A028-C203-E568-84A0D216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8B3D7-6F44-E517-EFB1-48D9FFAA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4DFD-5C53-89AD-83AD-740C936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4C74F0-7234-7BEF-6414-2B4ACAE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10DA2-3CCF-FE76-FC32-259FE526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021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2E976-D47D-C489-41A4-67911749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3C328-8DB2-B3C4-3DF2-965B73F8F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7B3A7-8557-EB39-FA1D-B9066A25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63A14-D7AE-D284-7520-79780067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07C4D1-0122-1C4F-F93D-4379F6A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A66F64-B3E8-0FA5-B508-42B073FA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806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06D2E-55C2-536C-62DE-F5617F28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A125F0-6697-2255-FF7D-E845C2EC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8F95AB-FF05-7437-6C2F-DCC9E257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1640A2-179D-121D-E5B7-17EC35552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63715C-00A9-D64D-FD2F-F3440445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51B9AD-CA43-38F1-DA70-558EE330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F1367-8B01-95D0-2B16-4C63C43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7A569F-3B40-51FD-EC7D-4F284934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8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6E592-6CBA-E665-D7D1-9C59320F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207A5A-058C-D999-CEA1-C8688004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B46AE7-F343-D292-36B4-7B92FE14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AD8ABD-0926-2EE2-1127-C00B711B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17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DF710F-919E-EB12-9D9E-51A91C8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485C2C-449A-9948-4935-7F5D1845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D79EE-9DDB-58A3-C789-DFD5AFD7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0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D76E6-352D-22C2-A04B-681AFFD9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72B99-5C45-93DE-43EE-AF405411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B7AEBB-5594-1B97-C6F1-A20642FF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29C364-7458-078D-3078-77B3C28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2EF0E8-903C-8562-DF70-D5B3A11E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87B071-DF64-A3E9-F940-C60D97EB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796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A353-A16A-957B-E0DC-03E19B3A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E8B56C-BD69-4473-CA33-040EF59B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0BBDA-36EE-8BC1-DB5B-E32A7CA9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9748D6-8D03-846C-46ED-CF5F3F5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0EB6C7-36FE-5D65-0B01-AF4A5A91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620D5A-6015-BB64-BD8A-9F73D33B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89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D42338-F143-441D-ED55-7F91CE3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880CA2-4DA5-8192-8F56-959FCF5B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2CC59-9311-4820-19EB-06987740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D25D-2AD4-CB4C-B7A2-E7121B99CD35}" type="datetimeFigureOut">
              <a:rPr kumimoji="1" lang="zh-TW" altLang="en-US" smtClean="0"/>
              <a:t>2022/10/12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7A3D6-EB22-E592-2E77-F4FAAEA4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40C27-4D2F-A480-F1C3-4B05A539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6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apUEA8DVjM8DI8J1Dconc91SlOG1vH1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36fbc49fc9d644f0ae9cfc76dae3331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16CE5-3B24-D685-8569-4EE7CBDB4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8444"/>
            <a:ext cx="9144000" cy="15305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kumimoji="1" lang="en-US" altLang="zh-TW" dirty="0"/>
            </a:br>
            <a:br>
              <a:rPr kumimoji="1" lang="en-US" altLang="zh-TW" dirty="0"/>
            </a:br>
            <a:r>
              <a:rPr kumimoji="1" lang="en-US" altLang="zh-TW" sz="6700" dirty="0"/>
              <a:t>Natural Language Processing</a:t>
            </a:r>
            <a:br>
              <a:rPr kumimoji="1" lang="en-US" altLang="zh-TW" dirty="0"/>
            </a:br>
            <a:r>
              <a:rPr kumimoji="1" lang="en-US" altLang="zh-TW" sz="4000" dirty="0"/>
              <a:t>HW1</a:t>
            </a:r>
            <a:endParaRPr kumimoji="1"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348A0D-20D3-6F67-381A-BB6DCBBA7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741" y="4527195"/>
            <a:ext cx="6472518" cy="464353"/>
          </a:xfrm>
        </p:spPr>
        <p:txBody>
          <a:bodyPr/>
          <a:lstStyle/>
          <a:p>
            <a:r>
              <a:rPr kumimoji="1" lang="en-US" altLang="zh-TW" dirty="0"/>
              <a:t>TA: Hsiu-Hung Lee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25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5F080-673A-B7A7-5E80-EE68E6D4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Grading policy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00ED3-FAAE-D2AE-0FB4-0156E4B5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447"/>
            <a:ext cx="11081272" cy="4895428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TW" dirty="0"/>
              <a:t>Kaggle(40%):</a:t>
            </a:r>
          </a:p>
          <a:p>
            <a:pPr marL="0" indent="0">
              <a:buNone/>
            </a:pPr>
            <a:r>
              <a:rPr kumimoji="1" lang="en-US" altLang="zh-TW" dirty="0"/>
              <a:t>    - Basic score (according to the </a:t>
            </a:r>
            <a:r>
              <a:rPr kumimoji="1" lang="en-US" altLang="zh-TW" dirty="0">
                <a:solidFill>
                  <a:srgbClr val="C00000"/>
                </a:solidFill>
              </a:rPr>
              <a:t>public leaderboard</a:t>
            </a:r>
            <a:r>
              <a:rPr kumimoji="1" lang="en-US" altLang="zh-TW" dirty="0"/>
              <a:t>):</a:t>
            </a:r>
          </a:p>
          <a:p>
            <a:pPr marL="0" indent="0">
              <a:buNone/>
            </a:pPr>
            <a:r>
              <a:rPr kumimoji="1" lang="en-US" altLang="zh-TW" dirty="0"/>
              <a:t>      under simple baseline: 40</a:t>
            </a:r>
          </a:p>
          <a:p>
            <a:pPr marL="0" indent="0">
              <a:buNone/>
            </a:pPr>
            <a:r>
              <a:rPr kumimoji="1" lang="en-US" altLang="zh-TW" dirty="0"/>
              <a:t>      over simple baseline: 60 </a:t>
            </a:r>
            <a:r>
              <a:rPr kumimoji="1" lang="en-US" altLang="zh-TW" dirty="0">
                <a:solidFill>
                  <a:srgbClr val="C00000"/>
                </a:solidFill>
              </a:rPr>
              <a:t> *1.2 If you achieve before TAs provide hints(10/25 14:00)</a:t>
            </a:r>
          </a:p>
          <a:p>
            <a:pPr marL="0" indent="0">
              <a:buNone/>
            </a:pPr>
            <a:r>
              <a:rPr kumimoji="1" lang="zh-TW" altLang="en-US" dirty="0"/>
              <a:t>      </a:t>
            </a:r>
            <a:r>
              <a:rPr kumimoji="1" lang="en-US" altLang="zh-TW" dirty="0"/>
              <a:t>over strong baseline: 80</a:t>
            </a:r>
          </a:p>
          <a:p>
            <a:pPr marL="0" indent="0">
              <a:buNone/>
            </a:pPr>
            <a:r>
              <a:rPr kumimoji="1" lang="en-US" altLang="zh-TW" dirty="0"/>
              <a:t>Ex: </a:t>
            </a:r>
          </a:p>
          <a:p>
            <a:pPr marL="0" indent="0">
              <a:buNone/>
            </a:pPr>
            <a:r>
              <a:rPr kumimoji="1" lang="en-US" altLang="zh-TW" sz="2900" dirty="0"/>
              <a:t>      </a:t>
            </a:r>
            <a:r>
              <a:rPr kumimoji="1" lang="zh-TW" altLang="en-US" sz="2900" dirty="0"/>
              <a:t>。</a:t>
            </a:r>
            <a:r>
              <a:rPr kumimoji="1" lang="en-US" altLang="zh-TW" sz="2900" dirty="0"/>
              <a:t>If you achieve simple baseline after 10/25 but you don’t achieve strong baseline in the end, your basic score will be 60.</a:t>
            </a:r>
          </a:p>
          <a:p>
            <a:pPr marL="0" indent="0">
              <a:buNone/>
            </a:pPr>
            <a:r>
              <a:rPr kumimoji="1" lang="en-US" altLang="zh-TW" sz="2900" dirty="0"/>
              <a:t>      </a:t>
            </a:r>
            <a:r>
              <a:rPr kumimoji="1" lang="zh-TW" altLang="en-US" sz="2900" dirty="0"/>
              <a:t>。</a:t>
            </a:r>
            <a:r>
              <a:rPr kumimoji="1" lang="en-US" altLang="zh-TW" sz="2900" dirty="0"/>
              <a:t>If you achieve simple baseline before 10/25 but you don’t achieve strong baseline in the end, your basic score will be 72.</a:t>
            </a:r>
          </a:p>
          <a:p>
            <a:pPr marL="0" indent="0">
              <a:buNone/>
            </a:pPr>
            <a:r>
              <a:rPr kumimoji="1" lang="en-US" altLang="zh-TW" sz="2900" dirty="0"/>
              <a:t>      </a:t>
            </a:r>
            <a:r>
              <a:rPr kumimoji="1" lang="zh-TW" altLang="en-US" sz="2900" dirty="0"/>
              <a:t>。</a:t>
            </a:r>
            <a:r>
              <a:rPr kumimoji="1" lang="en-US" altLang="zh-TW" sz="2900" dirty="0"/>
              <a:t>If you achieve simple baseline before 10/25 and you achieve strong baseline in the end, your basic score will be 80.</a:t>
            </a:r>
          </a:p>
          <a:p>
            <a:pPr marL="0" indent="0">
              <a:buNone/>
            </a:pPr>
            <a:endParaRPr kumimoji="1" lang="en-US" altLang="zh-TW" sz="2100" dirty="0"/>
          </a:p>
          <a:p>
            <a:pPr marL="0" indent="0">
              <a:buNone/>
            </a:pPr>
            <a:r>
              <a:rPr kumimoji="1" lang="en-US" altLang="zh-TW" dirty="0"/>
              <a:t>    - Ranking score (according to the </a:t>
            </a:r>
            <a:r>
              <a:rPr kumimoji="1" lang="en-US" altLang="zh-TW" dirty="0">
                <a:solidFill>
                  <a:srgbClr val="C00000"/>
                </a:solidFill>
              </a:rPr>
              <a:t>private leaderboard</a:t>
            </a:r>
            <a:r>
              <a:rPr kumimoji="1" lang="en-US" altLang="zh-TW" dirty="0"/>
              <a:t>) :</a:t>
            </a:r>
          </a:p>
          <a:p>
            <a:pPr marL="0" indent="0">
              <a:buNone/>
            </a:pPr>
            <a:r>
              <a:rPr kumimoji="1" lang="en-US" altLang="zh-TW" dirty="0"/>
              <a:t>      score= 20-(20/N)*(ranking-1), N=number of people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</a:p>
          <a:p>
            <a:r>
              <a:rPr kumimoji="1" lang="en-US" altLang="zh-TW" dirty="0"/>
              <a:t>Source code and Report(60%):</a:t>
            </a:r>
          </a:p>
          <a:p>
            <a:pPr marL="0" indent="0">
              <a:buNone/>
            </a:pPr>
            <a:r>
              <a:rPr kumimoji="1" lang="en-US" altLang="zh-TW" dirty="0"/>
              <a:t>    - the </a:t>
            </a:r>
            <a:r>
              <a:rPr kumimoji="1" lang="en-US" altLang="zh-TW" dirty="0">
                <a:solidFill>
                  <a:srgbClr val="C00000"/>
                </a:solidFill>
              </a:rPr>
              <a:t>more detail </a:t>
            </a:r>
            <a:r>
              <a:rPr kumimoji="1" lang="en-US" altLang="zh-TW" dirty="0"/>
              <a:t>you make, the higher score you get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80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2B5E-22E7-C1AB-0BDF-93328630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Timeline</a:t>
            </a:r>
            <a:endParaRPr kumimoji="1"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9446EAA0-3317-612D-361E-69F232E67306}"/>
              </a:ext>
            </a:extLst>
          </p:cNvPr>
          <p:cNvGrpSpPr/>
          <p:nvPr/>
        </p:nvGrpSpPr>
        <p:grpSpPr>
          <a:xfrm>
            <a:off x="508545" y="1981232"/>
            <a:ext cx="11174909" cy="3580007"/>
            <a:chOff x="628714" y="1959198"/>
            <a:chExt cx="11174909" cy="3580007"/>
          </a:xfrm>
        </p:grpSpPr>
        <p:grpSp>
          <p:nvGrpSpPr>
            <p:cNvPr id="6" name="组合 118">
              <a:extLst>
                <a:ext uri="{FF2B5EF4-FFF2-40B4-BE49-F238E27FC236}">
                  <a16:creationId xmlns:a16="http://schemas.microsoft.com/office/drawing/2014/main" id="{2603343B-FC43-2564-CBB1-F9A66682EEFC}"/>
                </a:ext>
              </a:extLst>
            </p:cNvPr>
            <p:cNvGrpSpPr/>
            <p:nvPr/>
          </p:nvGrpSpPr>
          <p:grpSpPr>
            <a:xfrm>
              <a:off x="628714" y="3443385"/>
              <a:ext cx="10934572" cy="438043"/>
              <a:chOff x="534438" y="3368953"/>
              <a:chExt cx="10944224" cy="438144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07D58B-17D0-8316-1BBB-33A0640EB1C6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8" name="组合 120">
                <a:extLst>
                  <a:ext uri="{FF2B5EF4-FFF2-40B4-BE49-F238E27FC236}">
                    <a16:creationId xmlns:a16="http://schemas.microsoft.com/office/drawing/2014/main" id="{12429E23-A983-2CA5-2FDF-7F9437A65BB6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F51B037-1EAB-5E29-0A27-88FD65B61B1F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5FF1AA3-9441-AD48-F1ED-B18F977C316B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2EDCB66-9ACF-6EE6-55EC-DD6202451BE7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4107DCB-3A40-5C32-2BA7-160B51A34326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EA9D1D8-2D24-266A-C94B-9FA0C33EC127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4783076-5793-5A9E-C3DE-4682D7485BD5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5" name="等腰三角形 127">
                  <a:extLst>
                    <a:ext uri="{FF2B5EF4-FFF2-40B4-BE49-F238E27FC236}">
                      <a16:creationId xmlns:a16="http://schemas.microsoft.com/office/drawing/2014/main" id="{B31061D6-B63F-692B-1728-5ADBCBBF5DFC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91EA671-E3A1-59E0-294B-0C621516E0F9}"/>
                </a:ext>
              </a:extLst>
            </p:cNvPr>
            <p:cNvGrpSpPr/>
            <p:nvPr/>
          </p:nvGrpSpPr>
          <p:grpSpPr>
            <a:xfrm>
              <a:off x="960789" y="1959198"/>
              <a:ext cx="10842834" cy="2016590"/>
              <a:chOff x="1021610" y="2331908"/>
              <a:chExt cx="10842834" cy="2016590"/>
            </a:xfrm>
          </p:grpSpPr>
          <p:cxnSp>
            <p:nvCxnSpPr>
              <p:cNvPr id="17" name="肘形连接符 128">
                <a:extLst>
                  <a:ext uri="{FF2B5EF4-FFF2-40B4-BE49-F238E27FC236}">
                    <a16:creationId xmlns:a16="http://schemas.microsoft.com/office/drawing/2014/main" id="{415B4779-C222-42A7-D69E-61C275593421}"/>
                  </a:ext>
                </a:extLst>
              </p:cNvPr>
              <p:cNvCxnSpPr>
                <a:cxnSpLocks/>
                <a:stCxn id="68" idx="3"/>
                <a:endCxn id="66" idx="1"/>
              </p:cNvCxnSpPr>
              <p:nvPr/>
            </p:nvCxnSpPr>
            <p:spPr>
              <a:xfrm rot="5400000" flipH="1" flipV="1">
                <a:off x="1082176" y="3150246"/>
                <a:ext cx="752743" cy="291291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29">
                <a:extLst>
                  <a:ext uri="{FF2B5EF4-FFF2-40B4-BE49-F238E27FC236}">
                    <a16:creationId xmlns:a16="http://schemas.microsoft.com/office/drawing/2014/main" id="{4EC14D87-35AA-8C56-DBDD-21D914399C16}"/>
                  </a:ext>
                </a:extLst>
              </p:cNvPr>
              <p:cNvGrpSpPr/>
              <p:nvPr/>
            </p:nvGrpSpPr>
            <p:grpSpPr>
              <a:xfrm>
                <a:off x="1021610" y="3672263"/>
                <a:ext cx="582582" cy="676235"/>
                <a:chOff x="1109756" y="3090803"/>
                <a:chExt cx="583096" cy="676392"/>
              </a:xfrm>
              <a:solidFill>
                <a:srgbClr val="005DA2"/>
              </a:solidFill>
            </p:grpSpPr>
            <p:sp>
              <p:nvSpPr>
                <p:cNvPr id="68" name="六边形 130">
                  <a:extLst>
                    <a:ext uri="{FF2B5EF4-FFF2-40B4-BE49-F238E27FC236}">
                      <a16:creationId xmlns:a16="http://schemas.microsoft.com/office/drawing/2014/main" id="{2DDA43F6-8FA3-2FB5-D935-F7E96892C6E5}"/>
                    </a:ext>
                  </a:extLst>
                </p:cNvPr>
                <p:cNvSpPr/>
                <p:nvPr/>
              </p:nvSpPr>
              <p:spPr>
                <a:xfrm rot="5400000">
                  <a:off x="1063108" y="3137451"/>
                  <a:ext cx="676392" cy="58309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文本框 64">
                  <a:extLst>
                    <a:ext uri="{FF2B5EF4-FFF2-40B4-BE49-F238E27FC236}">
                      <a16:creationId xmlns:a16="http://schemas.microsoft.com/office/drawing/2014/main" id="{9817C413-8754-BAB3-63B5-B6C7F83A4EDE}"/>
                    </a:ext>
                  </a:extLst>
                </p:cNvPr>
                <p:cNvSpPr txBox="1"/>
                <p:nvPr/>
              </p:nvSpPr>
              <p:spPr>
                <a:xfrm>
                  <a:off x="1115002" y="3298194"/>
                  <a:ext cx="577850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10/13</a:t>
                  </a:r>
                  <a:endParaRPr lang="zh-CN" altLang="en-US" sz="1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B71D08E-6732-D74F-4191-66261EDF348C}"/>
                  </a:ext>
                </a:extLst>
              </p:cNvPr>
              <p:cNvSpPr/>
              <p:nvPr/>
            </p:nvSpPr>
            <p:spPr>
              <a:xfrm>
                <a:off x="1604192" y="2481490"/>
                <a:ext cx="1412087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Hw1 release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23" name="肘形连接符 142">
                <a:extLst>
                  <a:ext uri="{FF2B5EF4-FFF2-40B4-BE49-F238E27FC236}">
                    <a16:creationId xmlns:a16="http://schemas.microsoft.com/office/drawing/2014/main" id="{B770D2C4-55D4-C173-0EBB-302CD382B988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rot="5400000" flipH="1" flipV="1">
                <a:off x="5505821" y="3026775"/>
                <a:ext cx="907836" cy="394163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230DBE9-C019-D85D-E7C9-E89D1E1A88BF}"/>
                  </a:ext>
                </a:extLst>
              </p:cNvPr>
              <p:cNvSpPr/>
              <p:nvPr/>
            </p:nvSpPr>
            <p:spPr>
              <a:xfrm>
                <a:off x="6156821" y="2331908"/>
                <a:ext cx="1691360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TAs provide hints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26" name="肘形连接符 149">
                <a:extLst>
                  <a:ext uri="{FF2B5EF4-FFF2-40B4-BE49-F238E27FC236}">
                    <a16:creationId xmlns:a16="http://schemas.microsoft.com/office/drawing/2014/main" id="{7C1EA2C9-FA5D-CE79-7996-787AFA82717E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rot="5400000" flipH="1" flipV="1">
                <a:off x="9958212" y="3202853"/>
                <a:ext cx="790207" cy="198083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BEDA47C-FA72-CB7B-F78D-5A3716548CD9}"/>
                  </a:ext>
                </a:extLst>
              </p:cNvPr>
              <p:cNvSpPr/>
              <p:nvPr/>
            </p:nvSpPr>
            <p:spPr>
              <a:xfrm>
                <a:off x="10452357" y="2468760"/>
                <a:ext cx="1412087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Deadline</a:t>
                </a:r>
              </a:p>
            </p:txBody>
          </p:sp>
        </p:grpSp>
        <p:sp>
          <p:nvSpPr>
            <p:cNvPr id="79" name="左大括弧 78">
              <a:extLst>
                <a:ext uri="{FF2B5EF4-FFF2-40B4-BE49-F238E27FC236}">
                  <a16:creationId xmlns:a16="http://schemas.microsoft.com/office/drawing/2014/main" id="{02DB238F-E59A-33E8-AC41-81FB45D87E5E}"/>
                </a:ext>
              </a:extLst>
            </p:cNvPr>
            <p:cNvSpPr/>
            <p:nvPr/>
          </p:nvSpPr>
          <p:spPr>
            <a:xfrm rot="16200000">
              <a:off x="3123938" y="2539013"/>
              <a:ext cx="706043" cy="3561768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0" name="左大括弧 79">
              <a:extLst>
                <a:ext uri="{FF2B5EF4-FFF2-40B4-BE49-F238E27FC236}">
                  <a16:creationId xmlns:a16="http://schemas.microsoft.com/office/drawing/2014/main" id="{E9298D94-7EA0-9516-00D2-143B21A5D560}"/>
                </a:ext>
              </a:extLst>
            </p:cNvPr>
            <p:cNvSpPr/>
            <p:nvPr/>
          </p:nvSpPr>
          <p:spPr>
            <a:xfrm rot="16200000">
              <a:off x="7594624" y="2517559"/>
              <a:ext cx="706043" cy="3561768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741D9DF3-548A-DB69-2A5B-0B0A8076610D}"/>
                </a:ext>
              </a:extLst>
            </p:cNvPr>
            <p:cNvSpPr txBox="1"/>
            <p:nvPr/>
          </p:nvSpPr>
          <p:spPr>
            <a:xfrm>
              <a:off x="1821762" y="4892874"/>
              <a:ext cx="3310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Simple baseline score: 60*1.2=72</a:t>
              </a:r>
            </a:p>
            <a:p>
              <a:r>
                <a:rPr kumimoji="1" lang="en-US" altLang="zh-TW" dirty="0"/>
                <a:t>Strong baseline score: 80</a:t>
              </a:r>
              <a:endParaRPr kumimoji="1"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CC1296F-3206-DC34-51A3-2AA4F3C3CE34}"/>
                </a:ext>
              </a:extLst>
            </p:cNvPr>
            <p:cNvSpPr txBox="1"/>
            <p:nvPr/>
          </p:nvSpPr>
          <p:spPr>
            <a:xfrm>
              <a:off x="6670757" y="4892874"/>
              <a:ext cx="2553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Simple baseline score: 60</a:t>
              </a:r>
            </a:p>
            <a:p>
              <a:r>
                <a:rPr kumimoji="1" lang="en-US" altLang="zh-TW" dirty="0"/>
                <a:t>Strong baseline score: 80</a:t>
              </a:r>
              <a:endParaRPr kumimoji="1" lang="zh-TW" altLang="en-US" dirty="0"/>
            </a:p>
          </p:txBody>
        </p:sp>
        <p:sp>
          <p:nvSpPr>
            <p:cNvPr id="88" name="六边形 151">
              <a:extLst>
                <a:ext uri="{FF2B5EF4-FFF2-40B4-BE49-F238E27FC236}">
                  <a16:creationId xmlns:a16="http://schemas.microsoft.com/office/drawing/2014/main" id="{7AA1EC4F-480B-CADC-672E-39A6C845E015}"/>
                </a:ext>
              </a:extLst>
            </p:cNvPr>
            <p:cNvSpPr/>
            <p:nvPr/>
          </p:nvSpPr>
          <p:spPr>
            <a:xfrm rot="16200000">
              <a:off x="9855336" y="3346381"/>
              <a:ext cx="676235" cy="582581"/>
            </a:xfrm>
            <a:prstGeom prst="hexagon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11/3</a:t>
              </a:r>
            </a:p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23:59</a:t>
              </a:r>
              <a:endPara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9" name="六边形 151">
              <a:extLst>
                <a:ext uri="{FF2B5EF4-FFF2-40B4-BE49-F238E27FC236}">
                  <a16:creationId xmlns:a16="http://schemas.microsoft.com/office/drawing/2014/main" id="{EA9A7D80-A72F-93AA-9A0C-2BF1E338CB0A}"/>
                </a:ext>
              </a:extLst>
            </p:cNvPr>
            <p:cNvSpPr/>
            <p:nvPr/>
          </p:nvSpPr>
          <p:spPr>
            <a:xfrm rot="16200000">
              <a:off x="5360018" y="3337467"/>
              <a:ext cx="676235" cy="582581"/>
            </a:xfrm>
            <a:prstGeom prst="hexagon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10/25</a:t>
              </a:r>
            </a:p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14:00</a:t>
              </a:r>
              <a:endParaRPr lang="zh-CN" altLang="en-US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36E6-FD74-95EE-820A-A0AFB420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 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C9FEC-F042-F6BF-604F-68EC4DA7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kumimoji="1" lang="en-US" altLang="zh-TW" dirty="0"/>
              <a:t>Identify whether the extracted </a:t>
            </a:r>
            <a:r>
              <a:rPr kumimoji="1" lang="en-US" altLang="zh-TW" dirty="0">
                <a:solidFill>
                  <a:srgbClr val="C00000"/>
                </a:solidFill>
              </a:rPr>
              <a:t>subject, verb, and object </a:t>
            </a:r>
            <a:r>
              <a:rPr kumimoji="1" lang="en-US" altLang="zh-TW" dirty="0"/>
              <a:t>are valid</a:t>
            </a:r>
          </a:p>
          <a:p>
            <a:pPr marL="0" indent="0">
              <a:buNone/>
            </a:pPr>
            <a:endParaRPr kumimoji="1" lang="en-US" altLang="zh-TW" dirty="0"/>
          </a:p>
          <a:p>
            <a:pPr>
              <a:buFontTx/>
              <a:buChar char="-"/>
            </a:pPr>
            <a:r>
              <a:rPr kumimoji="1" lang="en-US" altLang="zh-TW" dirty="0"/>
              <a:t>You can use the packages you need, e.g., Spacy, NLTK, …etc.</a:t>
            </a:r>
          </a:p>
          <a:p>
            <a:pPr>
              <a:buFontTx/>
              <a:buChar char="-"/>
            </a:pPr>
            <a:endParaRPr kumimoji="1" lang="en-US" altLang="zh-TW" dirty="0"/>
          </a:p>
          <a:p>
            <a:pPr>
              <a:buFontTx/>
              <a:buChar char="-"/>
            </a:pPr>
            <a:r>
              <a:rPr kumimoji="1" lang="en-US" altLang="zh-TW" dirty="0"/>
              <a:t>Tips: You can start from POS-tagging.</a:t>
            </a:r>
          </a:p>
          <a:p>
            <a:pPr>
              <a:buFontTx/>
              <a:buChar char="-"/>
            </a:pPr>
            <a:endParaRPr kumimoji="1" lang="en-US" altLang="zh-TW" dirty="0"/>
          </a:p>
          <a:p>
            <a:pPr>
              <a:buFontTx/>
              <a:buChar char="-"/>
            </a:pPr>
            <a:r>
              <a:rPr kumimoji="1" lang="en-US" altLang="zh-TW" dirty="0">
                <a:solidFill>
                  <a:srgbClr val="C00000"/>
                </a:solidFill>
              </a:rPr>
              <a:t>Requirements:</a:t>
            </a:r>
          </a:p>
          <a:p>
            <a:pPr marL="0" indent="0">
              <a:buNone/>
            </a:pPr>
            <a:r>
              <a:rPr kumimoji="1" lang="en-US" altLang="zh-TW" dirty="0"/>
              <a:t>  1.Submit a report and your source code to E3</a:t>
            </a:r>
          </a:p>
          <a:p>
            <a:pPr marL="0" indent="0">
              <a:buNone/>
            </a:pPr>
            <a:r>
              <a:rPr kumimoji="1" lang="en-US" altLang="zh-TW" dirty="0"/>
              <a:t>  2.Upload your submission to Kaggle</a:t>
            </a:r>
          </a:p>
          <a:p>
            <a:pPr>
              <a:buFontTx/>
              <a:buChar char="-"/>
            </a:pP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97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4A9F9-3240-D2C2-8227-A2DC0E37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Inputs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C54A5-190E-2766-2678-FB33CF98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sz="1500" dirty="0">
                <a:hlinkClick r:id="rId3"/>
              </a:rPr>
              <a:t>https://drive.google.com/file/d/10apUEA8DVjM8DI8J1Dconc91SlOG1vH1/view?usp=sharing</a:t>
            </a:r>
            <a:endParaRPr kumimoji="1" lang="en-US" altLang="zh-TW" sz="1500" dirty="0"/>
          </a:p>
          <a:p>
            <a:pPr marL="0" indent="0">
              <a:buNone/>
            </a:pPr>
            <a:r>
              <a:rPr kumimoji="1" lang="en-US" altLang="zh-TW" sz="2500" dirty="0"/>
              <a:t>This file contains 1262 </a:t>
            </a:r>
            <a:r>
              <a:rPr kumimoji="1" lang="en-US" altLang="zh-TW" sz="2500" dirty="0" err="1"/>
              <a:t>rows,each</a:t>
            </a:r>
            <a:r>
              <a:rPr kumimoji="1" lang="en-US" altLang="zh-TW" sz="2500" dirty="0"/>
              <a:t> contain:</a:t>
            </a:r>
          </a:p>
          <a:p>
            <a:pPr marL="0" indent="0">
              <a:buNone/>
            </a:pPr>
            <a:r>
              <a:rPr kumimoji="1" lang="en-US" altLang="zh-TW" sz="2500" dirty="0"/>
              <a:t>- ID</a:t>
            </a:r>
          </a:p>
          <a:p>
            <a:pPr marL="0" indent="0">
              <a:buNone/>
            </a:pPr>
            <a:r>
              <a:rPr kumimoji="1" lang="en-US" altLang="zh-TW" sz="2500" dirty="0"/>
              <a:t>- Sentence</a:t>
            </a:r>
          </a:p>
          <a:p>
            <a:pPr marL="0" indent="0">
              <a:buNone/>
            </a:pPr>
            <a:r>
              <a:rPr kumimoji="1" lang="en-US" altLang="zh-TW" sz="2500" dirty="0"/>
              <a:t>- Subject</a:t>
            </a:r>
            <a:r>
              <a:rPr kumimoji="1" lang="zh-TW" altLang="en-US" sz="2500" dirty="0"/>
              <a:t> </a:t>
            </a:r>
            <a:r>
              <a:rPr kumimoji="1" lang="en-US" altLang="zh-TW" sz="2500" dirty="0"/>
              <a:t>(S)</a:t>
            </a:r>
          </a:p>
          <a:p>
            <a:pPr marL="0" indent="0">
              <a:buNone/>
            </a:pPr>
            <a:r>
              <a:rPr kumimoji="1" lang="en-US" altLang="zh-TW" sz="2500" dirty="0"/>
              <a:t>- Verb</a:t>
            </a:r>
            <a:r>
              <a:rPr kumimoji="1" lang="zh-TW" altLang="en-US" sz="2500" dirty="0"/>
              <a:t> </a:t>
            </a:r>
            <a:r>
              <a:rPr kumimoji="1" lang="en-US" altLang="zh-TW" sz="2500" dirty="0"/>
              <a:t>(V)</a:t>
            </a:r>
          </a:p>
          <a:p>
            <a:pPr marL="0" indent="0">
              <a:buNone/>
            </a:pPr>
            <a:r>
              <a:rPr kumimoji="1" lang="en-US" altLang="zh-TW" sz="2500" dirty="0"/>
              <a:t>- Object</a:t>
            </a:r>
            <a:r>
              <a:rPr kumimoji="1" lang="zh-TW" altLang="en-US" sz="2500" dirty="0"/>
              <a:t> </a:t>
            </a:r>
            <a:r>
              <a:rPr kumimoji="1" lang="en-US" altLang="zh-TW" sz="2500" dirty="0"/>
              <a:t>(O)</a:t>
            </a:r>
          </a:p>
          <a:p>
            <a:pPr marL="0" indent="0">
              <a:buNone/>
            </a:pPr>
            <a:endParaRPr kumimoji="1" lang="en-US" altLang="zh-TW" sz="2500" dirty="0"/>
          </a:p>
          <a:p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31B0E51-E841-55DB-EBD1-DA0EACE8B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12" y="3429000"/>
            <a:ext cx="8320144" cy="33510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174B9A-7070-890D-97C7-6B69073B08B1}"/>
              </a:ext>
            </a:extLst>
          </p:cNvPr>
          <p:cNvSpPr txBox="1"/>
          <p:nvPr/>
        </p:nvSpPr>
        <p:spPr>
          <a:xfrm>
            <a:off x="3636086" y="292473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ID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5D71F9D-948D-9979-3955-5865B486D204}"/>
              </a:ext>
            </a:extLst>
          </p:cNvPr>
          <p:cNvSpPr txBox="1"/>
          <p:nvPr/>
        </p:nvSpPr>
        <p:spPr>
          <a:xfrm>
            <a:off x="6143385" y="292473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Sentence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FB717-02DF-5BDC-2667-50D6F2F66049}"/>
              </a:ext>
            </a:extLst>
          </p:cNvPr>
          <p:cNvSpPr txBox="1"/>
          <p:nvPr/>
        </p:nvSpPr>
        <p:spPr>
          <a:xfrm>
            <a:off x="9316122" y="2924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DD5B3E-7782-B855-F93B-B5F0A79012F3}"/>
              </a:ext>
            </a:extLst>
          </p:cNvPr>
          <p:cNvSpPr txBox="1"/>
          <p:nvPr/>
        </p:nvSpPr>
        <p:spPr>
          <a:xfrm>
            <a:off x="10237899" y="29247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5583D-A41F-0123-C9E6-A265A123D79A}"/>
              </a:ext>
            </a:extLst>
          </p:cNvPr>
          <p:cNvSpPr txBox="1"/>
          <p:nvPr/>
        </p:nvSpPr>
        <p:spPr>
          <a:xfrm>
            <a:off x="11185324" y="29247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72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F5A20-2996-2276-57EE-FE146BE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Outputs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D9B6-A26C-2014-2E15-F3D37751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zh-TW" sz="2600" dirty="0"/>
              <a:t>You need to determine whether S </a:t>
            </a:r>
            <a:r>
              <a:rPr kumimoji="1" lang="en-US" altLang="zh-TW" sz="2600" dirty="0">
                <a:solidFill>
                  <a:srgbClr val="FF0000"/>
                </a:solidFill>
              </a:rPr>
              <a:t>contains</a:t>
            </a:r>
            <a:r>
              <a:rPr kumimoji="1" lang="en-US" altLang="zh-TW" sz="2600" dirty="0"/>
              <a:t> the subject of the sentences.            </a:t>
            </a:r>
          </a:p>
          <a:p>
            <a:pPr marL="0" indent="0">
              <a:buNone/>
            </a:pPr>
            <a:r>
              <a:rPr kumimoji="1" lang="en-US" altLang="zh-TW" sz="2600" dirty="0"/>
              <a:t>   </a:t>
            </a:r>
            <a:r>
              <a:rPr kumimoji="1" lang="en-US" altLang="zh-TW" sz="2500" dirty="0"/>
              <a:t>(verb, object as well)</a:t>
            </a:r>
          </a:p>
          <a:p>
            <a:pPr marL="0" indent="0">
              <a:buNone/>
            </a:pPr>
            <a:endParaRPr kumimoji="1" lang="en-US" altLang="zh-TW" sz="2500" dirty="0"/>
          </a:p>
          <a:p>
            <a:pPr marL="0" indent="0">
              <a:buNone/>
            </a:pPr>
            <a:r>
              <a:rPr kumimoji="1" lang="en-US" altLang="zh-TW" sz="2500" dirty="0"/>
              <a:t>- Output 1 if all the S, V, O contain the corresponding </a:t>
            </a:r>
            <a:r>
              <a:rPr kumimoji="1" lang="en-US" altLang="zh-TW" sz="2500" dirty="0" err="1"/>
              <a:t>text,else</a:t>
            </a:r>
            <a:r>
              <a:rPr kumimoji="1" lang="en-US" altLang="zh-TW" sz="2500" dirty="0"/>
              <a:t> output 0</a:t>
            </a:r>
          </a:p>
          <a:p>
            <a:pPr marL="0" indent="0">
              <a:buNone/>
            </a:pPr>
            <a:endParaRPr kumimoji="1" lang="en-US" altLang="zh-TW" sz="2500" dirty="0"/>
          </a:p>
          <a:p>
            <a:pPr marL="0" indent="0">
              <a:buNone/>
            </a:pPr>
            <a:r>
              <a:rPr kumimoji="1" lang="en-US" altLang="zh-TW" sz="2500" dirty="0"/>
              <a:t>- EX: ”I eat a delicious burger.”   </a:t>
            </a:r>
          </a:p>
          <a:p>
            <a:pPr marL="0" indent="0">
              <a:buNone/>
            </a:pPr>
            <a:r>
              <a:rPr kumimoji="1" lang="en-US" altLang="zh-TW" sz="2500" dirty="0"/>
              <a:t>   If S contains ”I” and V contains ”eat”</a:t>
            </a:r>
            <a:r>
              <a:rPr kumimoji="1" lang="zh-TW" altLang="en-US" sz="2500" dirty="0"/>
              <a:t> </a:t>
            </a:r>
            <a:r>
              <a:rPr kumimoji="1" lang="en-US" altLang="zh-TW" sz="2500" dirty="0"/>
              <a:t>and O contains “burger”, output 1,</a:t>
            </a:r>
          </a:p>
          <a:p>
            <a:pPr marL="0" indent="0">
              <a:buNone/>
            </a:pPr>
            <a:r>
              <a:rPr kumimoji="1" lang="en-US" altLang="zh-TW" sz="2500" dirty="0"/>
              <a:t>   else output 0.</a:t>
            </a:r>
          </a:p>
          <a:p>
            <a:pPr marL="0" indent="0">
              <a:buNone/>
            </a:pPr>
            <a:endParaRPr kumimoji="1" lang="en-US" altLang="zh-TW" sz="2500" dirty="0"/>
          </a:p>
          <a:p>
            <a:pPr marL="0" indent="0">
              <a:buNone/>
            </a:pPr>
            <a:endParaRPr kumimoji="1" lang="en-US" altLang="zh-TW" sz="2500" dirty="0"/>
          </a:p>
          <a:p>
            <a:pPr marL="0" indent="0">
              <a:buNone/>
            </a:pPr>
            <a:endParaRPr kumimoji="1" lang="en-US" altLang="zh-TW" sz="25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12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0E79B-DCDC-22FC-9CDB-6B76649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Kaggle submission(40%)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03AD2-918A-A641-55C3-2917659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3351"/>
            <a:ext cx="10853057" cy="4688637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kumimoji="1" lang="en-US" altLang="zh-TW" dirty="0"/>
              <a:t>Kaggle link: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  </a:t>
            </a:r>
            <a:r>
              <a:rPr kumimoji="1" lang="en-US" altLang="zh-TW" sz="2400" dirty="0">
                <a:hlinkClick r:id="rId3"/>
              </a:rPr>
              <a:t>https://</a:t>
            </a:r>
            <a:r>
              <a:rPr kumimoji="1" lang="en-US" altLang="zh-TW" sz="2400" dirty="0" err="1">
                <a:hlinkClick r:id="rId3"/>
              </a:rPr>
              <a:t>www.kaggle.com</a:t>
            </a:r>
            <a:r>
              <a:rPr kumimoji="1" lang="en-US" altLang="zh-TW" sz="2400" dirty="0">
                <a:hlinkClick r:id="rId3"/>
              </a:rPr>
              <a:t>/t/36fbc49fc9d644f0ae9cfc76dae3331b</a:t>
            </a:r>
            <a:endParaRPr kumimoji="1" lang="en-US" altLang="zh-TW" sz="2400" dirty="0"/>
          </a:p>
          <a:p>
            <a:pPr>
              <a:buFontTx/>
              <a:buChar char="-"/>
            </a:pPr>
            <a:r>
              <a:rPr kumimoji="1" lang="en-US" altLang="zh-TW" dirty="0"/>
              <a:t>Display name:&lt;student ID&gt;</a:t>
            </a:r>
          </a:p>
          <a:p>
            <a:pPr marL="0" indent="0">
              <a:buNone/>
            </a:pPr>
            <a:r>
              <a:rPr kumimoji="1" lang="en-US" altLang="zh-TW" dirty="0"/>
              <a:t>-  Submission format:</a:t>
            </a:r>
          </a:p>
          <a:p>
            <a:pPr marL="0" indent="0">
              <a:buNone/>
            </a:pPr>
            <a:r>
              <a:rPr kumimoji="1" lang="en-US" altLang="zh-TW" dirty="0"/>
              <a:t>    A 1263 X 2 </a:t>
            </a:r>
            <a:r>
              <a:rPr kumimoji="1" lang="en-US" altLang="zh-TW" dirty="0">
                <a:solidFill>
                  <a:srgbClr val="FF0000"/>
                </a:solidFill>
              </a:rPr>
              <a:t>.csv file </a:t>
            </a:r>
            <a:r>
              <a:rPr kumimoji="1" lang="en-US" altLang="zh-TW" dirty="0"/>
              <a:t>containing :</a:t>
            </a:r>
          </a:p>
          <a:p>
            <a:pPr marL="0" indent="0">
              <a:buNone/>
            </a:pPr>
            <a:r>
              <a:rPr kumimoji="1" lang="en-US" altLang="zh-TW" dirty="0"/>
              <a:t>    - 1 row of column name and 1262 rows of result.</a:t>
            </a:r>
          </a:p>
          <a:p>
            <a:pPr marL="0" indent="0">
              <a:buNone/>
            </a:pPr>
            <a:r>
              <a:rPr kumimoji="1" lang="en-US" altLang="zh-TW" dirty="0"/>
              <a:t>    - The column name must be “index” and “T/F” </a:t>
            </a:r>
          </a:p>
          <a:p>
            <a:pPr marL="0" indent="0">
              <a:buNone/>
            </a:pPr>
            <a:r>
              <a:rPr kumimoji="1" lang="en-US" altLang="zh-TW" dirty="0"/>
              <a:t>    - Each row contains an index(from 0 to 1261) and a prediction(0 or 1)</a:t>
            </a:r>
          </a:p>
          <a:p>
            <a:pPr>
              <a:buFontTx/>
              <a:buChar char="-"/>
            </a:pPr>
            <a:endParaRPr kumimoji="1" lang="en-US" altLang="zh-TW" dirty="0"/>
          </a:p>
          <a:p>
            <a:pPr>
              <a:buFontTx/>
              <a:buChar char="-"/>
            </a:pPr>
            <a:r>
              <a:rPr kumimoji="1" lang="en-US" altLang="zh-TW" dirty="0"/>
              <a:t>There are two baseline (simple and strong)</a:t>
            </a:r>
            <a:r>
              <a:rPr kumimoji="1" lang="zh-TW" altLang="en-US" dirty="0"/>
              <a:t>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  I will provide hints about simple baseline on 10/25 14:00.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C00000"/>
                </a:solidFill>
              </a:rPr>
              <a:t>    Get bonus if you achieve the simple baseline before that time.</a:t>
            </a:r>
          </a:p>
          <a:p>
            <a:pPr marL="0" indent="0">
              <a:buNone/>
            </a:pPr>
            <a:r>
              <a:rPr kumimoji="1" lang="en-US" altLang="zh-TW" dirty="0"/>
              <a:t>  </a:t>
            </a:r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A99C34-BD30-B62D-C990-5EC45F94B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672"/>
          <a:stretch/>
        </p:blipFill>
        <p:spPr>
          <a:xfrm>
            <a:off x="8655956" y="376011"/>
            <a:ext cx="3035300" cy="37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49C23-FBB2-678B-911D-4D040112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Kaggle submission(40%)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68001-C545-48D2-49CA-7540658C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- You may submit up to 5 results each day.</a:t>
            </a:r>
          </a:p>
          <a:p>
            <a:pPr marL="0" indent="0">
              <a:buNone/>
            </a:pPr>
            <a:r>
              <a:rPr kumimoji="1" lang="en-US" altLang="zh-TW" dirty="0"/>
              <a:t>- Up to 2 submissions will be considered for the private leaderboard</a:t>
            </a:r>
          </a:p>
          <a:p>
            <a:pPr marL="0" indent="0">
              <a:buNone/>
            </a:pP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665FDE-393C-83D8-5E2A-AC87F56CFAC7}"/>
              </a:ext>
            </a:extLst>
          </p:cNvPr>
          <p:cNvSpPr txBox="1"/>
          <p:nvPr/>
        </p:nvSpPr>
        <p:spPr>
          <a:xfrm>
            <a:off x="9219391" y="3816914"/>
            <a:ext cx="2972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Remember to select </a:t>
            </a:r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r>
              <a:rPr kumimoji="1" lang="en-US" altLang="zh-TW" dirty="0"/>
              <a:t> results </a:t>
            </a:r>
          </a:p>
          <a:p>
            <a:r>
              <a:rPr kumimoji="1" lang="en-US" altLang="zh-TW" dirty="0"/>
              <a:t>for your final score before</a:t>
            </a:r>
          </a:p>
          <a:p>
            <a:r>
              <a:rPr kumimoji="1" lang="en-US" altLang="zh-TW" dirty="0"/>
              <a:t>the competition ends! 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926BDD-9458-9AE3-BF0E-571FB250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6475"/>
            <a:ext cx="7772400" cy="2681121"/>
          </a:xfrm>
          <a:prstGeom prst="rect">
            <a:avLst/>
          </a:prstGeom>
        </p:spPr>
      </p:pic>
      <p:sp>
        <p:nvSpPr>
          <p:cNvPr id="11" name="向右箭號 10">
            <a:extLst>
              <a:ext uri="{FF2B5EF4-FFF2-40B4-BE49-F238E27FC236}">
                <a16:creationId xmlns:a16="http://schemas.microsoft.com/office/drawing/2014/main" id="{24EBE487-7594-5AFB-6E18-329289FF20E7}"/>
              </a:ext>
            </a:extLst>
          </p:cNvPr>
          <p:cNvSpPr/>
          <p:nvPr/>
        </p:nvSpPr>
        <p:spPr>
          <a:xfrm rot="13478824">
            <a:off x="8056537" y="3577567"/>
            <a:ext cx="1108125" cy="277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807EFB19-4D7B-EAD5-F13A-176995D3B6CA}"/>
              </a:ext>
            </a:extLst>
          </p:cNvPr>
          <p:cNvSpPr/>
          <p:nvPr/>
        </p:nvSpPr>
        <p:spPr>
          <a:xfrm rot="8370550">
            <a:off x="8056536" y="4665709"/>
            <a:ext cx="1108125" cy="2772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207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B3671-08CD-1A6B-869F-AC5F842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Report Submission(60%)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7C919-FD32-FD64-8BF5-71EC4A09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7" y="1825625"/>
            <a:ext cx="121221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3400" dirty="0">
                <a:solidFill>
                  <a:srgbClr val="C00000"/>
                </a:solidFill>
              </a:rPr>
              <a:t>Please submit a report containing 3 questions:</a:t>
            </a:r>
          </a:p>
          <a:p>
            <a:pPr marL="0" indent="0">
              <a:buNone/>
            </a:pPr>
            <a:endParaRPr kumimoji="1" lang="en-US" altLang="zh-TW" sz="3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TW" sz="2600" dirty="0"/>
              <a:t>   1. Describing  your methods in detail.(50%)</a:t>
            </a:r>
          </a:p>
          <a:p>
            <a:pPr marL="0" indent="0">
              <a:buNone/>
            </a:pPr>
            <a:endParaRPr kumimoji="1" lang="en-US" altLang="zh-TW" sz="2600" dirty="0"/>
          </a:p>
          <a:p>
            <a:pPr marL="0" indent="0">
              <a:buNone/>
            </a:pPr>
            <a:r>
              <a:rPr kumimoji="1" lang="en-US" altLang="zh-TW" sz="2600" dirty="0"/>
              <a:t>   2. Is there any difference between your expectations and the results? Why?(20%)</a:t>
            </a:r>
          </a:p>
          <a:p>
            <a:pPr marL="0" indent="0">
              <a:buNone/>
            </a:pPr>
            <a:r>
              <a:rPr kumimoji="1" lang="en-US" altLang="zh-TW" sz="2600" dirty="0"/>
              <a:t>   </a:t>
            </a:r>
          </a:p>
          <a:p>
            <a:pPr marL="0" indent="0">
              <a:buNone/>
            </a:pPr>
            <a:r>
              <a:rPr kumimoji="1" lang="en-US" altLang="zh-TW" sz="2600" dirty="0"/>
              <a:t>   3. What difficulties did you encounter in this assignment? </a:t>
            </a:r>
          </a:p>
          <a:p>
            <a:pPr marL="0" indent="0">
              <a:buNone/>
            </a:pPr>
            <a:r>
              <a:rPr kumimoji="1" lang="en-US" altLang="zh-TW" sz="2600" dirty="0"/>
              <a:t>        How did you solve it?(30%)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631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43D69-6AC4-57C1-B9A4-1FB5E470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4CBED-23A2-8B72-9672-5FFBD59B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- Python only</a:t>
            </a:r>
          </a:p>
          <a:p>
            <a:pPr marL="0" indent="0">
              <a:buNone/>
            </a:pPr>
            <a:r>
              <a:rPr kumimoji="1" lang="en-US" altLang="zh-TW" dirty="0"/>
              <a:t>- No plagiarism !</a:t>
            </a:r>
          </a:p>
          <a:p>
            <a:pPr marL="0" indent="0">
              <a:buNone/>
            </a:pPr>
            <a:r>
              <a:rPr kumimoji="1" lang="en-US" altLang="zh-TW" dirty="0"/>
              <a:t>- At the top of your Source code: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#Author: Hsiu-Hung Lee</a:t>
            </a:r>
          </a:p>
          <a:p>
            <a:pPr marL="457200" lvl="1" indent="0">
              <a:buNone/>
            </a:pPr>
            <a:r>
              <a:rPr kumimoji="1" lang="en-US" altLang="zh-TW" dirty="0"/>
              <a:t>#Student ID: 1234567</a:t>
            </a:r>
          </a:p>
          <a:p>
            <a:pPr marL="457200" lvl="1" indent="0">
              <a:buNone/>
            </a:pPr>
            <a:r>
              <a:rPr kumimoji="1" lang="en-US" altLang="zh-TW" dirty="0"/>
              <a:t>#HW ID: HW1</a:t>
            </a:r>
          </a:p>
        </p:txBody>
      </p:sp>
    </p:spTree>
    <p:extLst>
      <p:ext uri="{BB962C8B-B14F-4D97-AF65-F5344CB8AC3E}">
        <p14:creationId xmlns:p14="http://schemas.microsoft.com/office/powerpoint/2010/main" val="69220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D1DD0-E82B-F267-1613-9E2F9EB8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E3 Submission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54D3C-66A6-6E2A-C410-B20692CB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TW" dirty="0"/>
              <a:t>- Deadline:</a:t>
            </a:r>
          </a:p>
          <a:p>
            <a:pPr marL="0" indent="0">
              <a:buNone/>
            </a:pPr>
            <a:r>
              <a:rPr kumimoji="1" lang="en-US" altLang="zh-TW" dirty="0"/>
              <a:t>      - Submit Zip to E3 before 11/3 11:59PM</a:t>
            </a:r>
          </a:p>
          <a:p>
            <a:pPr marL="0" indent="0">
              <a:buNone/>
            </a:pPr>
            <a:r>
              <a:rPr kumimoji="1" lang="en-US" altLang="zh-TW" dirty="0"/>
              <a:t>      - No Late Submission!</a:t>
            </a:r>
          </a:p>
          <a:p>
            <a:pPr marL="0" indent="0">
              <a:buNone/>
            </a:pPr>
            <a:r>
              <a:rPr kumimoji="1" lang="en-US" altLang="zh-TW" dirty="0"/>
              <a:t>- Format:</a:t>
            </a:r>
          </a:p>
          <a:p>
            <a:pPr marL="0" indent="0">
              <a:buNone/>
            </a:pPr>
            <a:r>
              <a:rPr kumimoji="1" lang="en-US" altLang="zh-TW" dirty="0"/>
              <a:t>      - Source code : Hw1_&lt;student ID&gt;.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    - Report file : Hw1_&lt;student ID&gt;.pdf</a:t>
            </a:r>
          </a:p>
          <a:p>
            <a:pPr marL="0" indent="0">
              <a:buNone/>
            </a:pPr>
            <a:r>
              <a:rPr kumimoji="1" lang="en-US" altLang="zh-TW" dirty="0"/>
              <a:t>      - Zip file : Hw1_&lt;Student ID&gt;.zip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 If you have any question, ask all the TAs by Email.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490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751</Words>
  <Application>Microsoft Office PowerPoint</Application>
  <PresentationFormat>寬螢幕</PresentationFormat>
  <Paragraphs>119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Microsoft YaHei</vt:lpstr>
      <vt:lpstr>Microsoft YaHei</vt:lpstr>
      <vt:lpstr>新細明體</vt:lpstr>
      <vt:lpstr>Arial</vt:lpstr>
      <vt:lpstr>Calibri</vt:lpstr>
      <vt:lpstr>Calibri Light</vt:lpstr>
      <vt:lpstr>Office 佈景主題</vt:lpstr>
      <vt:lpstr>  Natural Language Processing HW1</vt:lpstr>
      <vt:lpstr>Task introduction</vt:lpstr>
      <vt:lpstr>Inputs</vt:lpstr>
      <vt:lpstr>Outputs</vt:lpstr>
      <vt:lpstr>Kaggle submission(40%)</vt:lpstr>
      <vt:lpstr>Kaggle submission(40%)</vt:lpstr>
      <vt:lpstr>Report Submission(60%)</vt:lpstr>
      <vt:lpstr>Requirements</vt:lpstr>
      <vt:lpstr>E3 Submission</vt:lpstr>
      <vt:lpstr>Grading policy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HW1</dc:title>
  <dc:creator>修宏 李</dc:creator>
  <cp:lastModifiedBy>lee1119</cp:lastModifiedBy>
  <cp:revision>28</cp:revision>
  <dcterms:created xsi:type="dcterms:W3CDTF">2022-10-02T09:12:51Z</dcterms:created>
  <dcterms:modified xsi:type="dcterms:W3CDTF">2022-10-11T17:10:11Z</dcterms:modified>
</cp:coreProperties>
</file>