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4DE9856-807F-444D-8A2F-4923520B04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306B69-D7EC-46BC-8E3C-50776C4665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856-807F-444D-8A2F-4923520B04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6B69-D7EC-46BC-8E3C-50776C4665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4DE9856-807F-444D-8A2F-4923520B04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E306B69-D7EC-46BC-8E3C-50776C4665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856-807F-444D-8A2F-4923520B04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306B69-D7EC-46BC-8E3C-50776C4665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856-807F-444D-8A2F-4923520B04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E306B69-D7EC-46BC-8E3C-50776C4665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4DE9856-807F-444D-8A2F-4923520B04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E306B69-D7EC-46BC-8E3C-50776C4665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4DE9856-807F-444D-8A2F-4923520B04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E306B69-D7EC-46BC-8E3C-50776C4665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856-807F-444D-8A2F-4923520B04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306B69-D7EC-46BC-8E3C-50776C4665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856-807F-444D-8A2F-4923520B04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306B69-D7EC-46BC-8E3C-50776C4665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856-807F-444D-8A2F-4923520B04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306B69-D7EC-46BC-8E3C-50776C46656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4DE9856-807F-444D-8A2F-4923520B04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E306B69-D7EC-46BC-8E3C-50776C4665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4DE9856-807F-444D-8A2F-4923520B04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E306B69-D7EC-46BC-8E3C-50776C4665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Radiation Units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Charles Whitmer</a:t>
            </a:r>
          </a:p>
          <a:p>
            <a:r>
              <a:rPr lang="en-US" dirty="0" smtClean="0"/>
              <a:t>2020.09.01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9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Different Types of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</a:p>
          <a:p>
            <a:r>
              <a:rPr lang="en-US" dirty="0" smtClean="0"/>
              <a:t>Dose-in-air</a:t>
            </a:r>
          </a:p>
          <a:p>
            <a:r>
              <a:rPr lang="en-US" dirty="0" smtClean="0"/>
              <a:t>Absorbed Energy</a:t>
            </a:r>
          </a:p>
          <a:p>
            <a:r>
              <a:rPr lang="en-US" dirty="0" smtClean="0"/>
              <a:t>Dose Equivalent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measure of decays per second</a:t>
            </a:r>
          </a:p>
          <a:p>
            <a:r>
              <a:rPr lang="en-US" dirty="0" smtClean="0"/>
              <a:t>Original unit:</a:t>
            </a:r>
            <a:br>
              <a:rPr lang="en-US" dirty="0" smtClean="0"/>
            </a:br>
            <a:r>
              <a:rPr lang="en-US" dirty="0" smtClean="0"/>
              <a:t>1 Curie (Ci) = Number of decays from 1 gram of </a:t>
            </a:r>
            <a:r>
              <a:rPr lang="en-US" baseline="30000" dirty="0" smtClean="0"/>
              <a:t>226</a:t>
            </a:r>
            <a:r>
              <a:rPr lang="en-US" dirty="0" smtClean="0"/>
              <a:t>Ra in 1 second. This is 3.7x10</a:t>
            </a:r>
            <a:r>
              <a:rPr lang="en-US" baseline="30000" dirty="0" smtClean="0"/>
              <a:t>10</a:t>
            </a:r>
            <a:r>
              <a:rPr lang="en-US" dirty="0" smtClean="0"/>
              <a:t>/sec.</a:t>
            </a:r>
            <a:endParaRPr lang="en-US" baseline="30000" dirty="0" smtClean="0"/>
          </a:p>
          <a:p>
            <a:r>
              <a:rPr lang="en-US" dirty="0" smtClean="0"/>
              <a:t>New SI unit: </a:t>
            </a:r>
            <a:br>
              <a:rPr lang="en-US" dirty="0" smtClean="0"/>
            </a:br>
            <a:r>
              <a:rPr lang="en-US" dirty="0" smtClean="0"/>
              <a:t>1 Becquerel (</a:t>
            </a:r>
            <a:r>
              <a:rPr lang="en-US" dirty="0" err="1" smtClean="0"/>
              <a:t>Bq</a:t>
            </a:r>
            <a:r>
              <a:rPr lang="en-US" dirty="0" smtClean="0"/>
              <a:t>) = 1 decay per second</a:t>
            </a:r>
          </a:p>
          <a:p>
            <a:r>
              <a:rPr lang="en-US" dirty="0" smtClean="0"/>
              <a:t>Curies are still used as a measure of an amount of a material.  A typical smoke detector </a:t>
            </a:r>
            <a:r>
              <a:rPr lang="en-US" smtClean="0"/>
              <a:t>contains </a:t>
            </a:r>
            <a:br>
              <a:rPr lang="en-US" smtClean="0"/>
            </a:br>
            <a:r>
              <a:rPr lang="en-US" smtClean="0"/>
              <a:t>0.9 </a:t>
            </a:r>
            <a:r>
              <a:rPr lang="el-GR" dirty="0" smtClean="0"/>
              <a:t>μ</a:t>
            </a:r>
            <a:r>
              <a:rPr lang="en-US" dirty="0" smtClean="0"/>
              <a:t>Ci of </a:t>
            </a:r>
            <a:r>
              <a:rPr lang="en-US" baseline="30000" dirty="0" smtClean="0"/>
              <a:t>241</a:t>
            </a:r>
            <a:r>
              <a:rPr lang="en-US" dirty="0" smtClean="0"/>
              <a:t>Am.</a:t>
            </a:r>
          </a:p>
        </p:txBody>
      </p:sp>
      <p:sp>
        <p:nvSpPr>
          <p:cNvPr id="4" name="AutoShape 2" descr="Radioactive decay Radiation Hazard symbol Sign , symbol transparent  background PNG clipart | Hi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Biological hazard Radioactive decay Radiation Symbol, hazardous,  miscellaneous, logo png | PNGEg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600200"/>
            <a:ext cx="1158058" cy="108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0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Dose in Air (Exposure)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is a measure of how much ionization takes place in a volume of air.</a:t>
            </a:r>
          </a:p>
          <a:p>
            <a:r>
              <a:rPr lang="en-US" sz="2400" dirty="0" smtClean="0"/>
              <a:t>1 Roentgen (R) = 2.58x10</a:t>
            </a:r>
            <a:r>
              <a:rPr lang="en-US" sz="2400" baseline="30000" dirty="0" smtClean="0"/>
              <a:t>-4</a:t>
            </a:r>
            <a:r>
              <a:rPr lang="en-US" sz="2400" dirty="0" smtClean="0"/>
              <a:t> C/kg</a:t>
            </a:r>
          </a:p>
          <a:p>
            <a:r>
              <a:rPr lang="en-US" sz="2400" dirty="0" smtClean="0"/>
              <a:t>This is well suited to the easiest sort of radiation detector: the ionization chamber</a:t>
            </a:r>
          </a:p>
          <a:p>
            <a:pPr lvl="1"/>
            <a:r>
              <a:rPr lang="en-US" sz="2000" dirty="0" smtClean="0"/>
              <a:t>An ionization chamber uses relatively low </a:t>
            </a:r>
            <a:r>
              <a:rPr lang="en-US" sz="2000" dirty="0" smtClean="0"/>
              <a:t>voltage.</a:t>
            </a:r>
          </a:p>
          <a:p>
            <a:pPr lvl="1"/>
            <a:r>
              <a:rPr lang="en-US" sz="2000" dirty="0" smtClean="0"/>
              <a:t>Measures the current resulting from ionization.</a:t>
            </a: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495800"/>
            <a:ext cx="2743200" cy="163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03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Absorbed </a:t>
            </a:r>
            <a:r>
              <a:rPr lang="en-US" dirty="0"/>
              <a:t>Energy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is a measure of how much energy is deposited in a material or tissue</a:t>
            </a:r>
            <a:r>
              <a:rPr lang="en-US" dirty="0" smtClean="0"/>
              <a:t>. (Now called </a:t>
            </a:r>
            <a:r>
              <a:rPr lang="en-US" dirty="0" err="1" smtClean="0"/>
              <a:t>Kerma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Old unit: 1 rad = 100 erg/g</a:t>
            </a:r>
          </a:p>
          <a:p>
            <a:r>
              <a:rPr lang="en-US" dirty="0" smtClean="0"/>
              <a:t>New unit: 1 Gray = 1 Joule/kg = 100 rad</a:t>
            </a:r>
          </a:p>
          <a:p>
            <a:r>
              <a:rPr lang="en-US" dirty="0" smtClean="0"/>
              <a:t>If you understand the physics, this is the easiest to calculate. So many interactions per meter, so much energy lost.</a:t>
            </a:r>
          </a:p>
          <a:p>
            <a:r>
              <a:rPr lang="en-US" dirty="0" smtClean="0"/>
              <a:t>Unfortunately, this does not tell us the effect on tissue. </a:t>
            </a:r>
            <a:r>
              <a:rPr lang="en-US" dirty="0"/>
              <a:t> </a:t>
            </a:r>
            <a:r>
              <a:rPr lang="en-US" dirty="0" smtClean="0"/>
              <a:t>Exactly how fast you lose the energy is important.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7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Dose Equivalent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Dose equivalent estimates the effect on the human body.</a:t>
            </a:r>
          </a:p>
          <a:p>
            <a:r>
              <a:rPr lang="en-US" dirty="0" smtClean="0"/>
              <a:t>The measure begins with rad or Gray, the energy deposited, but adjusts it with a Q factor for the type of radiation. </a:t>
            </a:r>
          </a:p>
          <a:p>
            <a:pPr lvl="1"/>
            <a:r>
              <a:rPr lang="en-US" dirty="0" smtClean="0"/>
              <a:t>Gamma and beta radiation have Q=1</a:t>
            </a:r>
          </a:p>
          <a:p>
            <a:pPr lvl="1"/>
            <a:r>
              <a:rPr lang="en-US" dirty="0" smtClean="0"/>
              <a:t>Neutrons have Q=10</a:t>
            </a:r>
          </a:p>
          <a:p>
            <a:pPr lvl="1"/>
            <a:r>
              <a:rPr lang="en-US" dirty="0" smtClean="0"/>
              <a:t>Alphas have Q=20</a:t>
            </a:r>
          </a:p>
          <a:p>
            <a:r>
              <a:rPr lang="en-US" sz="2800" dirty="0" smtClean="0"/>
              <a:t>Older unit: rem (rad equivalent man) = Q x </a:t>
            </a:r>
            <a:r>
              <a:rPr lang="en-US" sz="2800" dirty="0" err="1" smtClean="0"/>
              <a:t>rads</a:t>
            </a:r>
            <a:endParaRPr lang="en-US" sz="2800" dirty="0" smtClean="0"/>
          </a:p>
          <a:p>
            <a:r>
              <a:rPr lang="en-US" sz="2800" dirty="0" smtClean="0"/>
              <a:t>New unit: Sievert (</a:t>
            </a:r>
            <a:r>
              <a:rPr lang="en-US" sz="2800" dirty="0" err="1" smtClean="0"/>
              <a:t>Sv</a:t>
            </a:r>
            <a:r>
              <a:rPr lang="en-US" sz="2800" dirty="0" smtClean="0"/>
              <a:t>) = Q x Grays</a:t>
            </a:r>
          </a:p>
          <a:p>
            <a:r>
              <a:rPr lang="en-US" sz="2800" dirty="0" smtClean="0"/>
              <a:t>1 </a:t>
            </a:r>
            <a:r>
              <a:rPr lang="en-US" sz="2800" dirty="0" err="1" smtClean="0"/>
              <a:t>Sv</a:t>
            </a:r>
            <a:r>
              <a:rPr lang="en-US" sz="2800" dirty="0" smtClean="0"/>
              <a:t> = 100 rem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3276600"/>
            <a:ext cx="1385669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67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dangerous is a Sievert?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dose of 1 </a:t>
            </a:r>
            <a:r>
              <a:rPr lang="en-US" dirty="0" err="1" smtClean="0"/>
              <a:t>Sv</a:t>
            </a:r>
            <a:r>
              <a:rPr lang="en-US" dirty="0" smtClean="0"/>
              <a:t> is dangerous. It means about an 8% chance of developing cancer.  If it is received all at once it will cause radiation sickness, but not immediate death</a:t>
            </a:r>
            <a:r>
              <a:rPr lang="en-US" dirty="0" smtClean="0"/>
              <a:t>. An acute dose (i.e. over a short period of time) of 5 </a:t>
            </a:r>
            <a:r>
              <a:rPr lang="en-US" dirty="0" err="1" smtClean="0"/>
              <a:t>Sv</a:t>
            </a:r>
            <a:r>
              <a:rPr lang="en-US" dirty="0" smtClean="0"/>
              <a:t> is deadly.</a:t>
            </a:r>
            <a:endParaRPr lang="en-US" dirty="0" smtClean="0"/>
          </a:p>
          <a:p>
            <a:r>
              <a:rPr lang="en-US" dirty="0" smtClean="0"/>
              <a:t>So we want to stay far away from that.  A typical person will get about 2 or 3 </a:t>
            </a:r>
            <a:r>
              <a:rPr lang="en-US" dirty="0" err="1" smtClean="0"/>
              <a:t>mSv</a:t>
            </a:r>
            <a:r>
              <a:rPr lang="en-US" dirty="0" smtClean="0"/>
              <a:t> per year from background radiation.</a:t>
            </a:r>
            <a:br>
              <a:rPr lang="en-US" dirty="0" smtClean="0"/>
            </a:br>
            <a:r>
              <a:rPr lang="en-US" dirty="0" smtClean="0"/>
              <a:t>A radiation worker </a:t>
            </a:r>
            <a:r>
              <a:rPr lang="en-US" dirty="0" smtClean="0"/>
              <a:t>is allowed </a:t>
            </a:r>
            <a:r>
              <a:rPr lang="en-US" dirty="0" smtClean="0"/>
              <a:t>less than 50 </a:t>
            </a:r>
            <a:r>
              <a:rPr lang="en-US" dirty="0" err="1" smtClean="0"/>
              <a:t>mSv</a:t>
            </a:r>
            <a:r>
              <a:rPr lang="en-US" dirty="0" smtClean="0"/>
              <a:t> per year (above the usual background).</a:t>
            </a:r>
          </a:p>
          <a:p>
            <a:r>
              <a:rPr lang="en-US" dirty="0" smtClean="0"/>
              <a:t>If we use a Geiger counter to measure the background at school, it typically reads 0.1 </a:t>
            </a:r>
            <a:r>
              <a:rPr lang="el-GR" dirty="0" smtClean="0">
                <a:latin typeface="Calibri"/>
              </a:rPr>
              <a:t>μ</a:t>
            </a:r>
            <a:r>
              <a:rPr lang="en-US" dirty="0" err="1" smtClean="0"/>
              <a:t>Sv</a:t>
            </a:r>
            <a:r>
              <a:rPr lang="en-US" dirty="0" smtClean="0"/>
              <a:t>/hr.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4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There any Safe Level of Radiation?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Government limits make the assumption that all radiation doses are additive, meaning that there is no safe level.</a:t>
            </a:r>
          </a:p>
          <a:p>
            <a:r>
              <a:rPr lang="en-US" dirty="0" smtClean="0"/>
              <a:t>Some experiments tell a slightly different story.  All living cells have “machinery” to repair damage to DNA, and cells can keep up with low rates of damage.</a:t>
            </a:r>
          </a:p>
          <a:p>
            <a:pPr lvl="1"/>
            <a:r>
              <a:rPr lang="en-US" dirty="0" smtClean="0"/>
              <a:t>Trivia: An organism called </a:t>
            </a:r>
            <a:r>
              <a:rPr lang="en-US" i="1" dirty="0" smtClean="0"/>
              <a:t>D. </a:t>
            </a:r>
            <a:r>
              <a:rPr lang="en-US" i="1" dirty="0" err="1" smtClean="0"/>
              <a:t>radiodurans</a:t>
            </a:r>
            <a:r>
              <a:rPr lang="en-US" dirty="0" smtClean="0"/>
              <a:t> can</a:t>
            </a:r>
            <a:br>
              <a:rPr lang="en-US" dirty="0" smtClean="0"/>
            </a:br>
            <a:r>
              <a:rPr lang="en-US" dirty="0" smtClean="0"/>
              <a:t>absorb an astounding amount of radiation </a:t>
            </a:r>
            <a:br>
              <a:rPr lang="en-US" dirty="0" smtClean="0"/>
            </a:br>
            <a:r>
              <a:rPr lang="en-US" dirty="0" smtClean="0"/>
              <a:t>(5000 Grays!) with little effect.  </a:t>
            </a:r>
          </a:p>
          <a:p>
            <a:r>
              <a:rPr lang="en-US" dirty="0" smtClean="0"/>
              <a:t>Denver, CO, for example has a much higher background rate of radiation than other cities, due to its altitude.  (An extra 1 to 2 </a:t>
            </a:r>
            <a:r>
              <a:rPr lang="en-US" dirty="0" err="1" smtClean="0"/>
              <a:t>mSv</a:t>
            </a:r>
            <a:r>
              <a:rPr lang="en-US" dirty="0" smtClean="0"/>
              <a:t>/year)  But cancer rates in Denver do not stand out over other areas.</a:t>
            </a:r>
            <a:endParaRPr lang="en-US" dirty="0"/>
          </a:p>
        </p:txBody>
      </p:sp>
      <p:sp>
        <p:nvSpPr>
          <p:cNvPr id="4" name="AutoShape 2" descr="Deinococcus radiodura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200399"/>
            <a:ext cx="1590200" cy="127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0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doing neutron physics we talk about the neutron flux, measured in neutrons/cm</a:t>
            </a:r>
            <a:r>
              <a:rPr lang="en-US" baseline="30000" dirty="0" smtClean="0"/>
              <a:t>2</a:t>
            </a:r>
            <a:r>
              <a:rPr lang="en-US" dirty="0" smtClean="0"/>
              <a:t>/sec.  This is something that we can model in software, and there are conversion factors to convert neutron flux to </a:t>
            </a:r>
            <a:r>
              <a:rPr lang="en-US" dirty="0" err="1" smtClean="0"/>
              <a:t>Sv</a:t>
            </a:r>
            <a:r>
              <a:rPr lang="en-US" dirty="0" smtClean="0"/>
              <a:t>/hr.</a:t>
            </a:r>
          </a:p>
          <a:p>
            <a:r>
              <a:rPr lang="en-US" dirty="0" smtClean="0"/>
              <a:t>The Banana!  (Or BED)</a:t>
            </a:r>
            <a:br>
              <a:rPr lang="en-US" dirty="0" smtClean="0"/>
            </a:br>
            <a:r>
              <a:rPr lang="en-US" dirty="0" smtClean="0"/>
              <a:t>A banana contains about 0.5 g of</a:t>
            </a:r>
            <a:br>
              <a:rPr lang="en-US" dirty="0" smtClean="0"/>
            </a:br>
            <a:r>
              <a:rPr lang="en-US" dirty="0" smtClean="0"/>
              <a:t>potassium, of which 0.012% is </a:t>
            </a:r>
            <a:r>
              <a:rPr lang="en-US" baseline="30000" dirty="0" smtClean="0"/>
              <a:t>40</a:t>
            </a:r>
            <a:r>
              <a:rPr lang="en-US" dirty="0" smtClean="0"/>
              <a:t>K.  </a:t>
            </a:r>
            <a:br>
              <a:rPr lang="en-US" dirty="0" smtClean="0"/>
            </a:br>
            <a:r>
              <a:rPr lang="en-US" dirty="0" smtClean="0"/>
              <a:t>This leads to about 15 </a:t>
            </a:r>
            <a:r>
              <a:rPr lang="en-US" dirty="0" err="1" smtClean="0"/>
              <a:t>Bq</a:t>
            </a:r>
            <a:r>
              <a:rPr lang="en-US" dirty="0" smtClean="0"/>
              <a:t> of activity, and an ingested banana can give a dose of about 0.1 </a:t>
            </a:r>
            <a:r>
              <a:rPr lang="el-GR" dirty="0" smtClean="0">
                <a:latin typeface="Calibri"/>
              </a:rPr>
              <a:t>μ</a:t>
            </a:r>
            <a:r>
              <a:rPr lang="en-US" dirty="0" err="1" smtClean="0"/>
              <a:t>Sv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352800"/>
            <a:ext cx="16510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45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205</TotalTime>
  <Words>455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Radiation Units</vt:lpstr>
      <vt:lpstr>Four Different Types of Units</vt:lpstr>
      <vt:lpstr>Activity</vt:lpstr>
      <vt:lpstr>Dose in Air (Exposure)</vt:lpstr>
      <vt:lpstr>Absorbed Energy </vt:lpstr>
      <vt:lpstr>Dose Equivalent</vt:lpstr>
      <vt:lpstr>How dangerous is a Sievert?</vt:lpstr>
      <vt:lpstr>Is There any Safe Level of Radiation?</vt:lpstr>
      <vt:lpstr>Other Units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Radiation Units</dc:title>
  <dc:creator>Charles Whitmer</dc:creator>
  <cp:lastModifiedBy>Charles Whitmer</cp:lastModifiedBy>
  <cp:revision>20</cp:revision>
  <dcterms:created xsi:type="dcterms:W3CDTF">2020-09-01T01:55:58Z</dcterms:created>
  <dcterms:modified xsi:type="dcterms:W3CDTF">2020-09-01T16:49:39Z</dcterms:modified>
</cp:coreProperties>
</file>