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# LECTURE1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# course 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# course outline,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# objective,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# bring intution and minium implimentation of algorithms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# deep learning in a nutshell -&gt; practical machine learning,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# note: 12/3 skip......)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# env basics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# colab and jupyter notebook`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# kaggle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#regression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# linear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# train/test sets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# normailization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# metrics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# classification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# import kaggle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# logistic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# cross validation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# NLP dataset? CV dataset? and corresponding preprocessing.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# Future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# regularization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8ed22e89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8ed22e89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8ed22e89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8ed22e89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8ed22e89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8ed22e89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8ed22e89e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8ed22e89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8ed22e89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8ed22e89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8ed22e89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8ed22e89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8ed22e89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8ed22e89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8ed22e89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8ed22e89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8ed22e89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8ed22e89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8ed22e89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8ed22e89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8ed22e89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8ed22e89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8ed22e89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8ed22e89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8ed22e89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8ed22e89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Practical Machine Learning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2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Week1. </a:t>
            </a:r>
            <a:r>
              <a:rPr lang="zh-TW"/>
              <a:t>Linear Regression, Logistic Regression, and Practical Basic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About the course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834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zh-TW"/>
              <a:t>Deep Learning in a Nutshell		</a:t>
            </a:r>
            <a:r>
              <a:rPr b="1" lang="zh-TW"/>
              <a:t>－＞</a:t>
            </a:r>
            <a:r>
              <a:rPr b="1" lang="zh-TW"/>
              <a:t>		Practical Machine Learning</a:t>
            </a:r>
            <a:endParaRPr b="1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94025" y="1532900"/>
            <a:ext cx="371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400"/>
              <a:t>Process as:</a:t>
            </a:r>
            <a:endParaRPr b="1"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Lecture with homework.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 sz="1400"/>
              <a:t>Objective:</a:t>
            </a:r>
            <a:endParaRPr b="1"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Understand the mathmatical intuition of deep learning.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Be able to implimenting common deep learning on various tasks.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 sz="1400"/>
              <a:t>Requirement:</a:t>
            </a:r>
            <a:endParaRPr b="1"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No requirement.</a:t>
            </a:r>
            <a:endParaRPr sz="14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5498875" y="1532900"/>
            <a:ext cx="356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400"/>
              <a:t>Process as:</a:t>
            </a:r>
            <a:endParaRPr b="1"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Hand-On Lab.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400"/>
              <a:t>Objective:</a:t>
            </a:r>
            <a:endParaRPr b="1"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Get intuition of machine learning algorithms and processing procedure.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Knowing the minimum implimentation of various tasks.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400"/>
              <a:t>Requirement:</a:t>
            </a:r>
            <a:endParaRPr b="1"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Basic Python Programming.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About the course 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283400" y="1228675"/>
            <a:ext cx="8520600" cy="3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400"/>
              <a:t>Week1 (11/19): Linear Regression, Logistic Regression, and Practical Basic (Shanger Lin)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 sz="1400"/>
              <a:t>Week2 (11/26): Neural Network and Related Techniques 1</a:t>
            </a:r>
            <a:r>
              <a:rPr b="1" lang="zh-TW" sz="1400"/>
              <a:t> (Shanger Lin)</a:t>
            </a:r>
            <a:endParaRPr b="1" sz="14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 sz="1400">
                <a:solidFill>
                  <a:srgbClr val="FF0000"/>
                </a:solidFill>
              </a:rPr>
              <a:t>(12/3) TrendMicro AI submmit</a:t>
            </a:r>
            <a:endParaRPr b="1"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 sz="1400"/>
              <a:t>Week3 (12/10): Neural Network and Related Techniques 2</a:t>
            </a:r>
            <a:r>
              <a:rPr b="1" lang="zh-TW" sz="1400"/>
              <a:t> (Shanger Lin)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 sz="1400"/>
              <a:t>Week4 (12/17): Convolutional Neural Networks</a:t>
            </a:r>
            <a:r>
              <a:rPr b="1" lang="zh-TW" sz="1400"/>
              <a:t> (Jessee Kung)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 sz="1400"/>
              <a:t>Week5 (12/24): Recurrent Neural Networks</a:t>
            </a:r>
            <a:r>
              <a:rPr b="1" lang="zh-TW" sz="1400"/>
              <a:t> (Jessee Kung)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 sz="1400"/>
              <a:t>Week6 (12/31): Tree Based Models</a:t>
            </a:r>
            <a:r>
              <a:rPr b="1" lang="zh-TW" sz="1400"/>
              <a:t> (Charles Chang)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Agenda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Machine Learning Basics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Linear Regression (ipynb)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Google Colab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Common Libraries(</a:t>
            </a:r>
            <a:r>
              <a:rPr lang="zh-TW"/>
              <a:t>scikit-learn, pandas, numpy</a:t>
            </a:r>
            <a:r>
              <a:rPr lang="zh-TW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N</a:t>
            </a:r>
            <a:r>
              <a:rPr lang="zh-TW"/>
              <a:t>ormailization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M</a:t>
            </a:r>
            <a:r>
              <a:rPr lang="zh-TW"/>
              <a:t>etrics for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Logistic Regression </a:t>
            </a:r>
            <a:r>
              <a:rPr lang="zh-TW"/>
              <a:t>(ipynb)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Kaggle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Leverage Kaggle Dataset from colab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Metrics for Classification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Computer Vision(CV) dataset.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Hands-On and get your score! </a:t>
            </a:r>
            <a:r>
              <a:rPr lang="zh-TW"/>
              <a:t>(ipynb)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Machine Learning Basics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 machine learning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is a function which project feature(observation) into inference(decision).</a:t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3910500" y="2419625"/>
            <a:ext cx="1323000" cy="13230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FFFF"/>
                </a:solidFill>
              </a:rPr>
              <a:t>f(X)</a:t>
            </a:r>
            <a:endParaRPr b="1"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FFFF"/>
                </a:solidFill>
              </a:rPr>
              <a:t>model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83" name="Google Shape;83;p17"/>
          <p:cNvCxnSpPr/>
          <p:nvPr/>
        </p:nvCxnSpPr>
        <p:spPr>
          <a:xfrm>
            <a:off x="2547000" y="3228375"/>
            <a:ext cx="4211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7"/>
          <p:cNvSpPr txBox="1"/>
          <p:nvPr/>
        </p:nvSpPr>
        <p:spPr>
          <a:xfrm>
            <a:off x="2228600" y="2715475"/>
            <a:ext cx="813600" cy="8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/>
              <a:t> X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feature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6535750" y="2743475"/>
            <a:ext cx="1039800" cy="8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/>
              <a:t>  y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inference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537700" y="4447050"/>
            <a:ext cx="86418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NOTE: 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X, </a:t>
            </a:r>
            <a:r>
              <a:rPr lang="zh-TW" sz="1600">
                <a:solidFill>
                  <a:schemeClr val="dk1"/>
                </a:solidFill>
              </a:rPr>
              <a:t>y can be defined as any data structure, e.g. scalar, vector, array, tree, graph…. </a:t>
            </a:r>
            <a:endParaRPr sz="1600"/>
          </a:p>
        </p:txBody>
      </p:sp>
      <p:sp>
        <p:nvSpPr>
          <p:cNvPr id="87" name="Google Shape;87;p17"/>
          <p:cNvSpPr txBox="1"/>
          <p:nvPr/>
        </p:nvSpPr>
        <p:spPr>
          <a:xfrm>
            <a:off x="6186425" y="3543175"/>
            <a:ext cx="291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980000"/>
                </a:solidFill>
              </a:rPr>
              <a:t>y is numerical: regression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980000"/>
                </a:solidFill>
              </a:rPr>
              <a:t>y is categorical:  classification</a:t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Machine Learning Basics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Supervised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Unsupervised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Reinforcement Learning</a:t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5891700" y="1962425"/>
            <a:ext cx="1323000" cy="13230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</a:rPr>
              <a:t>Model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95" name="Google Shape;95;p18"/>
          <p:cNvCxnSpPr/>
          <p:nvPr/>
        </p:nvCxnSpPr>
        <p:spPr>
          <a:xfrm>
            <a:off x="4528200" y="2847375"/>
            <a:ext cx="291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8"/>
          <p:cNvCxnSpPr/>
          <p:nvPr/>
        </p:nvCxnSpPr>
        <p:spPr>
          <a:xfrm>
            <a:off x="7009400" y="919750"/>
            <a:ext cx="0" cy="292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8"/>
          <p:cNvSpPr txBox="1"/>
          <p:nvPr/>
        </p:nvSpPr>
        <p:spPr>
          <a:xfrm>
            <a:off x="4833000" y="2555675"/>
            <a:ext cx="10329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34343"/>
                </a:solidFill>
              </a:rPr>
              <a:t>train (fit)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98" name="Google Shape;98;p18"/>
          <p:cNvSpPr txBox="1"/>
          <p:nvPr/>
        </p:nvSpPr>
        <p:spPr>
          <a:xfrm rot="5400000">
            <a:off x="6603800" y="1326400"/>
            <a:ext cx="11025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34343"/>
                </a:solidFill>
              </a:rPr>
              <a:t>predict (inference)</a:t>
            </a:r>
            <a:endParaRPr b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Machine Learning Basics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Supervised Learning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zh-TW">
                <a:solidFill>
                  <a:srgbClr val="B7B7B7"/>
                </a:solidFill>
              </a:rPr>
              <a:t>Unsupervised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zh-TW">
                <a:solidFill>
                  <a:srgbClr val="B7B7B7"/>
                </a:solidFill>
              </a:rPr>
              <a:t>Reinforcement Learning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5891700" y="1962425"/>
            <a:ext cx="1323000" cy="13230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</a:rPr>
              <a:t>Model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106" name="Google Shape;106;p19"/>
          <p:cNvCxnSpPr/>
          <p:nvPr/>
        </p:nvCxnSpPr>
        <p:spPr>
          <a:xfrm>
            <a:off x="4528200" y="2847375"/>
            <a:ext cx="291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9"/>
          <p:cNvCxnSpPr/>
          <p:nvPr/>
        </p:nvCxnSpPr>
        <p:spPr>
          <a:xfrm>
            <a:off x="7009400" y="919750"/>
            <a:ext cx="0" cy="292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9"/>
          <p:cNvSpPr txBox="1"/>
          <p:nvPr/>
        </p:nvSpPr>
        <p:spPr>
          <a:xfrm>
            <a:off x="4833000" y="2555675"/>
            <a:ext cx="10329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34343"/>
                </a:solidFill>
              </a:rPr>
              <a:t>train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 rot="5400000">
            <a:off x="6638600" y="1825000"/>
            <a:ext cx="10329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34343"/>
                </a:solidFill>
              </a:rPr>
              <a:t>predict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3079450" y="2474350"/>
            <a:ext cx="2149800" cy="8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</a:rPr>
              <a:t>X_train </a:t>
            </a:r>
            <a:r>
              <a:rPr b="1" lang="zh-TW">
                <a:solidFill>
                  <a:schemeClr val="dk1"/>
                </a:solidFill>
              </a:rPr>
              <a:t>(</a:t>
            </a:r>
            <a:r>
              <a:rPr lang="zh-TW">
                <a:solidFill>
                  <a:schemeClr val="dk1"/>
                </a:solidFill>
              </a:rPr>
              <a:t>feature)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800">
                <a:solidFill>
                  <a:schemeClr val="dk1"/>
                </a:solidFill>
              </a:rPr>
              <a:t>y_train </a:t>
            </a:r>
            <a:r>
              <a:rPr b="1" lang="zh-TW">
                <a:solidFill>
                  <a:schemeClr val="dk1"/>
                </a:solidFill>
              </a:rPr>
              <a:t>(</a:t>
            </a:r>
            <a:r>
              <a:rPr lang="zh-TW">
                <a:solidFill>
                  <a:schemeClr val="dk1"/>
                </a:solidFill>
              </a:rPr>
              <a:t>label)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6486675" y="521075"/>
            <a:ext cx="2387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</a:rPr>
              <a:t>X_test </a:t>
            </a:r>
            <a:r>
              <a:rPr b="1" lang="zh-TW">
                <a:solidFill>
                  <a:schemeClr val="dk1"/>
                </a:solidFill>
              </a:rPr>
              <a:t>(</a:t>
            </a:r>
            <a:r>
              <a:rPr lang="zh-TW">
                <a:solidFill>
                  <a:schemeClr val="dk1"/>
                </a:solidFill>
              </a:rPr>
              <a:t>feature)</a:t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6507200" y="3743300"/>
            <a:ext cx="1004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</a:rPr>
              <a:t>y_pred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Machine Learning Basics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zh-TW">
                <a:solidFill>
                  <a:srgbClr val="B7B7B7"/>
                </a:solidFill>
              </a:rPr>
              <a:t>Supervised Learning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b="1" lang="zh-TW">
                <a:solidFill>
                  <a:srgbClr val="434343"/>
                </a:solidFill>
              </a:rPr>
              <a:t>Unsupervised</a:t>
            </a:r>
            <a:endParaRPr b="1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zh-TW">
                <a:solidFill>
                  <a:srgbClr val="B7B7B7"/>
                </a:solidFill>
              </a:rPr>
              <a:t>Reinforcement Learning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5891700" y="1962425"/>
            <a:ext cx="1323000" cy="13230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</a:rPr>
              <a:t>Model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120" name="Google Shape;120;p20"/>
          <p:cNvCxnSpPr/>
          <p:nvPr/>
        </p:nvCxnSpPr>
        <p:spPr>
          <a:xfrm>
            <a:off x="4528200" y="2847375"/>
            <a:ext cx="291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20"/>
          <p:cNvCxnSpPr/>
          <p:nvPr/>
        </p:nvCxnSpPr>
        <p:spPr>
          <a:xfrm>
            <a:off x="7009400" y="919750"/>
            <a:ext cx="0" cy="292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20"/>
          <p:cNvSpPr txBox="1"/>
          <p:nvPr/>
        </p:nvSpPr>
        <p:spPr>
          <a:xfrm>
            <a:off x="4833000" y="2555675"/>
            <a:ext cx="10329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34343"/>
                </a:solidFill>
              </a:rPr>
              <a:t>train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23" name="Google Shape;123;p20"/>
          <p:cNvSpPr txBox="1"/>
          <p:nvPr/>
        </p:nvSpPr>
        <p:spPr>
          <a:xfrm rot="5400000">
            <a:off x="6638600" y="1825000"/>
            <a:ext cx="10329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34343"/>
                </a:solidFill>
              </a:rPr>
              <a:t>predict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3079450" y="2474350"/>
            <a:ext cx="21498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</a:rPr>
              <a:t>X_train </a:t>
            </a:r>
            <a:r>
              <a:rPr b="1" lang="zh-TW">
                <a:solidFill>
                  <a:schemeClr val="dk1"/>
                </a:solidFill>
              </a:rPr>
              <a:t>(</a:t>
            </a:r>
            <a:r>
              <a:rPr lang="zh-TW">
                <a:solidFill>
                  <a:schemeClr val="dk1"/>
                </a:solidFill>
              </a:rPr>
              <a:t>feature)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6486675" y="521075"/>
            <a:ext cx="2387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</a:rPr>
              <a:t>X_test </a:t>
            </a:r>
            <a:r>
              <a:rPr b="1" lang="zh-TW">
                <a:solidFill>
                  <a:schemeClr val="dk1"/>
                </a:solidFill>
              </a:rPr>
              <a:t>(</a:t>
            </a:r>
            <a:r>
              <a:rPr lang="zh-TW">
                <a:solidFill>
                  <a:schemeClr val="dk1"/>
                </a:solidFill>
              </a:rPr>
              <a:t>feature)</a:t>
            </a:r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6507200" y="3743300"/>
            <a:ext cx="1004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</a:rPr>
              <a:t>y_pred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Machine Learning Basics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zh-TW">
                <a:solidFill>
                  <a:srgbClr val="B7B7B7"/>
                </a:solidFill>
              </a:rPr>
              <a:t>Supervised Learning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zh-TW">
                <a:solidFill>
                  <a:srgbClr val="B7B7B7"/>
                </a:solidFill>
              </a:rPr>
              <a:t>Unsupervised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b="1" lang="zh-TW">
                <a:solidFill>
                  <a:srgbClr val="434343"/>
                </a:solidFill>
              </a:rPr>
              <a:t>Reinforcement Learning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5891700" y="1962425"/>
            <a:ext cx="1323000" cy="13230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</a:rPr>
              <a:t>Model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5965950" y="3756225"/>
            <a:ext cx="1174500" cy="47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Enviroment</a:t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7145725" y="2603575"/>
            <a:ext cx="764075" cy="1393775"/>
          </a:xfrm>
          <a:custGeom>
            <a:rect b="b" l="l" r="r" t="t"/>
            <a:pathLst>
              <a:path extrusionOk="0" h="55751" w="30563">
                <a:moveTo>
                  <a:pt x="3113" y="0"/>
                </a:moveTo>
                <a:lnTo>
                  <a:pt x="30563" y="0"/>
                </a:lnTo>
                <a:lnTo>
                  <a:pt x="30563" y="55751"/>
                </a:lnTo>
                <a:lnTo>
                  <a:pt x="0" y="55751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6" name="Google Shape;136;p21"/>
          <p:cNvSpPr/>
          <p:nvPr/>
        </p:nvSpPr>
        <p:spPr>
          <a:xfrm>
            <a:off x="5185950" y="2674325"/>
            <a:ext cx="785325" cy="1323025"/>
          </a:xfrm>
          <a:custGeom>
            <a:rect b="b" l="l" r="r" t="t"/>
            <a:pathLst>
              <a:path extrusionOk="0" h="52921" w="31413">
                <a:moveTo>
                  <a:pt x="31413" y="52921"/>
                </a:moveTo>
                <a:lnTo>
                  <a:pt x="0" y="52921"/>
                </a:lnTo>
                <a:lnTo>
                  <a:pt x="0" y="0"/>
                </a:lnTo>
                <a:lnTo>
                  <a:pt x="28583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7" name="Google Shape;137;p21"/>
          <p:cNvSpPr txBox="1"/>
          <p:nvPr/>
        </p:nvSpPr>
        <p:spPr>
          <a:xfrm>
            <a:off x="4181525" y="2886600"/>
            <a:ext cx="1229100" cy="8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</a:rPr>
              <a:t>S </a:t>
            </a:r>
            <a:r>
              <a:rPr b="1" lang="zh-TW">
                <a:solidFill>
                  <a:schemeClr val="dk1"/>
                </a:solidFill>
              </a:rPr>
              <a:t>(</a:t>
            </a:r>
            <a:r>
              <a:rPr lang="zh-TW">
                <a:solidFill>
                  <a:schemeClr val="dk1"/>
                </a:solidFill>
              </a:rPr>
              <a:t>state</a:t>
            </a:r>
            <a:r>
              <a:rPr lang="zh-TW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</a:rPr>
              <a:t>R </a:t>
            </a:r>
            <a:r>
              <a:rPr b="1" lang="zh-TW">
                <a:solidFill>
                  <a:schemeClr val="dk1"/>
                </a:solidFill>
              </a:rPr>
              <a:t>(</a:t>
            </a:r>
            <a:r>
              <a:rPr lang="zh-TW">
                <a:solidFill>
                  <a:schemeClr val="dk1"/>
                </a:solidFill>
              </a:rPr>
              <a:t>reward</a:t>
            </a:r>
            <a:r>
              <a:rPr lang="zh-TW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7828950" y="3074388"/>
            <a:ext cx="1229100" cy="8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</a:rPr>
              <a:t>A</a:t>
            </a:r>
            <a:r>
              <a:rPr b="1" lang="zh-TW" sz="1800">
                <a:solidFill>
                  <a:schemeClr val="dk1"/>
                </a:solidFill>
              </a:rPr>
              <a:t> </a:t>
            </a:r>
            <a:r>
              <a:rPr b="1" lang="zh-TW">
                <a:solidFill>
                  <a:schemeClr val="dk1"/>
                </a:solidFill>
              </a:rPr>
              <a:t>(</a:t>
            </a:r>
            <a:r>
              <a:rPr lang="zh-TW">
                <a:solidFill>
                  <a:schemeClr val="dk1"/>
                </a:solidFill>
              </a:rPr>
              <a:t>action</a:t>
            </a:r>
            <a:r>
              <a:rPr lang="zh-TW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4300" y="4277250"/>
            <a:ext cx="4743000" cy="7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NOTE: 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S, A</a:t>
            </a:r>
            <a:r>
              <a:rPr lang="zh-TW" sz="1600">
                <a:solidFill>
                  <a:schemeClr val="dk1"/>
                </a:solidFill>
              </a:rPr>
              <a:t> can be defined general data structure.</a:t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R is a scalar in general.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