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iOS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Intermedio</a:t>
            </a:r>
          </a:p>
        </p:txBody>
      </p:sp>
      <p:sp>
        <p:nvSpPr>
          <p:cNvPr id="34" name="Shape 34"/>
          <p:cNvSpPr/>
          <p:nvPr/>
        </p:nvSpPr>
        <p:spPr>
          <a:xfrm>
            <a:off x="8538616" y="8445500"/>
            <a:ext cx="2129384" cy="550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600"/>
              <a:t>Executrain</a:t>
            </a:r>
          </a:p>
        </p:txBody>
      </p:sp>
      <p:sp>
        <p:nvSpPr>
          <p:cNvPr id="35" name="Shape 35"/>
          <p:cNvSpPr/>
          <p:nvPr/>
        </p:nvSpPr>
        <p:spPr>
          <a:xfrm>
            <a:off x="5538390" y="8890000"/>
            <a:ext cx="5129610" cy="550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defRPr i="1" sz="2000"/>
            </a:lvl1pPr>
          </a:lstStyle>
          <a:p>
            <a:pPr lvl="0">
              <a:defRPr i="0" sz="1800"/>
            </a:pPr>
            <a:r>
              <a:rPr i="1" sz="2000"/>
              <a:t>Líder de Capacitación en Informática</a:t>
            </a:r>
          </a:p>
        </p:txBody>
      </p:sp>
      <p:pic>
        <p:nvPicPr>
          <p:cNvPr id="36" name="executrain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7902" y="8215833"/>
            <a:ext cx="1417613" cy="1417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sz="3440"/>
            </a:lvl1pPr>
          </a:lstStyle>
          <a:p>
            <a:pPr lvl="0">
              <a:defRPr sz="1800"/>
            </a:pPr>
            <a:r>
              <a:rPr sz="3440"/>
              <a:t>Conceptos de Objective-c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#import &lt;Foundation/Foundation.h&gt;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@interface Photo : NSObject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- (NSString *)</a:t>
            </a:r>
            <a:r>
              <a:rPr sz="24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extractMetadata</a:t>
            </a:r>
            <a:r>
              <a:rPr sz="24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24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- (void)</a:t>
            </a:r>
            <a:r>
              <a:rPr sz="24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applyFilter:</a:t>
            </a:r>
            <a:r>
              <a:rPr sz="24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(NSString *)filterName;</a:t>
            </a:r>
            <a:endParaRPr sz="24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4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@end</a:t>
            </a:r>
          </a:p>
        </p:txBody>
      </p:sp>
      <p:sp>
        <p:nvSpPr>
          <p:cNvPr id="73" name="Shape 73"/>
          <p:cNvSpPr/>
          <p:nvPr/>
        </p:nvSpPr>
        <p:spPr>
          <a:xfrm>
            <a:off x="838200" y="1214635"/>
            <a:ext cx="9351417" cy="61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 lvl="0">
              <a:defRPr sz="1800"/>
            </a:pPr>
            <a:r>
              <a:rPr sz="3440"/>
              <a:t>Estructura de una clase. Métodos.</a:t>
            </a:r>
          </a:p>
        </p:txBody>
      </p:sp>
      <p:sp>
        <p:nvSpPr>
          <p:cNvPr id="74" name="Shape 74"/>
          <p:cNvSpPr/>
          <p:nvPr/>
        </p:nvSpPr>
        <p:spPr>
          <a:xfrm>
            <a:off x="10160396" y="1214635"/>
            <a:ext cx="1919785" cy="49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554990">
              <a:defRPr b="1" sz="26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660"/>
              <a:t>Overview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sz="3440"/>
            </a:lvl1pPr>
          </a:lstStyle>
          <a:p>
            <a:pPr lvl="0">
              <a:defRPr sz="1800"/>
            </a:pPr>
            <a:r>
              <a:rPr sz="3440"/>
              <a:t>Conceptos de Objective-c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#import &lt;Foundation/Foundation.h&gt;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@interface Photo : NSObject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- (NSString *)</a:t>
            </a:r>
            <a:r>
              <a:rPr sz="24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extractMetadata</a:t>
            </a:r>
            <a:r>
              <a:rPr sz="24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24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- (void)</a:t>
            </a:r>
            <a:r>
              <a:rPr sz="24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applyFilter:</a:t>
            </a:r>
            <a:r>
              <a:rPr sz="24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(NSString *)filterName;</a:t>
            </a:r>
            <a:endParaRPr sz="24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4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@end</a:t>
            </a:r>
          </a:p>
        </p:txBody>
      </p:sp>
      <p:sp>
        <p:nvSpPr>
          <p:cNvPr id="78" name="Shape 78"/>
          <p:cNvSpPr/>
          <p:nvPr/>
        </p:nvSpPr>
        <p:spPr>
          <a:xfrm>
            <a:off x="838200" y="1214635"/>
            <a:ext cx="9351417" cy="61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 lvl="0">
              <a:defRPr sz="1800"/>
            </a:pPr>
            <a:r>
              <a:rPr sz="3440"/>
              <a:t>Estructura de una clase. Métodos.</a:t>
            </a:r>
          </a:p>
        </p:txBody>
      </p:sp>
      <p:sp>
        <p:nvSpPr>
          <p:cNvPr id="79" name="Shape 79"/>
          <p:cNvSpPr/>
          <p:nvPr/>
        </p:nvSpPr>
        <p:spPr>
          <a:xfrm>
            <a:off x="10160396" y="1214635"/>
            <a:ext cx="1919785" cy="49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554990">
              <a:defRPr b="1" sz="26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660"/>
              <a:t>Overview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Ejercicio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G_0876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mvc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797175" y="635000"/>
            <a:ext cx="7397751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MVC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Modelo Vista Controlador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sz="3440"/>
            </a:lvl1pPr>
          </a:lstStyle>
          <a:p>
            <a:pPr lvl="0">
              <a:defRPr sz="1800"/>
            </a:pPr>
            <a:r>
              <a:rPr sz="3440"/>
              <a:t>Conexión a vistas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Target-Action</a:t>
            </a:r>
            <a:endParaRPr sz="3600"/>
          </a:p>
          <a:p>
            <a:pPr lvl="0">
              <a:defRPr sz="1800"/>
            </a:pPr>
            <a:r>
              <a:rPr sz="3600"/>
              <a:t>Delegados</a:t>
            </a:r>
            <a:endParaRPr sz="3600"/>
          </a:p>
          <a:p>
            <a:pPr lvl="0">
              <a:defRPr sz="1800"/>
            </a:pPr>
            <a:r>
              <a:rPr sz="3600"/>
              <a:t>Notificador</a:t>
            </a:r>
            <a:endParaRPr sz="3600"/>
          </a:p>
          <a:p>
            <a:pPr lvl="0">
              <a:defRPr sz="1800"/>
            </a:pPr>
            <a:r>
              <a:rPr sz="3600"/>
              <a:t>KVC-KVO</a:t>
            </a:r>
          </a:p>
        </p:txBody>
      </p:sp>
      <p:sp>
        <p:nvSpPr>
          <p:cNvPr id="91" name="Shape 91"/>
          <p:cNvSpPr/>
          <p:nvPr/>
        </p:nvSpPr>
        <p:spPr>
          <a:xfrm>
            <a:off x="838200" y="1214635"/>
            <a:ext cx="5298381" cy="61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 lvl="0">
              <a:defRPr sz="1800"/>
            </a:pPr>
            <a:r>
              <a:rPr sz="3440"/>
              <a:t>Patrones de diseño</a:t>
            </a:r>
          </a:p>
        </p:txBody>
      </p:sp>
      <p:sp>
        <p:nvSpPr>
          <p:cNvPr id="92" name="Shape 92"/>
          <p:cNvSpPr/>
          <p:nvPr/>
        </p:nvSpPr>
        <p:spPr>
          <a:xfrm>
            <a:off x="10160396" y="1214635"/>
            <a:ext cx="1919785" cy="49892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lvl="0" algn="r" defTabSz="554990">
              <a:defRPr b="1" sz="266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Ejercicio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G_0877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sz="3440"/>
            </a:lvl1pPr>
          </a:lstStyle>
          <a:p>
            <a:pPr lvl="0">
              <a:defRPr sz="1800"/>
            </a:pPr>
            <a:r>
              <a:rPr sz="3440"/>
              <a:t>Multiples pantallas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UIViewController</a:t>
            </a:r>
            <a:endParaRPr sz="3600"/>
          </a:p>
          <a:p>
            <a:pPr lvl="0">
              <a:defRPr sz="1800"/>
            </a:pPr>
            <a:r>
              <a:rPr sz="3600"/>
              <a:t>UINavigationController</a:t>
            </a:r>
            <a:endParaRPr sz="3600"/>
          </a:p>
          <a:p>
            <a:pPr lvl="0">
              <a:defRPr sz="1800"/>
            </a:pPr>
            <a:r>
              <a:rPr sz="3600"/>
              <a:t>UITabBarController</a:t>
            </a:r>
            <a:endParaRPr sz="3600"/>
          </a:p>
          <a:p>
            <a:pPr lvl="0">
              <a:defRPr sz="1800"/>
            </a:pPr>
            <a:r>
              <a:rPr sz="3600"/>
              <a:t>Transitions</a:t>
            </a:r>
          </a:p>
        </p:txBody>
      </p:sp>
      <p:sp>
        <p:nvSpPr>
          <p:cNvPr id="100" name="Shape 100"/>
          <p:cNvSpPr/>
          <p:nvPr/>
        </p:nvSpPr>
        <p:spPr>
          <a:xfrm>
            <a:off x="838200" y="1214635"/>
            <a:ext cx="5298381" cy="61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 lvl="0">
              <a:defRPr sz="1800"/>
            </a:pPr>
            <a:r>
              <a:rPr sz="3440"/>
              <a:t>View Controllers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10160396" y="1214635"/>
            <a:ext cx="1919785" cy="49892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 fontScale="100000" lnSpcReduction="0"/>
          </a:bodyPr>
          <a:lstStyle/>
          <a:p>
            <a:pPr lvl="0" algn="r" defTabSz="554990">
              <a:defRPr b="1" sz="266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Ejercicio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15, 16, 17 y 18 de diciembre</a:t>
            </a:r>
            <a:endParaRPr sz="3600"/>
          </a:p>
          <a:p>
            <a:pPr lvl="0">
              <a:defRPr sz="1800"/>
            </a:pPr>
            <a:r>
              <a:rPr sz="3600"/>
              <a:t>8:30 a 17:00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Conceptos de Objective-C</a:t>
            </a:r>
            <a:endParaRPr sz="3600"/>
          </a:p>
          <a:p>
            <a:pPr lvl="0">
              <a:defRPr sz="1800"/>
            </a:pPr>
            <a:r>
              <a:rPr sz="3600"/>
              <a:t>Usando MVC</a:t>
            </a:r>
            <a:endParaRPr sz="3600"/>
          </a:p>
          <a:p>
            <a:pPr lvl="0">
              <a:defRPr sz="1800"/>
            </a:pPr>
            <a:r>
              <a:rPr sz="3600"/>
              <a:t>Multiples elementos gráficos</a:t>
            </a:r>
            <a:endParaRPr sz="3600"/>
          </a:p>
          <a:p>
            <a:pPr lvl="0">
              <a:defRPr sz="1800"/>
            </a:pPr>
            <a:r>
              <a:rPr sz="3600"/>
              <a:t>Multiples View Controllers</a:t>
            </a:r>
            <a:endParaRPr sz="3600"/>
          </a:p>
          <a:p>
            <a:pPr lvl="0">
              <a:defRPr sz="1800"/>
            </a:pPr>
            <a:r>
              <a:rPr sz="3600"/>
              <a:t>Dispositivos y publicación de Apps.</a:t>
            </a:r>
            <a:endParaRPr sz="3600"/>
          </a:p>
          <a:p>
            <a:pPr lvl="0">
              <a:defRPr sz="1800"/>
            </a:pPr>
            <a:r>
              <a:rPr sz="3600"/>
              <a:t>Compatibilidad iPhone/iPad</a:t>
            </a:r>
            <a:endParaRPr sz="3600"/>
          </a:p>
          <a:p>
            <a:pPr lvl="0">
              <a:defRPr sz="1800"/>
            </a:pPr>
            <a:r>
              <a:rPr sz="3600"/>
              <a:t>Multitouch y sensor de movimiento</a:t>
            </a:r>
          </a:p>
        </p:txBody>
      </p:sp>
      <p:sp>
        <p:nvSpPr>
          <p:cNvPr id="41" name="Shape 41"/>
          <p:cNvSpPr/>
          <p:nvPr>
            <p:ph type="title" idx="4294967295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b="1" sz="3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440"/>
              <a:t>Temario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Apps y los Servicios Web</a:t>
            </a:r>
            <a:endParaRPr sz="3600"/>
          </a:p>
          <a:p>
            <a:pPr lvl="0">
              <a:defRPr sz="1800"/>
            </a:pPr>
            <a:r>
              <a:rPr sz="3600"/>
              <a:t>Almacenamiento local</a:t>
            </a:r>
            <a:endParaRPr sz="3600"/>
          </a:p>
          <a:p>
            <a:pPr lvl="0">
              <a:defRPr sz="1800"/>
            </a:pPr>
            <a:r>
              <a:rPr sz="3600"/>
              <a:t>Localización (GPS)</a:t>
            </a:r>
            <a:endParaRPr sz="3600"/>
          </a:p>
          <a:p>
            <a:pPr lvl="0">
              <a:defRPr sz="1800"/>
            </a:pPr>
            <a:r>
              <a:rPr sz="3600"/>
              <a:t>Maps y Scroll Views</a:t>
            </a:r>
            <a:endParaRPr sz="3600"/>
          </a:p>
          <a:p>
            <a:pPr lvl="0">
              <a:defRPr sz="1800"/>
            </a:pPr>
            <a:r>
              <a:rPr sz="3600"/>
              <a:t>Facebook y Twitter</a:t>
            </a:r>
            <a:endParaRPr sz="3600"/>
          </a:p>
          <a:p>
            <a:pPr lvl="0">
              <a:defRPr sz="1800"/>
            </a:pPr>
            <a:r>
              <a:rPr sz="3600"/>
              <a:t>Blocks</a:t>
            </a:r>
            <a:endParaRPr sz="3600"/>
          </a:p>
          <a:p>
            <a:pPr lvl="0">
              <a:defRPr sz="1800"/>
            </a:pPr>
            <a:r>
              <a:rPr sz="3600"/>
              <a:t>Autolayout</a:t>
            </a:r>
          </a:p>
        </p:txBody>
      </p:sp>
      <p:sp>
        <p:nvSpPr>
          <p:cNvPr id="44" name="Shape 44"/>
          <p:cNvSpPr/>
          <p:nvPr>
            <p:ph type="title" idx="4294967295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b="1" sz="3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440"/>
              <a:t>Temario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sz="3440"/>
            </a:lvl1pPr>
          </a:lstStyle>
          <a:p>
            <a:pPr lvl="0">
              <a:defRPr sz="1800"/>
            </a:pPr>
            <a:r>
              <a:rPr sz="3440"/>
              <a:t>Conceptos de Objective-c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salida = [objeto </a:t>
            </a:r>
            <a:r>
              <a:rPr sz="30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metodo</a:t>
            </a:r>
            <a:r>
              <a:rPr sz="30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];</a:t>
            </a:r>
            <a:endParaRPr sz="30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algn="ctr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[objeto </a:t>
            </a:r>
            <a:r>
              <a:rPr sz="30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metodoConArgumento:</a:t>
            </a:r>
            <a:r>
              <a:rPr sz="30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argumento];</a:t>
            </a:r>
            <a:endParaRPr sz="30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algn="ctr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[objeto </a:t>
            </a:r>
            <a:r>
              <a:rPr sz="30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metodoConArgumentoUno:</a:t>
            </a:r>
            <a:r>
              <a:rPr sz="30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argumento1 </a:t>
            </a:r>
            <a:r>
              <a:rPr sz="30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arguementoDos:</a:t>
            </a:r>
            <a:r>
              <a:rPr sz="30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argumento2];</a:t>
            </a:r>
            <a:endParaRPr sz="30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838200" y="1214635"/>
            <a:ext cx="5298381" cy="61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 lvl="0">
              <a:defRPr sz="1800"/>
            </a:pPr>
            <a:r>
              <a:rPr sz="3440"/>
              <a:t>Llamando métodos</a:t>
            </a:r>
          </a:p>
        </p:txBody>
      </p:sp>
      <p:sp>
        <p:nvSpPr>
          <p:cNvPr id="49" name="Shape 49"/>
          <p:cNvSpPr/>
          <p:nvPr/>
        </p:nvSpPr>
        <p:spPr>
          <a:xfrm>
            <a:off x="10160396" y="1214635"/>
            <a:ext cx="1919785" cy="49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554990">
              <a:defRPr b="1" sz="26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660"/>
              <a:t>Overview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sz="3440"/>
            </a:lvl1pPr>
          </a:lstStyle>
          <a:p>
            <a:pPr lvl="0">
              <a:defRPr sz="1800"/>
            </a:pPr>
            <a:r>
              <a:rPr sz="3440"/>
              <a:t>Conceptos de Objective-c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algn="ctr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[NSString </a:t>
            </a:r>
            <a:r>
              <a:rPr sz="30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stringWithFormat:</a:t>
            </a:r>
            <a:r>
              <a:rPr sz="30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[prefs format]];</a:t>
            </a:r>
          </a:p>
        </p:txBody>
      </p:sp>
      <p:sp>
        <p:nvSpPr>
          <p:cNvPr id="53" name="Shape 53"/>
          <p:cNvSpPr/>
          <p:nvPr/>
        </p:nvSpPr>
        <p:spPr>
          <a:xfrm>
            <a:off x="838200" y="1214635"/>
            <a:ext cx="5298381" cy="61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 lvl="0">
              <a:defRPr sz="1800"/>
            </a:pPr>
            <a:r>
              <a:rPr sz="3440"/>
              <a:t>Llamandas anidadas</a:t>
            </a:r>
          </a:p>
        </p:txBody>
      </p:sp>
      <p:sp>
        <p:nvSpPr>
          <p:cNvPr id="54" name="Shape 54"/>
          <p:cNvSpPr/>
          <p:nvPr/>
        </p:nvSpPr>
        <p:spPr>
          <a:xfrm>
            <a:off x="10160396" y="1214635"/>
            <a:ext cx="1919785" cy="49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554990">
              <a:defRPr b="1" sz="26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660"/>
              <a:t>Overview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sz="3440"/>
            </a:lvl1pPr>
          </a:lstStyle>
          <a:p>
            <a:pPr lvl="0">
              <a:defRPr sz="1800"/>
            </a:pPr>
            <a:r>
              <a:rPr sz="3440"/>
              <a:t>Conceptos de Objective-c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#import &lt;Foundation/Foundation.h&gt;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@interface</a:t>
            </a: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Photo : NSObject {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NSString*</a:t>
            </a: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caption;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28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NSString*</a:t>
            </a: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photographer;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}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@end</a:t>
            </a:r>
          </a:p>
        </p:txBody>
      </p:sp>
      <p:sp>
        <p:nvSpPr>
          <p:cNvPr id="58" name="Shape 58"/>
          <p:cNvSpPr/>
          <p:nvPr/>
        </p:nvSpPr>
        <p:spPr>
          <a:xfrm>
            <a:off x="838200" y="1214635"/>
            <a:ext cx="5298381" cy="61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 lvl="0">
              <a:defRPr sz="1800"/>
            </a:pPr>
            <a:r>
              <a:rPr sz="3440"/>
              <a:t>Estructura de una clase 1</a:t>
            </a:r>
          </a:p>
        </p:txBody>
      </p:sp>
      <p:sp>
        <p:nvSpPr>
          <p:cNvPr id="59" name="Shape 59"/>
          <p:cNvSpPr/>
          <p:nvPr/>
        </p:nvSpPr>
        <p:spPr>
          <a:xfrm>
            <a:off x="10160396" y="1214635"/>
            <a:ext cx="1919785" cy="49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554990">
              <a:defRPr b="1" sz="26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660"/>
              <a:t>Overview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sz="3440"/>
            </a:lvl1pPr>
          </a:lstStyle>
          <a:p>
            <a:pPr lvl="0">
              <a:defRPr sz="1800"/>
            </a:pPr>
            <a:r>
              <a:rPr sz="3440"/>
              <a:t>Conceptos de Objective-c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#import &lt;Foundation/Foundation.h&gt;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@interface</a:t>
            </a: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Photo : NSObject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@end</a:t>
            </a:r>
          </a:p>
        </p:txBody>
      </p:sp>
      <p:sp>
        <p:nvSpPr>
          <p:cNvPr id="63" name="Shape 63"/>
          <p:cNvSpPr/>
          <p:nvPr/>
        </p:nvSpPr>
        <p:spPr>
          <a:xfrm>
            <a:off x="838200" y="1214635"/>
            <a:ext cx="9251752" cy="61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 lvl="0">
              <a:defRPr sz="1800"/>
            </a:pPr>
            <a:r>
              <a:rPr sz="3440"/>
              <a:t>Estructura de una clase. Base.</a:t>
            </a:r>
          </a:p>
        </p:txBody>
      </p:sp>
      <p:sp>
        <p:nvSpPr>
          <p:cNvPr id="64" name="Shape 64"/>
          <p:cNvSpPr/>
          <p:nvPr/>
        </p:nvSpPr>
        <p:spPr>
          <a:xfrm>
            <a:off x="10160396" y="1214635"/>
            <a:ext cx="1919785" cy="49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554990">
              <a:defRPr b="1" sz="26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660"/>
              <a:t>Overview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6781800" y="457200"/>
            <a:ext cx="5298381" cy="618729"/>
          </a:xfrm>
          <a:prstGeom prst="rect">
            <a:avLst/>
          </a:prstGeom>
        </p:spPr>
        <p:txBody>
          <a:bodyPr/>
          <a:lstStyle>
            <a:lvl1pPr algn="r" defTabSz="251206">
              <a:defRPr sz="3440"/>
            </a:lvl1pPr>
          </a:lstStyle>
          <a:p>
            <a:pPr lvl="0">
              <a:defRPr sz="1800"/>
            </a:pPr>
            <a:r>
              <a:rPr sz="3440"/>
              <a:t>Conceptos de Objective-c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#import &lt;Foundation/Foundation.h&gt;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  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@interface</a:t>
            </a:r>
            <a:r>
              <a:rPr sz="28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 Photo : NSObject </a:t>
            </a: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8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5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- </a:t>
            </a:r>
            <a:r>
              <a:rPr sz="25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caption</a:t>
            </a:r>
            <a:r>
              <a:rPr sz="25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25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5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- </a:t>
            </a:r>
            <a:r>
              <a:rPr sz="25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photographer</a:t>
            </a:r>
            <a:r>
              <a:rPr sz="2500">
                <a:solidFill>
                  <a:srgbClr val="424242"/>
                </a:solidFill>
                <a:latin typeface="Monaco"/>
                <a:ea typeface="Monaco"/>
                <a:cs typeface="Monaco"/>
                <a:sym typeface="Monaco"/>
              </a:rPr>
              <a:t>;</a:t>
            </a:r>
            <a:endParaRPr sz="2500">
              <a:solidFill>
                <a:srgbClr val="42424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1200">
              <a:solidFill>
                <a:srgbClr val="005BB1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800">
                <a:solidFill>
                  <a:srgbClr val="005BB1"/>
                </a:solidFill>
                <a:latin typeface="Monaco"/>
                <a:ea typeface="Monaco"/>
                <a:cs typeface="Monaco"/>
                <a:sym typeface="Monaco"/>
              </a:rPr>
              <a:t>@end</a:t>
            </a:r>
          </a:p>
        </p:txBody>
      </p:sp>
      <p:sp>
        <p:nvSpPr>
          <p:cNvPr id="68" name="Shape 68"/>
          <p:cNvSpPr/>
          <p:nvPr/>
        </p:nvSpPr>
        <p:spPr>
          <a:xfrm>
            <a:off x="838200" y="1214635"/>
            <a:ext cx="9351417" cy="61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 defTabSz="251206">
              <a:defRPr sz="3440"/>
            </a:lvl1pPr>
          </a:lstStyle>
          <a:p>
            <a:pPr lvl="0">
              <a:defRPr sz="1800"/>
            </a:pPr>
            <a:r>
              <a:rPr sz="3440"/>
              <a:t>Estructura de una clase. Métodos.</a:t>
            </a:r>
          </a:p>
        </p:txBody>
      </p:sp>
      <p:sp>
        <p:nvSpPr>
          <p:cNvPr id="69" name="Shape 69"/>
          <p:cNvSpPr/>
          <p:nvPr/>
        </p:nvSpPr>
        <p:spPr>
          <a:xfrm>
            <a:off x="10160396" y="1214635"/>
            <a:ext cx="1919785" cy="49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r" defTabSz="554990">
              <a:defRPr b="1" sz="266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2660"/>
              <a:t>Overview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