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78ea24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78ea24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9feb3f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a9feb3f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78ea245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78ea245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78ea245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a78ea245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a78ea245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a78ea245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9feb3fa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9feb3fa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a9feb3f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a9feb3f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9feb3fa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a9feb3fa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a78ea245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a78ea245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a78ea245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a78ea245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a78ea245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a78ea245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a9feb3fa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a9feb3fa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a9feb3fa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a9feb3fa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a78ea245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a78ea245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a78ea245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a78ea245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a78ea245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a78ea245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a78ea245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a78ea245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a9feb3fa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a9feb3fa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a78ea245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a78ea245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a78ea245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a78ea245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a78ea245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a78ea245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a9feb3f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a9feb3f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a9feb3fa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a9feb3fa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a9feb3f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a9feb3f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78ea245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78ea24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a9feb3fa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a9feb3fa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78ea245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78ea245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a78ea245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a78ea245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a78ea24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a78ea245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a78ea245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a78ea245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4D4D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802" y="4289325"/>
            <a:ext cx="1717550" cy="6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14687" l="0" r="0" t="12019"/>
          <a:stretch/>
        </p:blipFill>
        <p:spPr>
          <a:xfrm>
            <a:off x="0" y="0"/>
            <a:ext cx="44475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297000" y="132850"/>
            <a:ext cx="28470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Instructor: Person McDuderson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71325" y="742175"/>
            <a:ext cx="46170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Beginner Excel</a:t>
            </a:r>
            <a:endParaRPr b="1" sz="7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Part 1</a:t>
            </a:r>
            <a:endParaRPr b="1" sz="7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4794300" y="1017375"/>
            <a:ext cx="4152600" cy="3793800"/>
          </a:xfrm>
          <a:prstGeom prst="rect">
            <a:avLst/>
          </a:prstGeom>
          <a:solidFill>
            <a:srgbClr val="E970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237828" y="187047"/>
            <a:ext cx="64425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Working with Columns and Rows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237824" y="1177050"/>
            <a:ext cx="40281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 make data easier to read: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Modify size of columns and rows in a worksheet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3429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 modify size of columns or rows: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Drag border to resize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Double-click border to autofit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Format the Cells group to specify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4967863" y="1085128"/>
            <a:ext cx="38367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Column width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Expressed in terms of number of characters or pixels (8.43 characters equals 64 pixels)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Note: Pixel size is based on screen resolution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Row height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Measured in points (1/72 of an inch) or pixels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Default row height: 15 points or 20 pixels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5927" y="187050"/>
            <a:ext cx="1717550" cy="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/>
        </p:nvSpPr>
        <p:spPr>
          <a:xfrm>
            <a:off x="221749" y="171350"/>
            <a:ext cx="70128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Sample </a:t>
            </a: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Part 2</a:t>
            </a:r>
            <a:endParaRPr b="1" sz="3600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552" y="4173500"/>
            <a:ext cx="1717550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1092400" y="920125"/>
            <a:ext cx="65304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Customize your Excel spreadsheet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-Change row length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-Change column height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-Type into cell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472499" y="189250"/>
            <a:ext cx="74361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Working with Columns and Rows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9600"/>
            <a:ext cx="9144002" cy="2857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395675" y="36750"/>
            <a:ext cx="75030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Working with Columns and Rows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745050" y="659525"/>
            <a:ext cx="7653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Inserting a column or row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Char char="○"/>
            </a:pPr>
            <a:r>
              <a:rPr i="0" lang="en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Existing columns or rows shift to accommodate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63029"/>
            <a:ext cx="9144000" cy="3791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207601" y="167973"/>
            <a:ext cx="76227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Working with Columns and Rows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207601" y="1435453"/>
            <a:ext cx="37098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Deleting and clearing a row or column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Char char="○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Deleting removes both the data and the cells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Char char="○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Clearing removes the data, leaving blank cells where data had been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202" y="4105450"/>
            <a:ext cx="1717550" cy="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/>
          <p:nvPr/>
        </p:nvSpPr>
        <p:spPr>
          <a:xfrm>
            <a:off x="221749" y="171350"/>
            <a:ext cx="70128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Sample </a:t>
            </a: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Part 3</a:t>
            </a:r>
            <a:endParaRPr b="1" sz="3600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552" y="4173500"/>
            <a:ext cx="1717550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1092400" y="920125"/>
            <a:ext cx="65304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rows and columns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-Create new row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-Delete row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-Create new column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-Delete column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065599" y="1756200"/>
            <a:ext cx="70128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 b="1" sz="9600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552" y="4173500"/>
            <a:ext cx="1717550" cy="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552" y="4173500"/>
            <a:ext cx="1717550" cy="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802" y="4289325"/>
            <a:ext cx="1717550" cy="6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 rotWithShape="1">
          <a:blip r:embed="rId4">
            <a:alphaModFix/>
          </a:blip>
          <a:srcRect b="14687" l="0" r="0" t="12019"/>
          <a:stretch/>
        </p:blipFill>
        <p:spPr>
          <a:xfrm>
            <a:off x="0" y="0"/>
            <a:ext cx="44475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3771325" y="742175"/>
            <a:ext cx="46170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Excel</a:t>
            </a:r>
            <a:endParaRPr b="1" sz="9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Part 2</a:t>
            </a:r>
            <a:endParaRPr b="1" sz="9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6297000" y="132850"/>
            <a:ext cx="28470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Instructor: Person McDuderson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802" y="4289325"/>
            <a:ext cx="1717550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419459" y="2401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337001" y="1009275"/>
            <a:ext cx="71775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860" lvl="0" marL="8001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Formates, Formulas, and Functions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1" marL="12001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Vocabulary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3860" lvl="0" marL="8001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1" marL="12001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Create and customize an Excel Spreadsheet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1" marL="12001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 simple formulas and functions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802" y="4289325"/>
            <a:ext cx="1717550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19459" y="2401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910676" y="1009275"/>
            <a:ext cx="72435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86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Excel?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Vocabulary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Visual Overview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Entering Data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3860" lvl="0" marL="3429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Create and customize an Excel spreadsheet.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Enter Data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802" y="4289325"/>
            <a:ext cx="1717550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419459" y="2401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Vocabulary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910676" y="1009275"/>
            <a:ext cx="72435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860" lvl="0" marL="3429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ormulas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3860" lvl="0" marL="3429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functions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/>
          <p:nvPr/>
        </p:nvSpPr>
        <p:spPr>
          <a:xfrm>
            <a:off x="221749" y="171350"/>
            <a:ext cx="70128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Sample </a:t>
            </a: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Part 1</a:t>
            </a:r>
            <a:endParaRPr b="1" sz="3600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552" y="4173500"/>
            <a:ext cx="1717550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/>
        </p:nvSpPr>
        <p:spPr>
          <a:xfrm>
            <a:off x="1092400" y="920125"/>
            <a:ext cx="65304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 a few minutes to create your own Excel Spreadsheet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-Open Excel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-Save spreadsheet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/>
        </p:nvSpPr>
        <p:spPr>
          <a:xfrm>
            <a:off x="311450" y="121363"/>
            <a:ext cx="52749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Worksheet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0499" y="0"/>
            <a:ext cx="56735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169876" y="147712"/>
            <a:ext cx="69294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Working with Formulas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240875" y="817175"/>
            <a:ext cx="86115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Formula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 expression that returns a value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Written using operators that combine different values, resulting in a single displayed value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350" y="2697275"/>
            <a:ext cx="6102650" cy="24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/>
        </p:nvSpPr>
        <p:spPr>
          <a:xfrm>
            <a:off x="368098" y="193250"/>
            <a:ext cx="7200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Working with Formulas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368101" y="958550"/>
            <a:ext cx="85410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Entering a formula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○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Click cell where you want formula results to appear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○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Type = and an expression that calculates a value using cell references and arithmetic operators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■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Cell references allow you to change values used in the calculation without having to modify the formula itself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○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Press Enter or Tab to complete the formula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027" y="4047100"/>
            <a:ext cx="1717550" cy="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/>
        </p:nvSpPr>
        <p:spPr>
          <a:xfrm>
            <a:off x="94377" y="118327"/>
            <a:ext cx="6577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Working with Formulas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94377" y="895085"/>
            <a:ext cx="83358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Order of precedence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○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 of predefined rules used to determine sequence in which operators are applied in a calculation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800" y="2093275"/>
            <a:ext cx="7348200" cy="305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/>
          <p:nvPr/>
        </p:nvSpPr>
        <p:spPr>
          <a:xfrm>
            <a:off x="221749" y="171350"/>
            <a:ext cx="70128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Sample </a:t>
            </a: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Part 2</a:t>
            </a:r>
            <a:endParaRPr b="1" sz="3600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552" y="4173500"/>
            <a:ext cx="1717550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/>
        </p:nvSpPr>
        <p:spPr>
          <a:xfrm>
            <a:off x="1092400" y="920125"/>
            <a:ext cx="65304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Enter a simple formula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-type two small numbers in two adjacent cells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-use the function line to add the two numbers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/>
        </p:nvSpPr>
        <p:spPr>
          <a:xfrm>
            <a:off x="132152" y="139172"/>
            <a:ext cx="63048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Working with Formulas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132152" y="897853"/>
            <a:ext cx="82620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40"/>
              <a:buFont typeface="Open Sans"/>
              <a:buChar char="●"/>
            </a:pPr>
            <a:r>
              <a:rPr lang="en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Viewing a formula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Open Sans"/>
              <a:buChar char="○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Select cell and review expression displayed in the formula bar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Open Sans"/>
              <a:buChar char="○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Each cell reference is color coded in the formula and corresponding cell in the worksheet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400" y="2389200"/>
            <a:ext cx="8780598" cy="27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/>
        </p:nvSpPr>
        <p:spPr>
          <a:xfrm>
            <a:off x="304809" y="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Working with Formulas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-1" y="592250"/>
            <a:ext cx="934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Copying and pasting formulas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Cell references adjust to reflect new location of the formula in the worksheet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5" name="Google Shape;24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694" y="1423550"/>
            <a:ext cx="7561307" cy="371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/>
        </p:nvSpPr>
        <p:spPr>
          <a:xfrm>
            <a:off x="92209" y="999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Working with Formulas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92209" y="853689"/>
            <a:ext cx="7099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Guidelines for writing effective formulas: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○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Keep them simple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○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 not hide data values within formulas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○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Break up formulas to show intermediate results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027" y="4047100"/>
            <a:ext cx="1717550" cy="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802" y="4289325"/>
            <a:ext cx="1717550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19459" y="2401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Vocabulary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10676" y="1009275"/>
            <a:ext cx="72435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8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Spreadsheet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38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Row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38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Column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38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Sheet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/>
          <p:nvPr/>
        </p:nvSpPr>
        <p:spPr>
          <a:xfrm>
            <a:off x="221749" y="171350"/>
            <a:ext cx="70128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Sample Project Part 3</a:t>
            </a:r>
            <a:endParaRPr b="1" sz="3600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552" y="4173500"/>
            <a:ext cx="1717550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2"/>
          <p:cNvSpPr txBox="1"/>
          <p:nvPr/>
        </p:nvSpPr>
        <p:spPr>
          <a:xfrm>
            <a:off x="1092400" y="920125"/>
            <a:ext cx="65304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Copy and paste practice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-Type two new numbers into two adjacent cells 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-Copy your formula and paste it into new location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-Confirm that the formula was successfully pasted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/>
          <p:nvPr/>
        </p:nvSpPr>
        <p:spPr>
          <a:xfrm>
            <a:off x="1065599" y="1756200"/>
            <a:ext cx="70128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 b="1" sz="9600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027" y="4047100"/>
            <a:ext cx="1717550" cy="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73609" y="748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Microsoft Excel? 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61125" y="818825"/>
            <a:ext cx="57840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846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Program used to enter, store, analyze, and present quantitative data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8460" lvl="0" marL="3429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Creates electronic versions of spreadsheets (collection of text and numbers laid out in a grid)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8460" lvl="0" marL="3429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Displays values calculated from data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8460" lvl="0" marL="3429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Allows what-if analysis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1469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Char char="○"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Ability to change values in a spreadsheet and assess the effect they have on calculated values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https://upload.wikimedia.org/wikipedia/commons/thumb/8/86/Microsoft_Excel_2013_logo.svg/2000px-Microsoft_Excel_2013_logo.svg.png"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875" y="1311375"/>
            <a:ext cx="2231525" cy="21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4802" y="4289325"/>
            <a:ext cx="1717550" cy="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221749" y="171350"/>
            <a:ext cx="70128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Sample Project Part 1</a:t>
            </a:r>
            <a:endParaRPr b="1" sz="3600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552" y="4173500"/>
            <a:ext cx="1717550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092400" y="920125"/>
            <a:ext cx="65304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 a few minutes to create your own Excel Spreadsheet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-Open Excel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-Save spreadsheet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3"/>
            <a:ext cx="91439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81934" y="693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Worksheet Navigation Keys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53237"/>
            <a:ext cx="9144001" cy="441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1477" y="69375"/>
            <a:ext cx="1717550" cy="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368050" y="173975"/>
            <a:ext cx="72954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Entering Text, Numbers, and Dates 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68047" y="1010600"/>
            <a:ext cx="7021500" cy="28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 data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Combination of letters, numbers, and symbols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Often referred to as a text string 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Number data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Numerical value to be used in a mathematical calculation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Date and time data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Commonly recognized formats for date and time values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802" y="4289325"/>
            <a:ext cx="1717550" cy="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71179" y="302875"/>
            <a:ext cx="61899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Entering Text and Numbers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292800" y="1040450"/>
            <a:ext cx="39072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New data appears in both the active cell and the formula bar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Truncation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AutoComplete feature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 enter multiple lines of text within a cell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Open Sans"/>
              <a:buChar char="○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Create a line break with Alt + Enter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950" y="864430"/>
            <a:ext cx="4655050" cy="149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8951" y="2539024"/>
            <a:ext cx="4655051" cy="13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802" y="4289325"/>
            <a:ext cx="1717550" cy="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