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7" r:id="rId2"/>
    <p:sldId id="258" r:id="rId3"/>
    <p:sldId id="259" r:id="rId4"/>
    <p:sldId id="260" r:id="rId5"/>
    <p:sldId id="261" r:id="rId6"/>
    <p:sldId id="268" r:id="rId7"/>
    <p:sldId id="262" r:id="rId8"/>
    <p:sldId id="267" r:id="rId9"/>
    <p:sldId id="269"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98E096A-AFF8-44F5-B3C0-EAFB2D6EAE1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42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53FBD-A0A0-443A-B394-F2EDDC4F1988}"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376915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74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270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1472795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094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2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0071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65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213130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68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053FBD-A0A0-443A-B394-F2EDDC4F1988}"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5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053FBD-A0A0-443A-B394-F2EDDC4F1988}"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E096A-AFF8-44F5-B3C0-EAFB2D6EAE1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4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053FBD-A0A0-443A-B394-F2EDDC4F1988}"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E096A-AFF8-44F5-B3C0-EAFB2D6EAE1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872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53FBD-A0A0-443A-B394-F2EDDC4F1988}" type="datetimeFigureOut">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222250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53FBD-A0A0-443A-B394-F2EDDC4F1988}"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02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53FBD-A0A0-443A-B394-F2EDDC4F1988}"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278846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053FBD-A0A0-443A-B394-F2EDDC4F1988}" type="datetimeFigureOut">
              <a:rPr lang="en-US" smtClean="0"/>
              <a:t>8/14/2016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8E096A-AFF8-44F5-B3C0-EAFB2D6EAE12}" type="slidenum">
              <a:rPr lang="en-US" smtClean="0"/>
              <a:t>‹#›</a:t>
            </a:fld>
            <a:endParaRPr lang="en-US"/>
          </a:p>
        </p:txBody>
      </p:sp>
    </p:spTree>
    <p:extLst>
      <p:ext uri="{BB962C8B-B14F-4D97-AF65-F5344CB8AC3E}">
        <p14:creationId xmlns:p14="http://schemas.microsoft.com/office/powerpoint/2010/main" val="288722972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nyc.gov/html/tlc/html/about/trip_record_data.shtml" TargetMode="External"/><Relationship Id="rId2" Type="http://schemas.openxmlformats.org/officeDocument/2006/relationships/hyperlink" Target="https://en.wikipedia.org/wiki/Taxicabs_of_New_York_City" TargetMode="External"/><Relationship Id="rId1" Type="http://schemas.openxmlformats.org/officeDocument/2006/relationships/slideLayout" Target="../slideLayouts/slideLayout7.xml"/><Relationship Id="rId5" Type="http://schemas.openxmlformats.org/officeDocument/2006/relationships/hyperlink" Target="https://boutell.com/zipcodes/" TargetMode="External"/><Relationship Id="rId4" Type="http://schemas.openxmlformats.org/officeDocument/2006/relationships/hyperlink" Target="https://www.health.ny.gov/statistics/cancer/registry/appendix/neighborhoods.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nyc.gov/html/tlc/html/about/trip_record_data.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z="2800" b="1" dirty="0">
                <a:latin typeface="Century" panose="02040604050505020304" pitchFamily="18" charset="0"/>
              </a:rPr>
              <a:t>Analytics Project Presentation - Spring 2016</a:t>
            </a:r>
            <a:endParaRPr lang="en-US" sz="3600" b="1" dirty="0">
              <a:latin typeface="Century" panose="02040604050505020304" pitchFamily="18" charset="0"/>
            </a:endParaRPr>
          </a:p>
        </p:txBody>
      </p:sp>
      <p:sp>
        <p:nvSpPr>
          <p:cNvPr id="35845" name="Rectangle 3"/>
          <p:cNvSpPr>
            <a:spLocks noGrp="1" noChangeArrowheads="1"/>
          </p:cNvSpPr>
          <p:nvPr>
            <p:ph idx="1"/>
          </p:nvPr>
        </p:nvSpPr>
        <p:spPr>
          <a:xfrm>
            <a:off x="1295402" y="2132164"/>
            <a:ext cx="9601196" cy="5346700"/>
          </a:xfrm>
          <a:noFill/>
          <a:ln w="38100" cap="rnd">
            <a:noFill/>
            <a:round/>
            <a:headEnd/>
            <a:tailEnd/>
          </a:ln>
        </p:spPr>
        <p:txBody>
          <a:bodyPr>
            <a:normAutofit/>
          </a:bodyPr>
          <a:lstStyle/>
          <a:p>
            <a:pPr eaLnBrk="1" hangingPunct="1">
              <a:lnSpc>
                <a:spcPct val="80000"/>
              </a:lnSpc>
              <a:buNone/>
              <a:defRPr/>
            </a:pPr>
            <a:endParaRPr lang="en-US" altLang="en-US" sz="200" b="1" dirty="0"/>
          </a:p>
          <a:p>
            <a:pPr marL="0" indent="0">
              <a:buNone/>
            </a:pPr>
            <a:endParaRPr lang="en-US" sz="2000" b="1" dirty="0">
              <a:latin typeface="Century" panose="02040604050505020304" pitchFamily="18" charset="0"/>
            </a:endParaRPr>
          </a:p>
          <a:p>
            <a:pPr marL="0" indent="0">
              <a:buNone/>
            </a:pPr>
            <a:r>
              <a:rPr lang="en-US" b="1" dirty="0">
                <a:latin typeface="Century" panose="02040604050505020304" pitchFamily="18" charset="0"/>
              </a:rPr>
              <a:t>Analytics Project: </a:t>
            </a:r>
            <a:r>
              <a:rPr lang="en-US" sz="2000" dirty="0">
                <a:solidFill>
                  <a:schemeClr val="accent2">
                    <a:lumMod val="75000"/>
                  </a:schemeClr>
                </a:solidFill>
                <a:latin typeface="Century" panose="02040604050505020304" pitchFamily="18" charset="0"/>
              </a:rPr>
              <a:t>Predictive analysis and </a:t>
            </a:r>
            <a:r>
              <a:rPr lang="en-US" sz="2000" dirty="0" smtClean="0">
                <a:solidFill>
                  <a:schemeClr val="accent2">
                    <a:lumMod val="75000"/>
                  </a:schemeClr>
                </a:solidFill>
                <a:latin typeface="Century" panose="02040604050505020304" pitchFamily="18" charset="0"/>
              </a:rPr>
              <a:t>geolocation mining of taxi </a:t>
            </a:r>
            <a:r>
              <a:rPr lang="en-US" sz="2000" dirty="0">
                <a:solidFill>
                  <a:schemeClr val="accent2">
                    <a:lumMod val="75000"/>
                  </a:schemeClr>
                </a:solidFill>
                <a:latin typeface="Century" panose="02040604050505020304" pitchFamily="18" charset="0"/>
              </a:rPr>
              <a:t>data </a:t>
            </a:r>
            <a:r>
              <a:rPr lang="en-US" sz="2000" dirty="0" smtClean="0">
                <a:solidFill>
                  <a:schemeClr val="accent2">
                    <a:lumMod val="75000"/>
                  </a:schemeClr>
                </a:solidFill>
                <a:latin typeface="Century" panose="02040604050505020304" pitchFamily="18" charset="0"/>
              </a:rPr>
              <a:t>in</a:t>
            </a:r>
            <a:br>
              <a:rPr lang="en-US" sz="2000" dirty="0" smtClean="0">
                <a:solidFill>
                  <a:schemeClr val="accent2">
                    <a:lumMod val="75000"/>
                  </a:schemeClr>
                </a:solidFill>
                <a:latin typeface="Century" panose="02040604050505020304" pitchFamily="18" charset="0"/>
              </a:rPr>
            </a:br>
            <a:r>
              <a:rPr lang="en-US" sz="2000" dirty="0" smtClean="0">
                <a:solidFill>
                  <a:schemeClr val="accent2">
                    <a:lumMod val="75000"/>
                  </a:schemeClr>
                </a:solidFill>
                <a:latin typeface="Century" panose="02040604050505020304" pitchFamily="18" charset="0"/>
              </a:rPr>
              <a:t>                                     </a:t>
            </a:r>
            <a:r>
              <a:rPr lang="en-US" sz="2000" dirty="0">
                <a:solidFill>
                  <a:schemeClr val="accent2">
                    <a:lumMod val="75000"/>
                  </a:schemeClr>
                </a:solidFill>
                <a:latin typeface="Century" panose="02040604050505020304" pitchFamily="18" charset="0"/>
              </a:rPr>
              <a:t>New York City</a:t>
            </a:r>
            <a:endParaRPr lang="en-US" dirty="0" smtClean="0">
              <a:solidFill>
                <a:schemeClr val="accent2">
                  <a:lumMod val="75000"/>
                </a:schemeClr>
              </a:solidFill>
              <a:latin typeface="Century" panose="02040604050505020304" pitchFamily="18" charset="0"/>
            </a:endParaRPr>
          </a:p>
          <a:p>
            <a:pPr marL="0" indent="0" algn="just">
              <a:buNone/>
            </a:pPr>
            <a:r>
              <a:rPr lang="en-US" b="1" dirty="0" smtClean="0">
                <a:latin typeface="Century" panose="02040604050505020304" pitchFamily="18" charset="0"/>
              </a:rPr>
              <a:t>Abstract</a:t>
            </a:r>
            <a:r>
              <a:rPr lang="en-US" b="1" dirty="0">
                <a:latin typeface="Century" panose="02040604050505020304" pitchFamily="18" charset="0"/>
              </a:rPr>
              <a:t>: </a:t>
            </a:r>
            <a:r>
              <a:rPr lang="en-US" sz="1600" dirty="0">
                <a:solidFill>
                  <a:schemeClr val="accent2">
                    <a:lumMod val="75000"/>
                  </a:schemeClr>
                </a:solidFill>
                <a:latin typeface="Century" panose="02040604050505020304" pitchFamily="18" charset="0"/>
              </a:rPr>
              <a:t>With the advent of variety of many open datasets being made available in public domain, different analytics can be drawn from them. These datasets are often huge and require use of big data technologies like MapReduce, HDFS for data processing and storage. We analyze the New York City Taxi &amp; Limousine Commission datasets </a:t>
            </a:r>
            <a:r>
              <a:rPr lang="en-US" sz="1600" dirty="0" smtClean="0">
                <a:solidFill>
                  <a:schemeClr val="accent2">
                    <a:lumMod val="75000"/>
                  </a:schemeClr>
                </a:solidFill>
                <a:latin typeface="Century" panose="02040604050505020304" pitchFamily="18" charset="0"/>
              </a:rPr>
              <a:t>(for the year 2015) for </a:t>
            </a:r>
            <a:r>
              <a:rPr lang="en-US" sz="1600" dirty="0">
                <a:solidFill>
                  <a:schemeClr val="accent2">
                    <a:lumMod val="75000"/>
                  </a:schemeClr>
                </a:solidFill>
                <a:latin typeface="Century" panose="02040604050505020304" pitchFamily="18" charset="0"/>
              </a:rPr>
              <a:t>different analytics that can be useful for the passengers as well as the taxi drivers.</a:t>
            </a:r>
            <a:endParaRPr lang="en-US" sz="1600" dirty="0" smtClean="0">
              <a:solidFill>
                <a:schemeClr val="accent2">
                  <a:lumMod val="75000"/>
                </a:schemeClr>
              </a:solidFill>
              <a:latin typeface="Century" panose="02040604050505020304" pitchFamily="18" charset="0"/>
            </a:endParaRPr>
          </a:p>
          <a:p>
            <a:pPr marL="0" indent="0" algn="ctr">
              <a:buNone/>
            </a:pPr>
            <a:endParaRPr lang="en-US" altLang="en-US" sz="1200" dirty="0"/>
          </a:p>
        </p:txBody>
      </p:sp>
    </p:spTree>
    <p:extLst>
      <p:ext uri="{BB962C8B-B14F-4D97-AF65-F5344CB8AC3E}">
        <p14:creationId xmlns:p14="http://schemas.microsoft.com/office/powerpoint/2010/main" val="1926119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4294967295"/>
          </p:nvPr>
        </p:nvSpPr>
        <p:spPr>
          <a:xfrm>
            <a:off x="874643" y="1289326"/>
            <a:ext cx="10479820" cy="4435613"/>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Obstacles</a:t>
            </a:r>
          </a:p>
          <a:p>
            <a:pPr marL="0" indent="0">
              <a:buNone/>
            </a:pPr>
            <a:endParaRPr lang="en-US" sz="1600" b="1" dirty="0">
              <a:latin typeface="Century" panose="02040604050505020304" pitchFamily="18" charset="0"/>
            </a:endParaRPr>
          </a:p>
          <a:p>
            <a:pPr marL="0" indent="0">
              <a:buNone/>
            </a:pPr>
            <a:r>
              <a:rPr lang="en-US" sz="2000" b="1" dirty="0">
                <a:latin typeface="Century" panose="02040604050505020304" pitchFamily="18" charset="0"/>
              </a:rPr>
              <a:t>1. </a:t>
            </a:r>
            <a:r>
              <a:rPr lang="en-US" sz="2000" dirty="0" smtClean="0">
                <a:solidFill>
                  <a:schemeClr val="accent2">
                    <a:lumMod val="75000"/>
                  </a:schemeClr>
                </a:solidFill>
                <a:latin typeface="Century" panose="02040604050505020304" pitchFamily="18" charset="0"/>
              </a:rPr>
              <a:t>For our analysis, the first step was to convert the given latitude and longitude into an area / neighborhood. We initially used a Google API in which we sent the longitude and latitude and it used to return the area. But when we ran our mapper reducer on the whole data, we learnt that there is a limit to the number of requests that can be sent to this API from one IP address per day. That limit was very small (50,000). We are dealing with around 24 million entries, hence we couldn’t use this.</a:t>
            </a:r>
            <a:br>
              <a:rPr lang="en-US" sz="2000" dirty="0" smtClean="0">
                <a:solidFill>
                  <a:schemeClr val="accent2">
                    <a:lumMod val="75000"/>
                  </a:schemeClr>
                </a:solidFill>
                <a:latin typeface="Century" panose="02040604050505020304" pitchFamily="18" charset="0"/>
              </a:rPr>
            </a:br>
            <a:endParaRPr lang="en-US" sz="2000" dirty="0">
              <a:solidFill>
                <a:schemeClr val="accent2">
                  <a:lumMod val="75000"/>
                </a:schemeClr>
              </a:solidFill>
              <a:latin typeface="Century" panose="02040604050505020304" pitchFamily="18" charset="0"/>
            </a:endParaRPr>
          </a:p>
          <a:p>
            <a:pPr marL="0" indent="0">
              <a:buNone/>
            </a:pPr>
            <a:r>
              <a:rPr lang="en-US" sz="2000" b="1" dirty="0">
                <a:latin typeface="Century" panose="02040604050505020304" pitchFamily="18" charset="0"/>
              </a:rPr>
              <a:t>2</a:t>
            </a:r>
            <a:r>
              <a:rPr lang="en-US" sz="2000" dirty="0">
                <a:latin typeface="Century" panose="02040604050505020304" pitchFamily="18" charset="0"/>
              </a:rPr>
              <a:t>. </a:t>
            </a:r>
            <a:r>
              <a:rPr lang="en-US" sz="2000" dirty="0" smtClean="0">
                <a:solidFill>
                  <a:schemeClr val="accent2">
                    <a:lumMod val="75000"/>
                  </a:schemeClr>
                </a:solidFill>
                <a:latin typeface="Century" panose="02040604050505020304" pitchFamily="18" charset="0"/>
              </a:rPr>
              <a:t>Like in any team project, there were a lot of clash of ideas. Sometimes, we both had different opinions and methodology to do a certain task. We both had a different style of coding and hence it took time to get accustomed to working in a team.</a:t>
            </a:r>
            <a:endParaRPr lang="en-US" sz="2000" dirty="0">
              <a:solidFill>
                <a:schemeClr val="accent2">
                  <a:lumMod val="75000"/>
                </a:schemeClr>
              </a:solidFill>
              <a:latin typeface="Century" panose="02040604050505020304" pitchFamily="18" charset="0"/>
            </a:endParaRPr>
          </a:p>
          <a:p>
            <a:pPr marL="0" indent="0">
              <a:buNone/>
            </a:pPr>
            <a:endParaRPr lang="en-US" sz="2000" b="1" dirty="0">
              <a:solidFill>
                <a:schemeClr val="accent2">
                  <a:lumMod val="75000"/>
                </a:schemeClr>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5"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6" name="Straight Connector 5"/>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423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4294967295"/>
          </p:nvPr>
        </p:nvSpPr>
        <p:spPr>
          <a:xfrm>
            <a:off x="874642" y="1123378"/>
            <a:ext cx="10440063" cy="4845622"/>
          </a:xfrm>
          <a:noFill/>
          <a:ln w="38100" cap="rnd">
            <a:noFill/>
            <a:round/>
            <a:headEnd/>
            <a:tailEnd/>
          </a:ln>
        </p:spPr>
        <p:txBody>
          <a:bodyPr>
            <a:normAutofit fontScale="92500" lnSpcReduction="2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Summary</a:t>
            </a:r>
          </a:p>
          <a:p>
            <a:pPr marL="0" indent="0">
              <a:buNone/>
            </a:pPr>
            <a:r>
              <a:rPr lang="en-US" sz="2000" dirty="0" smtClean="0">
                <a:solidFill>
                  <a:schemeClr val="accent2">
                    <a:lumMod val="75000"/>
                  </a:schemeClr>
                </a:solidFill>
              </a:rPr>
              <a:t>On </a:t>
            </a:r>
            <a:r>
              <a:rPr lang="en-US" sz="2000" dirty="0">
                <a:solidFill>
                  <a:schemeClr val="accent2">
                    <a:lumMod val="75000"/>
                  </a:schemeClr>
                </a:solidFill>
              </a:rPr>
              <a:t>the basis of these analytics, </a:t>
            </a:r>
          </a:p>
          <a:p>
            <a:pPr lvl="0"/>
            <a:r>
              <a:rPr lang="en-US" sz="2000" dirty="0">
                <a:solidFill>
                  <a:schemeClr val="accent2">
                    <a:lumMod val="75000"/>
                  </a:schemeClr>
                </a:solidFill>
              </a:rPr>
              <a:t>We are able to classify areas as generous or not on the basis of amount of tip given.</a:t>
            </a:r>
          </a:p>
          <a:p>
            <a:pPr lvl="0"/>
            <a:r>
              <a:rPr lang="en-US" sz="2000" dirty="0">
                <a:solidFill>
                  <a:schemeClr val="accent2">
                    <a:lumMod val="75000"/>
                  </a:schemeClr>
                </a:solidFill>
              </a:rPr>
              <a:t>We are able to find</a:t>
            </a:r>
            <a:r>
              <a:rPr lang="x-none" sz="2000" dirty="0">
                <a:solidFill>
                  <a:schemeClr val="accent2">
                    <a:lumMod val="75000"/>
                  </a:schemeClr>
                </a:solidFill>
              </a:rPr>
              <a:t> in which areas and at what time, a cab is most likely to be hired</a:t>
            </a:r>
            <a:r>
              <a:rPr lang="en-US" sz="2000" dirty="0">
                <a:solidFill>
                  <a:schemeClr val="accent2">
                    <a:lumMod val="75000"/>
                  </a:schemeClr>
                </a:solidFill>
              </a:rPr>
              <a:t>.</a:t>
            </a:r>
          </a:p>
          <a:p>
            <a:pPr lvl="0"/>
            <a:r>
              <a:rPr lang="en-US" sz="2000" dirty="0">
                <a:solidFill>
                  <a:schemeClr val="accent2">
                    <a:lumMod val="75000"/>
                  </a:schemeClr>
                </a:solidFill>
              </a:rPr>
              <a:t>We are able to </a:t>
            </a:r>
            <a:r>
              <a:rPr lang="x-none" sz="2000" dirty="0">
                <a:solidFill>
                  <a:schemeClr val="accent2">
                    <a:lumMod val="75000"/>
                  </a:schemeClr>
                </a:solidFill>
              </a:rPr>
              <a:t>classify the pickup areas according to the fare amount</a:t>
            </a:r>
            <a:r>
              <a:rPr lang="en-US" sz="2000" dirty="0">
                <a:solidFill>
                  <a:schemeClr val="accent2">
                    <a:lumMod val="75000"/>
                  </a:schemeClr>
                </a:solidFill>
              </a:rPr>
              <a:t>.</a:t>
            </a:r>
          </a:p>
          <a:p>
            <a:pPr lvl="0"/>
            <a:r>
              <a:rPr lang="en-US" sz="2000" dirty="0">
                <a:solidFill>
                  <a:schemeClr val="accent2">
                    <a:lumMod val="75000"/>
                  </a:schemeClr>
                </a:solidFill>
              </a:rPr>
              <a:t>We are able to find a </a:t>
            </a:r>
            <a:r>
              <a:rPr lang="x-none" sz="2000" dirty="0">
                <a:solidFill>
                  <a:schemeClr val="accent2">
                    <a:lumMod val="75000"/>
                  </a:schemeClr>
                </a:solidFill>
              </a:rPr>
              <a:t>relation between trip distance and payment type</a:t>
            </a:r>
            <a:r>
              <a:rPr lang="en-US" sz="2000" dirty="0">
                <a:solidFill>
                  <a:schemeClr val="accent2">
                    <a:lumMod val="75000"/>
                  </a:schemeClr>
                </a:solidFill>
              </a:rPr>
              <a:t>.</a:t>
            </a:r>
          </a:p>
          <a:p>
            <a:pPr lvl="0"/>
            <a:r>
              <a:rPr lang="en-US" sz="2000" dirty="0">
                <a:solidFill>
                  <a:schemeClr val="accent2">
                    <a:lumMod val="75000"/>
                  </a:schemeClr>
                </a:solidFill>
              </a:rPr>
              <a:t>We are able to find interesting inferences after comparing the </a:t>
            </a:r>
            <a:r>
              <a:rPr lang="x-none" sz="2000" dirty="0">
                <a:solidFill>
                  <a:schemeClr val="accent2">
                    <a:lumMod val="75000"/>
                  </a:schemeClr>
                </a:solidFill>
              </a:rPr>
              <a:t>total miles that yellow and green taxis cover</a:t>
            </a:r>
            <a:r>
              <a:rPr lang="en-US" sz="2000" dirty="0">
                <a:solidFill>
                  <a:schemeClr val="accent2">
                    <a:lumMod val="75000"/>
                  </a:schemeClr>
                </a:solidFill>
              </a:rPr>
              <a:t>.</a:t>
            </a:r>
          </a:p>
          <a:p>
            <a:pPr marL="0" indent="0">
              <a:buNone/>
            </a:pPr>
            <a:r>
              <a:rPr lang="en-US" b="1" dirty="0" smtClean="0">
                <a:latin typeface="Century" panose="02040604050505020304" pitchFamily="18" charset="0"/>
              </a:rPr>
              <a:t>Acknowledgements</a:t>
            </a:r>
            <a:endParaRPr lang="en-US" b="1" dirty="0">
              <a:latin typeface="Century" panose="02040604050505020304" pitchFamily="18" charset="0"/>
            </a:endParaRPr>
          </a:p>
          <a:p>
            <a:pPr marL="0" indent="0">
              <a:buNone/>
            </a:pPr>
            <a:r>
              <a:rPr lang="en-US" sz="2000" dirty="0">
                <a:solidFill>
                  <a:schemeClr val="accent2">
                    <a:lumMod val="75000"/>
                  </a:schemeClr>
                </a:solidFill>
              </a:rPr>
              <a:t>We would like to thank NYC </a:t>
            </a:r>
            <a:r>
              <a:rPr lang="en-US" sz="2000" dirty="0" smtClean="0">
                <a:solidFill>
                  <a:schemeClr val="accent2">
                    <a:lumMod val="75000"/>
                  </a:schemeClr>
                </a:solidFill>
              </a:rPr>
              <a:t>TLC for </a:t>
            </a:r>
            <a:r>
              <a:rPr lang="en-US" sz="2000" dirty="0">
                <a:solidFill>
                  <a:schemeClr val="accent2">
                    <a:lumMod val="75000"/>
                  </a:schemeClr>
                </a:solidFill>
              </a:rPr>
              <a:t>providing us with the data without which we couldn’t have had run the analytics to get the desired results. We would like to thank Suzanne McIntosh for giving us the opportunity to explore these new technologies in the industry and equipping us with proper skillset to use these technologies. We would also like to thank </a:t>
            </a:r>
            <a:r>
              <a:rPr lang="en-US" sz="2000" dirty="0" err="1">
                <a:solidFill>
                  <a:schemeClr val="accent2">
                    <a:lumMod val="75000"/>
                  </a:schemeClr>
                </a:solidFill>
              </a:rPr>
              <a:t>Cloudera</a:t>
            </a:r>
            <a:r>
              <a:rPr lang="en-US" sz="2000" dirty="0">
                <a:solidFill>
                  <a:schemeClr val="accent2">
                    <a:lumMod val="75000"/>
                  </a:schemeClr>
                </a:solidFill>
              </a:rPr>
              <a:t> for providing us with the </a:t>
            </a:r>
            <a:r>
              <a:rPr lang="en-US" sz="2000" dirty="0" err="1">
                <a:solidFill>
                  <a:schemeClr val="accent2">
                    <a:lumMod val="75000"/>
                  </a:schemeClr>
                </a:solidFill>
              </a:rPr>
              <a:t>QuickStart</a:t>
            </a:r>
            <a:r>
              <a:rPr lang="en-US" sz="2000" dirty="0">
                <a:solidFill>
                  <a:schemeClr val="accent2">
                    <a:lumMod val="75000"/>
                  </a:schemeClr>
                </a:solidFill>
              </a:rPr>
              <a:t> VM so that we were able to run everything on our hardware. We would also like to extend thanks towards Google for providing us with the Open Source API for Maps.</a:t>
            </a:r>
            <a:endParaRPr lang="en-US" sz="2000" b="1" dirty="0">
              <a:solidFill>
                <a:schemeClr val="accent2">
                  <a:lumMod val="75000"/>
                </a:schemeClr>
              </a:solidFill>
              <a:latin typeface="Century" panose="02040604050505020304" pitchFamily="18" charset="0"/>
            </a:endParaRPr>
          </a:p>
        </p:txBody>
      </p:sp>
      <p:sp>
        <p:nvSpPr>
          <p:cNvPr id="5"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6" name="Straight Connector 5"/>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6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4294967295"/>
          </p:nvPr>
        </p:nvSpPr>
        <p:spPr>
          <a:xfrm>
            <a:off x="874643" y="1530392"/>
            <a:ext cx="10241280" cy="4504648"/>
          </a:xfrm>
          <a:noFill/>
          <a:ln w="38100" cap="rnd">
            <a:noFill/>
            <a:round/>
            <a:headEnd/>
            <a:tailEnd/>
          </a:ln>
        </p:spPr>
        <p:txBody>
          <a:bodyPr>
            <a:normAutofit fontScale="85000" lnSpcReduction="1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References</a:t>
            </a:r>
          </a:p>
          <a:p>
            <a:pPr lvl="0"/>
            <a:r>
              <a:rPr lang="en-US" sz="2000" u="sng" dirty="0">
                <a:hlinkClick r:id="rId2"/>
              </a:rPr>
              <a:t>https://en.wikipedia.org/wiki/Taxicabs_of_New_York_City</a:t>
            </a:r>
            <a:endParaRPr lang="en-US" sz="2000" dirty="0"/>
          </a:p>
          <a:p>
            <a:pPr lvl="0"/>
            <a:r>
              <a:rPr lang="en-US" sz="2000" dirty="0"/>
              <a:t>Timothy H. Savage, </a:t>
            </a:r>
            <a:r>
              <a:rPr lang="en-US" sz="2000" dirty="0" err="1"/>
              <a:t>Huy</a:t>
            </a:r>
            <a:r>
              <a:rPr lang="en-US" sz="2000" dirty="0"/>
              <a:t> T. Vo. Yellow Cabs as Red Corpuscles.</a:t>
            </a:r>
          </a:p>
          <a:p>
            <a:pPr lvl="0"/>
            <a:r>
              <a:rPr lang="en-US" sz="2000" dirty="0" err="1"/>
              <a:t>Xianyuan</a:t>
            </a:r>
            <a:r>
              <a:rPr lang="en-US" sz="2000" dirty="0"/>
              <a:t> Zhan, </a:t>
            </a:r>
            <a:r>
              <a:rPr lang="en-US" sz="2000" dirty="0" err="1"/>
              <a:t>Xinwu</a:t>
            </a:r>
            <a:r>
              <a:rPr lang="en-US" sz="2000" dirty="0"/>
              <a:t> </a:t>
            </a:r>
            <a:r>
              <a:rPr lang="en-US" sz="2000" dirty="0" err="1"/>
              <a:t>Qian</a:t>
            </a:r>
            <a:r>
              <a:rPr lang="en-US" sz="2000" dirty="0"/>
              <a:t>, </a:t>
            </a:r>
            <a:r>
              <a:rPr lang="en-US" sz="2000" dirty="0" err="1"/>
              <a:t>Satish</a:t>
            </a:r>
            <a:r>
              <a:rPr lang="en-US" sz="2000" dirty="0"/>
              <a:t> V. </a:t>
            </a:r>
            <a:r>
              <a:rPr lang="en-US" sz="2000" dirty="0" err="1"/>
              <a:t>Ukkusuri</a:t>
            </a:r>
            <a:r>
              <a:rPr lang="en-US" sz="2000" dirty="0"/>
              <a:t>. Measuring the Efficiency of Urban Taxi Service System.</a:t>
            </a:r>
          </a:p>
          <a:p>
            <a:pPr lvl="0"/>
            <a:r>
              <a:rPr lang="en-US" sz="2000" dirty="0"/>
              <a:t>M. Anil </a:t>
            </a:r>
            <a:r>
              <a:rPr lang="en-US" sz="2000" dirty="0" err="1"/>
              <a:t>Yazici</a:t>
            </a:r>
            <a:r>
              <a:rPr lang="en-US" sz="2000" dirty="0"/>
              <a:t>, Camille </a:t>
            </a:r>
            <a:r>
              <a:rPr lang="en-US" sz="2000" dirty="0" err="1"/>
              <a:t>Kamga</a:t>
            </a:r>
            <a:r>
              <a:rPr lang="en-US" sz="2000" dirty="0"/>
              <a:t>  , </a:t>
            </a:r>
            <a:r>
              <a:rPr lang="en-US" sz="2000" dirty="0" err="1"/>
              <a:t>Abhishek</a:t>
            </a:r>
            <a:r>
              <a:rPr lang="en-US" sz="2000" dirty="0"/>
              <a:t> </a:t>
            </a:r>
            <a:r>
              <a:rPr lang="en-US" sz="2000" dirty="0" err="1"/>
              <a:t>Singhal</a:t>
            </a:r>
            <a:r>
              <a:rPr lang="en-US" sz="2000" dirty="0"/>
              <a:t>. A Big Data Driven Model for Taxi Drivers’ Airport Pick-up Decisions in New York City.</a:t>
            </a:r>
          </a:p>
          <a:p>
            <a:pPr lvl="0"/>
            <a:r>
              <a:rPr lang="en-US" sz="2000" dirty="0"/>
              <a:t>J. Dean and S. </a:t>
            </a:r>
            <a:r>
              <a:rPr lang="en-US" sz="2000" dirty="0" err="1"/>
              <a:t>Ghemawat</a:t>
            </a:r>
            <a:r>
              <a:rPr lang="en-US" sz="2000" dirty="0"/>
              <a:t>. MapReduce: Simplified data processing on large clusters. In proceedings of 6</a:t>
            </a:r>
            <a:r>
              <a:rPr lang="en-US" sz="2000" baseline="30000" dirty="0"/>
              <a:t>th</a:t>
            </a:r>
            <a:r>
              <a:rPr lang="en-US" sz="2000" dirty="0"/>
              <a:t> Symposium on Operating Systems Design and </a:t>
            </a:r>
            <a:r>
              <a:rPr lang="en-US" sz="2000" dirty="0" err="1"/>
              <a:t>Implemenation</a:t>
            </a:r>
            <a:r>
              <a:rPr lang="en-US" sz="2000" dirty="0"/>
              <a:t>, 2004.</a:t>
            </a:r>
          </a:p>
          <a:p>
            <a:pPr lvl="0"/>
            <a:r>
              <a:rPr lang="en-US" sz="2000" u="sng" dirty="0">
                <a:hlinkClick r:id="rId3"/>
              </a:rPr>
              <a:t>http://www.nyc.gov/html/tlc/html/about/trip_record_data.shtml</a:t>
            </a:r>
            <a:endParaRPr lang="en-US" sz="2000" dirty="0"/>
          </a:p>
          <a:p>
            <a:pPr lvl="0"/>
            <a:r>
              <a:rPr lang="en-US" sz="2000" dirty="0"/>
              <a:t>T. White. </a:t>
            </a:r>
            <a:r>
              <a:rPr lang="en-US" sz="2000" dirty="0" err="1"/>
              <a:t>Hadoop</a:t>
            </a:r>
            <a:r>
              <a:rPr lang="en-US" sz="2000" dirty="0"/>
              <a:t>: The Definitive Guide. O’Reilly Media Inc., Sebastopol, CA, May 2012.</a:t>
            </a:r>
          </a:p>
          <a:p>
            <a:pPr lvl="0"/>
            <a:r>
              <a:rPr lang="en-US" sz="2000" dirty="0">
                <a:hlinkClick r:id="rId4"/>
              </a:rPr>
              <a:t>https://www.health.ny.gov/statistics/cancer/registry/appendix/neighborhoods.htm</a:t>
            </a:r>
            <a:endParaRPr lang="en-US" sz="2000" dirty="0"/>
          </a:p>
          <a:p>
            <a:pPr lvl="0"/>
            <a:r>
              <a:rPr lang="en-US" sz="2000" dirty="0" smtClean="0">
                <a:hlinkClick r:id="rId5"/>
              </a:rPr>
              <a:t>https</a:t>
            </a:r>
            <a:r>
              <a:rPr lang="en-US" sz="2000" dirty="0">
                <a:hlinkClick r:id="rId5"/>
              </a:rPr>
              <a:t>://boutell.com/zipcodes</a:t>
            </a:r>
            <a:r>
              <a:rPr lang="en-US" sz="2000" dirty="0" smtClean="0">
                <a:hlinkClick r:id="rId5"/>
              </a:rPr>
              <a:t>/</a:t>
            </a:r>
            <a:endParaRPr lang="en-US" sz="2000" dirty="0"/>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5"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6" name="Straight Connector 5"/>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287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normAutofit/>
          </a:bodyPr>
          <a:lstStyle/>
          <a:p>
            <a:r>
              <a:rPr lang="en-US" sz="3200" dirty="0">
                <a:solidFill>
                  <a:schemeClr val="accent2">
                    <a:lumMod val="75000"/>
                  </a:schemeClr>
                </a:solidFill>
                <a:latin typeface="Century" panose="02040604050505020304" pitchFamily="18" charset="0"/>
              </a:rPr>
              <a:t>Predictive analysis and geolocation mining of taxi data in New York </a:t>
            </a:r>
            <a:r>
              <a:rPr lang="en-US" sz="3200" dirty="0" smtClean="0">
                <a:solidFill>
                  <a:schemeClr val="accent2">
                    <a:lumMod val="75000"/>
                  </a:schemeClr>
                </a:solidFill>
                <a:latin typeface="Century" panose="02040604050505020304" pitchFamily="18" charset="0"/>
              </a:rPr>
              <a:t>City</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idx="1"/>
          </p:nvPr>
        </p:nvSpPr>
        <p:spPr>
          <a:xfrm>
            <a:off x="1880814" y="1845918"/>
            <a:ext cx="7785101" cy="5346700"/>
          </a:xfrm>
          <a:noFill/>
          <a:ln w="38100" cap="rnd">
            <a:noFill/>
            <a:round/>
            <a:headEnd/>
            <a:tailEnd/>
          </a:ln>
        </p:spPr>
        <p:txBody>
          <a:bodyPr/>
          <a:lstStyle/>
          <a:p>
            <a:pPr eaLnBrk="1" hangingPunct="1">
              <a:lnSpc>
                <a:spcPct val="80000"/>
              </a:lnSpc>
              <a:buNone/>
              <a:defRPr/>
            </a:pPr>
            <a:endParaRPr lang="en-US" sz="5400" b="1" dirty="0">
              <a:solidFill>
                <a:srgbClr val="00B0F0"/>
              </a:solidFill>
              <a:latin typeface="Century" panose="02040604050505020304" pitchFamily="18" charset="0"/>
            </a:endParaRPr>
          </a:p>
          <a:p>
            <a:pPr eaLnBrk="1" hangingPunct="1">
              <a:lnSpc>
                <a:spcPct val="80000"/>
              </a:lnSpc>
              <a:buNone/>
              <a:defRPr/>
            </a:pPr>
            <a:endParaRPr lang="en-US" sz="5400" b="1" dirty="0">
              <a:solidFill>
                <a:srgbClr val="00B0F0"/>
              </a:solidFill>
              <a:latin typeface="Century" panose="02040604050505020304" pitchFamily="18" charset="0"/>
            </a:endParaRPr>
          </a:p>
          <a:p>
            <a:pPr algn="ctr" eaLnBrk="1" hangingPunct="1">
              <a:lnSpc>
                <a:spcPct val="80000"/>
              </a:lnSpc>
              <a:buNone/>
              <a:defRPr/>
            </a:pPr>
            <a:r>
              <a:rPr lang="en-US" sz="5400" b="1" i="1" dirty="0">
                <a:solidFill>
                  <a:schemeClr val="accent2">
                    <a:lumMod val="75000"/>
                  </a:schemeClr>
                </a:solidFill>
                <a:latin typeface="Century" panose="02040604050505020304" pitchFamily="18" charset="0"/>
              </a:rPr>
              <a:t>Thank you!</a:t>
            </a:r>
            <a:endParaRPr lang="en-US" sz="2000" b="1" i="1" dirty="0">
              <a:solidFill>
                <a:schemeClr val="accent2">
                  <a:lumMod val="75000"/>
                </a:schemeClr>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2510047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413467" y="227054"/>
            <a:ext cx="11085513" cy="1303338"/>
          </a:xfrm>
        </p:spPr>
        <p:txBody>
          <a:bodyPr>
            <a:normAutofit/>
          </a:bodyPr>
          <a:lstStyle/>
          <a:p>
            <a:r>
              <a:rPr lang="en-US" sz="2400" dirty="0">
                <a:solidFill>
                  <a:schemeClr val="accent2">
                    <a:lumMod val="75000"/>
                  </a:schemeClr>
                </a:solidFill>
                <a:latin typeface="Century" panose="02040604050505020304" pitchFamily="18" charset="0"/>
              </a:rPr>
              <a:t>Predictive analysis and geolocation </a:t>
            </a:r>
            <a:r>
              <a:rPr lang="en-US" sz="2400" dirty="0" smtClean="0">
                <a:solidFill>
                  <a:schemeClr val="accent2">
                    <a:lumMod val="75000"/>
                  </a:schemeClr>
                </a:solidFill>
                <a:latin typeface="Century" panose="02040604050505020304" pitchFamily="18" charset="0"/>
              </a:rPr>
              <a:t>mining of taxi </a:t>
            </a:r>
            <a:r>
              <a:rPr lang="en-US" sz="2400" dirty="0">
                <a:solidFill>
                  <a:schemeClr val="accent2">
                    <a:lumMod val="75000"/>
                  </a:schemeClr>
                </a:solidFill>
                <a:latin typeface="Century" panose="02040604050505020304" pitchFamily="18" charset="0"/>
              </a:rPr>
              <a:t>data </a:t>
            </a:r>
            <a:r>
              <a:rPr lang="en-US" sz="2400" dirty="0" smtClean="0">
                <a:solidFill>
                  <a:schemeClr val="accent2">
                    <a:lumMod val="75000"/>
                  </a:schemeClr>
                </a:solidFill>
                <a:latin typeface="Century" panose="02040604050505020304" pitchFamily="18" charset="0"/>
              </a:rPr>
              <a:t>in New </a:t>
            </a:r>
            <a:r>
              <a:rPr lang="en-US" sz="2400" dirty="0">
                <a:solidFill>
                  <a:schemeClr val="accent2">
                    <a:lumMod val="75000"/>
                  </a:schemeClr>
                </a:solidFill>
                <a:latin typeface="Century" panose="02040604050505020304" pitchFamily="18" charset="0"/>
              </a:rPr>
              <a:t>York City</a:t>
            </a:r>
            <a:endParaRPr lang="en-US" sz="2400" b="1" dirty="0">
              <a:solidFill>
                <a:srgbClr val="00B0F0"/>
              </a:solidFill>
              <a:latin typeface="Century" panose="02040604050505020304" pitchFamily="18" charset="0"/>
            </a:endParaRPr>
          </a:p>
        </p:txBody>
      </p:sp>
      <p:sp>
        <p:nvSpPr>
          <p:cNvPr id="35845" name="Rectangle 3"/>
          <p:cNvSpPr>
            <a:spLocks noGrp="1" noChangeArrowheads="1"/>
          </p:cNvSpPr>
          <p:nvPr>
            <p:ph idx="4294967295"/>
          </p:nvPr>
        </p:nvSpPr>
        <p:spPr>
          <a:xfrm>
            <a:off x="771277" y="1285240"/>
            <a:ext cx="10727703" cy="4540637"/>
          </a:xfrm>
          <a:noFill/>
          <a:ln w="38100" cap="rnd">
            <a:noFill/>
            <a:round/>
            <a:headEnd/>
            <a:tailEnd/>
          </a:ln>
        </p:spPr>
        <p:txBody>
          <a:bodyPr>
            <a:normAutofit fontScale="85000" lnSpcReduction="20000"/>
          </a:bodyPr>
          <a:lstStyle/>
          <a:p>
            <a:pPr marL="0" indent="0">
              <a:buNone/>
            </a:pPr>
            <a:r>
              <a:rPr lang="en-US" b="1" dirty="0">
                <a:latin typeface="Century" panose="02040604050505020304" pitchFamily="18" charset="0"/>
              </a:rPr>
              <a:t>Motivation</a:t>
            </a:r>
            <a:endParaRPr lang="en-US" sz="2000" b="1" dirty="0">
              <a:latin typeface="Century" panose="02040604050505020304" pitchFamily="18" charset="0"/>
            </a:endParaRPr>
          </a:p>
          <a:p>
            <a:pPr marL="0" indent="0">
              <a:buNone/>
            </a:pPr>
            <a:endParaRPr lang="en-US" sz="1600" b="1" dirty="0">
              <a:latin typeface="Century" panose="02040604050505020304" pitchFamily="18" charset="0"/>
            </a:endParaRPr>
          </a:p>
          <a:p>
            <a:pPr marL="0" indent="0">
              <a:buNone/>
            </a:pPr>
            <a:r>
              <a:rPr lang="en-US" sz="2000" b="1" dirty="0">
                <a:latin typeface="Century" panose="02040604050505020304" pitchFamily="18" charset="0"/>
              </a:rPr>
              <a:t>Who are the users of this analytic</a:t>
            </a:r>
            <a:r>
              <a:rPr lang="en-US" sz="2000" b="1" dirty="0" smtClean="0">
                <a:latin typeface="Century" panose="02040604050505020304" pitchFamily="18" charset="0"/>
              </a:rPr>
              <a:t>?</a:t>
            </a:r>
          </a:p>
          <a:p>
            <a:r>
              <a:rPr lang="en-US" sz="1900" dirty="0" smtClean="0">
                <a:solidFill>
                  <a:schemeClr val="accent2">
                    <a:lumMod val="75000"/>
                  </a:schemeClr>
                </a:solidFill>
                <a:latin typeface="Century" panose="02040604050505020304" pitchFamily="18" charset="0"/>
              </a:rPr>
              <a:t>People who are </a:t>
            </a:r>
            <a:r>
              <a:rPr lang="en-US" sz="1900" i="1" dirty="0" smtClean="0">
                <a:solidFill>
                  <a:schemeClr val="accent2">
                    <a:lumMod val="75000"/>
                  </a:schemeClr>
                </a:solidFill>
                <a:latin typeface="Century" panose="02040604050505020304" pitchFamily="18" charset="0"/>
              </a:rPr>
              <a:t>currently driving</a:t>
            </a:r>
            <a:r>
              <a:rPr lang="en-US" sz="1900" dirty="0" smtClean="0">
                <a:solidFill>
                  <a:schemeClr val="accent2">
                    <a:lumMod val="75000"/>
                  </a:schemeClr>
                </a:solidFill>
                <a:latin typeface="Century" panose="02040604050505020304" pitchFamily="18" charset="0"/>
              </a:rPr>
              <a:t> taxis.</a:t>
            </a:r>
          </a:p>
          <a:p>
            <a:r>
              <a:rPr lang="en-US" sz="1900" dirty="0" smtClean="0">
                <a:solidFill>
                  <a:schemeClr val="accent2">
                    <a:lumMod val="75000"/>
                  </a:schemeClr>
                </a:solidFill>
                <a:latin typeface="Century" panose="02040604050505020304" pitchFamily="18" charset="0"/>
              </a:rPr>
              <a:t>People who </a:t>
            </a:r>
            <a:r>
              <a:rPr lang="en-US" sz="1900" i="1" dirty="0" smtClean="0">
                <a:solidFill>
                  <a:schemeClr val="accent2">
                    <a:lumMod val="75000"/>
                  </a:schemeClr>
                </a:solidFill>
                <a:latin typeface="Century" panose="02040604050505020304" pitchFamily="18" charset="0"/>
              </a:rPr>
              <a:t>want to drive taxis</a:t>
            </a:r>
            <a:r>
              <a:rPr lang="en-US" sz="1900" dirty="0" smtClean="0">
                <a:solidFill>
                  <a:schemeClr val="accent2">
                    <a:lumMod val="75000"/>
                  </a:schemeClr>
                </a:solidFill>
                <a:latin typeface="Century" panose="02040604050505020304" pitchFamily="18" charset="0"/>
              </a:rPr>
              <a:t>.</a:t>
            </a:r>
            <a:endParaRPr lang="en-US" sz="1900" dirty="0">
              <a:solidFill>
                <a:schemeClr val="accent2">
                  <a:lumMod val="75000"/>
                </a:schemeClr>
              </a:solidFill>
              <a:latin typeface="Century" panose="02040604050505020304" pitchFamily="18" charset="0"/>
            </a:endParaRPr>
          </a:p>
          <a:p>
            <a:pPr marL="0" indent="0">
              <a:buNone/>
            </a:pPr>
            <a:r>
              <a:rPr lang="en-US" sz="2000" b="1" dirty="0">
                <a:latin typeface="Century" panose="02040604050505020304" pitchFamily="18" charset="0"/>
              </a:rPr>
              <a:t>Who will benefit from this analytic</a:t>
            </a:r>
            <a:r>
              <a:rPr lang="en-US" sz="2000" b="1" dirty="0" smtClean="0">
                <a:latin typeface="Century" panose="02040604050505020304" pitchFamily="18" charset="0"/>
              </a:rPr>
              <a:t>?</a:t>
            </a:r>
            <a:br>
              <a:rPr lang="en-US" sz="2000" b="1" dirty="0" smtClean="0">
                <a:latin typeface="Century" panose="02040604050505020304" pitchFamily="18" charset="0"/>
              </a:rPr>
            </a:br>
            <a:r>
              <a:rPr lang="en-US" sz="1600" b="1" dirty="0" smtClean="0">
                <a:latin typeface="Century" panose="02040604050505020304" pitchFamily="18" charset="0"/>
              </a:rPr>
              <a:t/>
            </a:r>
            <a:br>
              <a:rPr lang="en-US" sz="1600" b="1" dirty="0" smtClean="0">
                <a:latin typeface="Century" panose="02040604050505020304" pitchFamily="18" charset="0"/>
              </a:rPr>
            </a:br>
            <a:r>
              <a:rPr lang="en-US" sz="1900" dirty="0" smtClean="0">
                <a:solidFill>
                  <a:schemeClr val="accent2">
                    <a:lumMod val="75000"/>
                  </a:schemeClr>
                </a:solidFill>
                <a:latin typeface="Century" panose="02040604050505020304" pitchFamily="18" charset="0"/>
              </a:rPr>
              <a:t>The primary beneficiaries are the people who will be using this analysis (taxi drivers and people wanting to drive taxis). Other than them, using the results of our analytics, many other firms can benefit. For example, looking at our analysis related to the payment method by taxi commuters, credit card companies can come with special discounts or schemes that will benefit not only their customers but also increase their profit.</a:t>
            </a:r>
          </a:p>
          <a:p>
            <a:pPr marL="0" indent="0">
              <a:buNone/>
            </a:pPr>
            <a:r>
              <a:rPr lang="en-US" sz="2000" b="1" dirty="0" smtClean="0">
                <a:latin typeface="Century" panose="02040604050505020304" pitchFamily="18" charset="0"/>
              </a:rPr>
              <a:t>Why </a:t>
            </a:r>
            <a:r>
              <a:rPr lang="en-US" sz="2000" b="1" dirty="0">
                <a:latin typeface="Century" panose="02040604050505020304" pitchFamily="18" charset="0"/>
              </a:rPr>
              <a:t>is this analytic important?     </a:t>
            </a:r>
            <a:endParaRPr lang="en-US" sz="2000" b="1" dirty="0" smtClean="0">
              <a:latin typeface="Century" panose="02040604050505020304" pitchFamily="18" charset="0"/>
            </a:endParaRPr>
          </a:p>
          <a:p>
            <a:r>
              <a:rPr lang="en-US" sz="1900" dirty="0" smtClean="0">
                <a:solidFill>
                  <a:schemeClr val="accent2">
                    <a:lumMod val="75000"/>
                  </a:schemeClr>
                </a:solidFill>
                <a:latin typeface="Century" panose="02040604050505020304" pitchFamily="18" charset="0"/>
              </a:rPr>
              <a:t>These analysis </a:t>
            </a:r>
            <a:r>
              <a:rPr lang="en-US" sz="1900" dirty="0">
                <a:solidFill>
                  <a:schemeClr val="accent2">
                    <a:lumMod val="75000"/>
                  </a:schemeClr>
                </a:solidFill>
                <a:latin typeface="Century" panose="02040604050505020304" pitchFamily="18" charset="0"/>
              </a:rPr>
              <a:t>will help </a:t>
            </a:r>
            <a:r>
              <a:rPr lang="en-US" sz="1900" dirty="0" smtClean="0">
                <a:solidFill>
                  <a:schemeClr val="accent2">
                    <a:lumMod val="75000"/>
                  </a:schemeClr>
                </a:solidFill>
                <a:latin typeface="Century" panose="02040604050505020304" pitchFamily="18" charset="0"/>
              </a:rPr>
              <a:t>the above users to </a:t>
            </a:r>
            <a:r>
              <a:rPr lang="en-US" sz="1900" dirty="0">
                <a:solidFill>
                  <a:schemeClr val="accent2">
                    <a:lumMod val="75000"/>
                  </a:schemeClr>
                </a:solidFill>
                <a:latin typeface="Century" panose="02040604050505020304" pitchFamily="18" charset="0"/>
              </a:rPr>
              <a:t>decide in which area a cab is most likely to be hired; pickups from which area gets more tips and so on.</a:t>
            </a:r>
          </a:p>
          <a:p>
            <a:r>
              <a:rPr lang="en-US" sz="1900" dirty="0">
                <a:solidFill>
                  <a:schemeClr val="accent2">
                    <a:lumMod val="75000"/>
                  </a:schemeClr>
                </a:solidFill>
                <a:latin typeface="Century" panose="02040604050505020304" pitchFamily="18" charset="0"/>
              </a:rPr>
              <a:t>It will also help people wanting to be taxi drivers and are confused whether to drive a yellow cab or green. Looking at these analytics, he/she will make a much more informed decision</a:t>
            </a:r>
            <a:r>
              <a:rPr lang="en-US" sz="1900" dirty="0" smtClean="0">
                <a:solidFill>
                  <a:schemeClr val="accent2">
                    <a:lumMod val="75000"/>
                  </a:schemeClr>
                </a:solidFill>
                <a:latin typeface="Century" panose="02040604050505020304" pitchFamily="18" charset="0"/>
              </a:rPr>
              <a:t>.</a:t>
            </a:r>
            <a:endParaRPr lang="en-US" sz="1900" b="1" dirty="0">
              <a:latin typeface="Century" panose="02040604050505020304" pitchFamily="18" charset="0"/>
            </a:endParaRPr>
          </a:p>
        </p:txBody>
      </p:sp>
      <p:cxnSp>
        <p:nvCxnSpPr>
          <p:cNvPr id="3" name="Straight Connector 2"/>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66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4294967295"/>
          </p:nvPr>
        </p:nvSpPr>
        <p:spPr>
          <a:xfrm>
            <a:off x="874643" y="1447723"/>
            <a:ext cx="10523670" cy="4618099"/>
          </a:xfrm>
          <a:noFill/>
          <a:ln w="38100" cap="rnd">
            <a:noFill/>
            <a:round/>
            <a:headEnd/>
            <a:tailEnd/>
          </a:ln>
        </p:spPr>
        <p:txBody>
          <a:bodyPr>
            <a:normAutofit fontScale="77500" lnSpcReduction="20000"/>
          </a:bodyPr>
          <a:lstStyle/>
          <a:p>
            <a:pPr marL="0" indent="0">
              <a:buNone/>
            </a:pPr>
            <a:r>
              <a:rPr lang="en-US" b="1" dirty="0">
                <a:latin typeface="Century" panose="02040604050505020304" pitchFamily="18" charset="0"/>
              </a:rPr>
              <a:t>Goodness</a:t>
            </a:r>
            <a:endParaRPr lang="en-US" sz="2000" b="1" dirty="0">
              <a:latin typeface="Century" panose="02040604050505020304" pitchFamily="18" charset="0"/>
            </a:endParaRPr>
          </a:p>
          <a:p>
            <a:pPr marL="0" indent="0">
              <a:buNone/>
            </a:pPr>
            <a:r>
              <a:rPr lang="en-US" sz="2000" b="1" dirty="0" smtClean="0">
                <a:latin typeface="Century" panose="02040604050505020304" pitchFamily="18" charset="0"/>
              </a:rPr>
              <a:t>What </a:t>
            </a:r>
            <a:r>
              <a:rPr lang="en-US" sz="2000" b="1" dirty="0">
                <a:latin typeface="Century" panose="02040604050505020304" pitchFamily="18" charset="0"/>
              </a:rPr>
              <a:t>steps were taken to assess the ‘goodness’ of the analytic? </a:t>
            </a:r>
            <a:endParaRPr lang="en-US" sz="2000" b="1" dirty="0" smtClean="0">
              <a:latin typeface="Century" panose="02040604050505020304" pitchFamily="18" charset="0"/>
            </a:endParaRPr>
          </a:p>
          <a:p>
            <a:pPr marL="0" indent="0">
              <a:buNone/>
            </a:pPr>
            <a:r>
              <a:rPr lang="en-US" sz="2000" dirty="0" smtClean="0">
                <a:solidFill>
                  <a:schemeClr val="accent2">
                    <a:lumMod val="75000"/>
                  </a:schemeClr>
                </a:solidFill>
                <a:latin typeface="Century" panose="02040604050505020304" pitchFamily="18" charset="0"/>
                <a:cs typeface="Arial" panose="020B0604020202020204" pitchFamily="34" charset="0"/>
              </a:rPr>
              <a:t>We looked at the results of each and every analytics and found that they perfectly align with the general perception of people and common logic. For example,</a:t>
            </a:r>
            <a:endParaRPr lang="en-US" sz="2000" dirty="0">
              <a:solidFill>
                <a:schemeClr val="accent2">
                  <a:lumMod val="75000"/>
                </a:schemeClr>
              </a:solidFill>
              <a:latin typeface="Century" panose="02040604050505020304" pitchFamily="18" charset="0"/>
              <a:cs typeface="Arial" panose="020B0604020202020204" pitchFamily="34" charset="0"/>
            </a:endParaRPr>
          </a:p>
          <a:p>
            <a:r>
              <a:rPr lang="en-US" sz="2000" dirty="0" smtClean="0">
                <a:solidFill>
                  <a:schemeClr val="accent2">
                    <a:lumMod val="75000"/>
                  </a:schemeClr>
                </a:solidFill>
                <a:latin typeface="Century" panose="02040604050505020304" pitchFamily="18" charset="0"/>
                <a:cs typeface="Arial" panose="020B0604020202020204" pitchFamily="34" charset="0"/>
              </a:rPr>
              <a:t>As we all know that people living in areas </a:t>
            </a:r>
            <a:r>
              <a:rPr lang="en-US" sz="2000" dirty="0">
                <a:solidFill>
                  <a:schemeClr val="accent2">
                    <a:lumMod val="75000"/>
                  </a:schemeClr>
                </a:solidFill>
                <a:latin typeface="Century" panose="02040604050505020304" pitchFamily="18" charset="0"/>
                <a:cs typeface="Arial" panose="020B0604020202020204" pitchFamily="34" charset="0"/>
              </a:rPr>
              <a:t>like Lower East </a:t>
            </a:r>
            <a:r>
              <a:rPr lang="en-US" sz="2000" dirty="0" smtClean="0">
                <a:solidFill>
                  <a:schemeClr val="accent2">
                    <a:lumMod val="75000"/>
                  </a:schemeClr>
                </a:solidFill>
                <a:latin typeface="Century" panose="02040604050505020304" pitchFamily="18" charset="0"/>
                <a:cs typeface="Arial" panose="020B0604020202020204" pitchFamily="34" charset="0"/>
              </a:rPr>
              <a:t>side, </a:t>
            </a:r>
            <a:r>
              <a:rPr lang="en-US" sz="2000" dirty="0">
                <a:solidFill>
                  <a:schemeClr val="accent2">
                    <a:lumMod val="75000"/>
                  </a:schemeClr>
                </a:solidFill>
                <a:latin typeface="Century" panose="02040604050505020304" pitchFamily="18" charset="0"/>
                <a:cs typeface="Arial" panose="020B0604020202020204" pitchFamily="34" charset="0"/>
              </a:rPr>
              <a:t>Upper East side and Upper West </a:t>
            </a:r>
            <a:r>
              <a:rPr lang="en-US" sz="2000" dirty="0" smtClean="0">
                <a:solidFill>
                  <a:schemeClr val="accent2">
                    <a:lumMod val="75000"/>
                  </a:schemeClr>
                </a:solidFill>
                <a:latin typeface="Century" panose="02040604050505020304" pitchFamily="18" charset="0"/>
                <a:cs typeface="Arial" panose="020B0604020202020204" pitchFamily="34" charset="0"/>
              </a:rPr>
              <a:t>side belong to a higher income group. The result to one of the analysis showed that these people tend to be more generous than the rest.</a:t>
            </a:r>
          </a:p>
          <a:p>
            <a:r>
              <a:rPr lang="en-US" sz="2000" dirty="0" smtClean="0">
                <a:solidFill>
                  <a:schemeClr val="accent2">
                    <a:lumMod val="75000"/>
                  </a:schemeClr>
                </a:solidFill>
                <a:latin typeface="Century" panose="02040604050505020304" pitchFamily="18" charset="0"/>
                <a:cs typeface="Arial" panose="020B0604020202020204" pitchFamily="34" charset="0"/>
              </a:rPr>
              <a:t>In time intervals which fall </a:t>
            </a:r>
            <a:r>
              <a:rPr lang="en-US" sz="2000" dirty="0">
                <a:solidFill>
                  <a:schemeClr val="accent2">
                    <a:lumMod val="75000"/>
                  </a:schemeClr>
                </a:solidFill>
                <a:latin typeface="Century" panose="02040604050505020304" pitchFamily="18" charset="0"/>
                <a:cs typeface="Arial" panose="020B0604020202020204" pitchFamily="34" charset="0"/>
              </a:rPr>
              <a:t>under either office hours or the time when people go out and hang out with friends or </a:t>
            </a:r>
            <a:r>
              <a:rPr lang="en-US" sz="2000" dirty="0" smtClean="0">
                <a:solidFill>
                  <a:schemeClr val="accent2">
                    <a:lumMod val="75000"/>
                  </a:schemeClr>
                </a:solidFill>
                <a:latin typeface="Century" panose="02040604050505020304" pitchFamily="18" charset="0"/>
                <a:cs typeface="Arial" panose="020B0604020202020204" pitchFamily="34" charset="0"/>
              </a:rPr>
              <a:t>colleagues, more taxis are hired. This was confirmed by our results.</a:t>
            </a:r>
          </a:p>
          <a:p>
            <a:r>
              <a:rPr lang="en-US" sz="2000" dirty="0" smtClean="0">
                <a:solidFill>
                  <a:schemeClr val="accent2">
                    <a:lumMod val="75000"/>
                  </a:schemeClr>
                </a:solidFill>
                <a:latin typeface="Century" panose="02040604050505020304" pitchFamily="18" charset="0"/>
                <a:cs typeface="Arial" panose="020B0604020202020204" pitchFamily="34" charset="0"/>
              </a:rPr>
              <a:t>Since most </a:t>
            </a:r>
            <a:r>
              <a:rPr lang="en-US" sz="2000" dirty="0">
                <a:solidFill>
                  <a:schemeClr val="accent2">
                    <a:lumMod val="75000"/>
                  </a:schemeClr>
                </a:solidFill>
                <a:latin typeface="Century" panose="02040604050505020304" pitchFamily="18" charset="0"/>
                <a:cs typeface="Arial" panose="020B0604020202020204" pitchFamily="34" charset="0"/>
              </a:rPr>
              <a:t>of the corporations/companies, shopping areas, Central Park, tourist places, etc. are located in </a:t>
            </a:r>
            <a:r>
              <a:rPr lang="en-US" sz="2000" dirty="0" smtClean="0">
                <a:solidFill>
                  <a:schemeClr val="accent2">
                    <a:lumMod val="75000"/>
                  </a:schemeClr>
                </a:solidFill>
                <a:latin typeface="Century" panose="02040604050505020304" pitchFamily="18" charset="0"/>
                <a:cs typeface="Arial" panose="020B0604020202020204" pitchFamily="34" charset="0"/>
              </a:rPr>
              <a:t>Manhattan, people </a:t>
            </a:r>
            <a:r>
              <a:rPr lang="en-US" sz="2000" dirty="0">
                <a:solidFill>
                  <a:schemeClr val="accent2">
                    <a:lumMod val="75000"/>
                  </a:schemeClr>
                </a:solidFill>
                <a:latin typeface="Century" panose="02040604050505020304" pitchFamily="18" charset="0"/>
                <a:cs typeface="Arial" panose="020B0604020202020204" pitchFamily="34" charset="0"/>
              </a:rPr>
              <a:t>travel to these areas daily. </a:t>
            </a:r>
            <a:r>
              <a:rPr lang="en-US" sz="2000" dirty="0" smtClean="0">
                <a:solidFill>
                  <a:schemeClr val="accent2">
                    <a:lumMod val="75000"/>
                  </a:schemeClr>
                </a:solidFill>
                <a:latin typeface="Century" panose="02040604050505020304" pitchFamily="18" charset="0"/>
                <a:cs typeface="Arial" panose="020B0604020202020204" pitchFamily="34" charset="0"/>
              </a:rPr>
              <a:t>People from areas like Port </a:t>
            </a:r>
            <a:r>
              <a:rPr lang="en-US" sz="2000" dirty="0">
                <a:solidFill>
                  <a:schemeClr val="accent2">
                    <a:lumMod val="75000"/>
                  </a:schemeClr>
                </a:solidFill>
                <a:latin typeface="Century" panose="02040604050505020304" pitchFamily="18" charset="0"/>
                <a:cs typeface="Arial" panose="020B0604020202020204" pitchFamily="34" charset="0"/>
              </a:rPr>
              <a:t>Richmond and South Shore </a:t>
            </a:r>
            <a:r>
              <a:rPr lang="en-US" sz="2000" dirty="0" smtClean="0">
                <a:solidFill>
                  <a:schemeClr val="accent2">
                    <a:lumMod val="75000"/>
                  </a:schemeClr>
                </a:solidFill>
                <a:latin typeface="Century" panose="02040604050505020304" pitchFamily="18" charset="0"/>
                <a:cs typeface="Arial" panose="020B0604020202020204" pitchFamily="34" charset="0"/>
              </a:rPr>
              <a:t>which are </a:t>
            </a:r>
            <a:r>
              <a:rPr lang="en-US" sz="2000" dirty="0">
                <a:solidFill>
                  <a:schemeClr val="accent2">
                    <a:lumMod val="75000"/>
                  </a:schemeClr>
                </a:solidFill>
                <a:latin typeface="Century" panose="02040604050505020304" pitchFamily="18" charset="0"/>
                <a:cs typeface="Arial" panose="020B0604020202020204" pitchFamily="34" charset="0"/>
              </a:rPr>
              <a:t>located very far from Manhattan, </a:t>
            </a:r>
            <a:r>
              <a:rPr lang="en-US" sz="2000" dirty="0" smtClean="0">
                <a:solidFill>
                  <a:schemeClr val="accent2">
                    <a:lumMod val="75000"/>
                  </a:schemeClr>
                </a:solidFill>
                <a:latin typeface="Century" panose="02040604050505020304" pitchFamily="18" charset="0"/>
                <a:cs typeface="Arial" panose="020B0604020202020204" pitchFamily="34" charset="0"/>
              </a:rPr>
              <a:t>cover </a:t>
            </a:r>
            <a:r>
              <a:rPr lang="en-US" sz="2000" dirty="0">
                <a:solidFill>
                  <a:schemeClr val="accent2">
                    <a:lumMod val="75000"/>
                  </a:schemeClr>
                </a:solidFill>
                <a:latin typeface="Century" panose="02040604050505020304" pitchFamily="18" charset="0"/>
                <a:cs typeface="Arial" panose="020B0604020202020204" pitchFamily="34" charset="0"/>
              </a:rPr>
              <a:t>more distance resulting into more average fare</a:t>
            </a:r>
            <a:r>
              <a:rPr lang="en-US" sz="2000" dirty="0" smtClean="0">
                <a:solidFill>
                  <a:schemeClr val="accent2">
                    <a:lumMod val="75000"/>
                  </a:schemeClr>
                </a:solidFill>
                <a:latin typeface="Century" panose="02040604050505020304" pitchFamily="18" charset="0"/>
                <a:cs typeface="Arial" panose="020B0604020202020204" pitchFamily="34" charset="0"/>
              </a:rPr>
              <a:t>. This was also confirmed by our results.</a:t>
            </a:r>
          </a:p>
          <a:p>
            <a:r>
              <a:rPr lang="en-US" sz="2000" dirty="0" smtClean="0">
                <a:solidFill>
                  <a:schemeClr val="accent2">
                    <a:lumMod val="75000"/>
                  </a:schemeClr>
                </a:solidFill>
                <a:latin typeface="Century" panose="02040604050505020304" pitchFamily="18" charset="0"/>
                <a:cs typeface="Arial" panose="020B0604020202020204" pitchFamily="34" charset="0"/>
              </a:rPr>
              <a:t>Since people don’t generally carry a lot of cash with them, trips with high fare are paid through credit cards rather than cash.</a:t>
            </a:r>
          </a:p>
          <a:p>
            <a:r>
              <a:rPr lang="en-US" sz="2000" dirty="0" smtClean="0">
                <a:solidFill>
                  <a:schemeClr val="accent2">
                    <a:lumMod val="75000"/>
                  </a:schemeClr>
                </a:solidFill>
                <a:latin typeface="Century" panose="02040604050505020304" pitchFamily="18" charset="0"/>
                <a:cs typeface="Arial" panose="020B0604020202020204" pitchFamily="34" charset="0"/>
              </a:rPr>
              <a:t>We all know that many tourists come during summer. Our results show that during these months, the no. of cabs hired are more than the rest. Similar result has come for peak winter months when people don’t prefer to walk or take public transport. </a:t>
            </a:r>
            <a:endParaRPr lang="en-US" sz="2000" dirty="0">
              <a:solidFill>
                <a:schemeClr val="accent2">
                  <a:lumMod val="75000"/>
                </a:schemeClr>
              </a:solidFill>
              <a:latin typeface="Century" panose="02040604050505020304" pitchFamily="18" charset="0"/>
              <a:cs typeface="Arial" panose="020B0604020202020204" pitchFamily="34" charset="0"/>
            </a:endParaRPr>
          </a:p>
        </p:txBody>
      </p:sp>
      <p:sp>
        <p:nvSpPr>
          <p:cNvPr id="5"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6" name="Straight Connector 5"/>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7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4294967295"/>
          </p:nvPr>
        </p:nvSpPr>
        <p:spPr>
          <a:xfrm>
            <a:off x="779229" y="1240402"/>
            <a:ext cx="10551380" cy="5182643"/>
          </a:xfrm>
          <a:noFill/>
          <a:ln w="38100" cap="rnd">
            <a:noFill/>
            <a:round/>
            <a:headEnd/>
            <a:tailEnd/>
          </a:ln>
        </p:spPr>
        <p:txBody>
          <a:bodyPr>
            <a:normAutofit/>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Data Sources</a:t>
            </a:r>
          </a:p>
          <a:p>
            <a:pPr marL="0" indent="0">
              <a:buNone/>
            </a:pPr>
            <a:r>
              <a:rPr lang="en-US" sz="1400" b="1" dirty="0" smtClean="0">
                <a:latin typeface="Century" panose="02040604050505020304" pitchFamily="18" charset="0"/>
              </a:rPr>
              <a:t>Name:           </a:t>
            </a:r>
            <a:r>
              <a:rPr lang="en-US" sz="1400" dirty="0">
                <a:solidFill>
                  <a:schemeClr val="accent2">
                    <a:lumMod val="75000"/>
                  </a:schemeClr>
                </a:solidFill>
                <a:latin typeface="Century" panose="02040604050505020304" pitchFamily="18" charset="0"/>
              </a:rPr>
              <a:t>The official TLC trip record dataset – Yellow </a:t>
            </a:r>
            <a:r>
              <a:rPr lang="en-US" sz="1400" dirty="0" smtClean="0">
                <a:solidFill>
                  <a:schemeClr val="accent2">
                    <a:lumMod val="75000"/>
                  </a:schemeClr>
                </a:solidFill>
                <a:latin typeface="Century" panose="02040604050505020304" pitchFamily="18" charset="0"/>
              </a:rPr>
              <a:t>Cabs.</a:t>
            </a:r>
            <a:r>
              <a:rPr lang="en-US" sz="1400" b="1" dirty="0" smtClean="0">
                <a:solidFill>
                  <a:schemeClr val="accent2">
                    <a:lumMod val="75000"/>
                  </a:schemeClr>
                </a:solidFill>
                <a:latin typeface="Century" panose="02040604050505020304" pitchFamily="18" charset="0"/>
              </a:rPr>
              <a:t/>
            </a:r>
            <a:br>
              <a:rPr lang="en-US" sz="1400" b="1" dirty="0" smtClean="0">
                <a:solidFill>
                  <a:schemeClr val="accent2">
                    <a:lumMod val="75000"/>
                  </a:schemeClr>
                </a:solidFill>
                <a:latin typeface="Century" panose="02040604050505020304" pitchFamily="18" charset="0"/>
              </a:rPr>
            </a:br>
            <a:r>
              <a:rPr lang="en-US" sz="1400" b="1" dirty="0" smtClean="0">
                <a:solidFill>
                  <a:schemeClr val="accent2">
                    <a:lumMod val="75000"/>
                  </a:schemeClr>
                </a:solidFill>
                <a:latin typeface="Century" panose="02040604050505020304" pitchFamily="18" charset="0"/>
              </a:rPr>
              <a:t>		</a:t>
            </a:r>
            <a:r>
              <a:rPr lang="en-US" sz="1400" b="1" dirty="0">
                <a:solidFill>
                  <a:schemeClr val="accent2">
                    <a:lumMod val="75000"/>
                  </a:schemeClr>
                </a:solidFill>
                <a:latin typeface="Century" panose="02040604050505020304" pitchFamily="18" charset="0"/>
              </a:rPr>
              <a:t> </a:t>
            </a:r>
            <a:r>
              <a:rPr lang="en-US" sz="1400" b="1" dirty="0" smtClean="0">
                <a:solidFill>
                  <a:schemeClr val="accent2">
                    <a:lumMod val="75000"/>
                  </a:schemeClr>
                </a:solidFill>
                <a:latin typeface="Century" panose="02040604050505020304" pitchFamily="18" charset="0"/>
              </a:rPr>
              <a:t>      </a:t>
            </a:r>
            <a:r>
              <a:rPr lang="en-US" sz="1400" dirty="0" smtClean="0">
                <a:solidFill>
                  <a:schemeClr val="accent2">
                    <a:lumMod val="75000"/>
                  </a:schemeClr>
                </a:solidFill>
                <a:latin typeface="Century" panose="02040604050505020304" pitchFamily="18" charset="0"/>
              </a:rPr>
              <a:t>(</a:t>
            </a:r>
            <a:r>
              <a:rPr lang="en-US" sz="1400" dirty="0">
                <a:solidFill>
                  <a:srgbClr val="00B0F0"/>
                </a:solidFill>
                <a:hlinkClick r:id="rId2"/>
              </a:rPr>
              <a:t>http://</a:t>
            </a:r>
            <a:r>
              <a:rPr lang="en-US" sz="1400" dirty="0" smtClean="0">
                <a:solidFill>
                  <a:srgbClr val="00B0F0"/>
                </a:solidFill>
                <a:hlinkClick r:id="rId2"/>
              </a:rPr>
              <a:t>www.nyc.gov/html/tlc/html/about/trip_record_data.shtml</a:t>
            </a:r>
            <a:r>
              <a:rPr lang="en-US" sz="1400" dirty="0" smtClean="0">
                <a:solidFill>
                  <a:schemeClr val="accent2">
                    <a:lumMod val="75000"/>
                  </a:schemeClr>
                </a:solidFill>
              </a:rPr>
              <a:t>)</a:t>
            </a:r>
            <a:endParaRPr lang="en-US" sz="1400" dirty="0" smtClean="0">
              <a:solidFill>
                <a:schemeClr val="accent2">
                  <a:lumMod val="75000"/>
                </a:schemeClr>
              </a:solidFill>
              <a:latin typeface="Century" panose="02040604050505020304" pitchFamily="18" charset="0"/>
            </a:endParaRPr>
          </a:p>
          <a:p>
            <a:pPr marL="0" indent="0">
              <a:buNone/>
            </a:pPr>
            <a:r>
              <a:rPr lang="en-US" sz="1400" b="1" dirty="0">
                <a:latin typeface="Century" panose="02040604050505020304" pitchFamily="18" charset="0"/>
              </a:rPr>
              <a:t>Description:  </a:t>
            </a:r>
            <a:r>
              <a:rPr lang="en-US" sz="1400" dirty="0">
                <a:solidFill>
                  <a:schemeClr val="accent2">
                    <a:lumMod val="75000"/>
                  </a:schemeClr>
                </a:solidFill>
                <a:latin typeface="Century" panose="02040604050505020304" pitchFamily="18" charset="0"/>
              </a:rPr>
              <a:t>NYC TLC provides taxi data for different years. Some key fields of interest for this project are:</a:t>
            </a:r>
          </a:p>
          <a:p>
            <a:pPr marL="0" indent="0">
              <a:buNone/>
            </a:pPr>
            <a:r>
              <a:rPr lang="en-US" sz="1400" dirty="0" smtClean="0">
                <a:solidFill>
                  <a:schemeClr val="accent2">
                    <a:lumMod val="75000"/>
                  </a:schemeClr>
                </a:solidFill>
                <a:latin typeface="Century" panose="02040604050505020304" pitchFamily="18" charset="0"/>
              </a:rPr>
              <a:t>		 </a:t>
            </a:r>
            <a:r>
              <a:rPr lang="en-US" sz="1400" dirty="0">
                <a:solidFill>
                  <a:schemeClr val="accent2">
                    <a:lumMod val="75000"/>
                  </a:schemeClr>
                </a:solidFill>
                <a:latin typeface="Century" panose="02040604050505020304" pitchFamily="18" charset="0"/>
              </a:rPr>
              <a:t>Payment </a:t>
            </a:r>
            <a:r>
              <a:rPr lang="en-US" sz="1400" dirty="0" smtClean="0">
                <a:solidFill>
                  <a:schemeClr val="accent2">
                    <a:lumMod val="75000"/>
                  </a:schemeClr>
                </a:solidFill>
                <a:latin typeface="Century" panose="02040604050505020304" pitchFamily="18" charset="0"/>
              </a:rPr>
              <a:t>type 		 </a:t>
            </a:r>
            <a:r>
              <a:rPr lang="en-US" sz="1400" dirty="0">
                <a:solidFill>
                  <a:schemeClr val="accent2">
                    <a:lumMod val="75000"/>
                  </a:schemeClr>
                </a:solidFill>
                <a:latin typeface="Century" panose="02040604050505020304" pitchFamily="18" charset="0"/>
              </a:rPr>
              <a:t>Total </a:t>
            </a:r>
            <a:r>
              <a:rPr lang="en-US" sz="1400" dirty="0" smtClean="0">
                <a:solidFill>
                  <a:schemeClr val="accent2">
                    <a:lumMod val="75000"/>
                  </a:schemeClr>
                </a:solidFill>
                <a:latin typeface="Century" panose="02040604050505020304" pitchFamily="18" charset="0"/>
              </a:rPr>
              <a:t>amount 		 </a:t>
            </a:r>
            <a:r>
              <a:rPr lang="en-US" sz="1400" dirty="0">
                <a:solidFill>
                  <a:schemeClr val="accent2">
                    <a:lumMod val="75000"/>
                  </a:schemeClr>
                </a:solidFill>
                <a:latin typeface="Century" panose="02040604050505020304" pitchFamily="18" charset="0"/>
              </a:rPr>
              <a:t>Tip amount</a:t>
            </a:r>
          </a:p>
          <a:p>
            <a:pPr marL="0" indent="0">
              <a:buNone/>
            </a:pPr>
            <a:r>
              <a:rPr lang="en-US" sz="1400" dirty="0" smtClean="0">
                <a:solidFill>
                  <a:schemeClr val="accent2">
                    <a:lumMod val="75000"/>
                  </a:schemeClr>
                </a:solidFill>
                <a:latin typeface="Century" panose="02040604050505020304" pitchFamily="18" charset="0"/>
              </a:rPr>
              <a:t>		 </a:t>
            </a:r>
            <a:r>
              <a:rPr lang="en-US" sz="1400" dirty="0">
                <a:solidFill>
                  <a:schemeClr val="accent2">
                    <a:lumMod val="75000"/>
                  </a:schemeClr>
                </a:solidFill>
                <a:latin typeface="Century" panose="02040604050505020304" pitchFamily="18" charset="0"/>
              </a:rPr>
              <a:t>Toll </a:t>
            </a:r>
            <a:r>
              <a:rPr lang="en-US" sz="1400" dirty="0" smtClean="0">
                <a:solidFill>
                  <a:schemeClr val="accent2">
                    <a:lumMod val="75000"/>
                  </a:schemeClr>
                </a:solidFill>
                <a:latin typeface="Century" panose="02040604050505020304" pitchFamily="18" charset="0"/>
              </a:rPr>
              <a:t>amount    			 </a:t>
            </a:r>
            <a:r>
              <a:rPr lang="en-US" sz="1400" dirty="0">
                <a:solidFill>
                  <a:schemeClr val="accent2">
                    <a:lumMod val="75000"/>
                  </a:schemeClr>
                </a:solidFill>
                <a:latin typeface="Century" panose="02040604050505020304" pitchFamily="18" charset="0"/>
              </a:rPr>
              <a:t>Trip </a:t>
            </a:r>
            <a:r>
              <a:rPr lang="en-US" sz="1400" dirty="0" smtClean="0">
                <a:solidFill>
                  <a:schemeClr val="accent2">
                    <a:lumMod val="75000"/>
                  </a:schemeClr>
                </a:solidFill>
                <a:latin typeface="Century" panose="02040604050505020304" pitchFamily="18" charset="0"/>
              </a:rPr>
              <a:t>Distance 		 </a:t>
            </a:r>
            <a:r>
              <a:rPr lang="en-US" sz="1400" dirty="0">
                <a:solidFill>
                  <a:schemeClr val="accent2">
                    <a:lumMod val="75000"/>
                  </a:schemeClr>
                </a:solidFill>
                <a:latin typeface="Century" panose="02040604050505020304" pitchFamily="18" charset="0"/>
              </a:rPr>
              <a:t>Pickup date &amp; time</a:t>
            </a:r>
          </a:p>
          <a:p>
            <a:pPr marL="0" indent="0">
              <a:buNone/>
            </a:pPr>
            <a:r>
              <a:rPr lang="en-US" sz="1400" dirty="0" smtClean="0">
                <a:solidFill>
                  <a:schemeClr val="accent2">
                    <a:lumMod val="75000"/>
                  </a:schemeClr>
                </a:solidFill>
                <a:latin typeface="Century" panose="02040604050505020304" pitchFamily="18" charset="0"/>
              </a:rPr>
              <a:t>		 </a:t>
            </a:r>
            <a:r>
              <a:rPr lang="en-US" sz="1400" dirty="0">
                <a:solidFill>
                  <a:schemeClr val="accent2">
                    <a:lumMod val="75000"/>
                  </a:schemeClr>
                </a:solidFill>
                <a:latin typeface="Century" panose="02040604050505020304" pitchFamily="18" charset="0"/>
              </a:rPr>
              <a:t>Drop off date &amp; </a:t>
            </a:r>
            <a:r>
              <a:rPr lang="en-US" sz="1400" dirty="0" smtClean="0">
                <a:solidFill>
                  <a:schemeClr val="accent2">
                    <a:lumMod val="75000"/>
                  </a:schemeClr>
                </a:solidFill>
                <a:latin typeface="Century" panose="02040604050505020304" pitchFamily="18" charset="0"/>
              </a:rPr>
              <a:t>time	 </a:t>
            </a:r>
            <a:r>
              <a:rPr lang="en-US" sz="1400" dirty="0">
                <a:solidFill>
                  <a:schemeClr val="accent2">
                    <a:lumMod val="75000"/>
                  </a:schemeClr>
                </a:solidFill>
                <a:latin typeface="Century" panose="02040604050505020304" pitchFamily="18" charset="0"/>
              </a:rPr>
              <a:t>Pickup </a:t>
            </a:r>
            <a:r>
              <a:rPr lang="en-US" sz="1400" dirty="0" smtClean="0">
                <a:solidFill>
                  <a:schemeClr val="accent2">
                    <a:lumMod val="75000"/>
                  </a:schemeClr>
                </a:solidFill>
                <a:latin typeface="Century" panose="02040604050505020304" pitchFamily="18" charset="0"/>
              </a:rPr>
              <a:t>longitude	 </a:t>
            </a:r>
            <a:r>
              <a:rPr lang="en-US" sz="1400" dirty="0">
                <a:solidFill>
                  <a:schemeClr val="accent2">
                    <a:lumMod val="75000"/>
                  </a:schemeClr>
                </a:solidFill>
                <a:latin typeface="Century" panose="02040604050505020304" pitchFamily="18" charset="0"/>
              </a:rPr>
              <a:t>Pickup latitude</a:t>
            </a:r>
          </a:p>
          <a:p>
            <a:pPr marL="0" indent="0">
              <a:buNone/>
            </a:pPr>
            <a:r>
              <a:rPr lang="en-US" sz="1400" dirty="0">
                <a:solidFill>
                  <a:schemeClr val="accent2">
                    <a:lumMod val="75000"/>
                  </a:schemeClr>
                </a:solidFill>
                <a:latin typeface="Century" panose="02040604050505020304" pitchFamily="18" charset="0"/>
              </a:rPr>
              <a:t>etc</a:t>
            </a:r>
            <a:r>
              <a:rPr lang="en-US" sz="1400" dirty="0" smtClean="0">
                <a:solidFill>
                  <a:schemeClr val="accent2">
                    <a:lumMod val="75000"/>
                  </a:schemeClr>
                </a:solidFill>
                <a:latin typeface="Century" panose="02040604050505020304" pitchFamily="18" charset="0"/>
              </a:rPr>
              <a:t>…</a:t>
            </a:r>
          </a:p>
          <a:p>
            <a:pPr marL="0" indent="0">
              <a:buNone/>
            </a:pPr>
            <a:r>
              <a:rPr lang="en-US" sz="1400" b="1" dirty="0" smtClean="0">
                <a:latin typeface="Century" panose="02040604050505020304" pitchFamily="18" charset="0"/>
              </a:rPr>
              <a:t>Size </a:t>
            </a:r>
            <a:r>
              <a:rPr lang="en-US" sz="1400" b="1" dirty="0">
                <a:latin typeface="Century" panose="02040604050505020304" pitchFamily="18" charset="0"/>
              </a:rPr>
              <a:t>of data:  </a:t>
            </a:r>
            <a:r>
              <a:rPr lang="en-US" sz="1400" dirty="0" smtClean="0">
                <a:solidFill>
                  <a:schemeClr val="accent2">
                    <a:lumMod val="75000"/>
                  </a:schemeClr>
                </a:solidFill>
                <a:latin typeface="Century" panose="02040604050505020304" pitchFamily="18" charset="0"/>
              </a:rPr>
              <a:t>In GBs. (~ 1 Million entries per month, and our project is based on full year 2015)</a:t>
            </a:r>
            <a:br>
              <a:rPr lang="en-US" sz="1400" dirty="0" smtClean="0">
                <a:solidFill>
                  <a:schemeClr val="accent2">
                    <a:lumMod val="75000"/>
                  </a:schemeClr>
                </a:solidFill>
                <a:latin typeface="Century" panose="02040604050505020304" pitchFamily="18" charset="0"/>
              </a:rPr>
            </a:br>
            <a:r>
              <a:rPr lang="en-US" sz="1400" dirty="0" smtClean="0">
                <a:solidFill>
                  <a:schemeClr val="accent2">
                    <a:lumMod val="75000"/>
                  </a:schemeClr>
                </a:solidFill>
                <a:latin typeface="Century" panose="02040604050505020304" pitchFamily="18" charset="0"/>
              </a:rPr>
              <a:t/>
            </a:r>
            <a:br>
              <a:rPr lang="en-US" sz="1400" dirty="0" smtClean="0">
                <a:solidFill>
                  <a:schemeClr val="accent2">
                    <a:lumMod val="75000"/>
                  </a:schemeClr>
                </a:solidFill>
                <a:latin typeface="Century" panose="02040604050505020304" pitchFamily="18" charset="0"/>
              </a:rPr>
            </a:br>
            <a:endParaRPr lang="en-US" sz="1400" dirty="0">
              <a:solidFill>
                <a:schemeClr val="accent2">
                  <a:lumMod val="75000"/>
                </a:schemeClr>
              </a:solidFill>
              <a:latin typeface="Century" panose="02040604050505020304" pitchFamily="18" charset="0"/>
            </a:endParaRPr>
          </a:p>
          <a:p>
            <a:pPr marL="0" indent="0">
              <a:buNone/>
            </a:pPr>
            <a:r>
              <a:rPr lang="en-US" sz="1400" b="1" dirty="0">
                <a:latin typeface="Century" panose="02040604050505020304" pitchFamily="18" charset="0"/>
              </a:rPr>
              <a:t>Name:           </a:t>
            </a:r>
            <a:r>
              <a:rPr lang="en-US" sz="1400" dirty="0">
                <a:solidFill>
                  <a:schemeClr val="accent2">
                    <a:lumMod val="75000"/>
                  </a:schemeClr>
                </a:solidFill>
                <a:latin typeface="Century" panose="02040604050505020304" pitchFamily="18" charset="0"/>
              </a:rPr>
              <a:t>The official TLC trip record dataset – </a:t>
            </a:r>
            <a:r>
              <a:rPr lang="en-US" sz="1400" dirty="0" smtClean="0">
                <a:solidFill>
                  <a:schemeClr val="accent2">
                    <a:lumMod val="75000"/>
                  </a:schemeClr>
                </a:solidFill>
                <a:latin typeface="Century" panose="02040604050505020304" pitchFamily="18" charset="0"/>
              </a:rPr>
              <a:t>Green Cabs</a:t>
            </a:r>
            <a:r>
              <a:rPr lang="en-US" sz="1400" dirty="0">
                <a:solidFill>
                  <a:schemeClr val="accent2">
                    <a:lumMod val="75000"/>
                  </a:schemeClr>
                </a:solidFill>
                <a:latin typeface="Century" panose="02040604050505020304" pitchFamily="18" charset="0"/>
              </a:rPr>
              <a:t>.</a:t>
            </a:r>
            <a:br>
              <a:rPr lang="en-US" sz="1400" dirty="0">
                <a:solidFill>
                  <a:schemeClr val="accent2">
                    <a:lumMod val="75000"/>
                  </a:schemeClr>
                </a:solidFill>
                <a:latin typeface="Century" panose="02040604050505020304" pitchFamily="18" charset="0"/>
              </a:rPr>
            </a:br>
            <a:r>
              <a:rPr lang="en-US" sz="1400" dirty="0">
                <a:solidFill>
                  <a:schemeClr val="accent2">
                    <a:lumMod val="75000"/>
                  </a:schemeClr>
                </a:solidFill>
                <a:latin typeface="Century" panose="02040604050505020304" pitchFamily="18" charset="0"/>
              </a:rPr>
              <a:t>		       (</a:t>
            </a:r>
            <a:r>
              <a:rPr lang="en-US" sz="1400" dirty="0">
                <a:solidFill>
                  <a:srgbClr val="00B0F0"/>
                </a:solidFill>
                <a:hlinkClick r:id="rId2"/>
              </a:rPr>
              <a:t>http://www.nyc.gov/html/tlc/html/about/trip_record_data.shtml</a:t>
            </a:r>
            <a:r>
              <a:rPr lang="en-US" sz="1400" dirty="0">
                <a:solidFill>
                  <a:schemeClr val="accent2">
                    <a:lumMod val="75000"/>
                  </a:schemeClr>
                </a:solidFill>
              </a:rPr>
              <a:t>)</a:t>
            </a:r>
            <a:endParaRPr lang="en-US" sz="1400" dirty="0">
              <a:solidFill>
                <a:schemeClr val="accent2">
                  <a:lumMod val="75000"/>
                </a:schemeClr>
              </a:solidFill>
              <a:latin typeface="Century" panose="02040604050505020304" pitchFamily="18" charset="0"/>
            </a:endParaRPr>
          </a:p>
          <a:p>
            <a:pPr marL="0" indent="0">
              <a:buNone/>
            </a:pPr>
            <a:r>
              <a:rPr lang="en-US" sz="1400" b="1" dirty="0">
                <a:latin typeface="Century" panose="02040604050505020304" pitchFamily="18" charset="0"/>
              </a:rPr>
              <a:t>Description:  </a:t>
            </a:r>
            <a:r>
              <a:rPr lang="en-US" sz="1400" dirty="0" smtClean="0">
                <a:latin typeface="Century" panose="02040604050505020304" pitchFamily="18" charset="0"/>
              </a:rPr>
              <a:t>Same data source as described above.</a:t>
            </a:r>
          </a:p>
          <a:p>
            <a:pPr marL="0" indent="0">
              <a:buNone/>
            </a:pPr>
            <a:r>
              <a:rPr lang="en-US" sz="1400" b="1" dirty="0" smtClean="0">
                <a:latin typeface="Century" panose="02040604050505020304" pitchFamily="18" charset="0"/>
              </a:rPr>
              <a:t>Size </a:t>
            </a:r>
            <a:r>
              <a:rPr lang="en-US" sz="1400" b="1" dirty="0">
                <a:latin typeface="Century" panose="02040604050505020304" pitchFamily="18" charset="0"/>
              </a:rPr>
              <a:t>of data:  </a:t>
            </a:r>
            <a:r>
              <a:rPr lang="en-US" sz="1400" dirty="0">
                <a:solidFill>
                  <a:schemeClr val="accent2">
                    <a:lumMod val="75000"/>
                  </a:schemeClr>
                </a:solidFill>
                <a:latin typeface="Century" panose="02040604050505020304" pitchFamily="18" charset="0"/>
              </a:rPr>
              <a:t>In GBs. (~ 1 Million entries per month, and our project is based on full year 2015)</a:t>
            </a:r>
          </a:p>
          <a:p>
            <a:pPr marL="0" indent="0">
              <a:buNone/>
            </a:pPr>
            <a:endParaRPr lang="en-US" sz="2000" b="1" dirty="0">
              <a:solidFill>
                <a:srgbClr val="00B0F0"/>
              </a:solidFill>
              <a:latin typeface="Century" panose="02040604050505020304" pitchFamily="18" charset="0"/>
            </a:endParaRPr>
          </a:p>
        </p:txBody>
      </p:sp>
      <p:sp>
        <p:nvSpPr>
          <p:cNvPr id="5"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6" name="Straight Connector 5"/>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79227" y="1808555"/>
            <a:ext cx="10719751" cy="2683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227" y="4680227"/>
            <a:ext cx="10719752" cy="1426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016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4294967295"/>
          </p:nvPr>
        </p:nvSpPr>
        <p:spPr>
          <a:xfrm>
            <a:off x="874643" y="932506"/>
            <a:ext cx="7427385" cy="5315893"/>
          </a:xfrm>
          <a:noFill/>
          <a:ln w="38100" cap="rnd">
            <a:noFill/>
            <a:round/>
            <a:headEnd/>
            <a:tailEnd/>
          </a:ln>
        </p:spPr>
        <p:txBody>
          <a:bodyPr>
            <a:normAutofit fontScale="77500" lnSpcReduction="20000"/>
          </a:bodyPr>
          <a:lstStyle/>
          <a:p>
            <a:pPr eaLnBrk="1" hangingPunct="1">
              <a:lnSpc>
                <a:spcPct val="80000"/>
              </a:lnSpc>
              <a:buNone/>
              <a:defRPr/>
            </a:pPr>
            <a:endParaRPr lang="en-US" altLang="en-US" sz="200" b="1" dirty="0"/>
          </a:p>
          <a:p>
            <a:pPr marL="0" indent="0">
              <a:buNone/>
            </a:pPr>
            <a:endParaRPr lang="en-US" b="1" dirty="0" smtClean="0">
              <a:latin typeface="Century" panose="02040604050505020304" pitchFamily="18" charset="0"/>
            </a:endParaRPr>
          </a:p>
          <a:p>
            <a:pPr marL="0" indent="0">
              <a:buNone/>
            </a:pPr>
            <a:r>
              <a:rPr lang="en-US" b="1" dirty="0" smtClean="0">
                <a:latin typeface="Century" panose="02040604050505020304" pitchFamily="18" charset="0"/>
              </a:rPr>
              <a:t>Design </a:t>
            </a:r>
            <a:r>
              <a:rPr lang="en-US" b="1" dirty="0">
                <a:latin typeface="Century" panose="02040604050505020304" pitchFamily="18" charset="0"/>
              </a:rPr>
              <a:t>Diagram</a:t>
            </a:r>
          </a:p>
          <a:p>
            <a:pPr marL="0" indent="0">
              <a:buNone/>
            </a:pPr>
            <a:r>
              <a:rPr lang="en-US" dirty="0">
                <a:solidFill>
                  <a:schemeClr val="accent2">
                    <a:lumMod val="75000"/>
                  </a:schemeClr>
                </a:solidFill>
              </a:rPr>
              <a:t>The data from the two sources (NYC yellow and green taxi data) is collected and then pickup latitude and longitude is converted to neighborhood. </a:t>
            </a:r>
            <a:endParaRPr lang="en-US" dirty="0" smtClean="0">
              <a:solidFill>
                <a:schemeClr val="accent2">
                  <a:lumMod val="75000"/>
                </a:schemeClr>
              </a:solidFill>
            </a:endParaRPr>
          </a:p>
          <a:p>
            <a:pPr marL="0" indent="0">
              <a:buNone/>
            </a:pPr>
            <a:r>
              <a:rPr lang="en-US" dirty="0" smtClean="0">
                <a:solidFill>
                  <a:schemeClr val="accent2">
                    <a:lumMod val="75000"/>
                  </a:schemeClr>
                </a:solidFill>
              </a:rPr>
              <a:t>Now </a:t>
            </a:r>
            <a:r>
              <a:rPr lang="en-US" dirty="0">
                <a:solidFill>
                  <a:schemeClr val="accent2">
                    <a:lumMod val="75000"/>
                  </a:schemeClr>
                </a:solidFill>
              </a:rPr>
              <a:t>the resulting data has the field neighborhood instead of latitude and longitude. Then from this dataset, columns specific to each analytic is extracted using Hive and MapReduce and sent to corresponding Mappers. </a:t>
            </a:r>
            <a:endParaRPr lang="en-US" dirty="0" smtClean="0">
              <a:solidFill>
                <a:schemeClr val="accent2">
                  <a:lumMod val="75000"/>
                </a:schemeClr>
              </a:solidFill>
            </a:endParaRPr>
          </a:p>
          <a:p>
            <a:pPr marL="0" indent="0">
              <a:buNone/>
            </a:pPr>
            <a:r>
              <a:rPr lang="en-US" dirty="0" smtClean="0">
                <a:solidFill>
                  <a:schemeClr val="accent2">
                    <a:lumMod val="75000"/>
                  </a:schemeClr>
                </a:solidFill>
              </a:rPr>
              <a:t>Once </a:t>
            </a:r>
            <a:r>
              <a:rPr lang="en-US" dirty="0">
                <a:solidFill>
                  <a:schemeClr val="accent2">
                    <a:lumMod val="75000"/>
                  </a:schemeClr>
                </a:solidFill>
              </a:rPr>
              <a:t>Mappers/Reducers for each analytic finish their computation, the results are collected. The results are then plotted appropriately using </a:t>
            </a:r>
            <a:r>
              <a:rPr lang="en-US" dirty="0" smtClean="0">
                <a:solidFill>
                  <a:schemeClr val="accent2">
                    <a:lumMod val="75000"/>
                  </a:schemeClr>
                </a:solidFill>
              </a:rPr>
              <a:t>clustered column </a:t>
            </a:r>
            <a:r>
              <a:rPr lang="en-US" dirty="0">
                <a:solidFill>
                  <a:schemeClr val="accent2">
                    <a:lumMod val="75000"/>
                  </a:schemeClr>
                </a:solidFill>
              </a:rPr>
              <a:t>charts, </a:t>
            </a:r>
            <a:r>
              <a:rPr lang="en-US" dirty="0" smtClean="0">
                <a:solidFill>
                  <a:schemeClr val="accent2">
                    <a:lumMod val="75000"/>
                  </a:schemeClr>
                </a:solidFill>
              </a:rPr>
              <a:t>stacked column charts and </a:t>
            </a:r>
            <a:r>
              <a:rPr lang="en-US" smtClean="0">
                <a:solidFill>
                  <a:schemeClr val="accent2">
                    <a:lumMod val="75000"/>
                  </a:schemeClr>
                </a:solidFill>
              </a:rPr>
              <a:t>scatter plots.</a:t>
            </a:r>
            <a:endParaRPr lang="en-US" b="1" dirty="0">
              <a:solidFill>
                <a:schemeClr val="accent2">
                  <a:lumMod val="75000"/>
                </a:schemeClr>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r>
              <a:rPr lang="en-US" sz="2300" b="1" dirty="0" smtClean="0">
                <a:latin typeface="Century" panose="02040604050505020304" pitchFamily="18" charset="0"/>
              </a:rPr>
              <a:t>Platform(s</a:t>
            </a:r>
            <a:r>
              <a:rPr lang="en-US" sz="2300" b="1" dirty="0">
                <a:latin typeface="Century" panose="02040604050505020304" pitchFamily="18" charset="0"/>
              </a:rPr>
              <a:t>) on which the analytic ran: </a:t>
            </a:r>
          </a:p>
          <a:p>
            <a:pPr marL="0" indent="0">
              <a:buNone/>
            </a:pPr>
            <a:r>
              <a:rPr lang="en-US" sz="2300" dirty="0" smtClean="0">
                <a:solidFill>
                  <a:schemeClr val="accent2">
                    <a:lumMod val="75000"/>
                  </a:schemeClr>
                </a:solidFill>
                <a:latin typeface="Century" panose="02040604050505020304" pitchFamily="18" charset="0"/>
              </a:rPr>
              <a:t>We ran our whole analysis on Quickstart VM.</a:t>
            </a:r>
            <a:endParaRPr lang="en-US" sz="2300" dirty="0">
              <a:solidFill>
                <a:schemeClr val="accent2">
                  <a:lumMod val="75000"/>
                </a:schemeClr>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6"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7" name="Straight Connector 6"/>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C:\Users\Shubham\Desktop\Design 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2028" y="1277484"/>
            <a:ext cx="3064768" cy="4847977"/>
          </a:xfrm>
          <a:prstGeom prst="rect">
            <a:avLst/>
          </a:prstGeom>
          <a:noFill/>
          <a:ln>
            <a:noFill/>
          </a:ln>
        </p:spPr>
      </p:pic>
    </p:spTree>
    <p:extLst>
      <p:ext uri="{BB962C8B-B14F-4D97-AF65-F5344CB8AC3E}">
        <p14:creationId xmlns:p14="http://schemas.microsoft.com/office/powerpoint/2010/main" val="3970352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a:t>
            </a:r>
            <a:endParaRPr lang="en-US" dirty="0"/>
          </a:p>
        </p:txBody>
      </p:sp>
    </p:spTree>
    <p:extLst>
      <p:ext uri="{BB962C8B-B14F-4D97-AF65-F5344CB8AC3E}">
        <p14:creationId xmlns:p14="http://schemas.microsoft.com/office/powerpoint/2010/main" val="1691983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4294967295"/>
          </p:nvPr>
        </p:nvSpPr>
        <p:spPr>
          <a:xfrm>
            <a:off x="874643" y="1168842"/>
            <a:ext cx="3650836" cy="4797392"/>
          </a:xfrm>
          <a:noFill/>
          <a:ln w="38100" cap="rnd">
            <a:noFill/>
            <a:round/>
            <a:headEnd/>
            <a:tailEnd/>
          </a:ln>
        </p:spPr>
        <p:txBody>
          <a:bodyPr>
            <a:normAutofit fontScale="55000" lnSpcReduction="20000"/>
          </a:bodyPr>
          <a:lstStyle/>
          <a:p>
            <a:pPr eaLnBrk="1" hangingPunct="1">
              <a:lnSpc>
                <a:spcPct val="80000"/>
              </a:lnSpc>
              <a:buNone/>
              <a:defRPr/>
            </a:pPr>
            <a:endParaRPr lang="en-US" altLang="en-US" sz="200" b="1" dirty="0"/>
          </a:p>
          <a:p>
            <a:pPr marL="0" indent="0">
              <a:buNone/>
            </a:pPr>
            <a:r>
              <a:rPr lang="en-US" sz="2000" b="1" dirty="0" smtClean="0">
                <a:latin typeface="Century" panose="02040604050505020304" pitchFamily="18" charset="0"/>
              </a:rPr>
              <a:t>Result 1</a:t>
            </a:r>
            <a:r>
              <a:rPr lang="en-US" sz="2000" b="1" dirty="0">
                <a:latin typeface="Century" panose="02040604050505020304" pitchFamily="18" charset="0"/>
              </a:rPr>
              <a:t>. </a:t>
            </a:r>
            <a:endParaRPr lang="en-US" sz="2000" b="1" dirty="0">
              <a:solidFill>
                <a:srgbClr val="00B0F0"/>
              </a:solidFill>
              <a:latin typeface="Century" panose="02040604050505020304" pitchFamily="18" charset="0"/>
            </a:endParaRPr>
          </a:p>
          <a:p>
            <a:pPr lvl="0"/>
            <a:r>
              <a:rPr lang="en-US" sz="2600" dirty="0">
                <a:solidFill>
                  <a:schemeClr val="accent2">
                    <a:lumMod val="75000"/>
                  </a:schemeClr>
                </a:solidFill>
              </a:rPr>
              <a:t>In areas like Lower East side, </a:t>
            </a:r>
            <a:r>
              <a:rPr lang="en-US" sz="2600" dirty="0" err="1">
                <a:solidFill>
                  <a:schemeClr val="accent2">
                    <a:lumMod val="75000"/>
                  </a:schemeClr>
                </a:solidFill>
              </a:rPr>
              <a:t>Greenpoint</a:t>
            </a:r>
            <a:r>
              <a:rPr lang="en-US" sz="2600" dirty="0">
                <a:solidFill>
                  <a:schemeClr val="accent2">
                    <a:lumMod val="75000"/>
                  </a:schemeClr>
                </a:solidFill>
              </a:rPr>
              <a:t>, Upper East side and Upper West side, people tend to be more generous and give more </a:t>
            </a:r>
            <a:r>
              <a:rPr lang="en-US" sz="2600" dirty="0" smtClean="0">
                <a:solidFill>
                  <a:schemeClr val="accent2">
                    <a:lumMod val="75000"/>
                  </a:schemeClr>
                </a:solidFill>
              </a:rPr>
              <a:t>tips. Whereas </a:t>
            </a:r>
            <a:r>
              <a:rPr lang="en-US" sz="2600" dirty="0">
                <a:solidFill>
                  <a:schemeClr val="accent2">
                    <a:lumMod val="75000"/>
                  </a:schemeClr>
                </a:solidFill>
              </a:rPr>
              <a:t>in areas like Bronx (All parts), </a:t>
            </a:r>
            <a:r>
              <a:rPr lang="en-US" sz="2600" dirty="0" err="1">
                <a:solidFill>
                  <a:schemeClr val="accent2">
                    <a:lumMod val="75000"/>
                  </a:schemeClr>
                </a:solidFill>
              </a:rPr>
              <a:t>Highbridge</a:t>
            </a:r>
            <a:r>
              <a:rPr lang="en-US" sz="2600" dirty="0">
                <a:solidFill>
                  <a:schemeClr val="accent2">
                    <a:lumMod val="75000"/>
                  </a:schemeClr>
                </a:solidFill>
              </a:rPr>
              <a:t> and </a:t>
            </a:r>
            <a:r>
              <a:rPr lang="en-US" sz="2600" dirty="0" err="1">
                <a:solidFill>
                  <a:schemeClr val="accent2">
                    <a:lumMod val="75000"/>
                  </a:schemeClr>
                </a:solidFill>
              </a:rPr>
              <a:t>Morrisania</a:t>
            </a:r>
            <a:r>
              <a:rPr lang="en-US" sz="2600" dirty="0">
                <a:solidFill>
                  <a:schemeClr val="accent2">
                    <a:lumMod val="75000"/>
                  </a:schemeClr>
                </a:solidFill>
              </a:rPr>
              <a:t>, Bronx park and Fordham and certain areas of Queens, people tend not to give much tip</a:t>
            </a:r>
            <a:r>
              <a:rPr lang="en-US" sz="2600" dirty="0" smtClean="0">
                <a:solidFill>
                  <a:schemeClr val="accent2">
                    <a:lumMod val="75000"/>
                  </a:schemeClr>
                </a:solidFill>
              </a:rPr>
              <a:t>.</a:t>
            </a:r>
            <a:br>
              <a:rPr lang="en-US" sz="2600" dirty="0" smtClean="0">
                <a:solidFill>
                  <a:schemeClr val="accent2">
                    <a:lumMod val="75000"/>
                  </a:schemeClr>
                </a:solidFill>
              </a:rPr>
            </a:br>
            <a:r>
              <a:rPr lang="en-US" sz="2000" dirty="0" smtClean="0">
                <a:solidFill>
                  <a:schemeClr val="accent2">
                    <a:lumMod val="75000"/>
                  </a:schemeClr>
                </a:solidFill>
              </a:rPr>
              <a:t/>
            </a:r>
            <a:br>
              <a:rPr lang="en-US" sz="2000" dirty="0" smtClean="0">
                <a:solidFill>
                  <a:schemeClr val="accent2">
                    <a:lumMod val="75000"/>
                  </a:schemeClr>
                </a:solidFill>
              </a:rPr>
            </a:br>
            <a:r>
              <a:rPr lang="en-US" sz="2000" dirty="0" smtClean="0">
                <a:solidFill>
                  <a:schemeClr val="accent2">
                    <a:lumMod val="75000"/>
                  </a:schemeClr>
                </a:solidFill>
              </a:rPr>
              <a:t/>
            </a:r>
            <a:br>
              <a:rPr lang="en-US" sz="2000" dirty="0" smtClean="0">
                <a:solidFill>
                  <a:schemeClr val="accent2">
                    <a:lumMod val="75000"/>
                  </a:schemeClr>
                </a:solidFill>
              </a:rPr>
            </a:br>
            <a:r>
              <a:rPr lang="en-US" sz="2000" dirty="0" smtClean="0">
                <a:solidFill>
                  <a:schemeClr val="accent2">
                    <a:lumMod val="75000"/>
                  </a:schemeClr>
                </a:solidFill>
              </a:rPr>
              <a:t/>
            </a:r>
            <a:br>
              <a:rPr lang="en-US" sz="2000" dirty="0" smtClean="0">
                <a:solidFill>
                  <a:schemeClr val="accent2">
                    <a:lumMod val="75000"/>
                  </a:schemeClr>
                </a:solidFill>
              </a:rPr>
            </a:br>
            <a:endParaRPr lang="en-US" sz="2000" dirty="0" smtClean="0">
              <a:solidFill>
                <a:schemeClr val="accent2">
                  <a:lumMod val="75000"/>
                </a:schemeClr>
              </a:solidFill>
            </a:endParaRPr>
          </a:p>
          <a:p>
            <a:pPr lvl="0"/>
            <a:r>
              <a:rPr lang="en-US" sz="2500" dirty="0">
                <a:solidFill>
                  <a:schemeClr val="accent2">
                    <a:lumMod val="75000"/>
                  </a:schemeClr>
                </a:solidFill>
              </a:rPr>
              <a:t>It can be seen that areas like Port Richmond and South Shore have very high average fare. Whereas areas like Upper East Side, Upper West Side, Lower East Side, etc. have very low average fare. This trend could be mainly because most of the corporations/companies, shopping areas, Central Park, tourist places, etc. are located in Manhattan. Hence people travel to these areas daily. Port Richmond and South Shore are located very far from Manhattan, hence cabs cover more distance resulting into more average fare</a:t>
            </a:r>
            <a:r>
              <a:rPr lang="en-US" sz="2500" dirty="0" smtClean="0">
                <a:solidFill>
                  <a:schemeClr val="accent2">
                    <a:lumMod val="75000"/>
                  </a:schemeClr>
                </a:solidFill>
              </a:rPr>
              <a:t>.</a:t>
            </a:r>
            <a:endParaRPr lang="en-US" sz="2500" b="1" dirty="0">
              <a:solidFill>
                <a:schemeClr val="accent2">
                  <a:lumMod val="75000"/>
                </a:schemeClr>
              </a:solidFill>
              <a:latin typeface="Century" panose="02040604050505020304" pitchFamily="18" charset="0"/>
            </a:endParaRPr>
          </a:p>
        </p:txBody>
      </p:sp>
      <p:sp>
        <p:nvSpPr>
          <p:cNvPr id="5"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6" name="Straight Connector 5"/>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4525479" y="1260348"/>
            <a:ext cx="3331848" cy="1981263"/>
          </a:xfrm>
          <a:prstGeom prst="rect">
            <a:avLst/>
          </a:prstGeom>
          <a:noFill/>
          <a:ln>
            <a:no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525479" y="3567537"/>
            <a:ext cx="3331849" cy="2072771"/>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7966423" y="3567536"/>
            <a:ext cx="3468104" cy="2072771"/>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7962748" y="1260347"/>
            <a:ext cx="3468104" cy="1981263"/>
          </a:xfrm>
          <a:prstGeom prst="rect">
            <a:avLst/>
          </a:prstGeom>
          <a:noFill/>
          <a:ln>
            <a:noFill/>
          </a:ln>
        </p:spPr>
      </p:pic>
    </p:spTree>
    <p:extLst>
      <p:ext uri="{BB962C8B-B14F-4D97-AF65-F5344CB8AC3E}">
        <p14:creationId xmlns:p14="http://schemas.microsoft.com/office/powerpoint/2010/main" val="365411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13467" y="227054"/>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sp>
        <p:nvSpPr>
          <p:cNvPr id="4" name="Rectangle 3"/>
          <p:cNvSpPr txBox="1">
            <a:spLocks noChangeArrowheads="1"/>
          </p:cNvSpPr>
          <p:nvPr/>
        </p:nvSpPr>
        <p:spPr>
          <a:xfrm>
            <a:off x="874642" y="1168842"/>
            <a:ext cx="10360708" cy="1610572"/>
          </a:xfrm>
          <a:prstGeom prst="rect">
            <a:avLst/>
          </a:prstGeom>
          <a:noFill/>
          <a:ln w="38100" cap="rnd">
            <a:noFill/>
            <a:round/>
            <a:headEnd/>
            <a:tailEnd/>
          </a:ln>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80000"/>
              </a:lnSpc>
              <a:buFont typeface="Arial"/>
              <a:buNone/>
              <a:defRPr/>
            </a:pPr>
            <a:endParaRPr lang="en-US" altLang="en-US" sz="200" b="1" dirty="0" smtClean="0"/>
          </a:p>
          <a:p>
            <a:pPr marL="0" indent="0">
              <a:buFont typeface="Arial"/>
              <a:buNone/>
            </a:pPr>
            <a:r>
              <a:rPr lang="en-US" sz="2000" b="1" dirty="0" smtClean="0">
                <a:latin typeface="Century" panose="02040604050505020304" pitchFamily="18" charset="0"/>
              </a:rPr>
              <a:t>Result 2.</a:t>
            </a:r>
          </a:p>
          <a:p>
            <a:pPr lvl="0"/>
            <a:r>
              <a:rPr lang="en-US" sz="2000" dirty="0">
                <a:solidFill>
                  <a:schemeClr val="accent2">
                    <a:lumMod val="75000"/>
                  </a:schemeClr>
                </a:solidFill>
              </a:rPr>
              <a:t>As can be seen from the graphs, high number of cabs are hired in the time intervals 15:00 – 21:00, 06:00 – 09:00 across all neighborhoods. This could be mainly because these intervals fall under either office hours or the time when people go out and hang out with friends or colleagues.</a:t>
            </a:r>
          </a:p>
          <a:p>
            <a:pPr lvl="0"/>
            <a:r>
              <a:rPr lang="en-US" sz="2000" dirty="0">
                <a:solidFill>
                  <a:schemeClr val="accent2">
                    <a:lumMod val="75000"/>
                  </a:schemeClr>
                </a:solidFill>
              </a:rPr>
              <a:t>In areas like Greenwich Village and </a:t>
            </a:r>
            <a:r>
              <a:rPr lang="en-US" sz="2000" dirty="0" err="1">
                <a:solidFill>
                  <a:schemeClr val="accent2">
                    <a:lumMod val="75000"/>
                  </a:schemeClr>
                </a:solidFill>
              </a:rPr>
              <a:t>Soho</a:t>
            </a:r>
            <a:r>
              <a:rPr lang="en-US" sz="2000" dirty="0">
                <a:solidFill>
                  <a:schemeClr val="accent2">
                    <a:lumMod val="75000"/>
                  </a:schemeClr>
                </a:solidFill>
              </a:rPr>
              <a:t>, Lower East side and </a:t>
            </a:r>
            <a:r>
              <a:rPr lang="en-US" sz="2000" dirty="0" err="1">
                <a:solidFill>
                  <a:schemeClr val="accent2">
                    <a:lumMod val="75000"/>
                  </a:schemeClr>
                </a:solidFill>
              </a:rPr>
              <a:t>Bushwick</a:t>
            </a:r>
            <a:r>
              <a:rPr lang="en-US" sz="2000" dirty="0">
                <a:solidFill>
                  <a:schemeClr val="accent2">
                    <a:lumMod val="75000"/>
                  </a:schemeClr>
                </a:solidFill>
              </a:rPr>
              <a:t> and Williamsburg, no. of taxis hired during the time interval 00:00-3:00 is very high. This can be related to the fact that these areas consist of bars, pubs and restaurants where people hangout during the night</a:t>
            </a:r>
            <a:r>
              <a:rPr lang="en-US" sz="2000" dirty="0" smtClean="0">
                <a:solidFill>
                  <a:schemeClr val="accent2">
                    <a:lumMod val="75000"/>
                  </a:schemeClr>
                </a:solidFill>
              </a:rPr>
              <a:t>.</a:t>
            </a:r>
            <a:endParaRPr lang="en-US" sz="2000" b="1" dirty="0" smtClean="0">
              <a:solidFill>
                <a:schemeClr val="accent2">
                  <a:lumMod val="75000"/>
                </a:schemeClr>
              </a:solidFill>
              <a:latin typeface="Century" panose="020406040505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74643" y="2897109"/>
            <a:ext cx="4847148" cy="3071891"/>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437015" y="2897109"/>
            <a:ext cx="4798335" cy="3071891"/>
          </a:xfrm>
          <a:prstGeom prst="rect">
            <a:avLst/>
          </a:prstGeom>
          <a:noFill/>
          <a:ln>
            <a:noFill/>
          </a:ln>
        </p:spPr>
      </p:pic>
      <p:cxnSp>
        <p:nvCxnSpPr>
          <p:cNvPr id="7" name="Straight Connector 6"/>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679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13467" y="218001"/>
            <a:ext cx="11085513" cy="130333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lumMod val="75000"/>
                  </a:schemeClr>
                </a:solidFill>
                <a:latin typeface="Century" panose="02040604050505020304" pitchFamily="18" charset="0"/>
              </a:rPr>
              <a:t>Predictive analysis and geolocation mining of taxi data in New York City</a:t>
            </a:r>
            <a:endParaRPr lang="en-US" sz="2400" b="1" dirty="0">
              <a:solidFill>
                <a:srgbClr val="00B0F0"/>
              </a:solidFill>
              <a:latin typeface="Century" panose="02040604050505020304" pitchFamily="18" charset="0"/>
            </a:endParaRPr>
          </a:p>
        </p:txBody>
      </p:sp>
      <p:cxnSp>
        <p:nvCxnSpPr>
          <p:cNvPr id="3" name="Straight Connector 2"/>
          <p:cNvCxnSpPr/>
          <p:nvPr/>
        </p:nvCxnSpPr>
        <p:spPr>
          <a:xfrm>
            <a:off x="874643" y="1168842"/>
            <a:ext cx="1024128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874642" y="1168842"/>
            <a:ext cx="5218340" cy="4887926"/>
          </a:xfrm>
          <a:prstGeom prst="rect">
            <a:avLst/>
          </a:prstGeom>
          <a:noFill/>
          <a:ln w="38100" cap="rnd">
            <a:noFill/>
            <a:round/>
            <a:headEnd/>
            <a:tailEnd/>
          </a:ln>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80000"/>
              </a:lnSpc>
              <a:buFont typeface="Arial"/>
              <a:buNone/>
              <a:defRPr/>
            </a:pPr>
            <a:endParaRPr lang="en-US" altLang="en-US" sz="200" b="1" dirty="0" smtClean="0"/>
          </a:p>
          <a:p>
            <a:pPr marL="0" indent="0">
              <a:buFont typeface="Arial"/>
              <a:buNone/>
            </a:pPr>
            <a:r>
              <a:rPr lang="en-US" sz="2000" b="1" dirty="0" smtClean="0">
                <a:latin typeface="Century" panose="02040604050505020304" pitchFamily="18" charset="0"/>
              </a:rPr>
              <a:t>Result 3.</a:t>
            </a:r>
          </a:p>
          <a:p>
            <a:pPr lvl="0"/>
            <a:r>
              <a:rPr lang="en-US" sz="2000" dirty="0">
                <a:solidFill>
                  <a:schemeClr val="accent2">
                    <a:lumMod val="75000"/>
                  </a:schemeClr>
                </a:solidFill>
              </a:rPr>
              <a:t>From </a:t>
            </a:r>
            <a:r>
              <a:rPr lang="en-US" sz="2000" dirty="0" smtClean="0">
                <a:solidFill>
                  <a:schemeClr val="accent2">
                    <a:lumMod val="75000"/>
                  </a:schemeClr>
                </a:solidFill>
              </a:rPr>
              <a:t>this graph</a:t>
            </a:r>
            <a:r>
              <a:rPr lang="en-US" sz="2000" dirty="0">
                <a:solidFill>
                  <a:schemeClr val="accent2">
                    <a:lumMod val="75000"/>
                  </a:schemeClr>
                </a:solidFill>
              </a:rPr>
              <a:t>, after comparing the total miles covered by yellow cabs and green cabs, it can be observed that total miles covered by yellow cabs are way more than that covered by green cabs throughout the year. This could be because yellow cabs are hired more than green cabs.</a:t>
            </a:r>
          </a:p>
          <a:p>
            <a:r>
              <a:rPr lang="en-US" sz="2000" dirty="0">
                <a:solidFill>
                  <a:schemeClr val="accent2">
                    <a:lumMod val="75000"/>
                  </a:schemeClr>
                </a:solidFill>
              </a:rPr>
              <a:t>Moreover, it can be seen that yellow cabs have a peak during peak winter months and summer months. This could possibly be because during winters, people tend to travel more through cabs more than walking or taking public transport. During summers, NYC is filled with tourists and they prefer taking cabs than public transport.</a:t>
            </a:r>
            <a:endParaRPr lang="en-US" sz="2000" b="1" dirty="0" smtClean="0">
              <a:solidFill>
                <a:schemeClr val="accent2">
                  <a:lumMod val="75000"/>
                </a:schemeClr>
              </a:solidFill>
              <a:latin typeface="Century" panose="02040604050505020304" pitchFamily="18" charset="0"/>
            </a:endParaRPr>
          </a:p>
        </p:txBody>
      </p:sp>
      <p:pic>
        <p:nvPicPr>
          <p:cNvPr id="5" name="Picture 4"/>
          <p:cNvPicPr/>
          <p:nvPr/>
        </p:nvPicPr>
        <p:blipFill>
          <a:blip r:embed="rId2"/>
          <a:stretch>
            <a:fillRect/>
          </a:stretch>
        </p:blipFill>
        <p:spPr>
          <a:xfrm>
            <a:off x="6092982" y="1867466"/>
            <a:ext cx="5143684" cy="3490677"/>
          </a:xfrm>
          <a:prstGeom prst="rect">
            <a:avLst/>
          </a:prstGeom>
        </p:spPr>
      </p:pic>
    </p:spTree>
    <p:extLst>
      <p:ext uri="{BB962C8B-B14F-4D97-AF65-F5344CB8AC3E}">
        <p14:creationId xmlns:p14="http://schemas.microsoft.com/office/powerpoint/2010/main" val="1370699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546</TotalTime>
  <Words>1225</Words>
  <Application>Microsoft Office PowerPoint</Application>
  <PresentationFormat>Custom</PresentationFormat>
  <Paragraphs>100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Analytics Project Presentation - Spring 2016</vt:lpstr>
      <vt:lpstr>Predictive analysis and geolocation mining of taxi data in New York City</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Predictive analysis and geolocation mining of taxi data in New York City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 Presentation - Spring 2016</dc:title>
  <cp:revision>75</cp:revision>
  <dcterms:created xsi:type="dcterms:W3CDTF">2016-04-29T16:03:14Z</dcterms:created>
  <dcterms:modified xsi:type="dcterms:W3CDTF">2016-08-14T20:52:00Z</dcterms:modified>
</cp:coreProperties>
</file>