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8F7B-1B40-40A1-BB4D-943D64E9E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B58F0-1103-4FD0-95EE-3A1E8BAD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F18C-6766-4ED3-986D-11949694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EF47-A812-4F7B-A860-AEB7891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2598-6ABC-48F9-8328-44F30EAD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7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9FEF-5A30-4424-BC38-B9FD83BC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65B0D-D19E-40BE-80FE-F1EEEB885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6103-6A79-4DC8-B11D-1E06FE18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6EBF-B3F6-4A32-BEFA-C5E7B95C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A1F0-F628-41C2-9EA3-7F922269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AF344-6AB1-4104-8BD1-D9C94D492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50556-F508-457C-A888-98008BD9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DD32-410F-4248-A8BD-71D42798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3409-2F68-4A1B-8523-1640BE50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7616-231A-44C2-81E7-A1DD096A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FB01-54D9-470B-AB95-1428732B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1FFE-B8F4-48B5-8EA8-402A684B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82E4-12B7-46F5-A666-14CE4D55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7467-F25D-41B7-8797-05475B92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1910-F364-4D77-85E0-1D94CC60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5E3D-5D81-4C6C-B98A-7211FFB6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E050-014F-421B-95D4-0D61876C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FCBE-16D8-48D9-80EE-247EB142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8E045-ABAF-44A7-BDD8-3DE29AB7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9613-544E-44DD-BCC1-865AC8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3526-F4E1-4C7D-A087-4E5C5522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433D-24CF-478A-A00A-B5A451222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A06D5-A5CB-4D09-8C2C-208E6FAD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A75C-FDAE-484C-9FEB-67DF2DB3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5E3D-3B95-4493-AB2C-8702F0ED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38E9-43C9-45F1-A6A2-2170ECB7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3A08-7F5B-4BE3-9FD9-F43DF6F1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6FB87-5E30-4B34-9AD8-0A35FD06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9FCC-A3B1-4992-AF9B-4CFA89A2E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80A6B-4561-4F43-94EB-821C5FCB4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ED7AA-FDCE-4C74-8D34-0227839D0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D16A-577E-4D56-AB3B-795A3C16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D5148-9156-42BF-AC32-6E0E884E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2D29B-2F03-4CAF-B777-3841A8DD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A1EE-590D-436B-91E2-611731D5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94088-15A7-4C08-AF6B-11CC0D65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441CB-D399-4CE6-BF2A-3CD4B6D3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E2197-D30D-4369-9621-0D304021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B289A-1F8A-4326-B6D9-FAE04083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F57A1-BBCF-4B01-BB57-614935AE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7E2E1-32B9-40A1-922A-53F4B830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9865-E5C8-46E4-98CB-322D6D75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A3E8-374D-4516-B535-82D872C1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53FC7-7FD0-44E5-862B-E42D7FCDC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B26D8-EF15-43C0-95B7-9C29C88D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A6E0A-4DDB-463E-90F2-6B3BEBAD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5FB09-A767-48BF-9E5B-26F28CAF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DD6-8D5E-486C-B525-71E28B80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7E456-23A1-4B80-B97F-D4C71DAB6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BBFF8-9555-406D-AA8D-C953E2E9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B2A6-E03A-4D8C-9986-E33BB78A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5D0D7-F6F5-4483-A8E1-2D41C012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10CD-4C17-4355-B7A6-A2C06971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2C5DA-76CA-4BA8-A7DF-67BD6FF5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2BD6-C2A9-4BF0-ADDA-2E93DA3F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6834-3DC5-44DB-8C5B-503D346B0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030C-CFFD-46E7-969D-18484ECDBD9F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39C7-AF5C-4C0B-AC9C-61CAF34D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C31F-1287-4026-92AC-658B1261E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4417-C2E1-42B1-863F-20B0E4AC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ew.wei.shiung@um.edu.m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w.fsktm.um.edu.m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asd.um.edu.my/academic-calend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works.com/help/matlab/learn_matlab/calling-functions.html" TargetMode="External"/><Relationship Id="rId3" Type="http://schemas.openxmlformats.org/officeDocument/2006/relationships/hyperlink" Target="https://matlab.mathworks.com/" TargetMode="External"/><Relationship Id="rId7" Type="http://schemas.openxmlformats.org/officeDocument/2006/relationships/hyperlink" Target="https://www.mathworks.com/help/matlab/learn_matlab/workspace.html" TargetMode="External"/><Relationship Id="rId2" Type="http://schemas.openxmlformats.org/officeDocument/2006/relationships/hyperlink" Target="https://www.mathworks.com/academia/tah-portal/university-of-malaya-3138560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help/matlab/learn_matlab/array-indexing.html" TargetMode="External"/><Relationship Id="rId5" Type="http://schemas.openxmlformats.org/officeDocument/2006/relationships/hyperlink" Target="https://www.mathworks.com/help/matlab/learn_matlab/matrices-and-arrays.html" TargetMode="External"/><Relationship Id="rId4" Type="http://schemas.openxmlformats.org/officeDocument/2006/relationships/hyperlink" Target="https://www.mathworks.com/help/matlab/examples.html" TargetMode="External"/><Relationship Id="rId9" Type="http://schemas.openxmlformats.org/officeDocument/2006/relationships/hyperlink" Target="https://www.mathworks.com/help/matlab/learn_matlab/scrip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anaconda.com/products/distribution#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tivestate.com/resources/quick-reads/how-to-create-a-neural-network-in-python-with-and-without-keras/" TargetMode="External"/><Relationship Id="rId5" Type="http://schemas.openxmlformats.org/officeDocument/2006/relationships/hyperlink" Target="https://machinelearningmastery.com/tutorial-first-neural-network-python-keras/" TargetMode="External"/><Relationship Id="rId4" Type="http://schemas.openxmlformats.org/officeDocument/2006/relationships/hyperlink" Target="https://realpython.com/python-ai-neural-networ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D2E6-06AE-49E0-BA00-73C333E13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WIX3001 </a:t>
            </a:r>
            <a:br>
              <a:rPr lang="en-US" sz="4000" dirty="0"/>
            </a:br>
            <a:r>
              <a:rPr lang="en-US" sz="4000" dirty="0"/>
              <a:t>SOFT COMPUTING</a:t>
            </a:r>
            <a:br>
              <a:rPr lang="en-US" sz="4000" dirty="0"/>
            </a:br>
            <a:r>
              <a:rPr lang="en-US" sz="3000" dirty="0"/>
              <a:t>2022/23, Semester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24054-BF2E-4A98-B911-9E6188736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Liew Wei </a:t>
            </a:r>
            <a:r>
              <a:rPr lang="en-US" sz="2000" dirty="0" err="1"/>
              <a:t>Shiung</a:t>
            </a:r>
            <a:endParaRPr lang="en-US" sz="2000" dirty="0"/>
          </a:p>
          <a:p>
            <a:r>
              <a:rPr lang="en-US" sz="2000" dirty="0">
                <a:hlinkClick r:id="rId2"/>
              </a:rPr>
              <a:t>liew.wei.shiung@um.edu.my</a:t>
            </a:r>
            <a:r>
              <a:rPr lang="en-US" sz="2000" dirty="0"/>
              <a:t> </a:t>
            </a:r>
          </a:p>
          <a:p>
            <a:r>
              <a:rPr lang="en-US" sz="2000" dirty="0"/>
              <a:t>019 965 9806</a:t>
            </a:r>
          </a:p>
          <a:p>
            <a:r>
              <a:rPr lang="en-US" sz="2000" dirty="0"/>
              <a:t>FSKTM B-2-22</a:t>
            </a:r>
          </a:p>
        </p:txBody>
      </p:sp>
    </p:spTree>
    <p:extLst>
      <p:ext uri="{BB962C8B-B14F-4D97-AF65-F5344CB8AC3E}">
        <p14:creationId xmlns:p14="http://schemas.microsoft.com/office/powerpoint/2010/main" val="387448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8663-B6B8-4001-93E3-6CC42BB2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Learning Outcomes and 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1B2C-B95A-4E57-BA68-62392A5D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 the end of the course, students are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Describe soft computing techniques and their roles in building intelligent 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Use soft computing tools to solve a particular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Apply soft computing techniques to solve real problems.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course provides the basis of the theory of soft computing. </a:t>
            </a:r>
          </a:p>
          <a:p>
            <a:pPr marL="0" indent="0">
              <a:buNone/>
            </a:pPr>
            <a:r>
              <a:rPr lang="en-US" sz="2000" dirty="0"/>
              <a:t>The course comprises of computational techniques such as Genetic/Evolutionary Algorithms, Artificial Neural Networks, Fuzzy Logics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9414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8663-B6B8-4001-93E3-6CC42BB2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Assessment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1B2C-B95A-4E57-BA68-62392A5D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Continuous Assessment: 50%</a:t>
            </a:r>
          </a:p>
          <a:p>
            <a:pPr lvl="1"/>
            <a:r>
              <a:rPr lang="en-US" sz="1600" dirty="0"/>
              <a:t>Individual Assignments.</a:t>
            </a:r>
          </a:p>
          <a:p>
            <a:pPr lvl="1"/>
            <a:r>
              <a:rPr lang="en-US" sz="1600" dirty="0"/>
              <a:t>Weekly Tutorials / Quizzes.</a:t>
            </a:r>
          </a:p>
          <a:p>
            <a:endParaRPr lang="en-US" sz="2000" dirty="0"/>
          </a:p>
          <a:p>
            <a:r>
              <a:rPr lang="en-US" sz="2000" dirty="0"/>
              <a:t>Summative Assessment: 50%</a:t>
            </a:r>
          </a:p>
          <a:p>
            <a:pPr lvl="1"/>
            <a:r>
              <a:rPr lang="en-US" sz="1600" dirty="0"/>
              <a:t>Final exam.</a:t>
            </a:r>
          </a:p>
          <a:p>
            <a:endParaRPr lang="en-US" sz="2000" dirty="0"/>
          </a:p>
          <a:p>
            <a:r>
              <a:rPr lang="en-US" sz="2000" dirty="0"/>
              <a:t>Individual Assignments:</a:t>
            </a:r>
          </a:p>
          <a:p>
            <a:pPr lvl="1"/>
            <a:r>
              <a:rPr lang="en-US" sz="1600" dirty="0"/>
              <a:t>Programming in MATLAB and Python.</a:t>
            </a:r>
          </a:p>
        </p:txBody>
      </p:sp>
    </p:spTree>
    <p:extLst>
      <p:ext uri="{BB962C8B-B14F-4D97-AF65-F5344CB8AC3E}">
        <p14:creationId xmlns:p14="http://schemas.microsoft.com/office/powerpoint/2010/main" val="65068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8663-B6B8-4001-93E3-6CC42BB2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1B2C-B95A-4E57-BA68-62392A5D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Updated timetable: </a:t>
            </a:r>
            <a:r>
              <a:rPr lang="en-US" sz="2000" dirty="0">
                <a:hlinkClick r:id="rId2"/>
              </a:rPr>
              <a:t>https://jw.fsktm.um.edu.my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Lecture</a:t>
            </a:r>
          </a:p>
          <a:p>
            <a:pPr lvl="1"/>
            <a:r>
              <a:rPr lang="en-US" sz="1600" dirty="0"/>
              <a:t>Tuesday: 4pm – 6pm, Dewan </a:t>
            </a:r>
            <a:r>
              <a:rPr lang="en-US" sz="1600" dirty="0" err="1"/>
              <a:t>Kuliah</a:t>
            </a:r>
            <a:r>
              <a:rPr lang="en-US" sz="1600" dirty="0"/>
              <a:t> 1</a:t>
            </a:r>
          </a:p>
          <a:p>
            <a:endParaRPr lang="en-US" sz="2000" dirty="0"/>
          </a:p>
          <a:p>
            <a:r>
              <a:rPr lang="en-US" sz="2000" dirty="0"/>
              <a:t>Tutorials:</a:t>
            </a:r>
          </a:p>
          <a:p>
            <a:pPr lvl="1"/>
            <a:r>
              <a:rPr lang="en-US" sz="1600" dirty="0"/>
              <a:t>Will be conducted by Ms. Fatemeh </a:t>
            </a:r>
            <a:r>
              <a:rPr lang="en-US" sz="1600" dirty="0" err="1"/>
              <a:t>Shahrzad</a:t>
            </a:r>
            <a:r>
              <a:rPr lang="en-US" sz="1600" dirty="0"/>
              <a:t> </a:t>
            </a:r>
            <a:r>
              <a:rPr lang="en-US" sz="1600" dirty="0" err="1"/>
              <a:t>Ahanin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Group 1: Thursday 11am – 12pm, MM4.</a:t>
            </a:r>
          </a:p>
          <a:p>
            <a:pPr lvl="1"/>
            <a:r>
              <a:rPr lang="en-US" sz="1600" dirty="0"/>
              <a:t>Group 2: Thursday 12pm – 1pm, MM4.</a:t>
            </a:r>
          </a:p>
          <a:p>
            <a:pPr lvl="1"/>
            <a:r>
              <a:rPr lang="en-US" sz="1600" dirty="0"/>
              <a:t>Group 3: Thursday 3pm – 4pm, MM4.</a:t>
            </a:r>
          </a:p>
        </p:txBody>
      </p:sp>
    </p:spTree>
    <p:extLst>
      <p:ext uri="{BB962C8B-B14F-4D97-AF65-F5344CB8AC3E}">
        <p14:creationId xmlns:p14="http://schemas.microsoft.com/office/powerpoint/2010/main" val="175212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8663-B6B8-4001-93E3-6CC42BB2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Academic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1B2C-B95A-4E57-BA68-62392A5D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Updated calendar at: </a:t>
            </a:r>
            <a:r>
              <a:rPr lang="en-US" sz="2000" dirty="0">
                <a:hlinkClick r:id="rId2"/>
              </a:rPr>
              <a:t>https://aasd.um.edu.my/academic-calendar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84EE-59A5-4238-AC80-6B203165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155" y="2323952"/>
            <a:ext cx="8311688" cy="34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8663-B6B8-4001-93E3-6CC42BB2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1B2C-B95A-4E57-BA68-62392A5D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Neural Networks, Fuzzy Logic and Genetic Algorithms: Synthesis &amp; Applications, S. </a:t>
            </a:r>
            <a:r>
              <a:rPr lang="en-US" sz="2000" dirty="0" err="1"/>
              <a:t>Rajasekaran</a:t>
            </a:r>
            <a:r>
              <a:rPr lang="en-US" sz="2000" dirty="0"/>
              <a:t> &amp; G. A. Vijayalakshmi Pai, PHI Learning Pvt. Ltd., 2003.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Principles of Soft Computing, S. N. </a:t>
            </a:r>
            <a:r>
              <a:rPr lang="en-US" sz="2000" dirty="0" err="1"/>
              <a:t>Sivanandam</a:t>
            </a:r>
            <a:r>
              <a:rPr lang="en-US" sz="2000" dirty="0"/>
              <a:t> &amp; S. N. Deepa, Wiley - India, 2007.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Soft Computing and its Application, </a:t>
            </a:r>
            <a:r>
              <a:rPr lang="en-US" sz="2000" dirty="0" err="1"/>
              <a:t>Aliev</a:t>
            </a:r>
            <a:r>
              <a:rPr lang="en-US" sz="2000" dirty="0"/>
              <a:t>, R.A, </a:t>
            </a:r>
            <a:r>
              <a:rPr lang="en-US" sz="2000" dirty="0" err="1"/>
              <a:t>Aliev</a:t>
            </a:r>
            <a:r>
              <a:rPr lang="en-US" sz="2000" dirty="0"/>
              <a:t>, R.R.:, World Scientific Publishing Co. Pte. Ltd., 2001.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 to Soft Computing by Eva </a:t>
            </a:r>
            <a:r>
              <a:rPr lang="en-US" sz="2000" dirty="0" err="1"/>
              <a:t>Volna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Concepts of Soft Computing: Fuzzy and ANN with Programming; Authors: </a:t>
            </a:r>
            <a:r>
              <a:rPr lang="en-US" sz="2000" dirty="0" err="1"/>
              <a:t>Chakraverty</a:t>
            </a:r>
            <a:r>
              <a:rPr lang="en-US" sz="2000" dirty="0"/>
              <a:t>, </a:t>
            </a:r>
            <a:r>
              <a:rPr lang="en-US" sz="2000" dirty="0" err="1"/>
              <a:t>Snehashish</a:t>
            </a:r>
            <a:r>
              <a:rPr lang="en-US" sz="2000" dirty="0"/>
              <a:t>, Sahoo, Deepti </a:t>
            </a:r>
            <a:r>
              <a:rPr lang="en-US" sz="2000" dirty="0" err="1"/>
              <a:t>Moyi</a:t>
            </a:r>
            <a:r>
              <a:rPr lang="en-US" sz="2000" dirty="0"/>
              <a:t>, </a:t>
            </a:r>
            <a:r>
              <a:rPr lang="en-US" sz="2000" dirty="0" err="1"/>
              <a:t>Mahato</a:t>
            </a:r>
            <a:r>
              <a:rPr lang="en-US" sz="2000" dirty="0"/>
              <a:t>, Nisha Rani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Soft Computing: Concepts and Techniques, January 2014, by </a:t>
            </a:r>
            <a:r>
              <a:rPr lang="en-US" sz="2000" dirty="0" err="1"/>
              <a:t>Mrutyunjaya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2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8663-B6B8-4001-93E3-6CC42BB2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Programming with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1B2C-B95A-4E57-BA68-62392A5D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Access to MATLAB for UM Students: </a:t>
            </a:r>
          </a:p>
          <a:p>
            <a:pPr lvl="1"/>
            <a:r>
              <a:rPr lang="en-US" sz="1600" dirty="0">
                <a:hlinkClick r:id="rId2"/>
              </a:rPr>
              <a:t>https://www.mathworks.com/academia/tah-portal/university-of-malaya-31385608.html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MATLAB Online: </a:t>
            </a:r>
            <a:r>
              <a:rPr lang="en-US" sz="1600" dirty="0">
                <a:hlinkClick r:id="rId3"/>
              </a:rPr>
              <a:t>https://matlab.mathworks.com/</a:t>
            </a:r>
            <a:r>
              <a:rPr lang="en-US" sz="1600" dirty="0"/>
              <a:t> ; log in with your </a:t>
            </a:r>
            <a:r>
              <a:rPr lang="en-US" sz="1600" dirty="0" err="1"/>
              <a:t>Siswamail</a:t>
            </a:r>
            <a:r>
              <a:rPr lang="en-US" sz="1600" dirty="0"/>
              <a:t> and program in MATLAB using your web browser.</a:t>
            </a:r>
          </a:p>
          <a:p>
            <a:endParaRPr lang="en-US" sz="2000" dirty="0"/>
          </a:p>
          <a:p>
            <a:r>
              <a:rPr lang="en-US" sz="2000" dirty="0"/>
              <a:t>Handy guides for MATLAB:</a:t>
            </a:r>
          </a:p>
          <a:p>
            <a:pPr lvl="1"/>
            <a:r>
              <a:rPr lang="en-US" sz="1600" dirty="0">
                <a:hlinkClick r:id="rId4"/>
              </a:rPr>
              <a:t>https://www.mathworks.com/help/matlab/examples.html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https://www.mathworks.com/help/matlab/learn_matlab/matrices-and-arrays.html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6"/>
              </a:rPr>
              <a:t>https://www.mathworks.com/help/matlab/learn_matlab/array-indexing.html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7"/>
              </a:rPr>
              <a:t>https://www.mathworks.com/help/matlab/learn_matlab/workspace.html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8"/>
              </a:rPr>
              <a:t>https://www.mathworks.com/help/matlab/learn_matlab/calling-functions.html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9"/>
              </a:rPr>
              <a:t>https://www.mathworks.com/help/matlab/learn_matlab/scripts.html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11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8663-B6B8-4001-93E3-6CC42BB2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Programming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1B2C-B95A-4E57-BA68-62392A5D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Anaconda programming environment:</a:t>
            </a:r>
          </a:p>
          <a:p>
            <a:pPr marL="0" indent="0">
              <a:buNone/>
            </a:pPr>
            <a:r>
              <a:rPr lang="en-US" sz="2000" u="sng" spc="-1" dirty="0">
                <a:solidFill>
                  <a:srgbClr val="0563C1"/>
                </a:solidFill>
                <a:hlinkClick r:id="rId2"/>
              </a:rPr>
              <a:t>https://www.anaconda.com/products/distribution#Downloads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*make sure the Anaconda version is compatible with your operating system.</a:t>
            </a:r>
          </a:p>
          <a:p>
            <a:endParaRPr lang="en-US" sz="2000" dirty="0"/>
          </a:p>
          <a:p>
            <a:r>
              <a:rPr lang="en-US" sz="2000" dirty="0"/>
              <a:t>Google </a:t>
            </a:r>
            <a:r>
              <a:rPr lang="en-US" sz="2000" dirty="0" err="1"/>
              <a:t>Colaboratory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https://colab.research.google.com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Python tutorials:</a:t>
            </a:r>
          </a:p>
          <a:p>
            <a:pPr lvl="1"/>
            <a:r>
              <a:rPr lang="en-US" sz="1600" dirty="0">
                <a:hlinkClick r:id="rId4"/>
              </a:rPr>
              <a:t>https://realpython.com/python-ai-neural-network/</a:t>
            </a:r>
            <a:r>
              <a:rPr lang="en-US" sz="1600" dirty="0"/>
              <a:t> </a:t>
            </a:r>
            <a:endParaRPr lang="en-US" sz="2000" dirty="0"/>
          </a:p>
          <a:p>
            <a:pPr lvl="1"/>
            <a:r>
              <a:rPr lang="en-US" sz="1600" dirty="0">
                <a:hlinkClick r:id="rId5"/>
              </a:rPr>
              <a:t>https://machinelearningmastery.com/tutorial-first-neural-network-python-keras/</a:t>
            </a:r>
            <a:r>
              <a:rPr lang="en-US" sz="1600" dirty="0"/>
              <a:t> </a:t>
            </a:r>
          </a:p>
          <a:p>
            <a:pPr lvl="1"/>
            <a:r>
              <a:rPr lang="en-US" sz="1600">
                <a:hlinkClick r:id="rId6"/>
              </a:rPr>
              <a:t>https://www.activestate.com/resources/quick-reads/how-to-create-a-neural-network-in-python-with-and-without-keras/</a:t>
            </a:r>
            <a:r>
              <a:rPr lang="en-US" sz="160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055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603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WIX3001  SOFT COMPUTING 2022/23, Semester 2</vt:lpstr>
      <vt:lpstr>Learning Outcomes and Course Content</vt:lpstr>
      <vt:lpstr>Assessment Methods</vt:lpstr>
      <vt:lpstr>Timetable</vt:lpstr>
      <vt:lpstr>Academic Calendar</vt:lpstr>
      <vt:lpstr>Reference Books</vt:lpstr>
      <vt:lpstr>Programming with MATLAB</vt:lpstr>
      <vt:lpstr>Programming with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WIX3001  SOFT COMPUTING 2022/23, Semester 2</dc:title>
  <dc:creator>alpharius</dc:creator>
  <cp:lastModifiedBy>alpharius</cp:lastModifiedBy>
  <cp:revision>11</cp:revision>
  <dcterms:created xsi:type="dcterms:W3CDTF">2023-03-17T07:48:06Z</dcterms:created>
  <dcterms:modified xsi:type="dcterms:W3CDTF">2023-03-21T07:38:34Z</dcterms:modified>
</cp:coreProperties>
</file>