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7" r:id="rId4"/>
    <p:sldId id="265" r:id="rId5"/>
    <p:sldId id="262" r:id="rId6"/>
    <p:sldId id="260" r:id="rId7"/>
    <p:sldId id="268" r:id="rId8"/>
    <p:sldId id="269" r:id="rId9"/>
    <p:sldId id="266" r:id="rId10"/>
    <p:sldId id="257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ck" initials="C" lastIdx="9" clrIdx="0">
    <p:extLst>
      <p:ext uri="{19B8F6BF-5375-455C-9EA6-DF929625EA0E}">
        <p15:presenceInfo xmlns:p15="http://schemas.microsoft.com/office/powerpoint/2012/main" userId="Chu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62D26-A933-4ABF-A96E-6F24EACA8AD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94FC4-E3E3-4869-9623-AD2447DE9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2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C6878-49D4-48E1-9D64-4361ED761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C5CEA3-10F5-4CDE-8209-9D1902FCB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6921E-CFFC-459F-A61B-DC77D1F4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4620-2FAD-4F14-90D3-87593C826A91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9FE4E0-6F25-4F61-B247-69C57C55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D2FCF8-8859-4B7C-9FE3-6036530C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265E-A0E6-42F4-9978-3AAC53A2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2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36479-4968-4BAF-A02B-CB50969E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8F89EE-265A-4D5F-A342-9B7580600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5B7942-73BD-41B5-A47C-1155F04D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4620-2FAD-4F14-90D3-87593C826A91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26FD0D-0EE2-4135-B667-A260A7B6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1979A2-5364-40A6-87C1-22B33D53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265E-A0E6-42F4-9978-3AAC53A2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82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6FE9B9-D790-4E99-9DFE-A7ED617FF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EEDC4C-FF21-453F-9BE3-DF0182FFB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06EBCB-219D-461F-A518-A54DC99C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4620-2FAD-4F14-90D3-87593C826A91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6D9F3D-4297-44F8-9DCE-D24FEDF9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AB04D0-0237-4AE9-86B5-0246C417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265E-A0E6-42F4-9978-3AAC53A2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79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72D0A-D7DA-462B-A959-4D56DDC5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00414-03CD-435B-962B-E51D2D84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D7DF5D-747E-4F62-826A-E3CD445B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4620-2FAD-4F14-90D3-87593C826A91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3BD69-0583-4F45-8E72-7A87FC2C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7A4B8-9C92-40B0-B5AA-F459B7BD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265E-A0E6-42F4-9978-3AAC53A2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36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A009E-8F4F-41E2-90AD-0B6BE82D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1BAC8E-8F67-4658-8AD0-D87724C7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523079-0046-4B13-9016-F70A4065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4620-2FAD-4F14-90D3-87593C826A91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069B03-60A9-4160-A0B7-BE96AA05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33A201-705C-49B7-89D0-046FCC95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265E-A0E6-42F4-9978-3AAC53A2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09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E90FE-69FC-4336-81B2-FF8BA5E8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86BC2-319B-4B98-BB7D-F8571A9E2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A6D5C0-281A-4C36-9AD2-E35F608D4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CDED5A-759A-4D31-B171-6BD495B3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4620-2FAD-4F14-90D3-87593C826A91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A21C7-7C9D-43D5-9994-6E564DB2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3CBB9C-955E-4F30-ABE0-DABB1741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265E-A0E6-42F4-9978-3AAC53A2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1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DBCA9-51DE-4268-A982-C0F2EF73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529B43-C63F-4C4C-9F6A-3BC14C28B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D3C331-D6DE-4516-8BCD-B124EBC50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BED599-7491-4E39-B681-883E69294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5C3F99-971E-45F9-A4A8-D2A73C15F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C9B73C-9746-4224-8405-5E20AE25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4620-2FAD-4F14-90D3-87593C826A91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956689-8F13-46C0-A873-46FC8C6E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2B70EB-D3F5-4F30-BD56-C08CB172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265E-A0E6-42F4-9978-3AAC53A2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03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C3F8E-521E-488D-A31E-216F17D5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935064-34E5-44B0-A48D-0189D4E6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4620-2FAD-4F14-90D3-87593C826A91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04656F-4F55-42A5-BD19-5D70558F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9E46AF-6FCF-45B4-BCB2-F7B6C98D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265E-A0E6-42F4-9978-3AAC53A2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49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4B7713-B102-4407-A7C1-A24FA310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4620-2FAD-4F14-90D3-87593C826A91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F37E89-2DDD-4DC8-B843-354B8C3F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C62697-A585-4D33-B1B9-CF183A25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265E-A0E6-42F4-9978-3AAC53A2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5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53177-4120-446A-9594-1859A41D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29E5D-AB38-4993-925E-4731611A2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2A5D25-50CE-448F-AFCF-C016439D1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128C5C-D36E-4C5B-AEED-277F0B5B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4620-2FAD-4F14-90D3-87593C826A91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65EB1B-3CAB-4E7B-B825-9FD81391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371785-0434-4E26-80E5-2393447E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265E-A0E6-42F4-9978-3AAC53A2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4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7E322-4546-4F11-BF12-1EC93B8B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AEA74B-56E7-4155-B1E0-A7C1B390E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A7C1C-2C4D-4D98-B8E5-F630E6C75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364BEE-D7F7-4C1D-99D4-878491E1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4620-2FAD-4F14-90D3-87593C826A91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B0B166-A799-4E95-AAAB-DAEE5867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B37048-1190-4FFA-9C7F-C84D7B1A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265E-A0E6-42F4-9978-3AAC53A2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36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1F13C-E13E-4D21-A2FD-6CA7DC92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0D3DAC-447F-41FB-BC30-52097EEDF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C514A-3868-4DDA-BC26-A25AFDF1C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24620-2FAD-4F14-90D3-87593C826A91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E9571C-8694-4601-8883-462B24833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ED24B7-335D-4588-B36B-F318825C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265E-A0E6-42F4-9978-3AAC53A2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13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9CC70-CB44-4D9B-A187-72F3268C7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324" y="2023533"/>
            <a:ext cx="9023351" cy="1528763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 для создания и сортировки резюме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954573-A00C-440E-9AF9-71A52BCCE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0125" y="3981450"/>
            <a:ext cx="2733676" cy="287655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ru-RU" dirty="0"/>
              <a:t>Выполнили ученики 11А класса школы №34</a:t>
            </a:r>
          </a:p>
          <a:p>
            <a:pPr>
              <a:spcBef>
                <a:spcPts val="0"/>
              </a:spcBef>
            </a:pPr>
            <a:r>
              <a:rPr lang="ru-RU" dirty="0"/>
              <a:t> Байков Артем</a:t>
            </a:r>
          </a:p>
          <a:p>
            <a:pPr>
              <a:spcBef>
                <a:spcPts val="0"/>
              </a:spcBef>
            </a:pPr>
            <a:r>
              <a:rPr lang="ru-RU" dirty="0"/>
              <a:t>Лукин Иван</a:t>
            </a:r>
          </a:p>
          <a:p>
            <a:pPr>
              <a:spcBef>
                <a:spcPts val="0"/>
              </a:spcBef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ru-RU" dirty="0"/>
              <a:t>Руководитель:</a:t>
            </a:r>
          </a:p>
          <a:p>
            <a:pPr>
              <a:spcBef>
                <a:spcPts val="0"/>
              </a:spcBef>
            </a:pPr>
            <a:r>
              <a:rPr lang="ru-RU" dirty="0"/>
              <a:t>Преображенская Людмила Юрьевна</a:t>
            </a:r>
          </a:p>
        </p:txBody>
      </p:sp>
    </p:spTree>
    <p:extLst>
      <p:ext uri="{BB962C8B-B14F-4D97-AF65-F5344CB8AC3E}">
        <p14:creationId xmlns:p14="http://schemas.microsoft.com/office/powerpoint/2010/main" val="161339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27A70C-87DE-4BEB-8924-22C74DF821B1}"/>
              </a:ext>
            </a:extLst>
          </p:cNvPr>
          <p:cNvSpPr txBox="1"/>
          <p:nvPr/>
        </p:nvSpPr>
        <p:spPr>
          <a:xfrm>
            <a:off x="3524846" y="-46273"/>
            <a:ext cx="499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Выражаем благодарность: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D7E6B7-5ADA-4B1F-9BB3-B363BC831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86" y="843361"/>
            <a:ext cx="21145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65D59B-D9AE-40D2-8470-1F9F094BB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45" y="843361"/>
            <a:ext cx="2378870" cy="317182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389E149-8D00-435D-BF3A-A2F08DA19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22" y="843361"/>
            <a:ext cx="31718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421C6D-1A81-4359-A449-EBE8ED3D6AEE}"/>
              </a:ext>
            </a:extLst>
          </p:cNvPr>
          <p:cNvSpPr/>
          <p:nvPr/>
        </p:nvSpPr>
        <p:spPr>
          <a:xfrm>
            <a:off x="627162" y="4113589"/>
            <a:ext cx="335279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Учителю информатики</a:t>
            </a:r>
            <a:endParaRPr lang="en-US" sz="2000" dirty="0"/>
          </a:p>
          <a:p>
            <a:pPr algn="ctr"/>
            <a:r>
              <a:rPr lang="ru-RU" sz="3200" b="1" dirty="0"/>
              <a:t>Преображенской Людмиле Юрьевне</a:t>
            </a:r>
            <a:endParaRPr lang="en-US" sz="3200" b="1" dirty="0"/>
          </a:p>
          <a:p>
            <a:pPr algn="ctr"/>
            <a:r>
              <a:rPr lang="ru-RU" sz="2000" dirty="0"/>
              <a:t>за руководство и помощь в создании проекта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84F2A9A-496D-4106-8302-C973B4E421A2}"/>
              </a:ext>
            </a:extLst>
          </p:cNvPr>
          <p:cNvSpPr/>
          <p:nvPr/>
        </p:nvSpPr>
        <p:spPr>
          <a:xfrm>
            <a:off x="4161681" y="4267477"/>
            <a:ext cx="335279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Преподавателю по предмету “Проектная деятельность”</a:t>
            </a:r>
            <a:endParaRPr lang="en-US" dirty="0"/>
          </a:p>
          <a:p>
            <a:pPr algn="ctr"/>
            <a:r>
              <a:rPr lang="ru-RU" sz="3200" b="1" dirty="0"/>
              <a:t>Петровой Анне Анатольевне</a:t>
            </a:r>
            <a:endParaRPr lang="en-US" sz="3200" b="1" dirty="0"/>
          </a:p>
          <a:p>
            <a:pPr algn="ctr"/>
            <a:r>
              <a:rPr lang="ru-RU" dirty="0"/>
              <a:t>за помощь в создании печатной работы и презентации проекта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86A4DE7-4839-4E55-AF94-2D2CE7BD5300}"/>
              </a:ext>
            </a:extLst>
          </p:cNvPr>
          <p:cNvSpPr/>
          <p:nvPr/>
        </p:nvSpPr>
        <p:spPr>
          <a:xfrm>
            <a:off x="7591425" y="4095810"/>
            <a:ext cx="41636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Преподавателю школы робототехники и программирования ROBOSCHOOL</a:t>
            </a:r>
            <a:endParaRPr lang="en-US" dirty="0"/>
          </a:p>
          <a:p>
            <a:pPr algn="ctr"/>
            <a:r>
              <a:rPr lang="ru-RU" sz="3200" b="1" dirty="0"/>
              <a:t>Желтову Константину Юрьевичу</a:t>
            </a:r>
            <a:r>
              <a:rPr lang="en-US" sz="3200" b="1" dirty="0"/>
              <a:t> </a:t>
            </a:r>
            <a:r>
              <a:rPr lang="ru-RU" sz="3200" dirty="0"/>
              <a:t>(слева)</a:t>
            </a:r>
            <a:endParaRPr lang="en-US" sz="3200" dirty="0"/>
          </a:p>
          <a:p>
            <a:pPr algn="ctr"/>
            <a:r>
              <a:rPr lang="ru-RU" dirty="0"/>
              <a:t>за помощь в изучении языка программирования Python и создании продукта проектной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390369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5957CA-E923-4DD0-96C4-A946F21C0955}"/>
              </a:ext>
            </a:extLst>
          </p:cNvPr>
          <p:cNvSpPr txBox="1"/>
          <p:nvPr/>
        </p:nvSpPr>
        <p:spPr>
          <a:xfrm>
            <a:off x="1558515" y="2828836"/>
            <a:ext cx="90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6362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61D00CB-EA31-40FE-9F59-0DDA88ECD541}"/>
              </a:ext>
            </a:extLst>
          </p:cNvPr>
          <p:cNvGrpSpPr/>
          <p:nvPr/>
        </p:nvGrpSpPr>
        <p:grpSpPr>
          <a:xfrm>
            <a:off x="833887" y="945344"/>
            <a:ext cx="10524227" cy="4967312"/>
            <a:chOff x="833887" y="945344"/>
            <a:chExt cx="10524227" cy="4967312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68CFEE5E-DB2F-4203-865F-81F01BBCF8AC}"/>
                </a:ext>
              </a:extLst>
            </p:cNvPr>
            <p:cNvSpPr/>
            <p:nvPr/>
          </p:nvSpPr>
          <p:spPr>
            <a:xfrm>
              <a:off x="7006776" y="945344"/>
              <a:ext cx="4351338" cy="4351338"/>
            </a:xfrm>
            <a:prstGeom prst="rect">
              <a:avLst/>
            </a:prstGeom>
            <a:solidFill>
              <a:srgbClr val="444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8E0CE7-0E5E-4C8B-A746-1523A9134055}"/>
                </a:ext>
              </a:extLst>
            </p:cNvPr>
            <p:cNvSpPr txBox="1"/>
            <p:nvPr/>
          </p:nvSpPr>
          <p:spPr>
            <a:xfrm>
              <a:off x="964458" y="5497158"/>
              <a:ext cx="40901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100" dirty="0"/>
                <a:t>Логотип программы «</a:t>
              </a:r>
              <a:r>
                <a:rPr lang="en-US" sz="2100" dirty="0" err="1"/>
                <a:t>Resumaker</a:t>
              </a:r>
              <a:r>
                <a:rPr lang="ru-RU" sz="2100" dirty="0"/>
                <a:t>»</a:t>
              </a: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54653FF-19D0-4BA5-9CAF-1F73AAF28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4018" y="945344"/>
              <a:ext cx="4351338" cy="435133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ABACB5-48CE-4C66-B9B8-D5E010C32408}"/>
                </a:ext>
              </a:extLst>
            </p:cNvPr>
            <p:cNvSpPr txBox="1"/>
            <p:nvPr/>
          </p:nvSpPr>
          <p:spPr>
            <a:xfrm>
              <a:off x="7137349" y="5497158"/>
              <a:ext cx="40901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100" dirty="0"/>
                <a:t>Логотип программы «</a:t>
              </a:r>
              <a:r>
                <a:rPr lang="en-US" sz="2100" dirty="0" err="1"/>
                <a:t>ResuSearch</a:t>
              </a:r>
              <a:r>
                <a:rPr lang="ru-RU" sz="2100" dirty="0"/>
                <a:t>»</a:t>
              </a: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6C03F696-010F-4FEE-A9A0-C3209000F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6" t="3286" r="4335" b="4335"/>
            <a:stretch/>
          </p:blipFill>
          <p:spPr>
            <a:xfrm>
              <a:off x="833887" y="945344"/>
              <a:ext cx="4351338" cy="4351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4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2371052-AA70-4F40-86CF-57E58F4EA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39225"/>
              </p:ext>
            </p:extLst>
          </p:nvPr>
        </p:nvGraphicFramePr>
        <p:xfrm>
          <a:off x="555327" y="2110336"/>
          <a:ext cx="11081344" cy="3830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35">
                  <a:extLst>
                    <a:ext uri="{9D8B030D-6E8A-4147-A177-3AD203B41FA5}">
                      <a16:colId xmlns:a16="http://schemas.microsoft.com/office/drawing/2014/main" val="3334727517"/>
                    </a:ext>
                  </a:extLst>
                </a:gridCol>
                <a:gridCol w="1205651">
                  <a:extLst>
                    <a:ext uri="{9D8B030D-6E8A-4147-A177-3AD203B41FA5}">
                      <a16:colId xmlns:a16="http://schemas.microsoft.com/office/drawing/2014/main" val="226039933"/>
                    </a:ext>
                  </a:extLst>
                </a:gridCol>
                <a:gridCol w="1773016">
                  <a:extLst>
                    <a:ext uri="{9D8B030D-6E8A-4147-A177-3AD203B41FA5}">
                      <a16:colId xmlns:a16="http://schemas.microsoft.com/office/drawing/2014/main" val="2079133328"/>
                    </a:ext>
                  </a:extLst>
                </a:gridCol>
                <a:gridCol w="1134730">
                  <a:extLst>
                    <a:ext uri="{9D8B030D-6E8A-4147-A177-3AD203B41FA5}">
                      <a16:colId xmlns:a16="http://schemas.microsoft.com/office/drawing/2014/main" val="1578191985"/>
                    </a:ext>
                  </a:extLst>
                </a:gridCol>
                <a:gridCol w="2198538">
                  <a:extLst>
                    <a:ext uri="{9D8B030D-6E8A-4147-A177-3AD203B41FA5}">
                      <a16:colId xmlns:a16="http://schemas.microsoft.com/office/drawing/2014/main" val="320781498"/>
                    </a:ext>
                  </a:extLst>
                </a:gridCol>
                <a:gridCol w="1808474">
                  <a:extLst>
                    <a:ext uri="{9D8B030D-6E8A-4147-A177-3AD203B41FA5}">
                      <a16:colId xmlns:a16="http://schemas.microsoft.com/office/drawing/2014/main" val="2938532672"/>
                    </a:ext>
                  </a:extLst>
                </a:gridCol>
              </a:tblGrid>
              <a:tr h="1265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Язык программирования</a:t>
                      </a:r>
                      <a:endParaRPr lang="ru-RU" sz="22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(графический фреймворк)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Скорость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Читабельность</a:t>
                      </a:r>
                      <a:endParaRPr lang="ru-RU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Простота</a:t>
                      </a:r>
                      <a:endParaRPr lang="ru-RU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Кросс-</a:t>
                      </a:r>
                      <a:endParaRPr lang="ru-RU" sz="2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платформенность</a:t>
                      </a:r>
                      <a:endParaRPr lang="ru-RU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Рейтинг в индексе TIOBE на 2020 г.</a:t>
                      </a:r>
                      <a:endParaRPr lang="ru-RU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extLst>
                  <a:ext uri="{0D108BD9-81ED-4DB2-BD59-A6C34878D82A}">
                    <a16:rowId xmlns:a16="http://schemas.microsoft.com/office/drawing/2014/main" val="2545662404"/>
                  </a:ext>
                </a:extLst>
              </a:tr>
              <a:tr h="4434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C++ (Qt)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8</a:t>
                      </a:r>
                      <a:endParaRPr lang="ru-RU" sz="2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6</a:t>
                      </a:r>
                      <a:endParaRPr lang="ru-RU" sz="2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3</a:t>
                      </a:r>
                      <a:endParaRPr lang="ru-RU" sz="2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7</a:t>
                      </a:r>
                      <a:endParaRPr lang="ru-RU" sz="2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 4 (~7%)</a:t>
                      </a:r>
                      <a:endParaRPr lang="ru-RU" sz="2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extLst>
                  <a:ext uri="{0D108BD9-81ED-4DB2-BD59-A6C34878D82A}">
                    <a16:rowId xmlns:a16="http://schemas.microsoft.com/office/drawing/2014/main" val="2061000950"/>
                  </a:ext>
                </a:extLst>
              </a:tr>
              <a:tr h="4434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Python (PyQt5)</a:t>
                      </a:r>
                      <a:endParaRPr lang="ru-RU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ru-RU" sz="220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ru-RU" sz="220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ru-RU" sz="22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ru-RU" sz="220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</a:rPr>
                        <a:t>3 (~11,3%)</a:t>
                      </a:r>
                      <a:endParaRPr lang="ru-RU" sz="22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extLst>
                  <a:ext uri="{0D108BD9-81ED-4DB2-BD59-A6C34878D82A}">
                    <a16:rowId xmlns:a16="http://schemas.microsoft.com/office/drawing/2014/main" val="1192718837"/>
                  </a:ext>
                </a:extLst>
              </a:tr>
              <a:tr h="5595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C# (WPF/WinForms)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7</a:t>
                      </a:r>
                      <a:endParaRPr lang="ru-RU" sz="2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7</a:t>
                      </a:r>
                      <a:endParaRPr lang="ru-RU" sz="2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5</a:t>
                      </a:r>
                      <a:endParaRPr lang="ru-RU" sz="2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5</a:t>
                      </a:r>
                      <a:endParaRPr lang="ru-RU" sz="2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5 (~4%)</a:t>
                      </a:r>
                      <a:endParaRPr lang="ru-RU" sz="2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extLst>
                  <a:ext uri="{0D108BD9-81ED-4DB2-BD59-A6C34878D82A}">
                    <a16:rowId xmlns:a16="http://schemas.microsoft.com/office/drawing/2014/main" val="322100016"/>
                  </a:ext>
                </a:extLst>
              </a:tr>
              <a:tr h="5595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Java (JavaFx/Swing)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6</a:t>
                      </a:r>
                      <a:endParaRPr lang="ru-RU" sz="2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7</a:t>
                      </a:r>
                      <a:endParaRPr lang="ru-RU" sz="2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6</a:t>
                      </a:r>
                      <a:endParaRPr lang="ru-RU" sz="2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10</a:t>
                      </a:r>
                      <a:endParaRPr lang="ru-RU" sz="2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2 (~12,6%)</a:t>
                      </a:r>
                      <a:endParaRPr lang="ru-RU" sz="2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extLst>
                  <a:ext uri="{0D108BD9-81ED-4DB2-BD59-A6C34878D82A}">
                    <a16:rowId xmlns:a16="http://schemas.microsoft.com/office/drawing/2014/main" val="2047368275"/>
                  </a:ext>
                </a:extLst>
              </a:tr>
              <a:tr h="5595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JavaScript (Electron)</a:t>
                      </a:r>
                      <a:endParaRPr lang="ru-RU" sz="2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6</a:t>
                      </a:r>
                      <a:endParaRPr lang="ru-RU" sz="2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5</a:t>
                      </a:r>
                      <a:endParaRPr lang="ru-RU" sz="2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6</a:t>
                      </a:r>
                      <a:endParaRPr lang="ru-RU" sz="2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5</a:t>
                      </a:r>
                      <a:endParaRPr lang="ru-RU" sz="2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7 (~2,14%)</a:t>
                      </a:r>
                      <a:endParaRPr lang="ru-RU" sz="2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864" marR="51864" marT="51864" marB="51864" anchor="b"/>
                </a:tc>
                <a:extLst>
                  <a:ext uri="{0D108BD9-81ED-4DB2-BD59-A6C34878D82A}">
                    <a16:rowId xmlns:a16="http://schemas.microsoft.com/office/drawing/2014/main" val="44884784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BF37A49-688E-4EB4-A3BE-A3C894D82256}"/>
              </a:ext>
            </a:extLst>
          </p:cNvPr>
          <p:cNvSpPr/>
          <p:nvPr/>
        </p:nvSpPr>
        <p:spPr>
          <a:xfrm>
            <a:off x="1921844" y="1392785"/>
            <a:ext cx="8348311" cy="547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Сравнение различных языков программирования</a:t>
            </a:r>
            <a:endParaRPr lang="ru-R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04A2C3A-E6F0-4AAF-91A7-FA138EAAED2C}"/>
              </a:ext>
            </a:extLst>
          </p:cNvPr>
          <p:cNvGrpSpPr/>
          <p:nvPr/>
        </p:nvGrpSpPr>
        <p:grpSpPr>
          <a:xfrm>
            <a:off x="1303352" y="1007915"/>
            <a:ext cx="9585296" cy="4842170"/>
            <a:chOff x="1303352" y="587839"/>
            <a:chExt cx="9585296" cy="484217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537DB75C-3F13-44D4-B904-81722694A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3277" y="587839"/>
              <a:ext cx="3028951" cy="310622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62AB8C-973D-462A-A063-93B1F527F547}"/>
                </a:ext>
              </a:extLst>
            </p:cNvPr>
            <p:cNvSpPr txBox="1"/>
            <p:nvPr/>
          </p:nvSpPr>
          <p:spPr>
            <a:xfrm>
              <a:off x="1303352" y="4045014"/>
              <a:ext cx="44688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Программа для проектирования графического интерфейса пользователя </a:t>
              </a:r>
              <a:r>
                <a:rPr lang="en-US" sz="2400" dirty="0"/>
                <a:t>Qt Designer</a:t>
              </a:r>
              <a:endParaRPr lang="ru-RU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19BD10-D799-48C0-9BF2-6F9F59FAE23B}"/>
                </a:ext>
              </a:extLst>
            </p:cNvPr>
            <p:cNvSpPr txBox="1"/>
            <p:nvPr/>
          </p:nvSpPr>
          <p:spPr>
            <a:xfrm>
              <a:off x="6419848" y="3860349"/>
              <a:ext cx="4468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Интегрированная среда разработки </a:t>
              </a:r>
              <a:r>
                <a:rPr lang="en-US" sz="2400" dirty="0"/>
                <a:t>PyCharm 2019.2.1 (Community Edition) </a:t>
              </a:r>
              <a:r>
                <a:rPr lang="ru-RU" sz="2400" dirty="0"/>
                <a:t>для языка программирования </a:t>
              </a:r>
              <a:r>
                <a:rPr lang="en-US" sz="2400" dirty="0"/>
                <a:t>Python</a:t>
              </a:r>
              <a:endParaRPr lang="ru-RU" sz="2400" dirty="0"/>
            </a:p>
          </p:txBody>
        </p:sp>
        <p:pic>
          <p:nvPicPr>
            <p:cNvPr id="3074" name="Picture 2" descr="PyCharm — Википедия">
              <a:extLst>
                <a:ext uri="{FF2B5EF4-FFF2-40B4-BE49-F238E27FC236}">
                  <a16:creationId xmlns:a16="http://schemas.microsoft.com/office/drawing/2014/main" id="{51999A30-C21E-40AF-8AFC-131E8929E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9774" y="587839"/>
              <a:ext cx="3028951" cy="3106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200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резюме">
            <a:extLst>
              <a:ext uri="{FF2B5EF4-FFF2-40B4-BE49-F238E27FC236}">
                <a16:creationId xmlns:a16="http://schemas.microsoft.com/office/drawing/2014/main" id="{4D2F4EBD-95A0-42B5-BA51-60387B0DDB85}"/>
              </a:ext>
            </a:extLst>
          </p:cNvPr>
          <p:cNvGrpSpPr/>
          <p:nvPr/>
        </p:nvGrpSpPr>
        <p:grpSpPr>
          <a:xfrm>
            <a:off x="1070118" y="249077"/>
            <a:ext cx="4838699" cy="6299035"/>
            <a:chOff x="7091365" y="249077"/>
            <a:chExt cx="4838699" cy="6299035"/>
          </a:xfrm>
        </p:grpSpPr>
        <p:pic>
          <p:nvPicPr>
            <p:cNvPr id="4" name="резюме">
              <a:extLst>
                <a:ext uri="{FF2B5EF4-FFF2-40B4-BE49-F238E27FC236}">
                  <a16:creationId xmlns:a16="http://schemas.microsoft.com/office/drawing/2014/main" id="{1C1E1BF7-A18F-4B86-984D-180DF6733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539" r="10897"/>
            <a:stretch/>
          </p:blipFill>
          <p:spPr>
            <a:xfrm>
              <a:off x="7230329" y="249077"/>
              <a:ext cx="4363609" cy="5751673"/>
            </a:xfrm>
            <a:prstGeom prst="rect">
              <a:avLst/>
            </a:prstGeom>
          </p:spPr>
        </p:pic>
        <p:sp>
          <p:nvSpPr>
            <p:cNvPr id="8" name="TextBox пример резюме">
              <a:extLst>
                <a:ext uri="{FF2B5EF4-FFF2-40B4-BE49-F238E27FC236}">
                  <a16:creationId xmlns:a16="http://schemas.microsoft.com/office/drawing/2014/main" id="{BFFBAFE6-18D6-482F-B76A-745FFBCCC1C4}"/>
                </a:ext>
              </a:extLst>
            </p:cNvPr>
            <p:cNvSpPr txBox="1"/>
            <p:nvPr/>
          </p:nvSpPr>
          <p:spPr>
            <a:xfrm>
              <a:off x="7091365" y="6148002"/>
              <a:ext cx="4838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Пример резюме, созданного программой</a:t>
              </a:r>
            </a:p>
          </p:txBody>
        </p:sp>
      </p:grp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D539271-B267-44F9-BBE5-104021265C5C}"/>
              </a:ext>
            </a:extLst>
          </p:cNvPr>
          <p:cNvSpPr/>
          <p:nvPr/>
        </p:nvSpPr>
        <p:spPr>
          <a:xfrm>
            <a:off x="734518" y="6000750"/>
            <a:ext cx="5095087" cy="60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rdb">
            <a:extLst>
              <a:ext uri="{FF2B5EF4-FFF2-40B4-BE49-F238E27FC236}">
                <a16:creationId xmlns:a16="http://schemas.microsoft.com/office/drawing/2014/main" id="{25F5963B-8FBE-4289-A928-3F2B4C6E1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15" y="2257623"/>
            <a:ext cx="1921525" cy="2021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86803-F05C-4724-A632-03269319D8EF}"/>
              </a:ext>
            </a:extLst>
          </p:cNvPr>
          <p:cNvSpPr txBox="1"/>
          <p:nvPr/>
        </p:nvSpPr>
        <p:spPr>
          <a:xfrm>
            <a:off x="1576387" y="6148002"/>
            <a:ext cx="3524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Окно программы «</a:t>
            </a:r>
            <a:r>
              <a:rPr lang="en-US" sz="2000" dirty="0" err="1"/>
              <a:t>Resumaker</a:t>
            </a:r>
            <a:r>
              <a:rPr lang="ru-RU" sz="2000" dirty="0"/>
              <a:t>»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3AB23C-555B-4926-8A4C-9072AB18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99" y="249077"/>
            <a:ext cx="4152900" cy="575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Cursor">
            <a:extLst>
              <a:ext uri="{FF2B5EF4-FFF2-40B4-BE49-F238E27FC236}">
                <a16:creationId xmlns:a16="http://schemas.microsoft.com/office/drawing/2014/main" id="{B14D0F9F-CB22-4616-893F-0FDA350D5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605" y="7143769"/>
            <a:ext cx="634962" cy="634962"/>
          </a:xfrm>
          <a:prstGeom prst="rect">
            <a:avLst/>
          </a:prstGeom>
        </p:spPr>
      </p:pic>
      <p:pic>
        <p:nvPicPr>
          <p:cNvPr id="27" name="Click">
            <a:extLst>
              <a:ext uri="{FF2B5EF4-FFF2-40B4-BE49-F238E27FC236}">
                <a16:creationId xmlns:a16="http://schemas.microsoft.com/office/drawing/2014/main" id="{F500BCDD-71F0-4605-B152-4A0007712F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87" y="5493665"/>
            <a:ext cx="634962" cy="6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7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21823 -0.239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11" y="-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ouse click (online-audio-converter.com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44114 -0.0108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7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51679 0.0067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33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79 0.00671 L 0.80325 0.0067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resusearch">
            <a:extLst>
              <a:ext uri="{FF2B5EF4-FFF2-40B4-BE49-F238E27FC236}">
                <a16:creationId xmlns:a16="http://schemas.microsoft.com/office/drawing/2014/main" id="{2D72EA9C-D684-43BF-8CEC-EA742F43A92A}"/>
              </a:ext>
            </a:extLst>
          </p:cNvPr>
          <p:cNvGrpSpPr/>
          <p:nvPr/>
        </p:nvGrpSpPr>
        <p:grpSpPr>
          <a:xfrm>
            <a:off x="1042760" y="412584"/>
            <a:ext cx="10768238" cy="6263662"/>
            <a:chOff x="1042760" y="412584"/>
            <a:chExt cx="10768238" cy="6263662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3BB8C08-FF6C-45D4-BA71-51973FB68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760" y="412584"/>
              <a:ext cx="5211402" cy="5550066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687DE482-61C1-4525-AEAC-73424092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9599" y="412584"/>
              <a:ext cx="5211399" cy="55500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8B2244-08AA-45D6-A4FD-6880D54D019D}"/>
                </a:ext>
              </a:extLst>
            </p:cNvPr>
            <p:cNvSpPr txBox="1"/>
            <p:nvPr/>
          </p:nvSpPr>
          <p:spPr>
            <a:xfrm>
              <a:off x="1521604" y="6214581"/>
              <a:ext cx="4281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Окно программы «</a:t>
              </a:r>
              <a:r>
                <a:rPr lang="en-US" sz="2400" dirty="0" err="1"/>
                <a:t>ResuSearch</a:t>
              </a:r>
              <a:r>
                <a:rPr lang="ru-RU" sz="2400" dirty="0"/>
                <a:t>»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4F7925-67E6-4AB6-939A-9793E8EDD919}"/>
                </a:ext>
              </a:extLst>
            </p:cNvPr>
            <p:cNvSpPr txBox="1"/>
            <p:nvPr/>
          </p:nvSpPr>
          <p:spPr>
            <a:xfrm>
              <a:off x="6771660" y="6214581"/>
              <a:ext cx="4867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Демонстрация работы сортировки</a:t>
              </a:r>
            </a:p>
          </p:txBody>
        </p:sp>
      </p:grpSp>
      <p:pic>
        <p:nvPicPr>
          <p:cNvPr id="11" name="rdb">
            <a:extLst>
              <a:ext uri="{FF2B5EF4-FFF2-40B4-BE49-F238E27FC236}">
                <a16:creationId xmlns:a16="http://schemas.microsoft.com/office/drawing/2014/main" id="{773BDB3B-8D06-4488-9B11-A5A2DAB58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8921" y="412584"/>
            <a:ext cx="1627111" cy="1711385"/>
          </a:xfrm>
          <a:prstGeom prst="rect">
            <a:avLst/>
          </a:prstGeom>
        </p:spPr>
      </p:pic>
      <p:grpSp>
        <p:nvGrpSpPr>
          <p:cNvPr id="19" name="excel">
            <a:extLst>
              <a:ext uri="{FF2B5EF4-FFF2-40B4-BE49-F238E27FC236}">
                <a16:creationId xmlns:a16="http://schemas.microsoft.com/office/drawing/2014/main" id="{08BC7EF8-B19E-4C67-A4A1-C7736EF6D258}"/>
              </a:ext>
            </a:extLst>
          </p:cNvPr>
          <p:cNvGrpSpPr/>
          <p:nvPr/>
        </p:nvGrpSpPr>
        <p:grpSpPr>
          <a:xfrm>
            <a:off x="3492504" y="528002"/>
            <a:ext cx="5206993" cy="5801997"/>
            <a:chOff x="6599599" y="412584"/>
            <a:chExt cx="5206993" cy="5801997"/>
          </a:xfrm>
        </p:grpSpPr>
        <p:pic>
          <p:nvPicPr>
            <p:cNvPr id="17" name="excel">
              <a:extLst>
                <a:ext uri="{FF2B5EF4-FFF2-40B4-BE49-F238E27FC236}">
                  <a16:creationId xmlns:a16="http://schemas.microsoft.com/office/drawing/2014/main" id="{32210F16-9CE9-49C4-9DD4-D8EB9C94A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9599" y="412584"/>
              <a:ext cx="5206993" cy="436261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1031BA-7910-4C35-A0CD-13DCE95E628D}"/>
                </a:ext>
              </a:extLst>
            </p:cNvPr>
            <p:cNvSpPr txBox="1"/>
            <p:nvPr/>
          </p:nvSpPr>
          <p:spPr>
            <a:xfrm>
              <a:off x="6769457" y="5014252"/>
              <a:ext cx="48672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Список резюме в формате </a:t>
              </a:r>
              <a:r>
                <a:rPr lang="en-US" sz="2400" dirty="0"/>
                <a:t>xlsx</a:t>
              </a:r>
              <a:r>
                <a:rPr lang="ru-RU" sz="2400" dirty="0"/>
                <a:t>,</a:t>
              </a:r>
              <a:r>
                <a:rPr lang="en-US" sz="2400" dirty="0"/>
                <a:t> </a:t>
              </a:r>
              <a:r>
                <a:rPr lang="ru-RU" sz="2400" dirty="0"/>
                <a:t>экспортированный в программу </a:t>
              </a:r>
              <a:r>
                <a:rPr lang="en-US" sz="2400" dirty="0"/>
                <a:t>Microsoft Excel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392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87 0.12477 L 0.29427 0.11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57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42E7E0-D5C6-4A72-904A-C3F5B46A2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7"/>
          <a:stretch/>
        </p:blipFill>
        <p:spPr>
          <a:xfrm>
            <a:off x="535781" y="3666926"/>
            <a:ext cx="11120438" cy="2131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73A6FD-F218-494F-ACC7-45FC22364845}"/>
              </a:ext>
            </a:extLst>
          </p:cNvPr>
          <p:cNvSpPr txBox="1"/>
          <p:nvPr/>
        </p:nvSpPr>
        <p:spPr>
          <a:xfrm>
            <a:off x="1685925" y="5867400"/>
            <a:ext cx="882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Файл </a:t>
            </a:r>
            <a:r>
              <a:rPr lang="en-US" sz="2400" dirty="0">
                <a:latin typeface="Consolas" panose="020B0609020204030204" pitchFamily="49" charset="0"/>
              </a:rPr>
              <a:t>“resumaker_database.rdb”, </a:t>
            </a:r>
            <a:r>
              <a:rPr lang="ru-RU" sz="2400" dirty="0">
                <a:cs typeface="Times New Roman" panose="02020603050405020304" pitchFamily="18" charset="0"/>
              </a:rPr>
              <a:t>содержащий информацию о всех резюме, созданных в программе </a:t>
            </a:r>
            <a:r>
              <a:rPr lang="en-US" sz="2400" dirty="0">
                <a:cs typeface="Times New Roman" panose="02020603050405020304" pitchFamily="18" charset="0"/>
              </a:rPr>
              <a:t>Resumaker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pic>
        <p:nvPicPr>
          <p:cNvPr id="1026" name="Picture 2" descr="upload.wikimedia.org/wikipedia/commons/thumb/3/...">
            <a:extLst>
              <a:ext uri="{FF2B5EF4-FFF2-40B4-BE49-F238E27FC236}">
                <a16:creationId xmlns:a16="http://schemas.microsoft.com/office/drawing/2014/main" id="{A122A9DD-0F42-4225-8C7A-73906F93E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86" y="492978"/>
            <a:ext cx="2131477" cy="213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db">
            <a:extLst>
              <a:ext uri="{FF2B5EF4-FFF2-40B4-BE49-F238E27FC236}">
                <a16:creationId xmlns:a16="http://schemas.microsoft.com/office/drawing/2014/main" id="{6154D4BE-25FB-4BCD-9D0A-D8943D085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740" y="492978"/>
            <a:ext cx="2026516" cy="2131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06A57-0BAD-4F13-9F1C-CA7C0064AD2B}"/>
              </a:ext>
            </a:extLst>
          </p:cNvPr>
          <p:cNvSpPr txBox="1"/>
          <p:nvPr/>
        </p:nvSpPr>
        <p:spPr>
          <a:xfrm>
            <a:off x="2552701" y="773886"/>
            <a:ext cx="800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b="1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37E87-3F65-4556-8E0B-8A9CAE3637E3}"/>
              </a:ext>
            </a:extLst>
          </p:cNvPr>
          <p:cNvSpPr txBox="1"/>
          <p:nvPr/>
        </p:nvSpPr>
        <p:spPr>
          <a:xfrm>
            <a:off x="5781625" y="1966713"/>
            <a:ext cx="61912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Файл формата </a:t>
            </a:r>
            <a:r>
              <a:rPr lang="en-US" sz="2000" b="1" dirty="0"/>
              <a:t>RDB: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Каждая строка файла содержит информацию об одном отдельном человеке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каждой строке через запятую перечислены имя, фамилия, специальность, возраст, уровень образования и полный путь до файла резюме на жестком диске компьютера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146405-5B44-4912-934B-65C41740BB9D}"/>
              </a:ext>
            </a:extLst>
          </p:cNvPr>
          <p:cNvSpPr/>
          <p:nvPr/>
        </p:nvSpPr>
        <p:spPr>
          <a:xfrm>
            <a:off x="5591129" y="1597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7A01AC9-0F63-478E-A29B-B2211E4BE19C}"/>
              </a:ext>
            </a:extLst>
          </p:cNvPr>
          <p:cNvSpPr/>
          <p:nvPr/>
        </p:nvSpPr>
        <p:spPr>
          <a:xfrm>
            <a:off x="5781626" y="54054"/>
            <a:ext cx="61912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CSV (от англ. Comma-Separated Values — значения, разделённые запятыми) </a:t>
            </a:r>
            <a:r>
              <a:rPr lang="ru-RU" dirty="0"/>
              <a:t>— текстовый формат, предназначенный для представления табличных данных. Строка таблицы соответствует строке текста, которая содержит одно или несколько полей, разделенных запятыми.</a:t>
            </a:r>
          </a:p>
        </p:txBody>
      </p:sp>
    </p:spTree>
    <p:extLst>
      <p:ext uri="{BB962C8B-B14F-4D97-AF65-F5344CB8AC3E}">
        <p14:creationId xmlns:p14="http://schemas.microsoft.com/office/powerpoint/2010/main" val="429465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5C3699-ADB3-4871-9009-6D2B2E704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66" y="1162050"/>
            <a:ext cx="5458161" cy="3429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2F6CC3-1015-4DC1-9E20-CF63910F3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1162050"/>
            <a:ext cx="5234361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D9DF5-4705-4F83-A447-CCF481405053}"/>
              </a:ext>
            </a:extLst>
          </p:cNvPr>
          <p:cNvSpPr txBox="1"/>
          <p:nvPr/>
        </p:nvSpPr>
        <p:spPr>
          <a:xfrm>
            <a:off x="599741" y="4864953"/>
            <a:ext cx="5172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Репозиторий программы </a:t>
            </a:r>
            <a:r>
              <a:rPr lang="en-US" sz="2400" b="1" dirty="0"/>
              <a:t>“Resumaker” </a:t>
            </a:r>
            <a:r>
              <a:rPr lang="ru-RU" sz="2400" b="1" dirty="0"/>
              <a:t>на сайте </a:t>
            </a:r>
            <a:r>
              <a:rPr lang="en-US" sz="2400" b="1" dirty="0"/>
              <a:t>GitHub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01BA7-862B-41D9-B962-9A242F86CDF4}"/>
              </a:ext>
            </a:extLst>
          </p:cNvPr>
          <p:cNvSpPr txBox="1"/>
          <p:nvPr/>
        </p:nvSpPr>
        <p:spPr>
          <a:xfrm>
            <a:off x="6276975" y="4864952"/>
            <a:ext cx="5172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Репозиторий программы </a:t>
            </a:r>
            <a:r>
              <a:rPr lang="en-US" sz="2400" b="1" dirty="0"/>
              <a:t>“Resusearch” </a:t>
            </a:r>
            <a:r>
              <a:rPr lang="ru-RU" sz="2400" b="1" dirty="0"/>
              <a:t>на сайте </a:t>
            </a:r>
            <a:r>
              <a:rPr lang="en-US" sz="2400" b="1" dirty="0"/>
              <a:t>GitHub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8470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ython">
            <a:extLst>
              <a:ext uri="{FF2B5EF4-FFF2-40B4-BE49-F238E27FC236}">
                <a16:creationId xmlns:a16="http://schemas.microsoft.com/office/drawing/2014/main" id="{F04FD260-96DA-4A50-83B2-0416619844C1}"/>
              </a:ext>
            </a:extLst>
          </p:cNvPr>
          <p:cNvGrpSpPr/>
          <p:nvPr/>
        </p:nvGrpSpPr>
        <p:grpSpPr>
          <a:xfrm>
            <a:off x="4314394" y="949303"/>
            <a:ext cx="3563211" cy="4959394"/>
            <a:chOff x="4314394" y="949303"/>
            <a:chExt cx="3563211" cy="4959394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E2C5614D-07E0-469E-9515-6F99EF8D7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394" y="949303"/>
              <a:ext cx="3563211" cy="356321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44BE1-F52C-4AAD-9475-26871F470B9D}"/>
                </a:ext>
              </a:extLst>
            </p:cNvPr>
            <p:cNvSpPr txBox="1"/>
            <p:nvPr/>
          </p:nvSpPr>
          <p:spPr>
            <a:xfrm>
              <a:off x="4649673" y="5447032"/>
              <a:ext cx="2892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/>
                <a:t>Логотип</a:t>
              </a:r>
              <a:r>
                <a:rPr lang="ru-RU" sz="2400" dirty="0"/>
                <a:t> </a:t>
              </a:r>
              <a:r>
                <a:rPr lang="en-US" sz="2400" dirty="0"/>
                <a:t>Python 3.9.0</a:t>
              </a:r>
              <a:endParaRPr lang="ru-RU" sz="2400" dirty="0"/>
            </a:p>
          </p:txBody>
        </p:sp>
      </p:grpSp>
      <p:grpSp>
        <p:nvGrpSpPr>
          <p:cNvPr id="12" name="Змея">
            <a:extLst>
              <a:ext uri="{FF2B5EF4-FFF2-40B4-BE49-F238E27FC236}">
                <a16:creationId xmlns:a16="http://schemas.microsoft.com/office/drawing/2014/main" id="{EA832647-D98B-4004-B389-D2A5422AA35E}"/>
              </a:ext>
            </a:extLst>
          </p:cNvPr>
          <p:cNvGrpSpPr/>
          <p:nvPr/>
        </p:nvGrpSpPr>
        <p:grpSpPr>
          <a:xfrm>
            <a:off x="866049" y="412902"/>
            <a:ext cx="3172233" cy="6357568"/>
            <a:chOff x="866049" y="412902"/>
            <a:chExt cx="3172233" cy="6357568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D45811AA-FD32-4733-A414-92C8F68F9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49" y="412902"/>
              <a:ext cx="3172233" cy="4636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5215B75-1373-4DFB-BDF6-B32B3C0D40E0}"/>
                </a:ext>
              </a:extLst>
            </p:cNvPr>
            <p:cNvSpPr/>
            <p:nvPr/>
          </p:nvSpPr>
          <p:spPr>
            <a:xfrm>
              <a:off x="969460" y="5077699"/>
              <a:ext cx="2965410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400" b="1" dirty="0" err="1"/>
                <a:t>Мэтиз</a:t>
              </a:r>
              <a:r>
                <a:rPr lang="ru-RU" sz="2400" b="1" dirty="0"/>
                <a:t> Э.</a:t>
              </a:r>
            </a:p>
            <a:p>
              <a:pPr algn="ctr"/>
              <a:r>
                <a:rPr lang="ru-RU" sz="2000" dirty="0"/>
                <a:t>Изучаем Python. Программирование игр, визуализация данных, веб-приложения.</a:t>
              </a:r>
            </a:p>
          </p:txBody>
        </p:sp>
      </p:grpSp>
      <p:grpSp>
        <p:nvGrpSpPr>
          <p:cNvPr id="11" name="pyqt">
            <a:extLst>
              <a:ext uri="{FF2B5EF4-FFF2-40B4-BE49-F238E27FC236}">
                <a16:creationId xmlns:a16="http://schemas.microsoft.com/office/drawing/2014/main" id="{B6303BBC-FA23-4EC0-8A44-3420B2B68A79}"/>
              </a:ext>
            </a:extLst>
          </p:cNvPr>
          <p:cNvGrpSpPr/>
          <p:nvPr/>
        </p:nvGrpSpPr>
        <p:grpSpPr>
          <a:xfrm>
            <a:off x="8153717" y="412902"/>
            <a:ext cx="3172234" cy="6280625"/>
            <a:chOff x="8153717" y="412902"/>
            <a:chExt cx="3172234" cy="628062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4DA295A-CA47-4AB0-86BA-572C8D1115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717" y="412902"/>
              <a:ext cx="3172234" cy="4636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554880-B02F-4393-8A4F-00F946AA97E8}"/>
                </a:ext>
              </a:extLst>
            </p:cNvPr>
            <p:cNvSpPr/>
            <p:nvPr/>
          </p:nvSpPr>
          <p:spPr>
            <a:xfrm>
              <a:off x="8293508" y="5123867"/>
              <a:ext cx="289265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400" b="1" dirty="0" err="1"/>
                <a:t>Прохоренок</a:t>
              </a:r>
              <a:r>
                <a:rPr lang="ru-RU" sz="2400" b="1" dirty="0"/>
                <a:t> Н. </a:t>
              </a:r>
              <a:r>
                <a:rPr lang="ru-RU" sz="2400" dirty="0"/>
                <a:t>Python 3 и PyQt 5. Разработка приложений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29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</TotalTime>
  <Words>377</Words>
  <Application>Microsoft Office PowerPoint</Application>
  <PresentationFormat>Широкоэкранный</PresentationFormat>
  <Paragraphs>78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Тема Office</vt:lpstr>
      <vt:lpstr>Разработка программ для создания и сортировки резюме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Программы для создания и сортировки резюме</dc:title>
  <dc:creator>Chuck</dc:creator>
  <cp:lastModifiedBy>Chuck</cp:lastModifiedBy>
  <cp:revision>79</cp:revision>
  <dcterms:created xsi:type="dcterms:W3CDTF">2020-09-29T06:50:13Z</dcterms:created>
  <dcterms:modified xsi:type="dcterms:W3CDTF">2020-12-21T05:45:13Z</dcterms:modified>
</cp:coreProperties>
</file>