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57" r:id="rId2"/>
    <p:sldId id="266" r:id="rId3"/>
    <p:sldId id="272" r:id="rId4"/>
    <p:sldId id="303" r:id="rId5"/>
    <p:sldId id="304" r:id="rId6"/>
    <p:sldId id="301" r:id="rId7"/>
    <p:sldId id="302" r:id="rId8"/>
    <p:sldId id="30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udi Egbebike" initials="CE" lastIdx="2" clrIdx="0">
    <p:extLst>
      <p:ext uri="{19B8F6BF-5375-455C-9EA6-DF929625EA0E}">
        <p15:presenceInfo xmlns:p15="http://schemas.microsoft.com/office/powerpoint/2012/main" userId="456c63372f1efd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810" autoAdjust="0"/>
  </p:normalViewPr>
  <p:slideViewPr>
    <p:cSldViewPr snapToGrid="0" showGuides="1">
      <p:cViewPr varScale="1">
        <p:scale>
          <a:sx n="114" d="100"/>
          <a:sy n="114" d="100"/>
        </p:scale>
        <p:origin x="414" y="-180"/>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26T07:10:01.161" idx="1">
    <p:pos x="10" y="10"/>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2-26T08:09:44.051" idx="2">
    <p:pos x="7680" y="0"/>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3/23/2021</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3/23/2021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p:txBody>
          <a:bodyPr/>
          <a:lstStyle/>
          <a:p>
            <a:r>
              <a:rPr lang="en-US" dirty="0"/>
              <a:t>Marketing Analysis Challenge</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p:txBody>
          <a:bodyPr/>
          <a:lstStyle/>
          <a:p>
            <a:r>
              <a:rPr lang="en-US" dirty="0"/>
              <a:t>Chudi Egbebike</a:t>
            </a:r>
          </a:p>
        </p:txBody>
      </p:sp>
    </p:spTree>
    <p:extLst>
      <p:ext uri="{BB962C8B-B14F-4D97-AF65-F5344CB8AC3E}">
        <p14:creationId xmlns:p14="http://schemas.microsoft.com/office/powerpoint/2010/main" val="149549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1244600" y="260351"/>
            <a:ext cx="9702800" cy="973137"/>
          </a:xfrm>
        </p:spPr>
        <p:txBody>
          <a:bodyPr anchor="ctr">
            <a:normAutofit/>
          </a:bodyPr>
          <a:lstStyle/>
          <a:p>
            <a:r>
              <a:rPr lang="en-US" dirty="0"/>
              <a:t>Marketing Channel Analysis</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520933" y="1460501"/>
            <a:ext cx="5346700" cy="4381501"/>
          </a:xfrm>
        </p:spPr>
        <p:txBody>
          <a:bodyPr>
            <a:normAutofit/>
          </a:bodyPr>
          <a:lstStyle/>
          <a:p>
            <a:r>
              <a:rPr lang="en-US" sz="1400" dirty="0">
                <a:latin typeface="Calibri" panose="020F0502020204030204" pitchFamily="34" charset="0"/>
                <a:cs typeface="Times New Roman" panose="02020603050405020304" pitchFamily="18" charset="0"/>
              </a:rPr>
              <a:t>Because company X prioritizes signing merchants and driving profitable loan volume, I calculated both the marketing channels that returned the most profits as well as the most effective marketing channels (highest yield) given each industry</a:t>
            </a:r>
          </a:p>
          <a:p>
            <a:r>
              <a:rPr lang="en-US" sz="1400" dirty="0">
                <a:latin typeface="Calibri" panose="020F0502020204030204" pitchFamily="34" charset="0"/>
                <a:cs typeface="Times New Roman" panose="02020603050405020304" pitchFamily="18" charset="0"/>
              </a:rPr>
              <a:t>Based on this information I would invest more time and energy into optimizing push marketing engagements due to the fact that within each industry (except Furniture) it is the highest profit producing marketing medium. The push channel has the 2</a:t>
            </a:r>
            <a:r>
              <a:rPr lang="en-US" sz="1400" baseline="30000" dirty="0">
                <a:latin typeface="Calibri" panose="020F0502020204030204" pitchFamily="34" charset="0"/>
                <a:cs typeface="Times New Roman" panose="02020603050405020304" pitchFamily="18" charset="0"/>
              </a:rPr>
              <a:t>nd</a:t>
            </a:r>
            <a:r>
              <a:rPr lang="en-US" sz="1400" dirty="0">
                <a:latin typeface="Calibri" panose="020F0502020204030204" pitchFamily="34" charset="0"/>
                <a:cs typeface="Times New Roman" panose="02020603050405020304" pitchFamily="18" charset="0"/>
              </a:rPr>
              <a:t> lowest application total (8190) and the worst approval rate, yet it touts the highest booking rate at 0.69 and the highest loan return by far</a:t>
            </a:r>
            <a:endParaRPr lang="en-US" sz="1400"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a:t>
            </a:fld>
            <a:endParaRPr lang="en-US" sz="800" dirty="0"/>
          </a:p>
        </p:txBody>
      </p:sp>
      <p:sp>
        <p:nvSpPr>
          <p:cNvPr id="12" name="Picture Placeholder 4">
            <a:extLst>
              <a:ext uri="{FF2B5EF4-FFF2-40B4-BE49-F238E27FC236}">
                <a16:creationId xmlns:a16="http://schemas.microsoft.com/office/drawing/2014/main" id="{4265938F-A804-4C88-9D74-6F57E63A010C}"/>
              </a:ext>
            </a:extLst>
          </p:cNvPr>
          <p:cNvSpPr>
            <a:spLocks noGrp="1"/>
          </p:cNvSpPr>
          <p:nvPr>
            <p:ph type="pic" sz="quarter" idx="13"/>
          </p:nvPr>
        </p:nvSpPr>
        <p:spPr>
          <a:xfrm>
            <a:off x="6096000" y="1460501"/>
            <a:ext cx="5795963" cy="4740274"/>
          </a:xfrm>
        </p:spPr>
      </p:sp>
      <p:pic>
        <p:nvPicPr>
          <p:cNvPr id="8" name="Picture 7">
            <a:extLst>
              <a:ext uri="{FF2B5EF4-FFF2-40B4-BE49-F238E27FC236}">
                <a16:creationId xmlns:a16="http://schemas.microsoft.com/office/drawing/2014/main" id="{55F58AA7-B81F-4DB4-95CF-411390BBF567}"/>
              </a:ext>
            </a:extLst>
          </p:cNvPr>
          <p:cNvPicPr>
            <a:picLocks noChangeAspect="1"/>
          </p:cNvPicPr>
          <p:nvPr/>
        </p:nvPicPr>
        <p:blipFill>
          <a:blip r:embed="rId2"/>
          <a:stretch>
            <a:fillRect/>
          </a:stretch>
        </p:blipFill>
        <p:spPr>
          <a:xfrm>
            <a:off x="6096000" y="1460501"/>
            <a:ext cx="5795962" cy="4788245"/>
          </a:xfrm>
          <a:prstGeom prst="rect">
            <a:avLst/>
          </a:prstGeom>
        </p:spPr>
      </p:pic>
      <p:pic>
        <p:nvPicPr>
          <p:cNvPr id="11" name="Picture 10">
            <a:extLst>
              <a:ext uri="{FF2B5EF4-FFF2-40B4-BE49-F238E27FC236}">
                <a16:creationId xmlns:a16="http://schemas.microsoft.com/office/drawing/2014/main" id="{D3674C25-8822-4D8C-B911-5129CEE25F68}"/>
              </a:ext>
            </a:extLst>
          </p:cNvPr>
          <p:cNvPicPr>
            <a:picLocks noChangeAspect="1"/>
          </p:cNvPicPr>
          <p:nvPr/>
        </p:nvPicPr>
        <p:blipFill>
          <a:blip r:embed="rId3"/>
          <a:stretch>
            <a:fillRect/>
          </a:stretch>
        </p:blipFill>
        <p:spPr>
          <a:xfrm>
            <a:off x="389994" y="3651250"/>
            <a:ext cx="4190395" cy="1253943"/>
          </a:xfrm>
          <a:prstGeom prst="rect">
            <a:avLst/>
          </a:prstGeom>
        </p:spPr>
      </p:pic>
      <p:pic>
        <p:nvPicPr>
          <p:cNvPr id="20" name="Picture 19">
            <a:extLst>
              <a:ext uri="{FF2B5EF4-FFF2-40B4-BE49-F238E27FC236}">
                <a16:creationId xmlns:a16="http://schemas.microsoft.com/office/drawing/2014/main" id="{16DB31C4-1473-40D3-9D35-8E1FCCEAC87F}"/>
              </a:ext>
            </a:extLst>
          </p:cNvPr>
          <p:cNvPicPr>
            <a:picLocks noChangeAspect="1"/>
          </p:cNvPicPr>
          <p:nvPr/>
        </p:nvPicPr>
        <p:blipFill>
          <a:blip r:embed="rId4"/>
          <a:stretch>
            <a:fillRect/>
          </a:stretch>
        </p:blipFill>
        <p:spPr>
          <a:xfrm>
            <a:off x="389992" y="4905193"/>
            <a:ext cx="5689137" cy="1276528"/>
          </a:xfrm>
          <a:prstGeom prst="rect">
            <a:avLst/>
          </a:prstGeom>
        </p:spPr>
      </p:pic>
      <p:pic>
        <p:nvPicPr>
          <p:cNvPr id="22" name="Picture 21">
            <a:extLst>
              <a:ext uri="{FF2B5EF4-FFF2-40B4-BE49-F238E27FC236}">
                <a16:creationId xmlns:a16="http://schemas.microsoft.com/office/drawing/2014/main" id="{2DAD59F7-A605-4766-BE59-9480810355B2}"/>
              </a:ext>
            </a:extLst>
          </p:cNvPr>
          <p:cNvPicPr>
            <a:picLocks noChangeAspect="1"/>
          </p:cNvPicPr>
          <p:nvPr/>
        </p:nvPicPr>
        <p:blipFill>
          <a:blip r:embed="rId5"/>
          <a:stretch>
            <a:fillRect/>
          </a:stretch>
        </p:blipFill>
        <p:spPr>
          <a:xfrm>
            <a:off x="3899372" y="1098500"/>
            <a:ext cx="7992590" cy="362001"/>
          </a:xfrm>
          <a:prstGeom prst="rect">
            <a:avLst/>
          </a:prstGeom>
        </p:spPr>
      </p:pic>
      <p:pic>
        <p:nvPicPr>
          <p:cNvPr id="30" name="Picture 29">
            <a:extLst>
              <a:ext uri="{FF2B5EF4-FFF2-40B4-BE49-F238E27FC236}">
                <a16:creationId xmlns:a16="http://schemas.microsoft.com/office/drawing/2014/main" id="{059DDFDD-01D7-4E6A-89E7-C10F1775A83A}"/>
              </a:ext>
            </a:extLst>
          </p:cNvPr>
          <p:cNvPicPr>
            <a:picLocks noChangeAspect="1"/>
          </p:cNvPicPr>
          <p:nvPr/>
        </p:nvPicPr>
        <p:blipFill>
          <a:blip r:embed="rId6"/>
          <a:stretch>
            <a:fillRect/>
          </a:stretch>
        </p:blipFill>
        <p:spPr>
          <a:xfrm>
            <a:off x="4580390" y="3651250"/>
            <a:ext cx="1498740" cy="600159"/>
          </a:xfrm>
          <a:prstGeom prst="rect">
            <a:avLst/>
          </a:prstGeom>
        </p:spPr>
      </p:pic>
      <p:pic>
        <p:nvPicPr>
          <p:cNvPr id="32" name="Picture 31">
            <a:extLst>
              <a:ext uri="{FF2B5EF4-FFF2-40B4-BE49-F238E27FC236}">
                <a16:creationId xmlns:a16="http://schemas.microsoft.com/office/drawing/2014/main" id="{0F4667C6-1380-4CBD-999A-70D333E28FEB}"/>
              </a:ext>
            </a:extLst>
          </p:cNvPr>
          <p:cNvPicPr>
            <a:picLocks noChangeAspect="1"/>
          </p:cNvPicPr>
          <p:nvPr/>
        </p:nvPicPr>
        <p:blipFill>
          <a:blip r:embed="rId7"/>
          <a:stretch>
            <a:fillRect/>
          </a:stretch>
        </p:blipFill>
        <p:spPr>
          <a:xfrm>
            <a:off x="4580390" y="4233757"/>
            <a:ext cx="1515610" cy="695422"/>
          </a:xfrm>
          <a:prstGeom prst="rect">
            <a:avLst/>
          </a:prstGeom>
        </p:spPr>
      </p:pic>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hidden="1">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pPr>
              <a:spcAft>
                <a:spcPts val="600"/>
              </a:spcAft>
            </a:pPr>
            <a:fld id="{03DC2DEF-D2FE-4B45-ABA4-9F153FD1C98A}" type="slidenum">
              <a:rPr lang="en-US" smtClean="0"/>
              <a:pPr>
                <a:spcAft>
                  <a:spcPts val="600"/>
                </a:spcAft>
              </a:pPr>
              <a:t>3</a:t>
            </a:fld>
            <a:endParaRPr lang="en-US" dirty="0"/>
          </a:p>
        </p:txBody>
      </p:sp>
      <p:pic>
        <p:nvPicPr>
          <p:cNvPr id="17" name="Picture 16">
            <a:extLst>
              <a:ext uri="{FF2B5EF4-FFF2-40B4-BE49-F238E27FC236}">
                <a16:creationId xmlns:a16="http://schemas.microsoft.com/office/drawing/2014/main" id="{8EF42E96-1504-4DDE-9B74-4B005B13EAC6}"/>
              </a:ext>
            </a:extLst>
          </p:cNvPr>
          <p:cNvPicPr>
            <a:picLocks noChangeAspect="1"/>
          </p:cNvPicPr>
          <p:nvPr/>
        </p:nvPicPr>
        <p:blipFill>
          <a:blip r:embed="rId2"/>
          <a:stretch>
            <a:fillRect/>
          </a:stretch>
        </p:blipFill>
        <p:spPr>
          <a:xfrm>
            <a:off x="1678781" y="14430"/>
            <a:ext cx="8905875" cy="6843570"/>
          </a:xfrm>
          <a:prstGeom prst="rect">
            <a:avLst/>
          </a:prstGeom>
        </p:spPr>
      </p:pic>
    </p:spTree>
    <p:extLst>
      <p:ext uri="{BB962C8B-B14F-4D97-AF65-F5344CB8AC3E}">
        <p14:creationId xmlns:p14="http://schemas.microsoft.com/office/powerpoint/2010/main" val="34628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9011-1F09-4537-850E-3D710725D3B7}"/>
              </a:ext>
            </a:extLst>
          </p:cNvPr>
          <p:cNvSpPr>
            <a:spLocks noGrp="1"/>
          </p:cNvSpPr>
          <p:nvPr>
            <p:ph type="title"/>
          </p:nvPr>
        </p:nvSpPr>
        <p:spPr/>
        <p:txBody>
          <a:bodyPr/>
          <a:lstStyle/>
          <a:p>
            <a:r>
              <a:rPr lang="en-US" dirty="0"/>
              <a:t>Industry Analysis</a:t>
            </a:r>
          </a:p>
        </p:txBody>
      </p:sp>
      <p:sp>
        <p:nvSpPr>
          <p:cNvPr id="4" name="Slide Number Placeholder 3">
            <a:extLst>
              <a:ext uri="{FF2B5EF4-FFF2-40B4-BE49-F238E27FC236}">
                <a16:creationId xmlns:a16="http://schemas.microsoft.com/office/drawing/2014/main" id="{F3CDC45F-0863-4DC9-B281-5B5D6436159A}"/>
              </a:ext>
            </a:extLst>
          </p:cNvPr>
          <p:cNvSpPr>
            <a:spLocks noGrp="1"/>
          </p:cNvSpPr>
          <p:nvPr>
            <p:ph type="sldNum" sz="quarter" idx="12"/>
          </p:nvPr>
        </p:nvSpPr>
        <p:spPr/>
        <p:txBody>
          <a:bodyPr/>
          <a:lstStyle/>
          <a:p>
            <a:fld id="{03DC2DEF-D2FE-4B45-ABA4-9F153FD1C98A}" type="slidenum">
              <a:rPr lang="en-US" smtClean="0"/>
              <a:t>4</a:t>
            </a:fld>
            <a:endParaRPr lang="en-US" dirty="0"/>
          </a:p>
        </p:txBody>
      </p:sp>
      <p:sp>
        <p:nvSpPr>
          <p:cNvPr id="13" name="Content Placeholder 12">
            <a:extLst>
              <a:ext uri="{FF2B5EF4-FFF2-40B4-BE49-F238E27FC236}">
                <a16:creationId xmlns:a16="http://schemas.microsoft.com/office/drawing/2014/main" id="{BC7B3C48-9DB1-40D9-9CB5-622C97047899}"/>
              </a:ext>
            </a:extLst>
          </p:cNvPr>
          <p:cNvSpPr>
            <a:spLocks noGrp="1"/>
          </p:cNvSpPr>
          <p:nvPr>
            <p:ph idx="1"/>
          </p:nvPr>
        </p:nvSpPr>
        <p:spPr>
          <a:xfrm>
            <a:off x="470599" y="1457324"/>
            <a:ext cx="5346700" cy="4381501"/>
          </a:xfrm>
        </p:spPr>
        <p:txBody>
          <a:bodyPr>
            <a:normAutofit/>
          </a:bodyPr>
          <a:lstStyle/>
          <a:p>
            <a:r>
              <a:rPr lang="en-US" sz="2000" dirty="0"/>
              <a:t>The Sporting Goods Sector averaged the highest profit returns ($97.8) while simultaneously averaging both the lowest application total (10,145, roughly ~9% of Apparel’s total) as well as the lowest booking rate. This leads me to believe that a greater marketing emphasis should be placed targeting this sector. A concerted email marketing campaign that was targeted to users in this industry would likely see lucrative results</a:t>
            </a:r>
          </a:p>
        </p:txBody>
      </p:sp>
      <p:pic>
        <p:nvPicPr>
          <p:cNvPr id="15" name="Picture 14">
            <a:extLst>
              <a:ext uri="{FF2B5EF4-FFF2-40B4-BE49-F238E27FC236}">
                <a16:creationId xmlns:a16="http://schemas.microsoft.com/office/drawing/2014/main" id="{F8D832B4-A748-46B6-B673-2C65EF3E1AC9}"/>
              </a:ext>
            </a:extLst>
          </p:cNvPr>
          <p:cNvPicPr>
            <a:picLocks noChangeAspect="1"/>
          </p:cNvPicPr>
          <p:nvPr/>
        </p:nvPicPr>
        <p:blipFill>
          <a:blip r:embed="rId2"/>
          <a:stretch>
            <a:fillRect/>
          </a:stretch>
        </p:blipFill>
        <p:spPr>
          <a:xfrm>
            <a:off x="371475" y="4743450"/>
            <a:ext cx="5715929" cy="1457325"/>
          </a:xfrm>
          <a:prstGeom prst="rect">
            <a:avLst/>
          </a:prstGeom>
        </p:spPr>
      </p:pic>
      <p:sp>
        <p:nvSpPr>
          <p:cNvPr id="21" name="Picture Placeholder 20">
            <a:extLst>
              <a:ext uri="{FF2B5EF4-FFF2-40B4-BE49-F238E27FC236}">
                <a16:creationId xmlns:a16="http://schemas.microsoft.com/office/drawing/2014/main" id="{B6EB652F-2DD0-49AE-8BA7-510BF9EB1944}"/>
              </a:ext>
            </a:extLst>
          </p:cNvPr>
          <p:cNvSpPr>
            <a:spLocks noGrp="1"/>
          </p:cNvSpPr>
          <p:nvPr>
            <p:ph type="pic" sz="quarter" idx="13"/>
          </p:nvPr>
        </p:nvSpPr>
        <p:spPr/>
      </p:sp>
      <p:pic>
        <p:nvPicPr>
          <p:cNvPr id="23" name="Picture 22">
            <a:extLst>
              <a:ext uri="{FF2B5EF4-FFF2-40B4-BE49-F238E27FC236}">
                <a16:creationId xmlns:a16="http://schemas.microsoft.com/office/drawing/2014/main" id="{B8CF26EF-A62B-4096-85BC-7CE58A7A2D0E}"/>
              </a:ext>
            </a:extLst>
          </p:cNvPr>
          <p:cNvPicPr>
            <a:picLocks noChangeAspect="1"/>
          </p:cNvPicPr>
          <p:nvPr/>
        </p:nvPicPr>
        <p:blipFill>
          <a:blip r:embed="rId3"/>
          <a:stretch>
            <a:fillRect/>
          </a:stretch>
        </p:blipFill>
        <p:spPr>
          <a:xfrm>
            <a:off x="6104595" y="1457324"/>
            <a:ext cx="5795964" cy="943107"/>
          </a:xfrm>
          <a:prstGeom prst="rect">
            <a:avLst/>
          </a:prstGeom>
        </p:spPr>
      </p:pic>
      <p:pic>
        <p:nvPicPr>
          <p:cNvPr id="33" name="Picture 32">
            <a:extLst>
              <a:ext uri="{FF2B5EF4-FFF2-40B4-BE49-F238E27FC236}">
                <a16:creationId xmlns:a16="http://schemas.microsoft.com/office/drawing/2014/main" id="{F865FF2A-D7D4-454D-82F2-65A74C1C9630}"/>
              </a:ext>
            </a:extLst>
          </p:cNvPr>
          <p:cNvPicPr>
            <a:picLocks noChangeAspect="1"/>
          </p:cNvPicPr>
          <p:nvPr/>
        </p:nvPicPr>
        <p:blipFill>
          <a:blip r:embed="rId4"/>
          <a:stretch>
            <a:fillRect/>
          </a:stretch>
        </p:blipFill>
        <p:spPr>
          <a:xfrm>
            <a:off x="6104595" y="2374529"/>
            <a:ext cx="5795963" cy="2828319"/>
          </a:xfrm>
          <a:prstGeom prst="rect">
            <a:avLst/>
          </a:prstGeom>
        </p:spPr>
      </p:pic>
      <p:sp>
        <p:nvSpPr>
          <p:cNvPr id="34" name="Rectangle: Rounded Corners 33">
            <a:extLst>
              <a:ext uri="{FF2B5EF4-FFF2-40B4-BE49-F238E27FC236}">
                <a16:creationId xmlns:a16="http://schemas.microsoft.com/office/drawing/2014/main" id="{3FE32149-D67D-4428-BBF7-07E287719709}"/>
              </a:ext>
            </a:extLst>
          </p:cNvPr>
          <p:cNvSpPr/>
          <p:nvPr/>
        </p:nvSpPr>
        <p:spPr>
          <a:xfrm>
            <a:off x="7919207" y="2701255"/>
            <a:ext cx="3599693" cy="7277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14767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A6DB-FD85-464E-9A71-1D1FFE67DEF5}"/>
              </a:ext>
            </a:extLst>
          </p:cNvPr>
          <p:cNvSpPr>
            <a:spLocks noGrp="1"/>
          </p:cNvSpPr>
          <p:nvPr>
            <p:ph type="title"/>
          </p:nvPr>
        </p:nvSpPr>
        <p:spPr/>
        <p:txBody>
          <a:bodyPr/>
          <a:lstStyle/>
          <a:p>
            <a:r>
              <a:rPr lang="en-US" dirty="0"/>
              <a:t>A/B Testing for Email Campaign</a:t>
            </a:r>
          </a:p>
        </p:txBody>
      </p:sp>
      <p:sp>
        <p:nvSpPr>
          <p:cNvPr id="3" name="Content Placeholder 2">
            <a:extLst>
              <a:ext uri="{FF2B5EF4-FFF2-40B4-BE49-F238E27FC236}">
                <a16:creationId xmlns:a16="http://schemas.microsoft.com/office/drawing/2014/main" id="{DBBAA853-75DB-477A-BBA3-7F37A50E2E6E}"/>
              </a:ext>
            </a:extLst>
          </p:cNvPr>
          <p:cNvSpPr>
            <a:spLocks noGrp="1"/>
          </p:cNvSpPr>
          <p:nvPr>
            <p:ph idx="1"/>
          </p:nvPr>
        </p:nvSpPr>
        <p:spPr/>
        <p:txBody>
          <a:bodyPr>
            <a:normAutofit lnSpcReduction="10000"/>
          </a:bodyPr>
          <a:lstStyle/>
          <a:p>
            <a:r>
              <a:rPr lang="en-US" dirty="0"/>
              <a:t>Business Value:</a:t>
            </a:r>
          </a:p>
          <a:p>
            <a:pPr marL="800100" lvl="1" indent="-342900">
              <a:lnSpc>
                <a:spcPct val="107000"/>
              </a:lnSpc>
              <a:spcBef>
                <a:spcPts val="0"/>
              </a:spcBef>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Great for testing changes that directly impact customer behavior</a:t>
            </a:r>
          </a:p>
          <a:p>
            <a:pPr marL="800100" lvl="1" indent="-342900">
              <a:lnSpc>
                <a:spcPct val="107000"/>
              </a:lnSpc>
              <a:spcBef>
                <a:spcPts val="0"/>
              </a:spcBef>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Increase sales within a mobile application</a:t>
            </a:r>
          </a:p>
          <a:p>
            <a:pPr marL="800100" lvl="1" indent="-342900">
              <a:lnSpc>
                <a:spcPct val="107000"/>
              </a:lnSpc>
              <a:spcBef>
                <a:spcPts val="0"/>
              </a:spcBef>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Can provide statistical summaries such as confidence intervals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Bef>
                <a:spcPts val="0"/>
              </a:spcBef>
              <a:spcAft>
                <a:spcPts val="80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Increase user interactions with website</a:t>
            </a:r>
            <a:r>
              <a:rPr lang="en-US" sz="1400" dirty="0">
                <a:latin typeface="Calibri" panose="020F0502020204030204" pitchFamily="34" charset="0"/>
                <a:ea typeface="Calibri" panose="020F0502020204030204" pitchFamily="34" charset="0"/>
                <a:cs typeface="Times New Roman" panose="02020603050405020304" pitchFamily="18" charset="0"/>
              </a:rPr>
              <a:t>	</a:t>
            </a:r>
            <a:endParaRPr lang="en-US" sz="1600" dirty="0"/>
          </a:p>
          <a:p>
            <a:r>
              <a:rPr lang="en-US" dirty="0"/>
              <a:t>Key Metrics: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Open rate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Opens / Delivered Emails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CTR (subject lines)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Clicks / Delivered Emails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Click to open rate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Clicks / Open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Unsubscribe rate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Unsubs / Opens or Unsubs / Delivered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457200" lvl="1" indent="0">
              <a:lnSpc>
                <a:spcPct val="107000"/>
              </a:lnSpc>
              <a:spcBef>
                <a:spcPts val="0"/>
              </a:spcBef>
              <a:spcAft>
                <a:spcPts val="800"/>
              </a:spcAft>
              <a:buNone/>
            </a:pP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4250C7F-2B6E-4E45-A4EA-9144AE9D7A8B}"/>
              </a:ext>
            </a:extLst>
          </p:cNvPr>
          <p:cNvSpPr>
            <a:spLocks noGrp="1"/>
          </p:cNvSpPr>
          <p:nvPr>
            <p:ph type="sldNum" sz="quarter" idx="12"/>
          </p:nvPr>
        </p:nvSpPr>
        <p:spPr/>
        <p:txBody>
          <a:bodyPr/>
          <a:lstStyle/>
          <a:p>
            <a:fld id="{03DC2DEF-D2FE-4B45-ABA4-9F153FD1C98A}" type="slidenum">
              <a:rPr lang="en-US" smtClean="0"/>
              <a:t>5</a:t>
            </a:fld>
            <a:endParaRPr lang="en-US" dirty="0"/>
          </a:p>
        </p:txBody>
      </p:sp>
      <p:pic>
        <p:nvPicPr>
          <p:cNvPr id="7" name="Picture 6">
            <a:extLst>
              <a:ext uri="{FF2B5EF4-FFF2-40B4-BE49-F238E27FC236}">
                <a16:creationId xmlns:a16="http://schemas.microsoft.com/office/drawing/2014/main" id="{29262986-6EB8-4AB2-8C08-87064F5E812E}"/>
              </a:ext>
            </a:extLst>
          </p:cNvPr>
          <p:cNvPicPr>
            <a:picLocks noChangeAspect="1"/>
          </p:cNvPicPr>
          <p:nvPr/>
        </p:nvPicPr>
        <p:blipFill>
          <a:blip r:embed="rId2"/>
          <a:stretch>
            <a:fillRect/>
          </a:stretch>
        </p:blipFill>
        <p:spPr>
          <a:xfrm>
            <a:off x="6096000" y="2575420"/>
            <a:ext cx="5912894" cy="3558243"/>
          </a:xfrm>
          <a:prstGeom prst="rect">
            <a:avLst/>
          </a:prstGeom>
        </p:spPr>
      </p:pic>
      <p:sp>
        <p:nvSpPr>
          <p:cNvPr id="8" name="TextBox 7">
            <a:extLst>
              <a:ext uri="{FF2B5EF4-FFF2-40B4-BE49-F238E27FC236}">
                <a16:creationId xmlns:a16="http://schemas.microsoft.com/office/drawing/2014/main" id="{09EDD57F-F711-4FE8-AEFA-EB49E1056D5D}"/>
              </a:ext>
            </a:extLst>
          </p:cNvPr>
          <p:cNvSpPr txBox="1"/>
          <p:nvPr/>
        </p:nvSpPr>
        <p:spPr>
          <a:xfrm>
            <a:off x="6096000" y="1375091"/>
            <a:ext cx="5346699" cy="1200329"/>
          </a:xfrm>
          <a:prstGeom prst="rect">
            <a:avLst/>
          </a:prstGeom>
          <a:noFill/>
        </p:spPr>
        <p:txBody>
          <a:bodyPr wrap="square" rtlCol="0">
            <a:spAutoFit/>
          </a:bodyPr>
          <a:lstStyle/>
          <a:p>
            <a:r>
              <a:rPr lang="en-US" sz="3600" b="1" dirty="0"/>
              <a:t>Best day to send email during Covid:</a:t>
            </a:r>
          </a:p>
        </p:txBody>
      </p:sp>
      <p:sp>
        <p:nvSpPr>
          <p:cNvPr id="9" name="TextBox 8">
            <a:extLst>
              <a:ext uri="{FF2B5EF4-FFF2-40B4-BE49-F238E27FC236}">
                <a16:creationId xmlns:a16="http://schemas.microsoft.com/office/drawing/2014/main" id="{FCAED630-7F47-4F81-B216-2BA5EE001D65}"/>
              </a:ext>
            </a:extLst>
          </p:cNvPr>
          <p:cNvSpPr txBox="1"/>
          <p:nvPr/>
        </p:nvSpPr>
        <p:spPr>
          <a:xfrm>
            <a:off x="6638721" y="6173154"/>
            <a:ext cx="4581703" cy="369332"/>
          </a:xfrm>
          <a:prstGeom prst="rect">
            <a:avLst/>
          </a:prstGeom>
          <a:noFill/>
        </p:spPr>
        <p:txBody>
          <a:bodyPr wrap="none" rtlCol="0">
            <a:spAutoFit/>
          </a:bodyPr>
          <a:lstStyle/>
          <a:p>
            <a:r>
              <a:rPr lang="en-US" sz="900" b="1" u="sng"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https://www.campaignmonitor.com/resources/guides/covid-19-email-benchmarks/#three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900" dirty="0"/>
          </a:p>
        </p:txBody>
      </p:sp>
    </p:spTree>
    <p:extLst>
      <p:ext uri="{BB962C8B-B14F-4D97-AF65-F5344CB8AC3E}">
        <p14:creationId xmlns:p14="http://schemas.microsoft.com/office/powerpoint/2010/main" val="207935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4842-BA33-44BC-8CDA-C45E7F52D4A2}"/>
              </a:ext>
            </a:extLst>
          </p:cNvPr>
          <p:cNvSpPr>
            <a:spLocks noGrp="1"/>
          </p:cNvSpPr>
          <p:nvPr>
            <p:ph type="title"/>
          </p:nvPr>
        </p:nvSpPr>
        <p:spPr>
          <a:xfrm>
            <a:off x="203230" y="149080"/>
            <a:ext cx="5165724" cy="2557463"/>
          </a:xfrm>
        </p:spPr>
        <p:txBody>
          <a:bodyPr anchor="ctr">
            <a:normAutofit/>
          </a:bodyPr>
          <a:lstStyle/>
          <a:p>
            <a:r>
              <a:rPr lang="en-US" sz="4800" dirty="0"/>
              <a:t>Repeat Purchase Rate</a:t>
            </a:r>
          </a:p>
        </p:txBody>
      </p:sp>
      <p:sp>
        <p:nvSpPr>
          <p:cNvPr id="10" name="Content Placeholder 2">
            <a:extLst>
              <a:ext uri="{FF2B5EF4-FFF2-40B4-BE49-F238E27FC236}">
                <a16:creationId xmlns:a16="http://schemas.microsoft.com/office/drawing/2014/main" id="{BCB9191C-7CA0-4874-9112-DD0776A08FD6}"/>
              </a:ext>
            </a:extLst>
          </p:cNvPr>
          <p:cNvSpPr>
            <a:spLocks noGrp="1"/>
          </p:cNvSpPr>
          <p:nvPr>
            <p:ph idx="1"/>
          </p:nvPr>
        </p:nvSpPr>
        <p:spPr>
          <a:xfrm>
            <a:off x="5100637" y="295273"/>
            <a:ext cx="6791325" cy="2557463"/>
          </a:xfrm>
        </p:spPr>
        <p:txBody>
          <a:bodyPr>
            <a:noAutofit/>
          </a:bodyPr>
          <a:lstStyle/>
          <a:p>
            <a:r>
              <a:rPr lang="en-US" dirty="0"/>
              <a:t>According to the data the repeat purchase rate for  all users was 19.74%</a:t>
            </a:r>
          </a:p>
          <a:p>
            <a:r>
              <a:rPr lang="en-US" dirty="0"/>
              <a:t>The top 2 industries that averaged the highest number of repeating purchases was Apparel and Jewelry (at 3.06 and 2.63 respectively)</a:t>
            </a:r>
          </a:p>
          <a:p>
            <a:r>
              <a:rPr lang="en-US" dirty="0"/>
              <a:t>Comparatively the top merchant that averaged the highest number of repeating purchases was Yorkshire Terrier. The data shows that positive repeat purchase rate doesn’t correlate with high profit yield. </a:t>
            </a:r>
          </a:p>
        </p:txBody>
      </p:sp>
      <p:sp>
        <p:nvSpPr>
          <p:cNvPr id="4" name="Slide Number Placeholder 3">
            <a:extLst>
              <a:ext uri="{FF2B5EF4-FFF2-40B4-BE49-F238E27FC236}">
                <a16:creationId xmlns:a16="http://schemas.microsoft.com/office/drawing/2014/main" id="{2211A5DF-A891-4957-B827-6572F4E4B97D}"/>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6</a:t>
            </a:fld>
            <a:endParaRPr lang="en-US" sz="800" dirty="0"/>
          </a:p>
        </p:txBody>
      </p:sp>
      <p:sp>
        <p:nvSpPr>
          <p:cNvPr id="12" name="Picture Placeholder 4">
            <a:extLst>
              <a:ext uri="{FF2B5EF4-FFF2-40B4-BE49-F238E27FC236}">
                <a16:creationId xmlns:a16="http://schemas.microsoft.com/office/drawing/2014/main" id="{867E95BB-95F7-4FBB-8602-C26CCA4F7D09}"/>
              </a:ext>
            </a:extLst>
          </p:cNvPr>
          <p:cNvSpPr>
            <a:spLocks noGrp="1"/>
          </p:cNvSpPr>
          <p:nvPr>
            <p:ph type="pic" sz="quarter" idx="13"/>
          </p:nvPr>
        </p:nvSpPr>
        <p:spPr>
          <a:xfrm>
            <a:off x="371476" y="3233941"/>
            <a:ext cx="11520486" cy="2966833"/>
          </a:xfrm>
        </p:spPr>
      </p:sp>
      <p:pic>
        <p:nvPicPr>
          <p:cNvPr id="9" name="Picture 8">
            <a:extLst>
              <a:ext uri="{FF2B5EF4-FFF2-40B4-BE49-F238E27FC236}">
                <a16:creationId xmlns:a16="http://schemas.microsoft.com/office/drawing/2014/main" id="{785DCB24-1361-458B-AF04-103FE20B73A5}"/>
              </a:ext>
            </a:extLst>
          </p:cNvPr>
          <p:cNvPicPr>
            <a:picLocks noChangeAspect="1"/>
          </p:cNvPicPr>
          <p:nvPr/>
        </p:nvPicPr>
        <p:blipFill>
          <a:blip r:embed="rId2"/>
          <a:stretch>
            <a:fillRect/>
          </a:stretch>
        </p:blipFill>
        <p:spPr>
          <a:xfrm>
            <a:off x="389747" y="2048741"/>
            <a:ext cx="4524373" cy="1172396"/>
          </a:xfrm>
          <a:prstGeom prst="rect">
            <a:avLst/>
          </a:prstGeom>
        </p:spPr>
      </p:pic>
      <p:pic>
        <p:nvPicPr>
          <p:cNvPr id="13" name="Picture 12">
            <a:extLst>
              <a:ext uri="{FF2B5EF4-FFF2-40B4-BE49-F238E27FC236}">
                <a16:creationId xmlns:a16="http://schemas.microsoft.com/office/drawing/2014/main" id="{6CBDBC90-93BF-4576-9B2A-4F553A636D15}"/>
              </a:ext>
            </a:extLst>
          </p:cNvPr>
          <p:cNvPicPr>
            <a:picLocks noChangeAspect="1"/>
          </p:cNvPicPr>
          <p:nvPr/>
        </p:nvPicPr>
        <p:blipFill>
          <a:blip r:embed="rId3"/>
          <a:stretch>
            <a:fillRect/>
          </a:stretch>
        </p:blipFill>
        <p:spPr>
          <a:xfrm>
            <a:off x="371476" y="3233941"/>
            <a:ext cx="4997478" cy="2966834"/>
          </a:xfrm>
          <a:prstGeom prst="rect">
            <a:avLst/>
          </a:prstGeom>
        </p:spPr>
      </p:pic>
      <p:sp>
        <p:nvSpPr>
          <p:cNvPr id="3" name="TextBox 2">
            <a:extLst>
              <a:ext uri="{FF2B5EF4-FFF2-40B4-BE49-F238E27FC236}">
                <a16:creationId xmlns:a16="http://schemas.microsoft.com/office/drawing/2014/main" id="{66959DF6-0EF5-4D37-BA8B-8B6156308862}"/>
              </a:ext>
            </a:extLst>
          </p:cNvPr>
          <p:cNvSpPr txBox="1"/>
          <p:nvPr/>
        </p:nvSpPr>
        <p:spPr>
          <a:xfrm>
            <a:off x="5368954" y="3221137"/>
            <a:ext cx="6523008" cy="2862322"/>
          </a:xfrm>
          <a:prstGeom prst="rect">
            <a:avLst/>
          </a:prstGeom>
          <a:noFill/>
        </p:spPr>
        <p:txBody>
          <a:bodyPr wrap="square" rtlCol="0">
            <a:spAutoFit/>
          </a:bodyPr>
          <a:lstStyle/>
          <a:p>
            <a:r>
              <a:rPr lang="en-US" dirty="0"/>
              <a:t>#Calculating repeat purchase rate</a:t>
            </a:r>
          </a:p>
          <a:p>
            <a:r>
              <a:rPr lang="en-US" b="1" dirty="0" err="1"/>
              <a:t>Repeat_customer</a:t>
            </a:r>
            <a:r>
              <a:rPr lang="en-US" b="1" dirty="0"/>
              <a:t> </a:t>
            </a:r>
            <a:r>
              <a:rPr lang="en-US" dirty="0"/>
              <a:t>= </a:t>
            </a:r>
            <a:r>
              <a:rPr lang="en-US" dirty="0" err="1"/>
              <a:t>merchant_performance_rates.groupby</a:t>
            </a:r>
            <a:r>
              <a:rPr lang="en-US" dirty="0"/>
              <a:t>(‘</a:t>
            </a:r>
            <a:r>
              <a:rPr lang="en-US" dirty="0" err="1"/>
              <a:t>user_id</a:t>
            </a:r>
            <a:r>
              <a:rPr lang="en-US" dirty="0"/>
              <a:t>’).</a:t>
            </a:r>
            <a:r>
              <a:rPr lang="en-US" dirty="0" err="1"/>
              <a:t>confirmed.sum</a:t>
            </a:r>
            <a:r>
              <a:rPr lang="en-US" dirty="0"/>
              <a:t>()</a:t>
            </a:r>
          </a:p>
          <a:p>
            <a:r>
              <a:rPr lang="en-US" b="1" dirty="0" err="1"/>
              <a:t>Total_purchasers</a:t>
            </a:r>
            <a:r>
              <a:rPr lang="en-US" b="1" dirty="0"/>
              <a:t> </a:t>
            </a:r>
            <a:r>
              <a:rPr lang="en-US" dirty="0"/>
              <a:t>= </a:t>
            </a:r>
          </a:p>
          <a:p>
            <a:r>
              <a:rPr lang="en-US" dirty="0" err="1"/>
              <a:t>repeat_customer.loc</a:t>
            </a:r>
            <a:r>
              <a:rPr lang="en-US" dirty="0"/>
              <a:t>[</a:t>
            </a:r>
            <a:r>
              <a:rPr lang="en-US" dirty="0" err="1"/>
              <a:t>repeat_customer</a:t>
            </a:r>
            <a:r>
              <a:rPr lang="en-US" dirty="0"/>
              <a:t> &gt; 0]</a:t>
            </a:r>
          </a:p>
          <a:p>
            <a:r>
              <a:rPr lang="en-US" b="1" dirty="0" err="1"/>
              <a:t>Repeat_purchasers</a:t>
            </a:r>
            <a:r>
              <a:rPr lang="en-US" b="1" dirty="0"/>
              <a:t> </a:t>
            </a:r>
            <a:r>
              <a:rPr lang="en-US" dirty="0"/>
              <a:t>= </a:t>
            </a:r>
          </a:p>
          <a:p>
            <a:r>
              <a:rPr lang="en-US" dirty="0" err="1"/>
              <a:t>total_purchasers.loc</a:t>
            </a:r>
            <a:r>
              <a:rPr lang="en-US" dirty="0"/>
              <a:t>[</a:t>
            </a:r>
            <a:r>
              <a:rPr lang="en-US" dirty="0" err="1"/>
              <a:t>total_purchasers</a:t>
            </a:r>
            <a:r>
              <a:rPr lang="en-US" dirty="0"/>
              <a:t> &gt; 1]</a:t>
            </a:r>
          </a:p>
          <a:p>
            <a:r>
              <a:rPr lang="en-US" b="1" dirty="0" err="1"/>
              <a:t>Repeat_purchase_rate</a:t>
            </a:r>
            <a:r>
              <a:rPr lang="en-US" b="1" dirty="0"/>
              <a:t> </a:t>
            </a:r>
            <a:r>
              <a:rPr lang="en-US" dirty="0"/>
              <a:t>= </a:t>
            </a:r>
            <a:r>
              <a:rPr lang="en-US" dirty="0" err="1"/>
              <a:t>repeat_purchasers.count</a:t>
            </a:r>
            <a:r>
              <a:rPr lang="en-US" dirty="0"/>
              <a:t>()/</a:t>
            </a:r>
            <a:r>
              <a:rPr lang="en-US" dirty="0" err="1"/>
              <a:t>total_purchasers.coun</a:t>
            </a:r>
            <a:r>
              <a:rPr lang="en-US" dirty="0"/>
              <a:t>()</a:t>
            </a:r>
          </a:p>
          <a:p>
            <a:endParaRPr lang="en-US" dirty="0"/>
          </a:p>
        </p:txBody>
      </p:sp>
    </p:spTree>
    <p:extLst>
      <p:ext uri="{BB962C8B-B14F-4D97-AF65-F5344CB8AC3E}">
        <p14:creationId xmlns:p14="http://schemas.microsoft.com/office/powerpoint/2010/main" val="3654671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D3B27-5A46-4656-9AA7-F774C437C309}"/>
              </a:ext>
            </a:extLst>
          </p:cNvPr>
          <p:cNvSpPr>
            <a:spLocks noGrp="1"/>
          </p:cNvSpPr>
          <p:nvPr>
            <p:ph type="title"/>
          </p:nvPr>
        </p:nvSpPr>
        <p:spPr/>
        <p:txBody>
          <a:bodyPr/>
          <a:lstStyle/>
          <a:p>
            <a:r>
              <a:rPr lang="en-US" dirty="0"/>
              <a:t>Appendix</a:t>
            </a:r>
          </a:p>
        </p:txBody>
      </p:sp>
      <p:sp>
        <p:nvSpPr>
          <p:cNvPr id="3" name="Slide Number Placeholder 2">
            <a:extLst>
              <a:ext uri="{FF2B5EF4-FFF2-40B4-BE49-F238E27FC236}">
                <a16:creationId xmlns:a16="http://schemas.microsoft.com/office/drawing/2014/main" id="{05835330-B9E8-4E41-AB27-402B0A41CD39}"/>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7" name="Text Placeholder 6">
            <a:extLst>
              <a:ext uri="{FF2B5EF4-FFF2-40B4-BE49-F238E27FC236}">
                <a16:creationId xmlns:a16="http://schemas.microsoft.com/office/drawing/2014/main" id="{93B85E81-1CF7-4F61-B975-904F4D152B22}"/>
              </a:ext>
            </a:extLst>
          </p:cNvPr>
          <p:cNvSpPr>
            <a:spLocks noGrp="1"/>
          </p:cNvSpPr>
          <p:nvPr>
            <p:ph type="body" idx="1"/>
          </p:nvPr>
        </p:nvSpPr>
        <p:spPr>
          <a:xfrm>
            <a:off x="371475" y="1016000"/>
            <a:ext cx="10173486" cy="518457"/>
          </a:xfrm>
        </p:spPr>
        <p:txBody>
          <a:bodyPr>
            <a:normAutofit/>
          </a:bodyPr>
          <a:lstStyle/>
          <a:p>
            <a:r>
              <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After exploring the data, what additional data what you need to create actionable insights:</a:t>
            </a:r>
            <a:endParaRPr lang="en-US" dirty="0">
              <a:solidFill>
                <a:srgbClr val="FF0000"/>
              </a:solidFill>
            </a:endParaRPr>
          </a:p>
        </p:txBody>
      </p:sp>
      <p:sp>
        <p:nvSpPr>
          <p:cNvPr id="8" name="Content Placeholder 7">
            <a:extLst>
              <a:ext uri="{FF2B5EF4-FFF2-40B4-BE49-F238E27FC236}">
                <a16:creationId xmlns:a16="http://schemas.microsoft.com/office/drawing/2014/main" id="{18ECB33C-BDF2-4351-AD27-3D61BFD710C8}"/>
              </a:ext>
            </a:extLst>
          </p:cNvPr>
          <p:cNvSpPr>
            <a:spLocks noGrp="1"/>
          </p:cNvSpPr>
          <p:nvPr>
            <p:ph sz="half" idx="2"/>
          </p:nvPr>
        </p:nvSpPr>
        <p:spPr>
          <a:xfrm>
            <a:off x="371475" y="1724753"/>
            <a:ext cx="11341916" cy="4857225"/>
          </a:xfrm>
        </p:spPr>
        <p:txBody>
          <a:bodyPr>
            <a:normAutofit lnSpcReduction="10000"/>
          </a:bodyPr>
          <a:lstStyle/>
          <a:p>
            <a:r>
              <a:rPr lang="en-US" sz="2200" dirty="0">
                <a:solidFill>
                  <a:schemeClr val="tx1">
                    <a:lumMod val="75000"/>
                  </a:schemeClr>
                </a:solidFill>
              </a:rPr>
              <a:t>In order to attract users with more success and minimize churn rate, it would help to understand demographics associated with users. With this information we can ask:</a:t>
            </a:r>
          </a:p>
          <a:p>
            <a:pPr lvl="1"/>
            <a:r>
              <a:rPr lang="en-US" sz="2200" dirty="0">
                <a:solidFill>
                  <a:schemeClr val="tx1">
                    <a:lumMod val="75000"/>
                  </a:schemeClr>
                </a:solidFill>
              </a:rPr>
              <a:t>Why is it that ____ has the highest churn rate amongst 20-25 year </a:t>
            </a:r>
            <a:r>
              <a:rPr lang="en-US" sz="2200" dirty="0" err="1">
                <a:solidFill>
                  <a:schemeClr val="tx1">
                    <a:lumMod val="75000"/>
                  </a:schemeClr>
                </a:solidFill>
              </a:rPr>
              <a:t>olds</a:t>
            </a:r>
            <a:r>
              <a:rPr lang="en-US" sz="2200" dirty="0">
                <a:solidFill>
                  <a:schemeClr val="tx1">
                    <a:lumMod val="75000"/>
                  </a:schemeClr>
                </a:solidFill>
              </a:rPr>
              <a:t>?</a:t>
            </a:r>
          </a:p>
          <a:p>
            <a:r>
              <a:rPr lang="en-US" sz="2200" dirty="0">
                <a:solidFill>
                  <a:schemeClr val="tx1">
                    <a:lumMod val="75000"/>
                  </a:schemeClr>
                </a:solidFill>
              </a:rPr>
              <a:t>Nuanced analytics such as psychographics can then be applied if the management team is of the belief that behavior propagates throughout the entire supply chain. Data points such as these can then be funneled into optimized forecasting models. </a:t>
            </a:r>
          </a:p>
          <a:p>
            <a:r>
              <a:rPr lang="en-US" sz="2200" dirty="0">
                <a:solidFill>
                  <a:schemeClr val="tx1">
                    <a:lumMod val="75000"/>
                  </a:schemeClr>
                </a:solidFill>
              </a:rPr>
              <a:t>Instead of ranking users based on churn likelihood, you can also rank them in priority of when they’re most likely to churn. Having this sort of knowledge helps the marketing department lessen the probability of a churn by communicating new or existing promotions that may be user-specific (contextualized by each user’s unique profile)</a:t>
            </a:r>
          </a:p>
          <a:p>
            <a:r>
              <a:rPr lang="en-US" sz="2200" kern="1200" dirty="0">
                <a:solidFill>
                  <a:srgbClr val="26282F"/>
                </a:solidFill>
                <a:effectLst/>
                <a:latin typeface="Calibri Light" panose="020F0302020204030204" pitchFamily="34" charset="0"/>
                <a:ea typeface="+mn-ea"/>
                <a:cs typeface="+mn-cs"/>
              </a:rPr>
              <a:t>Another other question I’d want to ask is: what devices are linked to the multiple marketing channels? Which devices are the most effective for each medium and why? I could use this data to see if the system of crediting touchpoints is in fact the most optimal system. Splitting marketing channel credit (i.e. forgoing last interaction attribution model) might require more work, but it can very well lead to direct profit increases in both the short and long term</a:t>
            </a:r>
            <a:endParaRPr lang="en-US" sz="2200" dirty="0">
              <a:effectLst/>
            </a:endParaRPr>
          </a:p>
          <a:p>
            <a:endParaRPr lang="en-US" dirty="0">
              <a:solidFill>
                <a:schemeClr val="tx1">
                  <a:lumMod val="75000"/>
                </a:schemeClr>
              </a:solidFill>
            </a:endParaRPr>
          </a:p>
        </p:txBody>
      </p:sp>
    </p:spTree>
    <p:extLst>
      <p:ext uri="{BB962C8B-B14F-4D97-AF65-F5344CB8AC3E}">
        <p14:creationId xmlns:p14="http://schemas.microsoft.com/office/powerpoint/2010/main" val="2327312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F79CB-FCBF-45B3-87F2-7F3818082BBB}"/>
              </a:ext>
            </a:extLst>
          </p:cNvPr>
          <p:cNvSpPr>
            <a:spLocks noGrp="1"/>
          </p:cNvSpPr>
          <p:nvPr>
            <p:ph type="title"/>
          </p:nvPr>
        </p:nvSpPr>
        <p:spPr/>
        <p:txBody>
          <a:bodyPr/>
          <a:lstStyle/>
          <a:p>
            <a:r>
              <a:rPr lang="en-US" dirty="0"/>
              <a:t>Appendix (</a:t>
            </a:r>
            <a:r>
              <a:rPr lang="en-US" dirty="0" err="1"/>
              <a:t>cont</a:t>
            </a:r>
            <a:r>
              <a:rPr lang="en-US" dirty="0"/>
              <a:t>)</a:t>
            </a:r>
          </a:p>
        </p:txBody>
      </p:sp>
      <p:sp>
        <p:nvSpPr>
          <p:cNvPr id="3" name="Slide Number Placeholder 2">
            <a:extLst>
              <a:ext uri="{FF2B5EF4-FFF2-40B4-BE49-F238E27FC236}">
                <a16:creationId xmlns:a16="http://schemas.microsoft.com/office/drawing/2014/main" id="{73E44FBF-0388-47DD-97AC-0C9A76D4A65F}"/>
              </a:ext>
            </a:extLst>
          </p:cNvPr>
          <p:cNvSpPr>
            <a:spLocks noGrp="1"/>
          </p:cNvSpPr>
          <p:nvPr>
            <p:ph type="sldNum" sz="quarter" idx="12"/>
          </p:nvPr>
        </p:nvSpPr>
        <p:spPr/>
        <p:txBody>
          <a:bodyPr/>
          <a:lstStyle/>
          <a:p>
            <a:fld id="{03DC2DEF-D2FE-4B45-ABA4-9F153FD1C98A}" type="slidenum">
              <a:rPr lang="en-US" smtClean="0"/>
              <a:t>8</a:t>
            </a:fld>
            <a:endParaRPr lang="en-US" dirty="0"/>
          </a:p>
        </p:txBody>
      </p:sp>
      <p:sp>
        <p:nvSpPr>
          <p:cNvPr id="7" name="Text Placeholder 6">
            <a:extLst>
              <a:ext uri="{FF2B5EF4-FFF2-40B4-BE49-F238E27FC236}">
                <a16:creationId xmlns:a16="http://schemas.microsoft.com/office/drawing/2014/main" id="{C3CAAF14-FD5C-444E-A1F0-94A63FC85C17}"/>
              </a:ext>
            </a:extLst>
          </p:cNvPr>
          <p:cNvSpPr>
            <a:spLocks noGrp="1"/>
          </p:cNvSpPr>
          <p:nvPr>
            <p:ph type="body" idx="1"/>
          </p:nvPr>
        </p:nvSpPr>
        <p:spPr>
          <a:xfrm>
            <a:off x="3450912" y="1016000"/>
            <a:ext cx="5058397" cy="1049105"/>
          </a:xfrm>
        </p:spPr>
        <p:txBody>
          <a:bodyPr>
            <a:noAutofit/>
          </a:bodyPr>
          <a:lstStyle/>
          <a:p>
            <a:r>
              <a:rPr lang="en-US" sz="3200" dirty="0">
                <a:solidFill>
                  <a:schemeClr val="tx1"/>
                </a:solidFill>
                <a:highlight>
                  <a:srgbClr val="C0C0C0"/>
                </a:highlight>
              </a:rPr>
              <a:t>Time Series Cohort Analysis</a:t>
            </a:r>
          </a:p>
        </p:txBody>
      </p:sp>
      <p:sp>
        <p:nvSpPr>
          <p:cNvPr id="8" name="Content Placeholder 7">
            <a:extLst>
              <a:ext uri="{FF2B5EF4-FFF2-40B4-BE49-F238E27FC236}">
                <a16:creationId xmlns:a16="http://schemas.microsoft.com/office/drawing/2014/main" id="{F09B198F-E5B4-4D6B-BA8A-CDE410223002}"/>
              </a:ext>
            </a:extLst>
          </p:cNvPr>
          <p:cNvSpPr>
            <a:spLocks noGrp="1"/>
          </p:cNvSpPr>
          <p:nvPr>
            <p:ph sz="half" idx="2"/>
          </p:nvPr>
        </p:nvSpPr>
        <p:spPr>
          <a:xfrm>
            <a:off x="467304" y="2065105"/>
            <a:ext cx="10891390" cy="4177673"/>
          </a:xfrm>
        </p:spPr>
        <p:txBody>
          <a:bodyPr>
            <a:noAutofit/>
          </a:bodyPr>
          <a:lstStyle/>
          <a:p>
            <a:r>
              <a:rPr lang="en-US" sz="2000" dirty="0">
                <a:solidFill>
                  <a:srgbClr val="2B2B2B"/>
                </a:solidFill>
                <a:effectLst/>
                <a:latin typeface="Roboto"/>
                <a:ea typeface="Calibri" panose="020F0502020204030204" pitchFamily="34" charset="0"/>
                <a:cs typeface="Times New Roman" panose="02020603050405020304" pitchFamily="18" charset="0"/>
              </a:rPr>
              <a:t>Given time series data we could do a </a:t>
            </a:r>
            <a:r>
              <a:rPr lang="en-US" sz="2000" b="1" dirty="0">
                <a:solidFill>
                  <a:srgbClr val="2B2B2B"/>
                </a:solidFill>
                <a:effectLst/>
                <a:latin typeface="Roboto"/>
                <a:ea typeface="Calibri" panose="020F0502020204030204" pitchFamily="34" charset="0"/>
                <a:cs typeface="Times New Roman" panose="02020603050405020304" pitchFamily="18" charset="0"/>
              </a:rPr>
              <a:t>cohort analyses and track behavior over time such as repeat purchase rate </a:t>
            </a:r>
            <a:r>
              <a:rPr lang="en-US" sz="2000" dirty="0">
                <a:solidFill>
                  <a:srgbClr val="2B2B2B"/>
                </a:solidFill>
                <a:effectLst/>
                <a:latin typeface="Roboto"/>
                <a:ea typeface="Calibri" panose="020F0502020204030204" pitchFamily="34" charset="0"/>
                <a:cs typeface="Times New Roman" panose="02020603050405020304" pitchFamily="18" charset="0"/>
              </a:rPr>
              <a:t>or</a:t>
            </a:r>
            <a:r>
              <a:rPr lang="en-US" sz="2000" b="1" dirty="0">
                <a:solidFill>
                  <a:srgbClr val="2B2B2B"/>
                </a:solidFill>
                <a:effectLst/>
                <a:latin typeface="Roboto"/>
                <a:ea typeface="Calibri" panose="020F0502020204030204" pitchFamily="34" charset="0"/>
                <a:cs typeface="Times New Roman" panose="02020603050405020304" pitchFamily="18" charset="0"/>
              </a:rPr>
              <a:t> customer retention</a:t>
            </a:r>
            <a:r>
              <a:rPr lang="en-US" sz="2000" dirty="0">
                <a:solidFill>
                  <a:srgbClr val="2B2B2B"/>
                </a:solidFill>
                <a:effectLst/>
                <a:latin typeface="Roboto"/>
                <a:ea typeface="Calibri" panose="020F0502020204030204" pitchFamily="34" charset="0"/>
                <a:cs typeface="Times New Roman" panose="02020603050405020304" pitchFamily="18" charset="0"/>
              </a:rPr>
              <a:t> (% of active users over total customers) and visualize on a heatmap</a:t>
            </a:r>
          </a:p>
          <a:p>
            <a:pPr>
              <a:lnSpc>
                <a:spcPct val="107000"/>
              </a:lnSpc>
              <a:spcBef>
                <a:spcPts val="0"/>
              </a:spcBef>
            </a:pPr>
            <a:r>
              <a:rPr lang="en-US" sz="2000" dirty="0">
                <a:solidFill>
                  <a:srgbClr val="2B2B2B"/>
                </a:solidFill>
                <a:effectLst/>
                <a:latin typeface="Roboto"/>
                <a:ea typeface="Calibri" panose="020F0502020204030204" pitchFamily="34" charset="0"/>
                <a:cs typeface="Times New Roman" panose="02020603050405020304" pitchFamily="18" charset="0"/>
              </a:rPr>
              <a:t>Can use </a:t>
            </a:r>
            <a:r>
              <a:rPr lang="en-US" sz="2000" b="1" dirty="0">
                <a:solidFill>
                  <a:srgbClr val="2B2B2B"/>
                </a:solidFill>
                <a:effectLst/>
                <a:latin typeface="Roboto"/>
                <a:ea typeface="Calibri" panose="020F0502020204030204" pitchFamily="34" charset="0"/>
                <a:cs typeface="Times New Roman" panose="02020603050405020304" pitchFamily="18" charset="0"/>
              </a:rPr>
              <a:t>dates</a:t>
            </a:r>
            <a:r>
              <a:rPr lang="en-US" sz="2000" dirty="0">
                <a:solidFill>
                  <a:srgbClr val="2B2B2B"/>
                </a:solidFill>
                <a:effectLst/>
                <a:latin typeface="Roboto"/>
                <a:ea typeface="Calibri" panose="020F0502020204030204" pitchFamily="34" charset="0"/>
                <a:cs typeface="Times New Roman" panose="02020603050405020304" pitchFamily="18" charset="0"/>
              </a:rPr>
              <a:t> from a wider time period to determine purchasing seasonality</a:t>
            </a:r>
            <a:r>
              <a:rPr lang="en-US" sz="2000" dirty="0">
                <a:effectLst/>
                <a:latin typeface="Roboto"/>
                <a:ea typeface="Calibri" panose="020F0502020204030204" pitchFamily="34" charset="0"/>
                <a:cs typeface="Times New Roman" panose="02020603050405020304" pitchFamily="18" charset="0"/>
              </a:rPr>
              <a:t> </a:t>
            </a:r>
            <a:r>
              <a:rPr lang="en-US" sz="2000" dirty="0">
                <a:solidFill>
                  <a:srgbClr val="2B2B2B"/>
                </a:solidFill>
                <a:effectLst/>
                <a:latin typeface="Roboto"/>
                <a:ea typeface="Calibri" panose="020F0502020204030204" pitchFamily="34" charset="0"/>
                <a:cs typeface="Times New Roman" panose="02020603050405020304" pitchFamily="18" charset="0"/>
              </a:rPr>
              <a:t>(</a:t>
            </a:r>
            <a:r>
              <a:rPr lang="en-US" sz="2000" dirty="0" err="1">
                <a:solidFill>
                  <a:srgbClr val="2B2B2B"/>
                </a:solidFill>
                <a:effectLst/>
                <a:latin typeface="Roboto"/>
                <a:ea typeface="Calibri" panose="020F0502020204030204" pitchFamily="34" charset="0"/>
                <a:cs typeface="Times New Roman" panose="02020603050405020304" pitchFamily="18" charset="0"/>
              </a:rPr>
              <a:t>i.e</a:t>
            </a:r>
            <a:r>
              <a:rPr lang="en-US" sz="2000" dirty="0">
                <a:solidFill>
                  <a:srgbClr val="2B2B2B"/>
                </a:solidFill>
                <a:effectLst/>
                <a:latin typeface="Roboto"/>
                <a:ea typeface="Calibri" panose="020F0502020204030204" pitchFamily="34" charset="0"/>
                <a:cs typeface="Times New Roman" panose="02020603050405020304" pitchFamily="18" charset="0"/>
              </a:rPr>
              <a:t> weekly trend that might suggest users did most of their purchasing on the weekend)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000" dirty="0">
                <a:solidFill>
                  <a:srgbClr val="2B2B2B"/>
                </a:solidFill>
                <a:effectLst/>
                <a:latin typeface="Roboto"/>
                <a:ea typeface="Calibri" panose="020F0502020204030204" pitchFamily="34" charset="0"/>
                <a:cs typeface="Times New Roman" panose="02020603050405020304" pitchFamily="18" charset="0"/>
              </a:rPr>
              <a:t>Seasonality can hide larger trends so we can correct seasonality by calculating a </a:t>
            </a:r>
            <a:r>
              <a:rPr lang="en-US" sz="2000" b="1" dirty="0">
                <a:solidFill>
                  <a:srgbClr val="2B2B2B"/>
                </a:solidFill>
                <a:effectLst/>
                <a:latin typeface="Roboto"/>
                <a:ea typeface="Calibri" panose="020F0502020204030204" pitchFamily="34" charset="0"/>
                <a:cs typeface="Times New Roman" panose="02020603050405020304" pitchFamily="18" charset="0"/>
              </a:rPr>
              <a:t>trailing average</a:t>
            </a:r>
          </a:p>
          <a:p>
            <a:pPr marL="1200150" lvl="2" indent="-285750">
              <a:lnSpc>
                <a:spcPct val="107000"/>
              </a:lnSpc>
              <a:spcBef>
                <a:spcPts val="0"/>
              </a:spcBef>
              <a:buFont typeface="Courier New" panose="02070309020205020404" pitchFamily="49" charset="0"/>
              <a:buChar char="o"/>
            </a:pPr>
            <a:r>
              <a:rPr lang="en-US" sz="1800" dirty="0">
                <a:solidFill>
                  <a:srgbClr val="2B2B2B"/>
                </a:solidFill>
                <a:effectLst/>
                <a:latin typeface="Roboto"/>
                <a:ea typeface="Calibri" panose="020F0502020204030204" pitchFamily="34" charset="0"/>
                <a:cs typeface="Times New Roman" panose="02020603050405020304" pitchFamily="18" charset="0"/>
              </a:rPr>
              <a:t>Trailing average sets the value for a given day as the average over the past N days (for a weekly training average, N=7</a:t>
            </a:r>
            <a:r>
              <a:rPr lang="en-US" sz="1800" b="1" dirty="0">
                <a:solidFill>
                  <a:srgbClr val="2B2B2B"/>
                </a:solidFill>
                <a:effectLst/>
                <a:latin typeface="Roboto"/>
                <a:ea typeface="Calibri" panose="020F0502020204030204" pitchFamily="34" charset="0"/>
                <a:cs typeface="Times New Roman" panose="02020603050405020304" pitchFamily="18" charset="0"/>
              </a:rPr>
              <a:t> </a:t>
            </a:r>
            <a:r>
              <a:rPr lang="en-US" sz="1800" b="1" dirty="0">
                <a:effectLst/>
                <a:latin typeface="Roboto"/>
                <a:ea typeface="Calibri" panose="020F0502020204030204" pitchFamily="34" charset="0"/>
                <a:cs typeface="Times New Roman" panose="02020603050405020304" pitchFamily="18" charset="0"/>
              </a:rPr>
              <a:t>trailing</a:t>
            </a:r>
            <a:endParaRPr lang="en-US" sz="2000" dirty="0">
              <a:solidFill>
                <a:srgbClr val="2B2B2B"/>
              </a:solidFill>
              <a:effectLst/>
              <a:latin typeface="Roboto"/>
              <a:ea typeface="Calibri" panose="020F0502020204030204" pitchFamily="34" charset="0"/>
              <a:cs typeface="Times New Roman" panose="02020603050405020304" pitchFamily="18" charset="0"/>
            </a:endParaRPr>
          </a:p>
          <a:p>
            <a:r>
              <a:rPr lang="en-US" sz="2000" dirty="0">
                <a:solidFill>
                  <a:srgbClr val="2B2B2B"/>
                </a:solidFill>
                <a:effectLst/>
                <a:latin typeface="Roboto"/>
                <a:ea typeface="Calibri" panose="020F0502020204030204" pitchFamily="34" charset="0"/>
                <a:cs typeface="Times New Roman" panose="02020603050405020304" pitchFamily="18" charset="0"/>
              </a:rPr>
              <a:t>Can also use dates to apply </a:t>
            </a:r>
            <a:r>
              <a:rPr lang="en-US" sz="2000" b="1" dirty="0">
                <a:solidFill>
                  <a:srgbClr val="2B2B2B"/>
                </a:solidFill>
                <a:effectLst/>
                <a:latin typeface="Roboto"/>
                <a:ea typeface="Calibri" panose="020F0502020204030204" pitchFamily="34" charset="0"/>
                <a:cs typeface="Times New Roman" panose="02020603050405020304" pitchFamily="18" charset="0"/>
              </a:rPr>
              <a:t>exponential moving averages</a:t>
            </a:r>
            <a:r>
              <a:rPr lang="en-US" sz="2000" dirty="0">
                <a:solidFill>
                  <a:srgbClr val="2B2B2B"/>
                </a:solidFill>
                <a:effectLst/>
                <a:latin typeface="Roboto"/>
                <a:ea typeface="Calibri" panose="020F0502020204030204" pitchFamily="34" charset="0"/>
                <a:cs typeface="Times New Roman" panose="02020603050405020304" pitchFamily="18" charset="0"/>
              </a:rPr>
              <a:t> so that the </a:t>
            </a:r>
            <a:r>
              <a:rPr lang="en-US" sz="2000" b="1" dirty="0">
                <a:solidFill>
                  <a:srgbClr val="2B2B2B"/>
                </a:solidFill>
                <a:effectLst/>
                <a:latin typeface="Roboto"/>
                <a:ea typeface="Calibri" panose="020F0502020204030204" pitchFamily="34" charset="0"/>
                <a:cs typeface="Times New Roman" panose="02020603050405020304" pitchFamily="18" charset="0"/>
              </a:rPr>
              <a:t>more recent purchases are weighted heavier</a:t>
            </a:r>
            <a:r>
              <a:rPr lang="en-US" sz="2000" dirty="0">
                <a:solidFill>
                  <a:srgbClr val="2B2B2B"/>
                </a:solidFill>
                <a:effectLst/>
                <a:latin typeface="Roboto"/>
                <a:ea typeface="Calibri" panose="020F0502020204030204" pitchFamily="34" charset="0"/>
                <a:cs typeface="Times New Roman" panose="02020603050405020304" pitchFamily="18" charset="0"/>
              </a:rPr>
              <a:t> to determine macro trends.</a:t>
            </a:r>
          </a:p>
          <a:p>
            <a:r>
              <a:rPr lang="en-US" sz="2000" dirty="0">
                <a:solidFill>
                  <a:srgbClr val="2B2B2B"/>
                </a:solidFill>
                <a:latin typeface="Roboto"/>
                <a:ea typeface="Calibri" panose="020F0502020204030204" pitchFamily="34" charset="0"/>
                <a:cs typeface="Times New Roman" panose="02020603050405020304" pitchFamily="18" charset="0"/>
              </a:rPr>
              <a:t>We can </a:t>
            </a:r>
            <a:r>
              <a:rPr lang="en-US" sz="2000" dirty="0">
                <a:solidFill>
                  <a:srgbClr val="2B2B2B"/>
                </a:solidFill>
                <a:effectLst/>
                <a:latin typeface="Roboto"/>
                <a:ea typeface="Calibri" panose="020F0502020204030204" pitchFamily="34" charset="0"/>
                <a:cs typeface="Times New Roman" panose="02020603050405020304" pitchFamily="18" charset="0"/>
              </a:rPr>
              <a:t>create </a:t>
            </a:r>
            <a:r>
              <a:rPr lang="en-US" sz="2000" dirty="0">
                <a:solidFill>
                  <a:srgbClr val="2B2B2B"/>
                </a:solidFill>
                <a:latin typeface="Roboto"/>
                <a:ea typeface="Calibri" panose="020F0502020204030204" pitchFamily="34" charset="0"/>
                <a:cs typeface="Times New Roman" panose="02020603050405020304" pitchFamily="18" charset="0"/>
              </a:rPr>
              <a:t>a </a:t>
            </a:r>
            <a:r>
              <a:rPr lang="en-US" sz="2000" b="1" dirty="0">
                <a:solidFill>
                  <a:srgbClr val="2B2B2B"/>
                </a:solidFill>
                <a:effectLst/>
                <a:latin typeface="Roboto"/>
                <a:ea typeface="Calibri" panose="020F0502020204030204" pitchFamily="34" charset="0"/>
                <a:cs typeface="Times New Roman" panose="02020603050405020304" pitchFamily="18" charset="0"/>
              </a:rPr>
              <a:t>profile of users and marketing channels that converted fastest</a:t>
            </a:r>
            <a:r>
              <a:rPr lang="en-US" sz="2000" dirty="0">
                <a:solidFill>
                  <a:srgbClr val="2B2B2B"/>
                </a:solidFill>
                <a:effectLst/>
                <a:latin typeface="Roboto"/>
                <a:ea typeface="Calibri" panose="020F0502020204030204" pitchFamily="34" charset="0"/>
                <a:cs typeface="Times New Roman" panose="02020603050405020304" pitchFamily="18" charset="0"/>
              </a:rPr>
              <a:t> </a:t>
            </a:r>
          </a:p>
          <a:p>
            <a:pPr marL="0" indent="0">
              <a:buNone/>
            </a:pPr>
            <a:endParaRPr lang="en-US" sz="2000" dirty="0">
              <a:solidFill>
                <a:srgbClr val="2B2B2B"/>
              </a:solidFill>
              <a:effectLst/>
              <a:latin typeface="Roboto"/>
              <a:ea typeface="Calibri" panose="020F0502020204030204" pitchFamily="34" charset="0"/>
              <a:cs typeface="Times New Roman" panose="02020603050405020304" pitchFamily="18" charset="0"/>
            </a:endParaRPr>
          </a:p>
          <a:p>
            <a:pPr>
              <a:lnSpc>
                <a:spcPct val="107000"/>
              </a:lnSpc>
              <a:spcBef>
                <a:spcPts val="0"/>
              </a:spcBef>
            </a:pPr>
            <a:r>
              <a:rPr lang="en-US" sz="1600" b="1" dirty="0">
                <a:effectLst/>
                <a:latin typeface="Roboto"/>
                <a:ea typeface="Calibri" panose="020F0502020204030204" pitchFamily="34" charset="0"/>
                <a:cs typeface="Times New Roman" panose="02020603050405020304" pitchFamily="18" charset="0"/>
              </a:rPr>
              <a:t>average..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US" sz="1800" b="1" dirty="0">
                <a:effectLst/>
                <a:latin typeface="Roboto"/>
                <a:ea typeface="Calibri" panose="020F0502020204030204" pitchFamily="34" charset="0"/>
                <a:cs typeface="Times New Roman" panose="02020603050405020304" pitchFamily="18" charset="0"/>
              </a:rPr>
              <a:t>Trailing average sets the value for a given day as the average over the past N days (weekly N=7)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2224754636"/>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23802</TotalTime>
  <Words>869</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Courier New</vt:lpstr>
      <vt:lpstr>Roboto</vt:lpstr>
      <vt:lpstr>Symbol</vt:lpstr>
      <vt:lpstr>Wingdings</vt:lpstr>
      <vt:lpstr>Office Theme</vt:lpstr>
      <vt:lpstr>Marketing Analysis Challenge</vt:lpstr>
      <vt:lpstr>Marketing Channel Analysis</vt:lpstr>
      <vt:lpstr>PowerPoint Presentation</vt:lpstr>
      <vt:lpstr>Industry Analysis</vt:lpstr>
      <vt:lpstr>A/B Testing for Email Campaign</vt:lpstr>
      <vt:lpstr>Repeat Purchase Rate</vt:lpstr>
      <vt:lpstr>Appendix</vt:lpstr>
      <vt:lpstr>Appendix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Affirm Marketing Analysis</dc:title>
  <dc:creator>Chudi Egbebike</dc:creator>
  <cp:lastModifiedBy>Chudi Egbebike</cp:lastModifiedBy>
  <cp:revision>47</cp:revision>
  <dcterms:created xsi:type="dcterms:W3CDTF">2021-02-26T09:20:29Z</dcterms:created>
  <dcterms:modified xsi:type="dcterms:W3CDTF">2021-03-23T19:50:07Z</dcterms:modified>
</cp:coreProperties>
</file>