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4" r:id="rId3"/>
    <p:sldId id="379" r:id="rId4"/>
    <p:sldId id="300" r:id="rId5"/>
    <p:sldId id="349" r:id="rId6"/>
    <p:sldId id="350" r:id="rId7"/>
    <p:sldId id="351" r:id="rId8"/>
    <p:sldId id="352" r:id="rId9"/>
    <p:sldId id="353" r:id="rId10"/>
    <p:sldId id="354" r:id="rId11"/>
    <p:sldId id="359" r:id="rId12"/>
    <p:sldId id="355" r:id="rId13"/>
    <p:sldId id="357" r:id="rId14"/>
    <p:sldId id="358" r:id="rId15"/>
    <p:sldId id="366" r:id="rId16"/>
    <p:sldId id="360" r:id="rId17"/>
    <p:sldId id="361" r:id="rId18"/>
    <p:sldId id="362" r:id="rId19"/>
    <p:sldId id="380" r:id="rId20"/>
    <p:sldId id="368" r:id="rId21"/>
    <p:sldId id="381" r:id="rId22"/>
    <p:sldId id="347" r:id="rId23"/>
    <p:sldId id="369" r:id="rId24"/>
    <p:sldId id="374" r:id="rId25"/>
    <p:sldId id="375" r:id="rId26"/>
    <p:sldId id="377" r:id="rId27"/>
    <p:sldId id="382" r:id="rId28"/>
    <p:sldId id="371" r:id="rId29"/>
    <p:sldId id="372" r:id="rId30"/>
    <p:sldId id="378" r:id="rId31"/>
    <p:sldId id="270" r:id="rId32"/>
    <p:sldId id="323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87B-D42A-4FDA-A3FA-7F018A41FCB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21D5-1B30-4EB1-B194-706C835BF2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87B-D42A-4FDA-A3FA-7F018A41FCB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21D5-1B30-4EB1-B194-706C835BF2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87B-D42A-4FDA-A3FA-7F018A41FCB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21D5-1B30-4EB1-B194-706C835BF2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87B-D42A-4FDA-A3FA-7F018A41FCB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21D5-1B30-4EB1-B194-706C835BF2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87B-D42A-4FDA-A3FA-7F018A41FCB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21D5-1B30-4EB1-B194-706C835BF2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87B-D42A-4FDA-A3FA-7F018A41FCB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21D5-1B30-4EB1-B194-706C835BF2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87B-D42A-4FDA-A3FA-7F018A41FCB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21D5-1B30-4EB1-B194-706C835BF2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87B-D42A-4FDA-A3FA-7F018A41FCB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21D5-1B30-4EB1-B194-706C835BF2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87B-D42A-4FDA-A3FA-7F018A41FCB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21D5-1B30-4EB1-B194-706C835BF2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87B-D42A-4FDA-A3FA-7F018A41FCB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21D5-1B30-4EB1-B194-706C835BF2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87B-D42A-4FDA-A3FA-7F018A41FCB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21D5-1B30-4EB1-B194-706C835BF2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12AA87B-D42A-4FDA-A3FA-7F018A41FCB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FB421D5-1B30-4EB1-B194-706C835BF2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740" y="1376680"/>
            <a:ext cx="6193155" cy="1096010"/>
          </a:xfrm>
        </p:spPr>
        <p:txBody>
          <a:bodyPr>
            <a:normAutofit/>
          </a:bodyPr>
          <a:lstStyle/>
          <a:p>
            <a:r>
              <a:rPr lang="zh-CN" altLang="en-US" dirty="0"/>
              <a:t>共享内存的内核实现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86330" y="3453130"/>
            <a:ext cx="4371975" cy="1112520"/>
          </a:xfrm>
        </p:spPr>
        <p:txBody>
          <a:bodyPr>
            <a:noAutofit/>
          </a:bodyPr>
          <a:lstStyle/>
          <a:p>
            <a:pPr algn="ctr"/>
            <a:r>
              <a:rPr lang="zh-CN" altLang="en-US" dirty="0">
                <a:sym typeface="+mn-ea"/>
              </a:rPr>
              <a:t>楚东方</a:t>
            </a:r>
            <a:endParaRPr lang="en-US" altLang="zh-CN" dirty="0">
              <a:sym typeface="+mn-ea"/>
            </a:endParaRPr>
          </a:p>
          <a:p>
            <a:pPr algn="ctr"/>
            <a:r>
              <a:rPr lang="en-US" altLang="zh-CN" dirty="0"/>
              <a:t>2018•07</a:t>
            </a:r>
            <a:r>
              <a:rPr lang="en-US" altLang="zh-CN" dirty="0">
                <a:sym typeface="+mn-ea"/>
              </a:rPr>
              <a:t>•26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8292"/>
            <a:ext cx="7886700" cy="994172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  <a:sym typeface="+mn-ea"/>
              </a:rPr>
              <a:t>目录项（dentry）对象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55" y="948690"/>
            <a:ext cx="7886700" cy="53676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文件系统中大都采用的树状结构，</a:t>
            </a:r>
            <a:r>
              <a:rPr dirty="0">
                <a:solidFill>
                  <a:schemeClr val="bg1"/>
                </a:solidFill>
                <a:sym typeface="+mn-ea"/>
              </a:rPr>
              <a:t>dentry</a:t>
            </a:r>
            <a:r>
              <a:rPr lang="zh-CN" dirty="0">
                <a:solidFill>
                  <a:schemeClr val="bg1"/>
                </a:solidFill>
                <a:sym typeface="+mn-ea"/>
              </a:rPr>
              <a:t>反映了这种树状关系。</a:t>
            </a:r>
            <a:r>
              <a:rPr dirty="0">
                <a:solidFill>
                  <a:schemeClr val="bg1"/>
                </a:solidFill>
                <a:sym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solidFill>
                  <a:schemeClr val="bg1"/>
                </a:solidFill>
                <a:sym typeface="+mn-ea"/>
              </a:rPr>
              <a:t>  </a:t>
            </a:r>
            <a:r>
              <a:rPr lang="en-US" dirty="0">
                <a:solidFill>
                  <a:schemeClr val="bg1"/>
                </a:solidFill>
                <a:sym typeface="+mn-ea"/>
              </a:rPr>
              <a:t>dentry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inode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共同描述了一个文件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  反应了在文件系统中的位置</a:t>
            </a:r>
            <a:endParaRPr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solidFill>
                  <a:schemeClr val="bg1"/>
                </a:solidFill>
                <a:sym typeface="+mn-ea"/>
              </a:rPr>
              <a:t>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85" y="1059180"/>
            <a:ext cx="7352665" cy="5257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8292"/>
            <a:ext cx="7886700" cy="994172"/>
          </a:xfrm>
        </p:spPr>
        <p:txBody>
          <a:bodyPr/>
          <a:lstStyle/>
          <a:p>
            <a:pPr algn="ctr"/>
            <a:r>
              <a:rPr lang="zh-CN" dirty="0">
                <a:solidFill>
                  <a:schemeClr val="bg1"/>
                </a:solidFill>
                <a:sym typeface="+mn-ea"/>
              </a:rPr>
              <a:t>进程相关的一个对象、两个结构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580" y="1302385"/>
            <a:ext cx="7886700" cy="41001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sz="2800" b="1" dirty="0">
                <a:solidFill>
                  <a:schemeClr val="bg1"/>
                </a:solidFill>
                <a:sym typeface="+mn-ea"/>
              </a:rPr>
              <a:t>文件对象</a:t>
            </a:r>
          </a:p>
          <a:p>
            <a:pPr marL="0" indent="0">
              <a:lnSpc>
                <a:spcPct val="150000"/>
              </a:lnSpc>
            </a:pPr>
            <a:endParaRPr lang="zh-CN" altLang="en-US" dirty="0"/>
          </a:p>
          <a:p>
            <a:pPr marL="0" indent="0">
              <a:lnSpc>
                <a:spcPct val="150000"/>
              </a:lnSpc>
            </a:pPr>
            <a:r>
              <a:rPr sz="2800" b="1" dirty="0">
                <a:solidFill>
                  <a:schemeClr val="bg1"/>
                </a:solidFill>
                <a:sym typeface="+mn-ea"/>
              </a:rPr>
              <a:t>用户打开文件表</a:t>
            </a:r>
            <a:r>
              <a:rPr sz="2800" dirty="0">
                <a:solidFill>
                  <a:schemeClr val="bg1"/>
                </a:solidFill>
                <a:sym typeface="+mn-ea"/>
              </a:rPr>
              <a:t> </a:t>
            </a:r>
          </a:p>
          <a:p>
            <a:pPr marL="0" indent="0">
              <a:lnSpc>
                <a:spcPct val="150000"/>
              </a:lnSpc>
            </a:pP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r>
              <a:rPr sz="2800" b="1" dirty="0">
                <a:solidFill>
                  <a:schemeClr val="bg1"/>
                </a:solidFill>
                <a:sym typeface="+mn-ea"/>
              </a:rPr>
              <a:t>fs_struct结构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8292"/>
            <a:ext cx="7886700" cy="994172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  <a:sym typeface="+mn-ea"/>
              </a:rPr>
              <a:t>与进程相关的文件结构 －文件对象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55" y="948690"/>
            <a:ext cx="7886700" cy="53676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</a:t>
            </a:r>
            <a:r>
              <a:rPr lang="zh-CN" dirty="0">
                <a:solidFill>
                  <a:schemeClr val="bg1"/>
                </a:solidFill>
                <a:sym typeface="+mn-ea"/>
              </a:rPr>
              <a:t>描述进程和文件的交互关系，进程打开一个文件，内核就动态的创建一个文件对象，</a:t>
            </a:r>
            <a:r>
              <a:rPr lang="zh-CN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同一个文件在不同的进程中有不同的文件对象</a:t>
            </a:r>
            <a:r>
              <a:rPr lang="zh-CN" b="1" dirty="0">
                <a:solidFill>
                  <a:schemeClr val="bg1"/>
                </a:solidFill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  </a:t>
            </a:r>
            <a:r>
              <a:rPr dirty="0">
                <a:solidFill>
                  <a:schemeClr val="bg1"/>
                </a:solidFill>
                <a:sym typeface="+mn-ea"/>
              </a:rPr>
              <a:t>进程是通过文件描述符来访问文件的</a:t>
            </a:r>
          </a:p>
          <a:p>
            <a:pPr marL="0" indent="0">
              <a:lnSpc>
                <a:spcPct val="150000"/>
              </a:lnSpc>
              <a:buNone/>
            </a:pPr>
            <a:endParaRPr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5" y="1223010"/>
            <a:ext cx="8002270" cy="4411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8292"/>
            <a:ext cx="7886700" cy="994172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  <a:sym typeface="+mn-ea"/>
              </a:rPr>
              <a:t>与进程相关的文件结构 －用户打开文件表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55" y="948690"/>
            <a:ext cx="7886700" cy="53676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    </a:t>
            </a:r>
            <a:r>
              <a:rPr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文件描述符是用来描述打开的文件的。每个进程用一个files_struct结构来记录文件描述符的使用情况，这个files_struct结构称为用户打开文件表，它是进程的私有数据</a:t>
            </a:r>
            <a:r>
              <a:rPr 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8292"/>
            <a:ext cx="7886700" cy="994172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  <a:sym typeface="+mn-ea"/>
              </a:rPr>
              <a:t>与进程相关的文件结构 － fs_struct结构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55" y="948690"/>
            <a:ext cx="7886700" cy="53676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  </a:t>
            </a:r>
            <a:r>
              <a:rPr dirty="0">
                <a:solidFill>
                  <a:schemeClr val="bg1"/>
                </a:solidFill>
                <a:sym typeface="+mn-ea"/>
              </a:rPr>
              <a:t>fs_struct结构描述进程与文件系统的关系 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solidFill>
                  <a:schemeClr val="bg1"/>
                </a:solidFill>
                <a:sym typeface="+mn-ea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1402080"/>
            <a:ext cx="7211060" cy="3049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" y="4451350"/>
            <a:ext cx="721106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8292"/>
            <a:ext cx="7886700" cy="994172"/>
          </a:xfrm>
        </p:spPr>
        <p:txBody>
          <a:bodyPr/>
          <a:lstStyle/>
          <a:p>
            <a:pPr algn="ctr"/>
            <a:r>
              <a:rPr lang="zh-CN" dirty="0">
                <a:solidFill>
                  <a:schemeClr val="bg1"/>
                </a:solidFill>
                <a:sym typeface="+mn-ea"/>
              </a:rPr>
              <a:t>页缓冲 address_space对象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580" y="1302385"/>
            <a:ext cx="7886700" cy="41001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sz="2800" b="1" dirty="0">
                <a:solidFill>
                  <a:schemeClr val="bg1"/>
                </a:solidFill>
                <a:sym typeface="+mn-ea"/>
              </a:rPr>
              <a:t>页缓冲区是由内存中的物理页组成的，缓冲区中每一页都对应着磁盘中的多个块 </a:t>
            </a:r>
          </a:p>
          <a:p>
            <a:pPr marL="0" indent="0">
              <a:lnSpc>
                <a:spcPct val="150000"/>
              </a:lnSpc>
              <a:buNone/>
            </a:pPr>
            <a:endParaRPr sz="2800" b="1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50000"/>
              </a:lnSpc>
            </a:pPr>
            <a:r>
              <a:rPr sz="2800" b="1" dirty="0">
                <a:solidFill>
                  <a:schemeClr val="bg1"/>
                </a:solidFill>
                <a:sym typeface="+mn-ea"/>
              </a:rPr>
              <a:t>页缓存中的页来自读写常规文件、 块设备文件和内存映射文件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69215"/>
            <a:ext cx="7246620" cy="6566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读操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173355"/>
            <a:ext cx="7267575" cy="6510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66737"/>
            <a:ext cx="7886700" cy="994172"/>
          </a:xfrm>
        </p:spPr>
        <p:txBody>
          <a:bodyPr/>
          <a:lstStyle/>
          <a:p>
            <a:pPr algn="ctr"/>
            <a:r>
              <a:rPr lang="zh-CN" altLang="en-US" dirty="0">
                <a:sym typeface="+mn-ea"/>
              </a:rPr>
              <a:t>实现一个自己的文件系统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02385"/>
            <a:ext cx="7886700" cy="53676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b="1" dirty="0">
                <a:solidFill>
                  <a:schemeClr val="bg1"/>
                </a:solidFill>
                <a:sym typeface="+mn-ea"/>
              </a:rPr>
              <a:t>编写新文件系统涉及一些基本对象，具体 地说，需要建立“</a:t>
            </a:r>
            <a:r>
              <a:rPr b="1" dirty="0">
                <a:solidFill>
                  <a:srgbClr val="00B050"/>
                </a:solidFill>
                <a:sym typeface="+mn-ea"/>
              </a:rPr>
              <a:t>一个结构四个操作表</a:t>
            </a:r>
            <a:r>
              <a:rPr b="1" dirty="0">
                <a:solidFill>
                  <a:schemeClr val="bg1"/>
                </a:solidFill>
                <a:sym typeface="+mn-ea"/>
              </a:rPr>
              <a:t>”：</a:t>
            </a:r>
          </a:p>
          <a:p>
            <a:pPr marL="0" indent="0">
              <a:lnSpc>
                <a:spcPct val="150000"/>
              </a:lnSpc>
            </a:pPr>
            <a:r>
              <a:rPr b="1" dirty="0">
                <a:solidFill>
                  <a:schemeClr val="bg1"/>
                </a:solidFill>
                <a:sym typeface="+mn-ea"/>
              </a:rPr>
              <a:t>文件系统类型结构（file_system_type） </a:t>
            </a:r>
          </a:p>
          <a:p>
            <a:pPr marL="0" indent="0">
              <a:lnSpc>
                <a:spcPct val="150000"/>
              </a:lnSpc>
            </a:pPr>
            <a:r>
              <a:rPr b="1" dirty="0">
                <a:solidFill>
                  <a:schemeClr val="bg1"/>
                </a:solidFill>
                <a:sym typeface="+mn-ea"/>
              </a:rPr>
              <a:t>超级块操作表（super_operations） </a:t>
            </a:r>
          </a:p>
          <a:p>
            <a:pPr marL="0" indent="0">
              <a:lnSpc>
                <a:spcPct val="150000"/>
              </a:lnSpc>
            </a:pPr>
            <a:r>
              <a:rPr b="1" dirty="0">
                <a:solidFill>
                  <a:schemeClr val="bg1"/>
                </a:solidFill>
                <a:sym typeface="+mn-ea"/>
              </a:rPr>
              <a:t>索引节点操作表（inode_operations） </a:t>
            </a:r>
          </a:p>
          <a:p>
            <a:pPr marL="0" indent="0">
              <a:lnSpc>
                <a:spcPct val="150000"/>
              </a:lnSpc>
            </a:pPr>
            <a:r>
              <a:rPr b="1" dirty="0">
                <a:solidFill>
                  <a:schemeClr val="bg1"/>
                </a:solidFill>
                <a:sym typeface="+mn-ea"/>
              </a:rPr>
              <a:t>页缓冲区表（address_space_operations） </a:t>
            </a:r>
          </a:p>
          <a:p>
            <a:pPr marL="0" indent="0">
              <a:lnSpc>
                <a:spcPct val="150000"/>
              </a:lnSpc>
            </a:pPr>
            <a:r>
              <a:rPr b="1" dirty="0">
                <a:solidFill>
                  <a:schemeClr val="bg1"/>
                </a:solidFill>
                <a:sym typeface="+mn-ea"/>
              </a:rPr>
              <a:t>文件操作表（file_operations）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66737"/>
            <a:ext cx="7886700" cy="994172"/>
          </a:xfrm>
        </p:spPr>
        <p:txBody>
          <a:bodyPr/>
          <a:lstStyle/>
          <a:p>
            <a:pPr algn="ctr"/>
            <a:r>
              <a:rPr lang="zh-CN" altLang="en-US" dirty="0">
                <a:sym typeface="+mn-ea"/>
              </a:rPr>
              <a:t>实现一个自己的文件系统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97685"/>
            <a:ext cx="7886700" cy="43757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10385"/>
            <a:ext cx="7886700" cy="455358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文件系统基础</a:t>
            </a: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150000"/>
              </a:lnSpc>
            </a:pP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基于 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tmpfs 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的共享内存源码分析</a:t>
            </a:r>
            <a:endParaRPr lang="zh-CN" altLang="en-US" sz="2800" b="1" dirty="0">
              <a:solidFill>
                <a:srgbClr val="00B050"/>
              </a:solidFill>
              <a:sym typeface="+mn-ea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800" b="1" dirty="0">
                <a:solidFill>
                  <a:srgbClr val="00B050"/>
                </a:solidFill>
                <a:sym typeface="+mn-ea"/>
              </a:rPr>
              <a:t>shmget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shmcat</a:t>
            </a:r>
            <a:endParaRPr lang="zh-CN" altLang="en-US" sz="18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28650" y="2616835"/>
            <a:ext cx="7886700" cy="69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28650" y="3048000"/>
            <a:ext cx="7886700" cy="69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74675" y="4401185"/>
            <a:ext cx="7886700" cy="69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10385"/>
            <a:ext cx="7886700" cy="455358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ym typeface="+mn-ea"/>
              </a:rPr>
              <a:t>文件系统基础</a:t>
            </a:r>
            <a:endParaRPr lang="en-US" altLang="zh-CN" b="1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150000"/>
              </a:lnSpc>
            </a:pP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ym typeface="+mn-ea"/>
              </a:rPr>
              <a:t>基于 </a:t>
            </a:r>
            <a:r>
              <a:rPr lang="en-US" altLang="zh-CN" sz="2800" b="1" dirty="0">
                <a:sym typeface="+mn-ea"/>
              </a:rPr>
              <a:t>tmpfs </a:t>
            </a:r>
            <a:r>
              <a:rPr lang="zh-CN" altLang="en-US" sz="2800" b="1" dirty="0">
                <a:sym typeface="+mn-ea"/>
              </a:rPr>
              <a:t>的共享内存源码分析</a:t>
            </a:r>
            <a:endParaRPr lang="zh-CN" altLang="en-US" sz="18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28650" y="2616835"/>
            <a:ext cx="7886700" cy="69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28650" y="3048000"/>
            <a:ext cx="7886700" cy="69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74675" y="4401185"/>
            <a:ext cx="7886700" cy="69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pPr algn="ctr"/>
            <a:r>
              <a:rPr lang="zh-CN" dirty="0"/>
              <a:t>相关数据结构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51990"/>
            <a:ext cx="7886700" cy="44634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sz="2000" b="1" dirty="0">
                <a:sym typeface="+mn-ea"/>
              </a:rPr>
              <a:t>shmid_kernel</a:t>
            </a:r>
            <a:br>
              <a:rPr sz="1800" dirty="0">
                <a:sym typeface="+mn-ea"/>
              </a:rPr>
            </a:br>
            <a:r>
              <a:rPr sz="1800" dirty="0">
                <a:sym typeface="+mn-ea"/>
              </a:rPr>
              <a:t> 一个共享内存区在内核态的 ipc 标识</a:t>
            </a:r>
          </a:p>
          <a:p>
            <a:pPr marL="0" indent="0">
              <a:lnSpc>
                <a:spcPct val="150000"/>
              </a:lnSpc>
            </a:pPr>
            <a:r>
              <a:rPr sz="2000" b="1" dirty="0">
                <a:sym typeface="+mn-ea"/>
              </a:rPr>
              <a:t> kern_ipc_perm</a:t>
            </a:r>
            <a:endParaRPr sz="18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800" dirty="0">
                <a:sym typeface="+mn-ea"/>
              </a:rPr>
              <a:t>kern_ipc_perm 保存用户态 shm key 值和内核态的 shmid 及其他权限信息 </a:t>
            </a:r>
          </a:p>
          <a:p>
            <a:pPr marL="0" indent="0">
              <a:lnSpc>
                <a:spcPct val="150000"/>
              </a:lnSpc>
            </a:pPr>
            <a:r>
              <a:rPr sz="2000" b="1" dirty="0">
                <a:sym typeface="+mn-ea"/>
              </a:rPr>
              <a:t>  shm_file_data 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800" dirty="0">
                <a:sym typeface="+mn-ea"/>
              </a:rPr>
              <a:t>当进程 attach 到某个共享内存区时，即建立该数据结构，后续所有操作都通过该数据结构访 问到其他所有信息</a:t>
            </a:r>
          </a:p>
          <a:p>
            <a:pPr marL="0" indent="0">
              <a:lnSpc>
                <a:spcPct val="150000"/>
              </a:lnSpc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pPr algn="ctr"/>
            <a:r>
              <a:rPr lang="zh-CN" dirty="0"/>
              <a:t>对于数据结构的操作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51990"/>
            <a:ext cx="7886700" cy="44634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1800" dirty="0"/>
              <a:t> shm_file_operations 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1800" dirty="0"/>
              <a:t> shm_vm_ops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1800" dirty="0"/>
              <a:t>ipc_ops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1951990"/>
            <a:ext cx="6390640" cy="2447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5" y="4474210"/>
            <a:ext cx="625729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r>
              <a:rPr lang="en-US" altLang="zh-CN" dirty="0"/>
              <a:t>tmpfs  : </a:t>
            </a:r>
            <a:r>
              <a:rPr lang="zh-CN" altLang="en-US" dirty="0"/>
              <a:t>一个共享内存对应一个文件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51990"/>
            <a:ext cx="7886700" cy="44634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一句话总结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每添加一个</a:t>
            </a:r>
            <a:r>
              <a:rPr lang="en-US" altLang="zh-CN" sz="1800" dirty="0">
                <a:sym typeface="+mn-ea"/>
              </a:rPr>
              <a:t>shmem</a:t>
            </a:r>
            <a:r>
              <a:rPr lang="zh-CN" altLang="en-US" sz="1800" dirty="0">
                <a:sym typeface="+mn-ea"/>
              </a:rPr>
              <a:t>，就会在</a:t>
            </a:r>
            <a:r>
              <a:rPr lang="en-US" altLang="zh-CN" sz="1800" dirty="0">
                <a:sym typeface="+mn-ea"/>
              </a:rPr>
              <a:t>tmpfs</a:t>
            </a:r>
            <a:r>
              <a:rPr lang="zh-CN" altLang="en-US" sz="1800" dirty="0">
                <a:sym typeface="+mn-ea"/>
              </a:rPr>
              <a:t>中创建一个文件，也就是一个</a:t>
            </a:r>
            <a:r>
              <a:rPr lang="en-US" altLang="zh-CN" sz="1800" dirty="0">
                <a:sym typeface="+mn-ea"/>
              </a:rPr>
              <a:t>inode</a:t>
            </a:r>
            <a:r>
              <a:rPr lang="zh-CN" altLang="en-US" sz="1800" dirty="0">
                <a:sym typeface="+mn-ea"/>
              </a:rPr>
              <a:t>节点，这个文件对应</a:t>
            </a:r>
            <a:r>
              <a:rPr lang="en-US" altLang="zh-CN" sz="1800" dirty="0">
                <a:sym typeface="+mn-ea"/>
              </a:rPr>
              <a:t>RAM</a:t>
            </a:r>
            <a:r>
              <a:rPr lang="zh-CN" altLang="en-US" sz="1800" dirty="0">
                <a:sym typeface="+mn-ea"/>
              </a:rPr>
              <a:t>中的一个物理地址。</a:t>
            </a:r>
            <a:r>
              <a:rPr lang="en-US" altLang="zh-CN" sz="1800" dirty="0">
                <a:sym typeface="+mn-ea"/>
              </a:rPr>
              <a:t>shmat</a:t>
            </a:r>
            <a:r>
              <a:rPr lang="zh-CN" altLang="en-US" sz="1800" dirty="0">
                <a:sym typeface="+mn-ea"/>
              </a:rPr>
              <a:t>时通过</a:t>
            </a:r>
            <a:r>
              <a:rPr lang="en-US" altLang="zh-CN" sz="1800" dirty="0">
                <a:sym typeface="+mn-ea"/>
              </a:rPr>
              <a:t>do_map</a:t>
            </a:r>
            <a:r>
              <a:rPr lang="zh-CN" altLang="en-US" sz="1800" dirty="0">
                <a:sym typeface="+mn-ea"/>
              </a:rPr>
              <a:t>，把该文件映射到进程的虚拟内存中。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pPr algn="ctr"/>
            <a:r>
              <a:rPr dirty="0"/>
              <a:t>Shmget </a:t>
            </a:r>
            <a:r>
              <a:rPr lang="zh-CN" dirty="0"/>
              <a:t>都干了啥？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9235"/>
            <a:ext cx="7886700" cy="5179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用户态传参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不存在则创建</a:t>
            </a:r>
            <a:r>
              <a:rPr lang="en-US" altLang="zh-CN" b="1" dirty="0">
                <a:solidFill>
                  <a:schemeClr val="bg1"/>
                </a:solidFill>
              </a:rPr>
              <a:t>inode</a:t>
            </a:r>
            <a:r>
              <a:rPr lang="zh-CN" altLang="en-US" b="1" dirty="0">
                <a:solidFill>
                  <a:schemeClr val="bg1"/>
                </a:solidFill>
              </a:rPr>
              <a:t>节点，创建一个文件，存在返回</a:t>
            </a:r>
          </a:p>
          <a:p>
            <a:pPr marL="0" indent="0"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在内核态建立文件对应的</a:t>
            </a:r>
            <a:r>
              <a:rPr lang="en-US" altLang="zh-CN" b="1" dirty="0">
                <a:solidFill>
                  <a:schemeClr val="bg1"/>
                </a:solidFill>
              </a:rPr>
              <a:t>file</a:t>
            </a:r>
            <a:r>
              <a:rPr lang="zh-CN" altLang="en-US" b="1" dirty="0">
                <a:solidFill>
                  <a:schemeClr val="bg1"/>
                </a:solidFill>
              </a:rPr>
              <a:t>对象，建立 </a:t>
            </a:r>
            <a:r>
              <a:rPr lang="en-US" altLang="zh-CN" b="1" dirty="0">
                <a:solidFill>
                  <a:schemeClr val="bg1"/>
                </a:solidFill>
              </a:rPr>
              <a:t>shmem </a:t>
            </a:r>
            <a:r>
              <a:rPr lang="zh-CN" altLang="en-US" b="1" dirty="0">
                <a:solidFill>
                  <a:schemeClr val="bg1"/>
                </a:solidFill>
              </a:rPr>
              <a:t>和 </a:t>
            </a:r>
            <a:r>
              <a:rPr lang="en-US" altLang="zh-CN" b="1" dirty="0">
                <a:solidFill>
                  <a:schemeClr val="bg1"/>
                </a:solidFill>
              </a:rPr>
              <a:t>file </a:t>
            </a:r>
            <a:r>
              <a:rPr lang="zh-CN" altLang="en-US" b="1" dirty="0">
                <a:solidFill>
                  <a:schemeClr val="bg1"/>
                </a:solidFill>
              </a:rPr>
              <a:t>对象的关系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pPr algn="ctr"/>
            <a:r>
              <a:rPr dirty="0"/>
              <a:t>Shmget </a:t>
            </a:r>
            <a:r>
              <a:rPr lang="zh-CN" dirty="0"/>
              <a:t>都干了啥？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9235"/>
            <a:ext cx="7886700" cy="5179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用户态传参</a:t>
            </a:r>
            <a:endParaRPr lang="zh-CN" altLang="en-US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800" dirty="0"/>
              <a:t>SYSCALL_DEFINE3</a:t>
            </a:r>
            <a:endParaRPr lang="zh-CN" altLang="en-US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85570"/>
            <a:ext cx="8028305" cy="484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pPr algn="ctr"/>
            <a:r>
              <a:rPr dirty="0"/>
              <a:t>Shmget </a:t>
            </a:r>
            <a:r>
              <a:rPr lang="zh-CN" dirty="0"/>
              <a:t>都干了啥？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9235"/>
            <a:ext cx="7886700" cy="5179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不存在则创建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inode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节点，创建一个文件，存在返回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1800" dirty="0"/>
              <a:t>ipcget_public 、</a:t>
            </a:r>
            <a:r>
              <a:rPr lang="zh-CN" altLang="en-US" sz="1800" dirty="0">
                <a:sym typeface="+mn-ea"/>
              </a:rPr>
              <a:t>newseg、shmem_file_setup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建立</a:t>
            </a:r>
            <a:r>
              <a:rPr lang="en-US" altLang="zh-CN" dirty="0"/>
              <a:t>entry</a:t>
            </a:r>
            <a:r>
              <a:rPr lang="zh-CN" altLang="en-US" dirty="0"/>
              <a:t>节点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建立</a:t>
            </a:r>
            <a:r>
              <a:rPr lang="en-US" altLang="zh-CN" dirty="0"/>
              <a:t>inode</a:t>
            </a:r>
            <a:r>
              <a:rPr lang="zh-CN" altLang="en-US" dirty="0"/>
              <a:t>节点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关联</a:t>
            </a:r>
            <a:r>
              <a:rPr lang="en-US" altLang="zh-CN" dirty="0"/>
              <a:t>entry</a:t>
            </a:r>
            <a:r>
              <a:rPr lang="zh-CN" altLang="en-US" dirty="0"/>
              <a:t>和</a:t>
            </a:r>
            <a:r>
              <a:rPr lang="en-US" altLang="zh-CN" dirty="0"/>
              <a:t>inode</a:t>
            </a:r>
            <a:r>
              <a:rPr lang="zh-CN" altLang="en-US" dirty="0"/>
              <a:t>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pPr algn="ctr"/>
            <a:r>
              <a:rPr dirty="0"/>
              <a:t>Shmget </a:t>
            </a:r>
            <a:r>
              <a:rPr lang="zh-CN" dirty="0"/>
              <a:t>都干了啥？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9235"/>
            <a:ext cx="7886700" cy="5179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在内核态建立文件对应的</a:t>
            </a:r>
            <a:r>
              <a:rPr lang="en-US" altLang="zh-CN" b="1" dirty="0">
                <a:solidFill>
                  <a:schemeClr val="bg1"/>
                </a:solidFill>
              </a:rPr>
              <a:t>file</a:t>
            </a:r>
            <a:r>
              <a:rPr lang="zh-CN" altLang="en-US" b="1" dirty="0">
                <a:solidFill>
                  <a:schemeClr val="bg1"/>
                </a:solidFill>
              </a:rPr>
              <a:t>对象，建立 </a:t>
            </a:r>
            <a:r>
              <a:rPr lang="en-US" altLang="zh-CN" b="1" dirty="0">
                <a:solidFill>
                  <a:schemeClr val="bg1"/>
                </a:solidFill>
              </a:rPr>
              <a:t>shmem </a:t>
            </a:r>
            <a:r>
              <a:rPr lang="zh-CN" altLang="en-US" b="1" dirty="0">
                <a:solidFill>
                  <a:schemeClr val="bg1"/>
                </a:solidFill>
              </a:rPr>
              <a:t>和 </a:t>
            </a:r>
            <a:r>
              <a:rPr lang="en-US" altLang="zh-CN" b="1" dirty="0">
                <a:solidFill>
                  <a:schemeClr val="bg1"/>
                </a:solidFill>
              </a:rPr>
              <a:t>file </a:t>
            </a:r>
            <a:r>
              <a:rPr lang="zh-CN" altLang="en-US" b="1" dirty="0">
                <a:solidFill>
                  <a:schemeClr val="bg1"/>
                </a:solidFill>
              </a:rPr>
              <a:t>对象的关系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alloc_file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55" y="2607945"/>
            <a:ext cx="4047490" cy="296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10385"/>
            <a:ext cx="7886700" cy="455358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文件系统基础</a:t>
            </a: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150000"/>
              </a:lnSpc>
            </a:pP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基于 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tmpfs 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的共享内存源码分析</a:t>
            </a:r>
            <a:endParaRPr lang="zh-CN" altLang="en-US" sz="2800" b="1" dirty="0">
              <a:solidFill>
                <a:srgbClr val="00B050"/>
              </a:solidFill>
              <a:sym typeface="+mn-ea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shmget</a:t>
            </a:r>
            <a:endParaRPr lang="en-US" altLang="zh-CN" sz="2800" b="1" dirty="0">
              <a:solidFill>
                <a:srgbClr val="00B050"/>
              </a:solidFill>
              <a:sym typeface="+mn-ea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800" b="1" dirty="0">
                <a:solidFill>
                  <a:srgbClr val="00B050"/>
                </a:solidFill>
                <a:sym typeface="+mn-ea"/>
              </a:rPr>
              <a:t>shmcat</a:t>
            </a:r>
            <a:endParaRPr lang="zh-CN" altLang="en-US" sz="18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28650" y="2616835"/>
            <a:ext cx="7886700" cy="69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28650" y="3048000"/>
            <a:ext cx="7886700" cy="69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74675" y="4401185"/>
            <a:ext cx="7886700" cy="69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pPr algn="ctr"/>
            <a:r>
              <a:rPr dirty="0"/>
              <a:t>Shm</a:t>
            </a:r>
            <a:r>
              <a:rPr lang="en-US" dirty="0"/>
              <a:t>mat</a:t>
            </a:r>
            <a:r>
              <a:rPr dirty="0"/>
              <a:t> </a:t>
            </a:r>
            <a:r>
              <a:rPr lang="zh-CN" dirty="0"/>
              <a:t>都干了啥？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9235"/>
            <a:ext cx="7886700" cy="5179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一句话总结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在进程中打开</a:t>
            </a:r>
            <a:r>
              <a:rPr lang="en-US" altLang="zh-CN" sz="1800" dirty="0">
                <a:sym typeface="+mn-ea"/>
              </a:rPr>
              <a:t>shmem</a:t>
            </a:r>
            <a:r>
              <a:rPr lang="zh-CN" altLang="en-US" sz="1800" dirty="0">
                <a:sym typeface="+mn-ea"/>
              </a:rPr>
              <a:t>建立文件对应的文件对象</a:t>
            </a:r>
            <a:r>
              <a:rPr sz="1800" dirty="0">
                <a:sym typeface="+mn-ea"/>
              </a:rPr>
              <a:t>，</a:t>
            </a:r>
            <a:r>
              <a:rPr lang="zh-CN" sz="1800" dirty="0">
                <a:sym typeface="+mn-ea"/>
              </a:rPr>
              <a:t>并通过</a:t>
            </a:r>
            <a:r>
              <a:rPr lang="en-US" altLang="zh-CN" sz="1800" dirty="0">
                <a:sym typeface="+mn-ea"/>
              </a:rPr>
              <a:t>mmap</a:t>
            </a:r>
            <a:r>
              <a:rPr sz="1800" dirty="0">
                <a:sym typeface="+mn-ea"/>
              </a:rPr>
              <a:t>在进程空间分配一块内存区域 vm_area_struct 指向 shm 文件 的物理页， 加 入进 程的 内 存描述 符 current-&gt;mm</a:t>
            </a:r>
            <a:r>
              <a:rPr lang="zh-CN" sz="1800" dirty="0">
                <a:sym typeface="+mn-ea"/>
              </a:rPr>
              <a:t>。</a:t>
            </a:r>
            <a:endParaRPr sz="18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800" dirty="0">
                <a:sym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pPr algn="ctr"/>
            <a:r>
              <a:rPr dirty="0"/>
              <a:t>Shm</a:t>
            </a:r>
            <a:r>
              <a:rPr lang="en-US" dirty="0"/>
              <a:t>mat</a:t>
            </a:r>
            <a:r>
              <a:rPr dirty="0"/>
              <a:t> </a:t>
            </a:r>
            <a:r>
              <a:rPr lang="zh-CN" dirty="0"/>
              <a:t>都干了啥？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9235"/>
            <a:ext cx="7886700" cy="5179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根据</a:t>
            </a:r>
            <a:r>
              <a:rPr lang="en-US" altLang="zh-CN" b="1" dirty="0">
                <a:solidFill>
                  <a:schemeClr val="bg1"/>
                </a:solidFill>
              </a:rPr>
              <a:t>shmid</a:t>
            </a:r>
            <a:r>
              <a:rPr lang="zh-CN" altLang="en-US" b="1" dirty="0">
                <a:solidFill>
                  <a:schemeClr val="bg1"/>
                </a:solidFill>
              </a:rPr>
              <a:t>，获取</a:t>
            </a:r>
            <a:r>
              <a:rPr lang="en-US" altLang="zh-CN" b="1" dirty="0">
                <a:solidFill>
                  <a:schemeClr val="bg1"/>
                </a:solidFill>
              </a:rPr>
              <a:t>shmem</a:t>
            </a:r>
            <a:r>
              <a:rPr lang="zh-CN" altLang="en-US" b="1" dirty="0">
                <a:solidFill>
                  <a:schemeClr val="bg1"/>
                </a:solidFill>
              </a:rPr>
              <a:t>相关数据，并在进程中建立一个新的文件对象。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do_shmat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10385"/>
            <a:ext cx="7886700" cy="455358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olidFill>
                  <a:srgbClr val="00B050"/>
                </a:solidFill>
                <a:sym typeface="+mn-ea"/>
              </a:rPr>
              <a:t>文件系统基础</a:t>
            </a:r>
            <a:endParaRPr lang="en-US" altLang="zh-CN" b="1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150000"/>
              </a:lnSpc>
            </a:pP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ym typeface="+mn-ea"/>
              </a:rPr>
              <a:t>基于 </a:t>
            </a:r>
            <a:r>
              <a:rPr lang="en-US" altLang="zh-CN" sz="2800" b="1" dirty="0">
                <a:sym typeface="+mn-ea"/>
              </a:rPr>
              <a:t>tmpfs </a:t>
            </a:r>
            <a:r>
              <a:rPr lang="zh-CN" altLang="en-US" sz="2800" b="1" dirty="0">
                <a:sym typeface="+mn-ea"/>
              </a:rPr>
              <a:t>的共享内存源码分析</a:t>
            </a:r>
            <a:endParaRPr lang="zh-CN" altLang="en-US" sz="18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28650" y="2616835"/>
            <a:ext cx="7886700" cy="69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28650" y="3048000"/>
            <a:ext cx="7886700" cy="69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74675" y="4401185"/>
            <a:ext cx="7886700" cy="69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pPr algn="ctr"/>
            <a:r>
              <a:rPr dirty="0"/>
              <a:t>Shm</a:t>
            </a:r>
            <a:r>
              <a:rPr lang="en-US" dirty="0"/>
              <a:t>mat</a:t>
            </a:r>
            <a:r>
              <a:rPr dirty="0"/>
              <a:t> </a:t>
            </a:r>
            <a:r>
              <a:rPr lang="zh-CN" dirty="0"/>
              <a:t>都干了啥？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9235"/>
            <a:ext cx="7886700" cy="5179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 利用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shm_mmap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，将共享内存文件映射至虚拟内存中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 shm_mmap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更新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shmem 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信息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shm_open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0" y="1410335"/>
            <a:ext cx="7533640" cy="403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665" y="486410"/>
            <a:ext cx="7886700" cy="994172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相关资料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65" y="1689100"/>
            <a:ext cx="7936230" cy="473837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dirty="0">
                <a:sym typeface="+mn-ea"/>
              </a:rPr>
              <a:t>《</a:t>
            </a:r>
            <a:r>
              <a:rPr lang="en-US" altLang="zh-CN" dirty="0">
                <a:sym typeface="+mn-ea"/>
              </a:rPr>
              <a:t>Linux内核设计与实现第3版</a:t>
            </a:r>
            <a:r>
              <a:rPr lang="zh-CN" altLang="en-US" dirty="0">
                <a:sym typeface="+mn-ea"/>
              </a:rPr>
              <a:t>》 陈莉君译</a:t>
            </a:r>
            <a:endParaRPr lang="zh-CN" altLang="en-US" sz="1800" dirty="0"/>
          </a:p>
          <a:p>
            <a:pPr marL="0" indent="0">
              <a:lnSpc>
                <a:spcPct val="150000"/>
              </a:lnSpc>
            </a:pPr>
            <a:r>
              <a:rPr lang="en-US" altLang="zh-CN" sz="2400" dirty="0"/>
              <a:t>《Linux内核探秘》</a:t>
            </a:r>
            <a:endParaRPr lang="zh-CN" altLang="en-US" dirty="0"/>
          </a:p>
          <a:p>
            <a:pPr marL="0" indent="0">
              <a:lnSpc>
                <a:spcPct val="150000"/>
              </a:lnSpc>
            </a:pPr>
            <a:r>
              <a:rPr lang="zh-CN" altLang="en-US" dirty="0"/>
              <a:t>《</a:t>
            </a:r>
            <a:r>
              <a:rPr lang="zh-CN" altLang="en-US" dirty="0">
                <a:sym typeface="+mn-ea"/>
              </a:rPr>
              <a:t>深入理解计算机系统</a:t>
            </a:r>
            <a:r>
              <a:rPr lang="zh-CN" altLang="en-US" dirty="0"/>
              <a:t>》</a:t>
            </a:r>
            <a:r>
              <a:rPr lang="en-US" altLang="zh-CN" dirty="0"/>
              <a:t>CSAPP   --&gt; </a:t>
            </a:r>
            <a:r>
              <a:rPr lang="zh-CN" altLang="en-US" dirty="0"/>
              <a:t>虚拟内存</a:t>
            </a:r>
          </a:p>
          <a:p>
            <a:pPr marL="0" indent="0">
              <a:lnSpc>
                <a:spcPct val="150000"/>
              </a:lnSpc>
            </a:pPr>
            <a:r>
              <a:rPr lang="zh-CN" altLang="en-US" dirty="0">
                <a:sym typeface="+mn-ea"/>
              </a:rPr>
              <a:t>https://elixir.bootlin.com/linux/latest/source  </a:t>
            </a:r>
            <a:r>
              <a:rPr lang="en-US" altLang="zh-CN" dirty="0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源码</a:t>
            </a:r>
            <a:endParaRPr lang="zh-CN" altLang="en-US" dirty="0"/>
          </a:p>
          <a:p>
            <a:pPr marL="0" indent="0">
              <a:lnSpc>
                <a:spcPct val="150000"/>
              </a:lnSpc>
            </a:pPr>
            <a:r>
              <a:rPr lang="zh-CN" altLang="en-US" dirty="0"/>
              <a:t>https://objectkuan.gitbooks.io/ucore-docs/index.html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OS </a:t>
            </a:r>
            <a:r>
              <a:rPr lang="zh-CN" altLang="en-US" dirty="0"/>
              <a:t>实现 </a:t>
            </a:r>
            <a:r>
              <a:rPr lang="en-US" altLang="zh-CN" dirty="0"/>
              <a:t>step by step  + </a:t>
            </a:r>
            <a:r>
              <a:rPr lang="zh-CN" altLang="en-US" dirty="0"/>
              <a:t>慕课视频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5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5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452495" y="2797810"/>
            <a:ext cx="2239010" cy="1153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/>
            <a:r>
              <a:rPr lang="zh-CN" altLang="en-US" sz="72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谢谢！</a:t>
            </a:r>
            <a:endParaRPr lang="zh-CN" altLang="en-US" sz="7200" i="1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Linux  :  </a:t>
            </a:r>
            <a:r>
              <a:rPr dirty="0"/>
              <a:t>一切皆文件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0510"/>
            <a:ext cx="7886700" cy="48748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文件系统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   文件存在的物理空间， Linux系统中每个分区都是一个文件系统，都有自己的目录层次结构 。</a:t>
            </a:r>
            <a:r>
              <a:rPr lang="en-US" altLang="zh-CN" sz="1800" dirty="0">
                <a:sym typeface="+mn-ea"/>
              </a:rPr>
              <a:t>(cat  /proc/filesystems )  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索引节点号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系统给每个索引节点分配了的号码，文件系统正是靠唯一索引节点号来识别一个文件。</a:t>
            </a:r>
            <a:r>
              <a:rPr lang="en-US" altLang="zh-CN" sz="1800" dirty="0">
                <a:sym typeface="+mn-ea"/>
              </a:rPr>
              <a:t>(ls -i)</a:t>
            </a:r>
            <a:endParaRPr lang="zh-CN" altLang="en-US" sz="18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pPr algn="ctr"/>
            <a:r>
              <a:rPr lang="zh-CN" dirty="0"/>
              <a:t>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9065"/>
            <a:ext cx="7886700" cy="48748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mount 安装文件系统</a:t>
            </a:r>
            <a:r>
              <a:rPr lang="zh-CN" altLang="en-US" sz="1800" dirty="0">
                <a:sym typeface="+mn-ea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将一个文件系统的顶层目录挂到另一个文件系统的子目录上， 使他们成为一个整体，称为 安装（mount）。把该子目录称为 安装点（mount point）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Linux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文件系统</a:t>
            </a:r>
            <a:endParaRPr lang="zh-CN" altLang="en-US" sz="18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EXT2/EXT3</a:t>
            </a:r>
            <a:r>
              <a:rPr lang="en-US" altLang="zh-CN" sz="1800" dirty="0">
                <a:sym typeface="+mn-ea"/>
              </a:rPr>
              <a:t>/</a:t>
            </a:r>
            <a:r>
              <a:rPr lang="zh-CN" altLang="en-US" sz="1800" dirty="0">
                <a:sym typeface="+mn-ea"/>
              </a:rPr>
              <a:t>EXT</a:t>
            </a: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是Linux的标准文件系统，系统把它的磁盘分区做为系统的根文件系统，EXT</a:t>
            </a:r>
            <a:r>
              <a:rPr lang="en-US" altLang="zh-CN" sz="1800" dirty="0">
                <a:sym typeface="+mn-ea"/>
              </a:rPr>
              <a:t>*</a:t>
            </a:r>
            <a:r>
              <a:rPr lang="zh-CN" altLang="en-US" sz="1800" dirty="0">
                <a:sym typeface="+mn-ea"/>
              </a:rPr>
              <a:t>以外的文件系统则安装在根文件系统下的某个目录，称为系统树形结构中的一个分支。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" y="998220"/>
            <a:ext cx="7907655" cy="5158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6907"/>
            <a:ext cx="7886700" cy="994172"/>
          </a:xfrm>
        </p:spPr>
        <p:txBody>
          <a:bodyPr/>
          <a:lstStyle/>
          <a:p>
            <a:pPr algn="ctr"/>
            <a:r>
              <a:rPr lang="zh-CN" dirty="0"/>
              <a:t>虚拟文件系统 </a:t>
            </a:r>
            <a:r>
              <a:rPr lang="en-US" altLang="zh-CN" dirty="0"/>
              <a:t>VFS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9065"/>
            <a:ext cx="7886700" cy="48748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400" b="1" dirty="0">
                <a:solidFill>
                  <a:schemeClr val="bg1"/>
                </a:solidFill>
                <a:sym typeface="+mn-ea"/>
              </a:rPr>
              <a:t>Linux支持多种文件系统，它是如何进行统一、高效的组织以及管理？</a:t>
            </a:r>
            <a:endParaRPr lang="zh-CN" altLang="en-US" sz="1800" b="1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b="1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2400" b="1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lnSpc>
                <a:spcPct val="150000"/>
              </a:lnSpc>
            </a:pPr>
            <a:r>
              <a:rPr sz="2400" b="1" dirty="0">
                <a:solidFill>
                  <a:schemeClr val="bg1"/>
                </a:solidFill>
                <a:sym typeface="+mn-ea"/>
              </a:rPr>
              <a:t>Linux文件系统的统一框架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VFS</a:t>
            </a:r>
            <a:endParaRPr sz="2400" b="1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" y="847090"/>
            <a:ext cx="7223760" cy="4540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" y="909955"/>
            <a:ext cx="7771130" cy="4477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66737"/>
            <a:ext cx="7886700" cy="994172"/>
          </a:xfrm>
        </p:spPr>
        <p:txBody>
          <a:bodyPr/>
          <a:lstStyle/>
          <a:p>
            <a:pPr algn="ctr"/>
            <a:r>
              <a:rPr lang="zh-CN" altLang="en-US" dirty="0">
                <a:sym typeface="+mn-ea"/>
              </a:rPr>
              <a:t>虚拟文件系统</a:t>
            </a:r>
            <a:r>
              <a:rPr lang="zh-CN" altLang="en-US" dirty="0"/>
              <a:t>中的对象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02385"/>
            <a:ext cx="7886700" cy="53676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b="1" dirty="0">
                <a:solidFill>
                  <a:schemeClr val="bg1"/>
                </a:solidFill>
                <a:sym typeface="+mn-ea"/>
              </a:rPr>
              <a:t>超级块（superblock）对象</a:t>
            </a:r>
            <a:endParaRPr sz="2400" b="1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存放系统中已安装文件系统的有关信息</a:t>
            </a:r>
          </a:p>
          <a:p>
            <a:pPr marL="0" indent="0">
              <a:lnSpc>
                <a:spcPct val="150000"/>
              </a:lnSpc>
            </a:pPr>
            <a:r>
              <a:rPr sz="2400" b="1" dirty="0">
                <a:solidFill>
                  <a:schemeClr val="bg1"/>
                </a:solidFill>
                <a:sym typeface="+mn-ea"/>
              </a:rPr>
              <a:t>索引节点（inode）对象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存放关于具体文件的一般信息</a:t>
            </a:r>
          </a:p>
          <a:p>
            <a:pPr marL="0" indent="0">
              <a:lnSpc>
                <a:spcPct val="150000"/>
              </a:lnSpc>
            </a:pPr>
            <a:r>
              <a:rPr sz="2400" b="1" dirty="0">
                <a:solidFill>
                  <a:schemeClr val="bg1"/>
                </a:solidFill>
                <a:sym typeface="+mn-ea"/>
              </a:rPr>
              <a:t>目录项（dentry）对象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存放目录项与对应文件进行链接的信息</a:t>
            </a:r>
          </a:p>
          <a:p>
            <a:pPr marL="0" indent="0">
              <a:lnSpc>
                <a:spcPct val="150000"/>
              </a:lnSpc>
            </a:pPr>
            <a:r>
              <a:rPr sz="2400" b="1" dirty="0">
                <a:solidFill>
                  <a:schemeClr val="bg1"/>
                </a:solidFill>
                <a:sym typeface="+mn-ea"/>
              </a:rPr>
              <a:t>文件(file)对象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ym typeface="+mn-ea"/>
              </a:rPr>
              <a:t>   存放打开文件与进程之间进行交互的有关信息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8292"/>
            <a:ext cx="7886700" cy="994172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  <a:sym typeface="+mn-ea"/>
              </a:rPr>
              <a:t>超级块（superblock）对象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55" y="948690"/>
            <a:ext cx="7886700" cy="53676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  </a:t>
            </a:r>
            <a:r>
              <a:rPr dirty="0">
                <a:solidFill>
                  <a:schemeClr val="bg1"/>
                </a:solidFill>
                <a:sym typeface="+mn-ea"/>
              </a:rPr>
              <a:t>超级块用来描述整个文件系统的信息。 每个具体的文件   系统都有各自的超级块 </a:t>
            </a:r>
            <a:r>
              <a:rPr lang="zh-CN" dirty="0">
                <a:solidFill>
                  <a:schemeClr val="bg1"/>
                </a:solidFill>
                <a:sym typeface="+mn-ea"/>
              </a:rPr>
              <a:t>，具体信息存储在硬盘上。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114550"/>
            <a:ext cx="8961755" cy="4390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8292"/>
            <a:ext cx="7886700" cy="994172"/>
          </a:xfrm>
        </p:spPr>
        <p:txBody>
          <a:bodyPr/>
          <a:lstStyle/>
          <a:p>
            <a:pPr algn="ctr"/>
            <a:r>
              <a:rPr lang="zh-CN" dirty="0">
                <a:solidFill>
                  <a:schemeClr val="bg1"/>
                </a:solidFill>
                <a:sym typeface="+mn-ea"/>
              </a:rPr>
              <a:t>引索节点</a:t>
            </a:r>
            <a:r>
              <a:rPr dirty="0">
                <a:solidFill>
                  <a:schemeClr val="bg1"/>
                </a:solidFill>
                <a:sym typeface="+mn-ea"/>
              </a:rPr>
              <a:t>（inode）对象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55" y="948690"/>
            <a:ext cx="7886700" cy="53676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存放</a:t>
            </a:r>
            <a:r>
              <a:rPr dirty="0">
                <a:solidFill>
                  <a:schemeClr val="bg1"/>
                </a:solidFill>
                <a:sym typeface="+mn-ea"/>
              </a:rPr>
              <a:t>文件系统处理文件所需要的所有信息 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solidFill>
                  <a:schemeClr val="bg1"/>
                </a:solidFill>
                <a:sym typeface="+mn-ea"/>
              </a:rPr>
              <a:t>  同一个文件系统中，每个索引节点号都是</a:t>
            </a:r>
            <a:r>
              <a:rPr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唯一</a:t>
            </a:r>
            <a:r>
              <a:rPr dirty="0">
                <a:solidFill>
                  <a:schemeClr val="bg1"/>
                </a:solidFill>
                <a:sym typeface="+mn-ea"/>
              </a:rPr>
              <a:t>的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90805"/>
            <a:ext cx="7571740" cy="6676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 w="9525">
          <a:noFill/>
        </a:ln>
      </a:spPr>
      <a:bodyPr wrap="square" lIns="90170" tIns="46990" rIns="90170" bIns="46990" anchor="ctr"/>
      <a:lstStyle>
        <a:defPPr algn="ctr" eaLnBrk="0" hangingPunct="0">
          <a:defRPr lang="zh-CN" altLang="en-US" sz="2800" dirty="0">
            <a:solidFill>
              <a:schemeClr val="bg1"/>
            </a:solidFill>
            <a:latin typeface="微软雅黑" panose="020B0503020204020204" charset="-122"/>
            <a:ea typeface="微软雅黑" panose="020B0503020204020204" charset="-122"/>
            <a:sym typeface="微软雅黑" panose="020B050302020402020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929</Words>
  <Application>Microsoft Macintosh PowerPoint</Application>
  <PresentationFormat>全屏显示(4:3)</PresentationFormat>
  <Paragraphs>147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宋体</vt:lpstr>
      <vt:lpstr>Open Sans Light</vt:lpstr>
      <vt:lpstr>Arial</vt:lpstr>
      <vt:lpstr>Office 主题​​</vt:lpstr>
      <vt:lpstr>共享内存的内核实现</vt:lpstr>
      <vt:lpstr>目录</vt:lpstr>
      <vt:lpstr>目录</vt:lpstr>
      <vt:lpstr>Linux  :  一切皆文件</vt:lpstr>
      <vt:lpstr>文件系统</vt:lpstr>
      <vt:lpstr>虚拟文件系统 VFS</vt:lpstr>
      <vt:lpstr>虚拟文件系统中的对象</vt:lpstr>
      <vt:lpstr>超级块（superblock）对象</vt:lpstr>
      <vt:lpstr>引索节点（inode）对象</vt:lpstr>
      <vt:lpstr>目录项（dentry）对象</vt:lpstr>
      <vt:lpstr>进程相关的一个对象、两个结构</vt:lpstr>
      <vt:lpstr>与进程相关的文件结构 －文件对象</vt:lpstr>
      <vt:lpstr>与进程相关的文件结构 －用户打开文件表 </vt:lpstr>
      <vt:lpstr>与进程相关的文件结构 － fs_struct结构 </vt:lpstr>
      <vt:lpstr>页缓冲 address_space对象  </vt:lpstr>
      <vt:lpstr>PowerPoint 演示文稿</vt:lpstr>
      <vt:lpstr>实现一个自己的文件系统</vt:lpstr>
      <vt:lpstr>实现一个自己的文件系统</vt:lpstr>
      <vt:lpstr>目录</vt:lpstr>
      <vt:lpstr>相关数据结构</vt:lpstr>
      <vt:lpstr>对于数据结构的操作</vt:lpstr>
      <vt:lpstr>tmpfs  : 一个共享内存对应一个文件</vt:lpstr>
      <vt:lpstr>Shmget 都干了啥？</vt:lpstr>
      <vt:lpstr>Shmget 都干了啥？</vt:lpstr>
      <vt:lpstr>Shmget 都干了啥？</vt:lpstr>
      <vt:lpstr>Shmget 都干了啥？</vt:lpstr>
      <vt:lpstr>目录</vt:lpstr>
      <vt:lpstr>Shmmat 都干了啥？</vt:lpstr>
      <vt:lpstr>Shmmat 都干了啥？</vt:lpstr>
      <vt:lpstr>Shmmat 都干了啥？</vt:lpstr>
      <vt:lpstr>相关资料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增值产品部新人融入计划</dc:title>
  <dc:creator>T122472</dc:creator>
  <cp:lastModifiedBy>Microsoft Office User</cp:lastModifiedBy>
  <cp:revision>2277</cp:revision>
  <dcterms:created xsi:type="dcterms:W3CDTF">2018-05-31T01:51:00Z</dcterms:created>
  <dcterms:modified xsi:type="dcterms:W3CDTF">2018-09-28T02:20:28Z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