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0" r:id="rId3"/>
    <p:sldId id="271" r:id="rId4"/>
    <p:sldId id="262" r:id="rId5"/>
    <p:sldId id="265" r:id="rId6"/>
    <p:sldId id="261" r:id="rId7"/>
    <p:sldId id="266" r:id="rId8"/>
    <p:sldId id="267" r:id="rId9"/>
    <p:sldId id="269"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AB619C-C765-E94F-B73F-0F50D300EDBF}">
          <p14:sldIdLst>
            <p14:sldId id="257"/>
            <p14:sldId id="260"/>
            <p14:sldId id="271"/>
            <p14:sldId id="262"/>
            <p14:sldId id="265"/>
            <p14:sldId id="261"/>
            <p14:sldId id="266"/>
            <p14:sldId id="267"/>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96"/>
  </p:normalViewPr>
  <p:slideViewPr>
    <p:cSldViewPr snapToGrid="0" snapToObjects="1">
      <p:cViewPr>
        <p:scale>
          <a:sx n="91" d="100"/>
          <a:sy n="91" d="100"/>
        </p:scale>
        <p:origin x="13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C9555-6DE4-AE4E-A4DA-3E50A01E573A}" type="datetimeFigureOut">
              <a:rPr lang="en-US" smtClean="0"/>
              <a:t>4/28/16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54DA0-51E1-C44E-B6A9-F31F760F6793}" type="slidenum">
              <a:rPr lang="en-US" smtClean="0"/>
              <a:t>‹#›</a:t>
            </a:fld>
            <a:endParaRPr lang="en-US"/>
          </a:p>
        </p:txBody>
      </p:sp>
    </p:spTree>
    <p:extLst>
      <p:ext uri="{BB962C8B-B14F-4D97-AF65-F5344CB8AC3E}">
        <p14:creationId xmlns:p14="http://schemas.microsoft.com/office/powerpoint/2010/main" val="3546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052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50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58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9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D4FE6E-FDEA-3141-892E-1664F65E12D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36649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4FE6E-FDEA-3141-892E-1664F65E12D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63504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4FE6E-FDEA-3141-892E-1664F65E12D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24241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3044956"/>
            <a:ext cx="10972800" cy="114300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Helvetica Neue"/>
              <a:buNone/>
              <a:defRPr sz="4267" b="0" i="0" u="none" strike="noStrike" cap="none">
                <a:solidFill>
                  <a:schemeClr val="accent1"/>
                </a:solidFill>
                <a:latin typeface="Helvetica Neue"/>
                <a:ea typeface="Helvetica Neue"/>
                <a:cs typeface="Helvetica Neue"/>
                <a:sym typeface="Helvetica Neue"/>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pic>
        <p:nvPicPr>
          <p:cNvPr id="18" name="Shape 18"/>
          <p:cNvPicPr preferRelativeResize="0"/>
          <p:nvPr/>
        </p:nvPicPr>
        <p:blipFill rotWithShape="1">
          <a:blip r:embed="rId2">
            <a:alphaModFix/>
          </a:blip>
          <a:srcRect/>
          <a:stretch/>
        </p:blipFill>
        <p:spPr>
          <a:xfrm>
            <a:off x="719403" y="2084850"/>
            <a:ext cx="2825736" cy="583356"/>
          </a:xfrm>
          <a:prstGeom prst="rect">
            <a:avLst/>
          </a:prstGeom>
          <a:noFill/>
          <a:ln>
            <a:noFill/>
          </a:ln>
        </p:spPr>
      </p:pic>
      <p:sp>
        <p:nvSpPr>
          <p:cNvPr id="19" name="Shape 19"/>
          <p:cNvSpPr txBox="1">
            <a:spLocks noGrp="1"/>
          </p:cNvSpPr>
          <p:nvPr>
            <p:ph type="body" idx="1"/>
          </p:nvPr>
        </p:nvSpPr>
        <p:spPr>
          <a:xfrm>
            <a:off x="624416" y="4389107"/>
            <a:ext cx="10972800" cy="768349"/>
          </a:xfrm>
          <a:prstGeom prst="rect">
            <a:avLst/>
          </a:prstGeom>
          <a:noFill/>
          <a:ln>
            <a:noFill/>
          </a:ln>
        </p:spPr>
        <p:txBody>
          <a:bodyPr lIns="91425" tIns="91425" rIns="91425" bIns="91425" anchor="t" anchorCtr="0"/>
          <a:lstStyle>
            <a:lvl1pPr marL="0" marR="0" lvl="0" indent="0" algn="l" rtl="0">
              <a:spcBef>
                <a:spcPts val="800"/>
              </a:spcBef>
              <a:buClr>
                <a:srgbClr val="4C5858"/>
              </a:buClr>
              <a:buFont typeface="Arial"/>
              <a:buNone/>
              <a:defRPr sz="2400" b="0" i="0" u="none" strike="noStrike" cap="none">
                <a:solidFill>
                  <a:srgbClr val="4C5858"/>
                </a:solidFill>
                <a:latin typeface="Helvetica Neue"/>
                <a:ea typeface="Helvetica Neue"/>
                <a:cs typeface="Helvetica Neue"/>
                <a:sym typeface="Helvetica Neue"/>
              </a:defRPr>
            </a:lvl1pPr>
            <a:lvl2pPr marL="990575" marR="0" lvl="1" indent="-279393" algn="l" rtl="0">
              <a:spcBef>
                <a:spcPts val="800"/>
              </a:spcBef>
              <a:buClr>
                <a:srgbClr val="4C5858"/>
              </a:buClr>
              <a:buSzPct val="100000"/>
              <a:buFont typeface="Arial"/>
              <a:buChar char="–"/>
              <a:defRPr sz="1600" b="0" i="0" u="none" strike="noStrike" cap="none">
                <a:solidFill>
                  <a:srgbClr val="4C5858"/>
                </a:solidFill>
                <a:latin typeface="Helvetica Neue"/>
                <a:ea typeface="Helvetica Neue"/>
                <a:cs typeface="Helvetica Neue"/>
                <a:sym typeface="Helvetica Neue"/>
              </a:defRPr>
            </a:lvl2pPr>
            <a:lvl3pPr marL="1523962" marR="0" lvl="2" indent="-211661" algn="l" rtl="0">
              <a:spcBef>
                <a:spcPts val="800"/>
              </a:spcBef>
              <a:buClr>
                <a:srgbClr val="4C5858"/>
              </a:buClr>
              <a:buSzPct val="100000"/>
              <a:buFont typeface="Arial"/>
              <a:buChar char="•"/>
              <a:defRPr sz="1467" b="0" i="0" u="none" strike="noStrike" cap="none">
                <a:solidFill>
                  <a:srgbClr val="4C5858"/>
                </a:solidFill>
                <a:latin typeface="Helvetica Neue"/>
                <a:ea typeface="Helvetica Neue"/>
                <a:cs typeface="Helvetica Neue"/>
                <a:sym typeface="Helvetica Neue"/>
              </a:defRPr>
            </a:lvl3pPr>
            <a:lvl4pPr marL="2133547" marR="0" lvl="3" indent="-215895" algn="l" rtl="0">
              <a:spcBef>
                <a:spcPts val="800"/>
              </a:spcBef>
              <a:buClr>
                <a:srgbClr val="4C5858"/>
              </a:buClr>
              <a:buSzPct val="95454"/>
              <a:buFont typeface="Arial"/>
              <a:buChar char="–"/>
              <a:defRPr sz="1400" b="0" i="0" u="none" strike="noStrike" cap="none">
                <a:solidFill>
                  <a:srgbClr val="4C5858"/>
                </a:solidFill>
                <a:latin typeface="Helvetica Neue"/>
                <a:ea typeface="Helvetica Neue"/>
                <a:cs typeface="Helvetica Neue"/>
                <a:sym typeface="Helvetica Neue"/>
              </a:defRPr>
            </a:lvl4pPr>
            <a:lvl5pPr marL="2743131" marR="0" lvl="4" indent="-215895" algn="l" rtl="0">
              <a:spcBef>
                <a:spcPts val="800"/>
              </a:spcBef>
              <a:buClr>
                <a:srgbClr val="4C5858"/>
              </a:buClr>
              <a:buSzPct val="95454"/>
              <a:buFont typeface="Arial"/>
              <a:buChar char="»"/>
              <a:defRPr sz="1400" b="0" i="0" u="none" strike="noStrike" cap="none">
                <a:solidFill>
                  <a:srgbClr val="4C5858"/>
                </a:solidFill>
                <a:latin typeface="Helvetica Neue"/>
                <a:ea typeface="Helvetica Neue"/>
                <a:cs typeface="Helvetica Neue"/>
                <a:sym typeface="Helvetica Neue"/>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822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1" y="274637"/>
            <a:ext cx="9433617" cy="1325563"/>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Helvetica Neue"/>
              <a:buNone/>
              <a:defRPr sz="4267" b="0" i="0" u="none" strike="noStrike" cap="none">
                <a:solidFill>
                  <a:schemeClr val="accent1"/>
                </a:solidFill>
                <a:latin typeface="Helvetica Neue"/>
                <a:ea typeface="Helvetica Neue"/>
                <a:cs typeface="Helvetica Neue"/>
                <a:sym typeface="Helvetica Neue"/>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32" name="Shape 32"/>
          <p:cNvSpPr txBox="1">
            <a:spLocks noGrp="1"/>
          </p:cNvSpPr>
          <p:nvPr>
            <p:ph type="sldNum" idx="12"/>
          </p:nvPr>
        </p:nvSpPr>
        <p:spPr>
          <a:xfrm>
            <a:off x="2819153" y="6449102"/>
            <a:ext cx="540543" cy="365124"/>
          </a:xfrm>
          <a:prstGeom prst="rect">
            <a:avLst/>
          </a:prstGeom>
          <a:noFill/>
          <a:ln>
            <a:noFill/>
          </a:ln>
        </p:spPr>
        <p:txBody>
          <a:bodyPr lIns="91425" tIns="45700" rIns="91425" bIns="45700" anchor="ctr" anchorCtr="0">
            <a:noAutofit/>
          </a:bodyPr>
          <a:lstStyle/>
          <a:p>
            <a:pPr algn="ctr">
              <a:buSzPct val="25000"/>
            </a:pPr>
            <a:fld id="{00000000-1234-1234-1234-123412341234}" type="slidenum">
              <a:rPr lang="en-US" sz="800" smtClean="0">
                <a:solidFill>
                  <a:srgbClr val="BFBFBF"/>
                </a:solidFill>
                <a:latin typeface="Helvetica Neue"/>
                <a:ea typeface="Helvetica Neue"/>
                <a:cs typeface="Helvetica Neue"/>
                <a:sym typeface="Helvetica Neue"/>
              </a:rPr>
              <a:pPr algn="ctr">
                <a:buSzPct val="25000"/>
              </a:pPr>
              <a:t>‹#›</a:t>
            </a:fld>
            <a:endParaRPr lang="en-US" sz="800">
              <a:solidFill>
                <a:srgbClr val="BFBFBF"/>
              </a:solidFill>
              <a:latin typeface="Helvetica Neue"/>
              <a:ea typeface="Helvetica Neue"/>
              <a:cs typeface="Helvetica Neue"/>
              <a:sym typeface="Helvetica Neue"/>
            </a:endParaRPr>
          </a:p>
        </p:txBody>
      </p:sp>
      <p:sp>
        <p:nvSpPr>
          <p:cNvPr id="33" name="Shape 33"/>
          <p:cNvSpPr txBox="1">
            <a:spLocks noGrp="1"/>
          </p:cNvSpPr>
          <p:nvPr>
            <p:ph type="body" idx="1"/>
          </p:nvPr>
        </p:nvSpPr>
        <p:spPr>
          <a:xfrm>
            <a:off x="609601" y="6395778"/>
            <a:ext cx="2844799" cy="286269"/>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Arial"/>
              <a:buNone/>
              <a:defRPr sz="1200" b="0" i="0" u="none" strike="noStrike" cap="none">
                <a:solidFill>
                  <a:srgbClr val="888888"/>
                </a:solidFill>
                <a:latin typeface="Helvetica Neue"/>
                <a:ea typeface="Helvetica Neue"/>
                <a:cs typeface="Helvetica Neue"/>
                <a:sym typeface="Helvetica Neue"/>
              </a:defRPr>
            </a:lvl1pPr>
            <a:lvl2pPr marL="990575" marR="0" lvl="1" indent="-279393" algn="l" rtl="0">
              <a:spcBef>
                <a:spcPts val="800"/>
              </a:spcBef>
              <a:buClr>
                <a:srgbClr val="4C5858"/>
              </a:buClr>
              <a:buSzPct val="100000"/>
              <a:buFont typeface="Arial"/>
              <a:buChar char="–"/>
              <a:defRPr sz="1600" b="0" i="0" u="none" strike="noStrike" cap="none">
                <a:solidFill>
                  <a:srgbClr val="4C5858"/>
                </a:solidFill>
                <a:latin typeface="Helvetica Neue"/>
                <a:ea typeface="Helvetica Neue"/>
                <a:cs typeface="Helvetica Neue"/>
                <a:sym typeface="Helvetica Neue"/>
              </a:defRPr>
            </a:lvl2pPr>
            <a:lvl3pPr marL="1523962" marR="0" lvl="2" indent="-211661" algn="l" rtl="0">
              <a:spcBef>
                <a:spcPts val="800"/>
              </a:spcBef>
              <a:buClr>
                <a:srgbClr val="4C5858"/>
              </a:buClr>
              <a:buSzPct val="100000"/>
              <a:buFont typeface="Arial"/>
              <a:buChar char="•"/>
              <a:defRPr sz="1467" b="0" i="0" u="none" strike="noStrike" cap="none">
                <a:solidFill>
                  <a:srgbClr val="4C5858"/>
                </a:solidFill>
                <a:latin typeface="Helvetica Neue"/>
                <a:ea typeface="Helvetica Neue"/>
                <a:cs typeface="Helvetica Neue"/>
                <a:sym typeface="Helvetica Neue"/>
              </a:defRPr>
            </a:lvl3pPr>
            <a:lvl4pPr marL="2133547" marR="0" lvl="3" indent="-215895" algn="l" rtl="0">
              <a:spcBef>
                <a:spcPts val="800"/>
              </a:spcBef>
              <a:buClr>
                <a:srgbClr val="4C5858"/>
              </a:buClr>
              <a:buSzPct val="95454"/>
              <a:buFont typeface="Arial"/>
              <a:buChar char="–"/>
              <a:defRPr sz="1400" b="0" i="0" u="none" strike="noStrike" cap="none">
                <a:solidFill>
                  <a:srgbClr val="4C5858"/>
                </a:solidFill>
                <a:latin typeface="Helvetica Neue"/>
                <a:ea typeface="Helvetica Neue"/>
                <a:cs typeface="Helvetica Neue"/>
                <a:sym typeface="Helvetica Neue"/>
              </a:defRPr>
            </a:lvl4pPr>
            <a:lvl5pPr marL="2743131" marR="0" lvl="4" indent="-215895" algn="l" rtl="0">
              <a:spcBef>
                <a:spcPts val="800"/>
              </a:spcBef>
              <a:buClr>
                <a:srgbClr val="4C5858"/>
              </a:buClr>
              <a:buSzPct val="95454"/>
              <a:buFont typeface="Arial"/>
              <a:buChar char="»"/>
              <a:defRPr sz="1400" b="0" i="0" u="none" strike="noStrike" cap="none">
                <a:solidFill>
                  <a:srgbClr val="4C5858"/>
                </a:solidFill>
                <a:latin typeface="Helvetica Neue"/>
                <a:ea typeface="Helvetica Neue"/>
                <a:cs typeface="Helvetica Neue"/>
                <a:sym typeface="Helvetica Neue"/>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5239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4FE6E-FDEA-3141-892E-1664F65E12D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35222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4FE6E-FDEA-3141-892E-1664F65E12D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210362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D4FE6E-FDEA-3141-892E-1664F65E12D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53975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D4FE6E-FDEA-3141-892E-1664F65E12D4}"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52259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4FE6E-FDEA-3141-892E-1664F65E12D4}"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7782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4FE6E-FDEA-3141-892E-1664F65E12D4}"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36177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4FE6E-FDEA-3141-892E-1664F65E12D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164817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4FE6E-FDEA-3141-892E-1664F65E12D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66750-5525-0048-9FE5-C75863FB974F}" type="slidenum">
              <a:rPr lang="en-US" smtClean="0"/>
              <a:t>‹#›</a:t>
            </a:fld>
            <a:endParaRPr lang="en-US"/>
          </a:p>
        </p:txBody>
      </p:sp>
    </p:spTree>
    <p:extLst>
      <p:ext uri="{BB962C8B-B14F-4D97-AF65-F5344CB8AC3E}">
        <p14:creationId xmlns:p14="http://schemas.microsoft.com/office/powerpoint/2010/main" val="472031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FE6E-FDEA-3141-892E-1664F65E12D4}" type="datetimeFigureOut">
              <a:rPr lang="en-US" smtClean="0"/>
              <a:t>4/28/16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66750-5525-0048-9FE5-C75863FB974F}" type="slidenum">
              <a:rPr lang="en-US" smtClean="0"/>
              <a:t>‹#›</a:t>
            </a:fld>
            <a:endParaRPr lang="en-US"/>
          </a:p>
        </p:txBody>
      </p:sp>
    </p:spTree>
    <p:extLst>
      <p:ext uri="{BB962C8B-B14F-4D97-AF65-F5344CB8AC3E}">
        <p14:creationId xmlns:p14="http://schemas.microsoft.com/office/powerpoint/2010/main" val="182800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chudro/Herac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volven.com/blog/downtime-outages-and-failures-understanding-their-true-co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24416" y="2788478"/>
            <a:ext cx="10972800" cy="545565"/>
          </a:xfrm>
          <a:prstGeom prst="rect">
            <a:avLst/>
          </a:prstGeom>
          <a:noFill/>
          <a:ln>
            <a:noFill/>
          </a:ln>
        </p:spPr>
        <p:txBody>
          <a:bodyPr vert="horz" lIns="121900" tIns="60933" rIns="121900" bIns="60933" rtlCol="0" anchor="ctr" anchorCtr="0">
            <a:noAutofit/>
          </a:bodyPr>
          <a:lstStyle/>
          <a:p>
            <a:pPr algn="ctr">
              <a:spcBef>
                <a:spcPct val="0"/>
              </a:spcBef>
              <a:buSzPct val="25000"/>
            </a:pPr>
            <a:r>
              <a:rPr lang="en-US" sz="3600" dirty="0">
                <a:latin typeface="Helvetica Neue Thin"/>
                <a:ea typeface="+mj-ea"/>
                <a:cs typeface="Helvetica Neue Thin"/>
              </a:rPr>
              <a:t>Team Heracles</a:t>
            </a:r>
          </a:p>
        </p:txBody>
      </p:sp>
      <p:sp>
        <p:nvSpPr>
          <p:cNvPr id="170" name="Shape 170"/>
          <p:cNvSpPr txBox="1">
            <a:spLocks noGrp="1"/>
          </p:cNvSpPr>
          <p:nvPr>
            <p:ph type="body" idx="1"/>
          </p:nvPr>
        </p:nvSpPr>
        <p:spPr>
          <a:xfrm>
            <a:off x="624416" y="3334043"/>
            <a:ext cx="10972800" cy="3073997"/>
          </a:xfrm>
          <a:prstGeom prst="rect">
            <a:avLst/>
          </a:prstGeom>
          <a:noFill/>
          <a:ln>
            <a:noFill/>
          </a:ln>
        </p:spPr>
        <p:txBody>
          <a:bodyPr vert="horz" lIns="121900" tIns="60933" rIns="121900" bIns="60933" rtlCol="0" anchor="t" anchorCtr="0">
            <a:noAutofit/>
          </a:bodyPr>
          <a:lstStyle/>
          <a:p>
            <a:pPr>
              <a:lnSpc>
                <a:spcPct val="100000"/>
              </a:lnSpc>
              <a:spcBef>
                <a:spcPts val="0"/>
              </a:spcBef>
              <a:spcAft>
                <a:spcPts val="600"/>
              </a:spcAft>
              <a:buSzPct val="25000"/>
            </a:pPr>
            <a:r>
              <a:rPr lang="en-US" sz="1600" dirty="0" err="1"/>
              <a:t>Ragini</a:t>
            </a:r>
            <a:r>
              <a:rPr lang="en-US" sz="1600" dirty="0"/>
              <a:t> </a:t>
            </a:r>
            <a:r>
              <a:rPr lang="en-US" sz="1600" dirty="0" err="1"/>
              <a:t>Tyagi</a:t>
            </a:r>
            <a:endParaRPr lang="en-US" sz="1600" dirty="0"/>
          </a:p>
          <a:p>
            <a:pPr>
              <a:lnSpc>
                <a:spcPct val="100000"/>
              </a:lnSpc>
              <a:spcBef>
                <a:spcPts val="0"/>
              </a:spcBef>
              <a:spcAft>
                <a:spcPts val="600"/>
              </a:spcAft>
              <a:buSzPct val="25000"/>
            </a:pPr>
            <a:r>
              <a:rPr lang="en-US" sz="1600" dirty="0"/>
              <a:t>Kat </a:t>
            </a:r>
            <a:r>
              <a:rPr lang="en-US" sz="1600" dirty="0" err="1" smtClean="0"/>
              <a:t>Grigg</a:t>
            </a:r>
            <a:endParaRPr lang="en-US" sz="1600" dirty="0" smtClean="0"/>
          </a:p>
          <a:p>
            <a:pPr>
              <a:lnSpc>
                <a:spcPct val="100000"/>
              </a:lnSpc>
              <a:spcBef>
                <a:spcPts val="0"/>
              </a:spcBef>
              <a:spcAft>
                <a:spcPts val="600"/>
              </a:spcAft>
              <a:buSzPct val="25000"/>
            </a:pPr>
            <a:r>
              <a:rPr lang="en-US" sz="1600" dirty="0" smtClean="0"/>
              <a:t>Chuck </a:t>
            </a:r>
            <a:r>
              <a:rPr lang="en-US" sz="1600" dirty="0" err="1" smtClean="0"/>
              <a:t>Droukas</a:t>
            </a:r>
            <a:endParaRPr lang="en-US" sz="1600" dirty="0" smtClean="0"/>
          </a:p>
          <a:p>
            <a:pPr>
              <a:lnSpc>
                <a:spcPct val="100000"/>
              </a:lnSpc>
              <a:spcBef>
                <a:spcPts val="0"/>
              </a:spcBef>
              <a:spcAft>
                <a:spcPts val="600"/>
              </a:spcAft>
              <a:buSzPct val="25000"/>
            </a:pPr>
            <a:r>
              <a:rPr lang="en-US" sz="1600" dirty="0" smtClean="0"/>
              <a:t>Ryan </a:t>
            </a:r>
            <a:r>
              <a:rPr lang="en-US" sz="1600" dirty="0" smtClean="0"/>
              <a:t>Knight</a:t>
            </a:r>
          </a:p>
          <a:p>
            <a:pPr>
              <a:lnSpc>
                <a:spcPct val="100000"/>
              </a:lnSpc>
              <a:spcBef>
                <a:spcPts val="0"/>
              </a:spcBef>
              <a:spcAft>
                <a:spcPts val="600"/>
              </a:spcAft>
              <a:buSzPct val="25000"/>
            </a:pPr>
            <a:r>
              <a:rPr lang="en-US" sz="1600" dirty="0"/>
              <a:t>Bo </a:t>
            </a:r>
            <a:r>
              <a:rPr lang="en-US" sz="1600" dirty="0" err="1" smtClean="0"/>
              <a:t>Udubasa</a:t>
            </a:r>
            <a:endParaRPr lang="en-US" sz="1600" smtClean="0"/>
          </a:p>
          <a:p>
            <a:pPr>
              <a:lnSpc>
                <a:spcPct val="100000"/>
              </a:lnSpc>
              <a:spcBef>
                <a:spcPts val="0"/>
              </a:spcBef>
              <a:spcAft>
                <a:spcPts val="600"/>
              </a:spcAft>
              <a:buSzPct val="25000"/>
            </a:pPr>
            <a:endParaRPr lang="en-US" sz="1600" dirty="0"/>
          </a:p>
          <a:p>
            <a:pPr>
              <a:lnSpc>
                <a:spcPct val="100000"/>
              </a:lnSpc>
              <a:spcBef>
                <a:spcPts val="0"/>
              </a:spcBef>
              <a:spcAft>
                <a:spcPts val="600"/>
              </a:spcAft>
              <a:buSzPct val="25000"/>
            </a:pPr>
            <a:r>
              <a:rPr lang="en-US" sz="1600" dirty="0" smtClean="0"/>
              <a:t>Mentor</a:t>
            </a:r>
            <a:r>
              <a:rPr lang="en-US" sz="1600" dirty="0"/>
              <a:t>: Cliff </a:t>
            </a:r>
            <a:r>
              <a:rPr lang="en-US" sz="1600" dirty="0" smtClean="0"/>
              <a:t>Gilmore</a:t>
            </a:r>
          </a:p>
          <a:p>
            <a:pPr>
              <a:lnSpc>
                <a:spcPct val="100000"/>
              </a:lnSpc>
              <a:spcBef>
                <a:spcPts val="0"/>
              </a:spcBef>
              <a:spcAft>
                <a:spcPts val="600"/>
              </a:spcAft>
              <a:buSzPct val="25000"/>
            </a:pPr>
            <a:r>
              <a:rPr lang="en-US" sz="1600" dirty="0" smtClean="0"/>
              <a:t>Coordinator: Iain Finlayson </a:t>
            </a:r>
          </a:p>
          <a:p>
            <a:pPr>
              <a:lnSpc>
                <a:spcPct val="100000"/>
              </a:lnSpc>
              <a:spcBef>
                <a:spcPts val="0"/>
              </a:spcBef>
              <a:spcAft>
                <a:spcPts val="600"/>
              </a:spcAft>
              <a:buSzPct val="25000"/>
            </a:pPr>
            <a:endParaRPr lang="en-US" sz="2000" dirty="0"/>
          </a:p>
        </p:txBody>
      </p:sp>
    </p:spTree>
    <p:extLst>
      <p:ext uri="{BB962C8B-B14F-4D97-AF65-F5344CB8AC3E}">
        <p14:creationId xmlns:p14="http://schemas.microsoft.com/office/powerpoint/2010/main" val="167583855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5503333" y="3937001"/>
            <a:ext cx="6231467" cy="2844799"/>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endParaRPr sz="2400">
              <a:solidFill>
                <a:schemeClr val="dk1"/>
              </a:solidFill>
              <a:latin typeface="Calibri"/>
              <a:ea typeface="Calibri"/>
              <a:cs typeface="Calibri"/>
              <a:sym typeface="Calibri"/>
            </a:endParaRPr>
          </a:p>
        </p:txBody>
      </p:sp>
      <p:sp>
        <p:nvSpPr>
          <p:cNvPr id="296" name="Shape 296"/>
          <p:cNvSpPr/>
          <p:nvPr/>
        </p:nvSpPr>
        <p:spPr>
          <a:xfrm>
            <a:off x="5545420" y="342375"/>
            <a:ext cx="6231467" cy="2844799"/>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endParaRPr sz="2400">
              <a:solidFill>
                <a:schemeClr val="dk1"/>
              </a:solidFill>
              <a:latin typeface="Calibri"/>
              <a:ea typeface="Calibri"/>
              <a:cs typeface="Calibri"/>
              <a:sym typeface="Calibri"/>
            </a:endParaRPr>
          </a:p>
        </p:txBody>
      </p:sp>
      <p:sp>
        <p:nvSpPr>
          <p:cNvPr id="297" name="Shape 297"/>
          <p:cNvSpPr txBox="1">
            <a:spLocks noGrp="1"/>
          </p:cNvSpPr>
          <p:nvPr>
            <p:ph type="sldNum" idx="12"/>
          </p:nvPr>
        </p:nvSpPr>
        <p:spPr>
          <a:xfrm>
            <a:off x="2819153" y="6449102"/>
            <a:ext cx="540543" cy="365124"/>
          </a:xfrm>
          <a:prstGeom prst="rect">
            <a:avLst/>
          </a:prstGeom>
          <a:noFill/>
          <a:ln>
            <a:noFill/>
          </a:ln>
        </p:spPr>
        <p:txBody>
          <a:bodyPr vert="horz" lIns="121900" tIns="60933" rIns="121900" bIns="60933" rtlCol="0" anchor="ctr" anchorCtr="0">
            <a:noAutofit/>
          </a:bodyPr>
          <a:lstStyle/>
          <a:p>
            <a:pPr algn="ctr">
              <a:buSzPct val="25000"/>
            </a:pPr>
            <a:fld id="{00000000-1234-1234-1234-123412341234}" type="slidenum">
              <a:rPr lang="en-US" sz="800">
                <a:solidFill>
                  <a:srgbClr val="BFBFBF"/>
                </a:solidFill>
                <a:latin typeface="Helvetica Neue"/>
                <a:ea typeface="Helvetica Neue"/>
                <a:cs typeface="Helvetica Neue"/>
                <a:sym typeface="Helvetica Neue"/>
              </a:rPr>
              <a:pPr algn="ctr">
                <a:buSzPct val="25000"/>
              </a:pPr>
              <a:t>10</a:t>
            </a:fld>
            <a:endParaRPr lang="en-US" sz="800">
              <a:solidFill>
                <a:srgbClr val="BFBFBF"/>
              </a:solidFill>
              <a:latin typeface="Helvetica Neue"/>
              <a:ea typeface="Helvetica Neue"/>
              <a:cs typeface="Helvetica Neue"/>
              <a:sym typeface="Helvetica Neue"/>
            </a:endParaRPr>
          </a:p>
        </p:txBody>
      </p:sp>
      <p:pic>
        <p:nvPicPr>
          <p:cNvPr id="299" name="Shape 299"/>
          <p:cNvPicPr preferRelativeResize="0"/>
          <p:nvPr/>
        </p:nvPicPr>
        <p:blipFill rotWithShape="1">
          <a:blip r:embed="rId3">
            <a:alphaModFix/>
          </a:blip>
          <a:srcRect/>
          <a:stretch/>
        </p:blipFill>
        <p:spPr>
          <a:xfrm>
            <a:off x="1288575" y="4465462"/>
            <a:ext cx="821312" cy="1236449"/>
          </a:xfrm>
          <a:prstGeom prst="rect">
            <a:avLst/>
          </a:prstGeom>
          <a:noFill/>
          <a:ln>
            <a:noFill/>
          </a:ln>
        </p:spPr>
      </p:pic>
      <p:grpSp>
        <p:nvGrpSpPr>
          <p:cNvPr id="300" name="Shape 300"/>
          <p:cNvGrpSpPr/>
          <p:nvPr/>
        </p:nvGrpSpPr>
        <p:grpSpPr>
          <a:xfrm>
            <a:off x="6394601" y="802429"/>
            <a:ext cx="4956487" cy="2107920"/>
            <a:chOff x="177800" y="0"/>
            <a:chExt cx="3717365" cy="1580940"/>
          </a:xfrm>
        </p:grpSpPr>
        <p:grpSp>
          <p:nvGrpSpPr>
            <p:cNvPr id="301" name="Shape 301"/>
            <p:cNvGrpSpPr/>
            <p:nvPr/>
          </p:nvGrpSpPr>
          <p:grpSpPr>
            <a:xfrm>
              <a:off x="2790226" y="0"/>
              <a:ext cx="829975" cy="777624"/>
              <a:chOff x="0" y="0"/>
              <a:chExt cx="829975" cy="777623"/>
            </a:xfrm>
          </p:grpSpPr>
          <p:grpSp>
            <p:nvGrpSpPr>
              <p:cNvPr id="302" name="Shape 302"/>
              <p:cNvGrpSpPr/>
              <p:nvPr/>
            </p:nvGrpSpPr>
            <p:grpSpPr>
              <a:xfrm>
                <a:off x="84777" y="90476"/>
                <a:ext cx="655509" cy="687146"/>
                <a:chOff x="97723" y="100459"/>
                <a:chExt cx="655506" cy="687145"/>
              </a:xfrm>
            </p:grpSpPr>
            <p:sp>
              <p:nvSpPr>
                <p:cNvPr id="303" name="Shape 303"/>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04" name="Shape 304"/>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05" name="Shape 305"/>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306" name="Shape 306"/>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07" name="Shape 307"/>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08" name="Shape 308"/>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grpSp>
          <p:nvGrpSpPr>
            <p:cNvPr id="309" name="Shape 309"/>
            <p:cNvGrpSpPr/>
            <p:nvPr/>
          </p:nvGrpSpPr>
          <p:grpSpPr>
            <a:xfrm>
              <a:off x="503895" y="0"/>
              <a:ext cx="829975" cy="777624"/>
              <a:chOff x="0" y="0"/>
              <a:chExt cx="829975" cy="777623"/>
            </a:xfrm>
          </p:grpSpPr>
          <p:grpSp>
            <p:nvGrpSpPr>
              <p:cNvPr id="310" name="Shape 310"/>
              <p:cNvGrpSpPr/>
              <p:nvPr/>
            </p:nvGrpSpPr>
            <p:grpSpPr>
              <a:xfrm>
                <a:off x="84777" y="90476"/>
                <a:ext cx="655509" cy="687146"/>
                <a:chOff x="97723" y="100459"/>
                <a:chExt cx="655506" cy="687145"/>
              </a:xfrm>
            </p:grpSpPr>
            <p:sp>
              <p:nvSpPr>
                <p:cNvPr id="311" name="Shape 311"/>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12" name="Shape 312"/>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13" name="Shape 313"/>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314" name="Shape 314"/>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15" name="Shape 315"/>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16" name="Shape 316"/>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cxnSp>
          <p:nvCxnSpPr>
            <p:cNvPr id="317" name="Shape 317"/>
            <p:cNvCxnSpPr/>
            <p:nvPr/>
          </p:nvCxnSpPr>
          <p:spPr>
            <a:xfrm rot="10800000">
              <a:off x="1492872" y="321531"/>
              <a:ext cx="1163752" cy="0"/>
            </a:xfrm>
            <a:prstGeom prst="straightConnector1">
              <a:avLst/>
            </a:prstGeom>
            <a:noFill/>
            <a:ln w="25400" cap="flat" cmpd="sng">
              <a:solidFill>
                <a:schemeClr val="accent1"/>
              </a:solidFill>
              <a:prstDash val="solid"/>
              <a:bevel/>
              <a:headEnd type="triangle" w="lg" len="lg"/>
              <a:tailEnd type="triangle" w="lg" len="lg"/>
            </a:ln>
          </p:spPr>
        </p:cxnSp>
        <p:sp>
          <p:nvSpPr>
            <p:cNvPr id="318" name="Shape 318"/>
            <p:cNvSpPr/>
            <p:nvPr/>
          </p:nvSpPr>
          <p:spPr>
            <a:xfrm>
              <a:off x="177800" y="1088916"/>
              <a:ext cx="1774264" cy="492024"/>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DSE Analytics Streaming Analysis</a:t>
              </a:r>
            </a:p>
          </p:txBody>
        </p:sp>
        <p:sp>
          <p:nvSpPr>
            <p:cNvPr id="319" name="Shape 319"/>
            <p:cNvSpPr/>
            <p:nvPr/>
          </p:nvSpPr>
          <p:spPr>
            <a:xfrm>
              <a:off x="2515265" y="1088916"/>
              <a:ext cx="1379899" cy="492024"/>
            </a:xfrm>
            <a:prstGeom prst="rect">
              <a:avLst/>
            </a:prstGeom>
            <a:noFill/>
            <a:ln>
              <a:noFill/>
            </a:ln>
          </p:spPr>
          <p:txBody>
            <a:bodyPr lIns="60933" tIns="60933" rIns="60933" bIns="60933" anchor="ctr" anchorCtr="0">
              <a:noAutofit/>
            </a:bodyPr>
            <a:lstStyle/>
            <a:p>
              <a:pPr>
                <a:buSzPct val="25000"/>
              </a:pPr>
              <a:r>
                <a:rPr lang="en-US" sz="1867" b="1" dirty="0">
                  <a:solidFill>
                    <a:srgbClr val="000000"/>
                  </a:solidFill>
                  <a:latin typeface="Calibri"/>
                  <a:ea typeface="Calibri"/>
                  <a:cs typeface="Calibri"/>
                  <a:sym typeface="Calibri"/>
                </a:rPr>
                <a:t>DSE </a:t>
              </a:r>
              <a:r>
                <a:rPr lang="en-US" sz="1867" b="1" dirty="0" smtClean="0">
                  <a:solidFill>
                    <a:srgbClr val="000000"/>
                  </a:solidFill>
                  <a:latin typeface="Calibri"/>
                  <a:ea typeface="Calibri"/>
                  <a:cs typeface="Calibri"/>
                  <a:sym typeface="Calibri"/>
                </a:rPr>
                <a:t>Analytics/Search</a:t>
              </a:r>
              <a:endParaRPr lang="en-US" sz="1867" b="1" dirty="0">
                <a:solidFill>
                  <a:srgbClr val="000000"/>
                </a:solidFill>
                <a:latin typeface="Calibri"/>
                <a:ea typeface="Calibri"/>
                <a:cs typeface="Calibri"/>
                <a:sym typeface="Calibri"/>
              </a:endParaRPr>
            </a:p>
          </p:txBody>
        </p:sp>
      </p:grpSp>
      <p:grpSp>
        <p:nvGrpSpPr>
          <p:cNvPr id="320" name="Shape 320"/>
          <p:cNvGrpSpPr/>
          <p:nvPr/>
        </p:nvGrpSpPr>
        <p:grpSpPr>
          <a:xfrm>
            <a:off x="6795307" y="4525573"/>
            <a:ext cx="4155079" cy="1036835"/>
            <a:chOff x="503895" y="0"/>
            <a:chExt cx="3116307" cy="777624"/>
          </a:xfrm>
        </p:grpSpPr>
        <p:grpSp>
          <p:nvGrpSpPr>
            <p:cNvPr id="321" name="Shape 321"/>
            <p:cNvGrpSpPr/>
            <p:nvPr/>
          </p:nvGrpSpPr>
          <p:grpSpPr>
            <a:xfrm>
              <a:off x="2790226" y="0"/>
              <a:ext cx="829975" cy="777624"/>
              <a:chOff x="0" y="0"/>
              <a:chExt cx="829975" cy="777623"/>
            </a:xfrm>
          </p:grpSpPr>
          <p:grpSp>
            <p:nvGrpSpPr>
              <p:cNvPr id="322" name="Shape 322"/>
              <p:cNvGrpSpPr/>
              <p:nvPr/>
            </p:nvGrpSpPr>
            <p:grpSpPr>
              <a:xfrm>
                <a:off x="84777" y="90476"/>
                <a:ext cx="655509" cy="687146"/>
                <a:chOff x="97723" y="100459"/>
                <a:chExt cx="655506" cy="687145"/>
              </a:xfrm>
            </p:grpSpPr>
            <p:sp>
              <p:nvSpPr>
                <p:cNvPr id="323" name="Shape 323"/>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24" name="Shape 324"/>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25" name="Shape 325"/>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326" name="Shape 326"/>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27" name="Shape 327"/>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28" name="Shape 328"/>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grpSp>
          <p:nvGrpSpPr>
            <p:cNvPr id="329" name="Shape 329"/>
            <p:cNvGrpSpPr/>
            <p:nvPr/>
          </p:nvGrpSpPr>
          <p:grpSpPr>
            <a:xfrm>
              <a:off x="503895" y="0"/>
              <a:ext cx="829975" cy="777624"/>
              <a:chOff x="0" y="0"/>
              <a:chExt cx="829975" cy="777623"/>
            </a:xfrm>
          </p:grpSpPr>
          <p:grpSp>
            <p:nvGrpSpPr>
              <p:cNvPr id="330" name="Shape 330"/>
              <p:cNvGrpSpPr/>
              <p:nvPr/>
            </p:nvGrpSpPr>
            <p:grpSpPr>
              <a:xfrm>
                <a:off x="84777" y="90476"/>
                <a:ext cx="655509" cy="687146"/>
                <a:chOff x="97723" y="100459"/>
                <a:chExt cx="655506" cy="687145"/>
              </a:xfrm>
            </p:grpSpPr>
            <p:sp>
              <p:nvSpPr>
                <p:cNvPr id="331" name="Shape 331"/>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32" name="Shape 332"/>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33" name="Shape 333"/>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334" name="Shape 334"/>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35" name="Shape 335"/>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336" name="Shape 336"/>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cxnSp>
          <p:nvCxnSpPr>
            <p:cNvPr id="337" name="Shape 337"/>
            <p:cNvCxnSpPr/>
            <p:nvPr/>
          </p:nvCxnSpPr>
          <p:spPr>
            <a:xfrm rot="10800000">
              <a:off x="1492872" y="321531"/>
              <a:ext cx="1163752" cy="0"/>
            </a:xfrm>
            <a:prstGeom prst="straightConnector1">
              <a:avLst/>
            </a:prstGeom>
            <a:noFill/>
            <a:ln w="25400" cap="flat" cmpd="sng">
              <a:solidFill>
                <a:schemeClr val="accent1"/>
              </a:solidFill>
              <a:prstDash val="solid"/>
              <a:bevel/>
              <a:headEnd type="triangle" w="lg" len="lg"/>
              <a:tailEnd type="triangle" w="lg" len="lg"/>
            </a:ln>
          </p:spPr>
        </p:cxnSp>
      </p:grpSp>
      <p:sp>
        <p:nvSpPr>
          <p:cNvPr id="338" name="Shape 338"/>
          <p:cNvSpPr/>
          <p:nvPr/>
        </p:nvSpPr>
        <p:spPr>
          <a:xfrm>
            <a:off x="5564648" y="273117"/>
            <a:ext cx="2844801"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Data Center 1 - US East</a:t>
            </a:r>
          </a:p>
        </p:txBody>
      </p:sp>
      <p:sp>
        <p:nvSpPr>
          <p:cNvPr id="339" name="Shape 339"/>
          <p:cNvSpPr/>
          <p:nvPr/>
        </p:nvSpPr>
        <p:spPr>
          <a:xfrm>
            <a:off x="5564648" y="3930718"/>
            <a:ext cx="2844801"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Data Center 2 - US West</a:t>
            </a:r>
          </a:p>
        </p:txBody>
      </p:sp>
      <p:sp>
        <p:nvSpPr>
          <p:cNvPr id="340" name="Shape 340"/>
          <p:cNvSpPr/>
          <p:nvPr/>
        </p:nvSpPr>
        <p:spPr>
          <a:xfrm>
            <a:off x="8240113" y="1475384"/>
            <a:ext cx="1405467"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replication</a:t>
            </a:r>
          </a:p>
        </p:txBody>
      </p:sp>
      <p:sp>
        <p:nvSpPr>
          <p:cNvPr id="341" name="Shape 341"/>
          <p:cNvSpPr/>
          <p:nvPr/>
        </p:nvSpPr>
        <p:spPr>
          <a:xfrm>
            <a:off x="8240113" y="5268450"/>
            <a:ext cx="1405467"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replication</a:t>
            </a:r>
          </a:p>
        </p:txBody>
      </p:sp>
      <p:cxnSp>
        <p:nvCxnSpPr>
          <p:cNvPr id="342" name="Shape 342"/>
          <p:cNvCxnSpPr/>
          <p:nvPr/>
        </p:nvCxnSpPr>
        <p:spPr>
          <a:xfrm>
            <a:off x="8942847" y="3213578"/>
            <a:ext cx="0" cy="701777"/>
          </a:xfrm>
          <a:prstGeom prst="straightConnector1">
            <a:avLst/>
          </a:prstGeom>
          <a:noFill/>
          <a:ln w="25400" cap="flat" cmpd="sng">
            <a:solidFill>
              <a:schemeClr val="accent1"/>
            </a:solidFill>
            <a:prstDash val="solid"/>
            <a:bevel/>
            <a:headEnd type="triangle" w="lg" len="lg"/>
            <a:tailEnd type="triangle" w="lg" len="lg"/>
          </a:ln>
        </p:spPr>
      </p:cxnSp>
      <p:sp>
        <p:nvSpPr>
          <p:cNvPr id="343" name="Shape 343"/>
          <p:cNvSpPr/>
          <p:nvPr/>
        </p:nvSpPr>
        <p:spPr>
          <a:xfrm>
            <a:off x="9035980" y="3236451"/>
            <a:ext cx="1879601" cy="656032"/>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Data Center Replication</a:t>
            </a:r>
          </a:p>
        </p:txBody>
      </p:sp>
      <p:cxnSp>
        <p:nvCxnSpPr>
          <p:cNvPr id="344" name="Shape 344"/>
          <p:cNvCxnSpPr/>
          <p:nvPr/>
        </p:nvCxnSpPr>
        <p:spPr>
          <a:xfrm rot="10800000">
            <a:off x="2179525" y="1543099"/>
            <a:ext cx="4430287" cy="0"/>
          </a:xfrm>
          <a:prstGeom prst="straightConnector1">
            <a:avLst/>
          </a:prstGeom>
          <a:noFill/>
          <a:ln w="25400" cap="flat" cmpd="sng">
            <a:solidFill>
              <a:schemeClr val="accent1"/>
            </a:solidFill>
            <a:prstDash val="solid"/>
            <a:bevel/>
            <a:headEnd type="triangle" w="lg" len="lg"/>
            <a:tailEnd type="triangle" w="lg" len="lg"/>
          </a:ln>
        </p:spPr>
      </p:cxnSp>
      <p:sp>
        <p:nvSpPr>
          <p:cNvPr id="345" name="Shape 345"/>
          <p:cNvSpPr/>
          <p:nvPr/>
        </p:nvSpPr>
        <p:spPr>
          <a:xfrm>
            <a:off x="3158188" y="1528372"/>
            <a:ext cx="2387232" cy="656032"/>
          </a:xfrm>
          <a:prstGeom prst="rect">
            <a:avLst/>
          </a:prstGeom>
          <a:noFill/>
          <a:ln>
            <a:noFill/>
          </a:ln>
        </p:spPr>
        <p:txBody>
          <a:bodyPr lIns="60933" tIns="60933" rIns="60933" bIns="60933" anchor="ctr" anchorCtr="0">
            <a:noAutofit/>
          </a:bodyPr>
          <a:lstStyle/>
          <a:p>
            <a:pPr>
              <a:buSzPct val="25000"/>
            </a:pPr>
            <a:r>
              <a:rPr lang="en-US" sz="1867" b="1" dirty="0">
                <a:solidFill>
                  <a:srgbClr val="000000"/>
                </a:solidFill>
                <a:latin typeface="Calibri"/>
                <a:ea typeface="Calibri"/>
                <a:cs typeface="Calibri"/>
                <a:sym typeface="Calibri"/>
              </a:rPr>
              <a:t>Spark Streaming from Kafka</a:t>
            </a:r>
          </a:p>
        </p:txBody>
      </p:sp>
      <p:sp>
        <p:nvSpPr>
          <p:cNvPr id="346" name="Shape 346"/>
          <p:cNvSpPr/>
          <p:nvPr/>
        </p:nvSpPr>
        <p:spPr>
          <a:xfrm>
            <a:off x="6394380" y="5945783"/>
            <a:ext cx="2387232" cy="656032"/>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DSE Analytics Streaming Analysis</a:t>
            </a:r>
          </a:p>
        </p:txBody>
      </p:sp>
      <p:sp>
        <p:nvSpPr>
          <p:cNvPr id="347" name="Shape 347"/>
          <p:cNvSpPr/>
          <p:nvPr/>
        </p:nvSpPr>
        <p:spPr>
          <a:xfrm>
            <a:off x="9680334" y="5945783"/>
            <a:ext cx="1839865" cy="656032"/>
          </a:xfrm>
          <a:prstGeom prst="rect">
            <a:avLst/>
          </a:prstGeom>
          <a:noFill/>
          <a:ln>
            <a:noFill/>
          </a:ln>
        </p:spPr>
        <p:txBody>
          <a:bodyPr lIns="60933" tIns="60933" rIns="60933" bIns="60933" anchor="ctr" anchorCtr="0">
            <a:noAutofit/>
          </a:bodyPr>
          <a:lstStyle/>
          <a:p>
            <a:pPr>
              <a:buSzPct val="25000"/>
            </a:pPr>
            <a:r>
              <a:rPr lang="en-US" sz="1867" b="1" dirty="0">
                <a:solidFill>
                  <a:srgbClr val="000000"/>
                </a:solidFill>
                <a:ea typeface="Calibri"/>
                <a:cs typeface="Calibri"/>
                <a:sym typeface="Calibri"/>
              </a:rPr>
              <a:t>DSE Analytics/Search</a:t>
            </a:r>
          </a:p>
        </p:txBody>
      </p:sp>
      <p:cxnSp>
        <p:nvCxnSpPr>
          <p:cNvPr id="348" name="Shape 348"/>
          <p:cNvCxnSpPr/>
          <p:nvPr/>
        </p:nvCxnSpPr>
        <p:spPr>
          <a:xfrm rot="10800000">
            <a:off x="2136661" y="5098905"/>
            <a:ext cx="4430287" cy="0"/>
          </a:xfrm>
          <a:prstGeom prst="straightConnector1">
            <a:avLst/>
          </a:prstGeom>
          <a:noFill/>
          <a:ln w="25400" cap="flat" cmpd="sng">
            <a:solidFill>
              <a:schemeClr val="accent1"/>
            </a:solidFill>
            <a:prstDash val="solid"/>
            <a:bevel/>
            <a:headEnd type="triangle" w="lg" len="lg"/>
            <a:tailEnd type="triangle" w="lg" len="lg"/>
          </a:ln>
        </p:spPr>
      </p:cxnSp>
      <p:sp>
        <p:nvSpPr>
          <p:cNvPr id="349" name="Shape 349"/>
          <p:cNvSpPr/>
          <p:nvPr/>
        </p:nvSpPr>
        <p:spPr>
          <a:xfrm>
            <a:off x="3158188" y="5194837"/>
            <a:ext cx="2387232" cy="656033"/>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Spark Streaming from Kafka</a:t>
            </a:r>
          </a:p>
        </p:txBody>
      </p:sp>
      <p:sp>
        <p:nvSpPr>
          <p:cNvPr id="350" name="Shape 350"/>
          <p:cNvSpPr/>
          <p:nvPr/>
        </p:nvSpPr>
        <p:spPr>
          <a:xfrm>
            <a:off x="920776" y="5715473"/>
            <a:ext cx="1879601"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Passive Kafka</a:t>
            </a:r>
          </a:p>
        </p:txBody>
      </p:sp>
      <p:sp>
        <p:nvSpPr>
          <p:cNvPr id="351" name="Shape 351"/>
          <p:cNvSpPr/>
          <p:nvPr/>
        </p:nvSpPr>
        <p:spPr>
          <a:xfrm>
            <a:off x="841418" y="2202835"/>
            <a:ext cx="1659101" cy="385097"/>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Active Kafka</a:t>
            </a:r>
          </a:p>
        </p:txBody>
      </p:sp>
      <p:sp>
        <p:nvSpPr>
          <p:cNvPr id="352" name="Shape 352"/>
          <p:cNvSpPr/>
          <p:nvPr/>
        </p:nvSpPr>
        <p:spPr>
          <a:xfrm>
            <a:off x="157163" y="-13864"/>
            <a:ext cx="5057775" cy="779701"/>
          </a:xfrm>
          <a:prstGeom prst="rect">
            <a:avLst/>
          </a:prstGeom>
          <a:noFill/>
          <a:ln>
            <a:noFill/>
          </a:ln>
        </p:spPr>
        <p:txBody>
          <a:bodyPr lIns="60933" tIns="60933" rIns="60933" bIns="60933" anchor="ctr" anchorCtr="0">
            <a:noAutofit/>
          </a:bodyPr>
          <a:lstStyle/>
          <a:p>
            <a:pPr>
              <a:buSzPct val="25000"/>
            </a:pPr>
            <a:r>
              <a:rPr lang="en-US" sz="2000" b="1" dirty="0">
                <a:solidFill>
                  <a:schemeClr val="tx1">
                    <a:lumMod val="75000"/>
                    <a:lumOff val="25000"/>
                  </a:schemeClr>
                </a:solidFill>
                <a:latin typeface="Helvetica Neue Light"/>
                <a:cs typeface="Helvetica Neue Light"/>
                <a:sym typeface="Calibri"/>
              </a:rPr>
              <a:t>Heracles User Login and Error Analysis Architecture</a:t>
            </a:r>
          </a:p>
        </p:txBody>
      </p:sp>
      <p:pic>
        <p:nvPicPr>
          <p:cNvPr id="60" name="Shape 299"/>
          <p:cNvPicPr preferRelativeResize="0"/>
          <p:nvPr/>
        </p:nvPicPr>
        <p:blipFill rotWithShape="1">
          <a:blip r:embed="rId3">
            <a:alphaModFix/>
          </a:blip>
          <a:srcRect/>
          <a:stretch/>
        </p:blipFill>
        <p:spPr>
          <a:xfrm>
            <a:off x="1302334" y="910147"/>
            <a:ext cx="821312" cy="1236449"/>
          </a:xfrm>
          <a:prstGeom prst="rect">
            <a:avLst/>
          </a:prstGeom>
          <a:noFill/>
          <a:ln>
            <a:noFill/>
          </a:ln>
        </p:spPr>
      </p:pic>
    </p:spTree>
    <p:extLst>
      <p:ext uri="{BB962C8B-B14F-4D97-AF65-F5344CB8AC3E}">
        <p14:creationId xmlns:p14="http://schemas.microsoft.com/office/powerpoint/2010/main" val="346791665"/>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4902" y="553207"/>
            <a:ext cx="9743005" cy="2185214"/>
          </a:xfrm>
          <a:prstGeom prst="rect">
            <a:avLst/>
          </a:prstGeom>
          <a:noFill/>
        </p:spPr>
        <p:txBody>
          <a:bodyPr wrap="square" rtlCol="0">
            <a:spAutoFit/>
          </a:bodyPr>
          <a:lstStyle/>
          <a:p>
            <a:pPr lvl="0" algn="ctr"/>
            <a:endParaRPr lang="en-US" sz="2400" dirty="0">
              <a:solidFill>
                <a:srgbClr val="4C5858"/>
              </a:solidFill>
              <a:ea typeface="Helvetica Neue"/>
              <a:cs typeface="Helvetica Neue"/>
              <a:sym typeface="Helvetica Neue"/>
            </a:endParaRPr>
          </a:p>
          <a:p>
            <a:pPr lvl="0" algn="ctr"/>
            <a:r>
              <a:rPr lang="en-US" sz="2400" dirty="0" smtClean="0">
                <a:solidFill>
                  <a:srgbClr val="4C5858"/>
                </a:solidFill>
                <a:ea typeface="Helvetica Neue"/>
                <a:cs typeface="Helvetica Neue"/>
                <a:sym typeface="Helvetica Neue"/>
                <a:hlinkClick r:id="rId2"/>
              </a:rPr>
              <a:t>https</a:t>
            </a:r>
            <a:r>
              <a:rPr lang="en-US" sz="2400" dirty="0">
                <a:solidFill>
                  <a:srgbClr val="4C5858"/>
                </a:solidFill>
                <a:ea typeface="Helvetica Neue"/>
                <a:cs typeface="Helvetica Neue"/>
                <a:sym typeface="Helvetica Neue"/>
                <a:hlinkClick r:id="rId2"/>
              </a:rPr>
              <a:t>://</a:t>
            </a:r>
            <a:r>
              <a:rPr lang="en-US" sz="2400" dirty="0" smtClean="0">
                <a:solidFill>
                  <a:srgbClr val="4C5858"/>
                </a:solidFill>
                <a:ea typeface="Helvetica Neue"/>
                <a:cs typeface="Helvetica Neue"/>
                <a:sym typeface="Helvetica Neue"/>
                <a:hlinkClick r:id="rId2"/>
              </a:rPr>
              <a:t>github.com/chudro/Heracles</a:t>
            </a:r>
            <a:endParaRPr lang="en-US" sz="2400" dirty="0" smtClean="0">
              <a:solidFill>
                <a:srgbClr val="4C5858"/>
              </a:solidFill>
              <a:ea typeface="Helvetica Neue"/>
              <a:cs typeface="Helvetica Neue"/>
              <a:sym typeface="Helvetica Neue"/>
            </a:endParaRPr>
          </a:p>
          <a:p>
            <a:pPr lvl="0" algn="ctr"/>
            <a:endParaRPr lang="en-US" sz="2400" dirty="0" smtClean="0">
              <a:solidFill>
                <a:srgbClr val="4C5858"/>
              </a:solidFill>
              <a:ea typeface="Helvetica Neue"/>
              <a:cs typeface="Helvetica Neue"/>
              <a:sym typeface="Helvetica Neue"/>
            </a:endParaRPr>
          </a:p>
          <a:p>
            <a:pPr lvl="0" algn="ctr"/>
            <a:endParaRPr lang="en-US" sz="2400" dirty="0">
              <a:solidFill>
                <a:srgbClr val="4C5858"/>
              </a:solidFill>
              <a:ea typeface="Helvetica Neue"/>
              <a:cs typeface="Helvetica Neue"/>
              <a:sym typeface="Helvetica Neue"/>
            </a:endParaRPr>
          </a:p>
          <a:p>
            <a:pPr lvl="0" algn="ctr"/>
            <a:endParaRPr lang="en-US" sz="2400" dirty="0">
              <a:solidFill>
                <a:srgbClr val="4C5858"/>
              </a:solidFill>
              <a:ea typeface="Helvetica Neue"/>
              <a:cs typeface="Helvetica Neue"/>
              <a:sym typeface="Helvetica Neue"/>
            </a:endParaRPr>
          </a:p>
          <a:p>
            <a:pPr algn="ctr"/>
            <a:endParaRPr lang="en-US" sz="1600" b="1" dirty="0"/>
          </a:p>
        </p:txBody>
      </p:sp>
      <p:sp>
        <p:nvSpPr>
          <p:cNvPr id="3"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1"/>
                </a:solidFill>
                <a:latin typeface="Helvetica Neue Thin"/>
                <a:cs typeface="Helvetica Neue Thin"/>
              </a:rPr>
              <a:t>Demos and Code</a:t>
            </a:r>
          </a:p>
        </p:txBody>
      </p:sp>
    </p:spTree>
    <p:extLst>
      <p:ext uri="{BB962C8B-B14F-4D97-AF65-F5344CB8AC3E}">
        <p14:creationId xmlns:p14="http://schemas.microsoft.com/office/powerpoint/2010/main" val="138940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normAutofit/>
          </a:bodyPr>
          <a:lstStyle/>
          <a:p>
            <a:r>
              <a:rPr lang="en-US" sz="3200" dirty="0">
                <a:solidFill>
                  <a:schemeClr val="accent1"/>
                </a:solidFill>
                <a:latin typeface="Helvetica Neue Thin"/>
                <a:cs typeface="Helvetica Neue Thin"/>
              </a:rPr>
              <a:t>Our Customer’s Business Premise and Requirements:</a:t>
            </a:r>
          </a:p>
        </p:txBody>
      </p:sp>
      <p:sp>
        <p:nvSpPr>
          <p:cNvPr id="3" name="Content Placeholder 2"/>
          <p:cNvSpPr>
            <a:spLocks noGrp="1"/>
          </p:cNvSpPr>
          <p:nvPr>
            <p:ph idx="1"/>
          </p:nvPr>
        </p:nvSpPr>
        <p:spPr>
          <a:xfrm>
            <a:off x="838200" y="1612832"/>
            <a:ext cx="10515600" cy="4621713"/>
          </a:xfrm>
        </p:spPr>
        <p:txBody>
          <a:bodyPr>
            <a:normAutofit/>
          </a:bodyPr>
          <a:lstStyle/>
          <a:p>
            <a:pPr algn="just"/>
            <a:r>
              <a:rPr lang="en-US" sz="2400" dirty="0" smtClean="0">
                <a:solidFill>
                  <a:schemeClr val="tx1">
                    <a:lumMod val="75000"/>
                    <a:lumOff val="25000"/>
                  </a:schemeClr>
                </a:solidFill>
                <a:latin typeface="Helvetica Neue Light"/>
                <a:cs typeface="Helvetica Neue Light"/>
              </a:rPr>
              <a:t>Re-launching </a:t>
            </a:r>
            <a:r>
              <a:rPr lang="en-US" sz="2400" dirty="0">
                <a:solidFill>
                  <a:schemeClr val="tx1">
                    <a:lumMod val="75000"/>
                    <a:lumOff val="25000"/>
                  </a:schemeClr>
                </a:solidFill>
                <a:latin typeface="Helvetica Neue Light"/>
                <a:cs typeface="Helvetica Neue Light"/>
              </a:rPr>
              <a:t>their business productivity applications (word processing, spreadsheets, presentations) as a cloud service. </a:t>
            </a:r>
            <a:endParaRPr lang="en-US" sz="2400" dirty="0" smtClean="0">
              <a:solidFill>
                <a:schemeClr val="tx1">
                  <a:lumMod val="75000"/>
                  <a:lumOff val="25000"/>
                </a:schemeClr>
              </a:solidFill>
              <a:latin typeface="Helvetica Neue Light"/>
              <a:cs typeface="Helvetica Neue Light"/>
            </a:endParaRPr>
          </a:p>
          <a:p>
            <a:pPr marL="0" indent="0" algn="just">
              <a:buNone/>
            </a:pPr>
            <a:endParaRPr lang="en-US" sz="2400" dirty="0">
              <a:solidFill>
                <a:schemeClr val="tx1">
                  <a:lumMod val="75000"/>
                  <a:lumOff val="25000"/>
                </a:schemeClr>
              </a:solidFill>
              <a:latin typeface="Helvetica Neue Light"/>
              <a:cs typeface="Helvetica Neue Light"/>
            </a:endParaRPr>
          </a:p>
          <a:p>
            <a:pPr algn="just"/>
            <a:r>
              <a:rPr lang="en-US" sz="2400" dirty="0">
                <a:solidFill>
                  <a:schemeClr val="tx1">
                    <a:lumMod val="75000"/>
                    <a:lumOff val="25000"/>
                  </a:schemeClr>
                </a:solidFill>
                <a:latin typeface="Helvetica Neue Light"/>
                <a:cs typeface="Helvetica Neue Light"/>
              </a:rPr>
              <a:t>User authorization, account management, and real time error handling need migration to the new system</a:t>
            </a:r>
            <a:r>
              <a:rPr lang="en-US" sz="2400" dirty="0" smtClean="0">
                <a:solidFill>
                  <a:schemeClr val="tx1">
                    <a:lumMod val="75000"/>
                    <a:lumOff val="25000"/>
                  </a:schemeClr>
                </a:solidFill>
                <a:latin typeface="Helvetica Neue Light"/>
                <a:cs typeface="Helvetica Neue Light"/>
              </a:rPr>
              <a:t>.</a:t>
            </a:r>
          </a:p>
          <a:p>
            <a:pPr marL="0" indent="0" algn="just">
              <a:buNone/>
            </a:pPr>
            <a:endParaRPr lang="en-US" sz="2400" dirty="0">
              <a:solidFill>
                <a:schemeClr val="tx1">
                  <a:lumMod val="75000"/>
                  <a:lumOff val="25000"/>
                </a:schemeClr>
              </a:solidFill>
              <a:latin typeface="Helvetica Neue Light"/>
              <a:cs typeface="Helvetica Neue Light"/>
            </a:endParaRPr>
          </a:p>
          <a:p>
            <a:pPr algn="just"/>
            <a:r>
              <a:rPr lang="en-US" sz="2400" dirty="0">
                <a:solidFill>
                  <a:schemeClr val="tx1">
                    <a:lumMod val="75000"/>
                    <a:lumOff val="25000"/>
                  </a:schemeClr>
                </a:solidFill>
                <a:latin typeface="Helvetica Neue Light"/>
                <a:cs typeface="Helvetica Neue Light"/>
              </a:rPr>
              <a:t>User </a:t>
            </a:r>
            <a:r>
              <a:rPr lang="en-US" sz="2400" dirty="0" smtClean="0">
                <a:solidFill>
                  <a:schemeClr val="tx1">
                    <a:lumMod val="75000"/>
                    <a:lumOff val="25000"/>
                  </a:schemeClr>
                </a:solidFill>
                <a:latin typeface="Helvetica Neue Light"/>
                <a:cs typeface="Helvetica Neue Light"/>
              </a:rPr>
              <a:t>uniqueness</a:t>
            </a:r>
          </a:p>
          <a:p>
            <a:pPr marL="0" indent="0" algn="just">
              <a:buNone/>
            </a:pPr>
            <a:endParaRPr lang="en-US" sz="2400" dirty="0">
              <a:solidFill>
                <a:schemeClr val="tx1">
                  <a:lumMod val="75000"/>
                  <a:lumOff val="25000"/>
                </a:schemeClr>
              </a:solidFill>
              <a:latin typeface="Helvetica Neue Light"/>
              <a:cs typeface="Helvetica Neue Light"/>
            </a:endParaRPr>
          </a:p>
          <a:p>
            <a:pPr algn="just"/>
            <a:r>
              <a:rPr lang="en-US" sz="2400" dirty="0">
                <a:solidFill>
                  <a:schemeClr val="tx1">
                    <a:lumMod val="75000"/>
                    <a:lumOff val="25000"/>
                  </a:schemeClr>
                </a:solidFill>
                <a:latin typeface="Helvetica Neue Light"/>
                <a:cs typeface="Helvetica Neue Light"/>
              </a:rPr>
              <a:t>Company’s clients need to create new accounts, login, and work with the applications on browsers or mobile devices. If the client crashes during a session then on restart a crash report log file is sent from the client.</a:t>
            </a:r>
          </a:p>
          <a:p>
            <a:pPr marL="0" indent="0" algn="just">
              <a:buNone/>
            </a:pPr>
            <a:endParaRPr lang="en-US" sz="2200" dirty="0">
              <a:solidFill>
                <a:schemeClr val="tx1">
                  <a:lumMod val="75000"/>
                  <a:lumOff val="25000"/>
                </a:schemeClr>
              </a:solidFill>
              <a:latin typeface="HelveticaNeueLT Std Lt" pitchFamily="34" charset="0"/>
              <a:cs typeface="Helvetica Neue Light"/>
            </a:endParaRPr>
          </a:p>
          <a:p>
            <a:pPr marL="0" indent="0">
              <a:buNone/>
            </a:pPr>
            <a:endParaRPr lang="en-US" sz="2400" dirty="0"/>
          </a:p>
        </p:txBody>
      </p:sp>
    </p:spTree>
    <p:extLst>
      <p:ext uri="{BB962C8B-B14F-4D97-AF65-F5344CB8AC3E}">
        <p14:creationId xmlns:p14="http://schemas.microsoft.com/office/powerpoint/2010/main" val="32202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9429"/>
            <a:ext cx="10515600" cy="583999"/>
          </a:xfrm>
        </p:spPr>
        <p:txBody>
          <a:bodyPr>
            <a:normAutofit/>
          </a:bodyPr>
          <a:lstStyle/>
          <a:p>
            <a:r>
              <a:rPr lang="en-US" sz="3200" dirty="0">
                <a:solidFill>
                  <a:schemeClr val="accent1"/>
                </a:solidFill>
                <a:latin typeface="Helvetica Neue Thin"/>
                <a:cs typeface="Helvetica Neue Thin"/>
              </a:rPr>
              <a:t>Our Customer’s Business Premise and Requirements (</a:t>
            </a:r>
            <a:r>
              <a:rPr lang="en-US" sz="3200" dirty="0" err="1">
                <a:solidFill>
                  <a:schemeClr val="accent1"/>
                </a:solidFill>
                <a:latin typeface="Helvetica Neue Thin"/>
                <a:cs typeface="Helvetica Neue Thin"/>
              </a:rPr>
              <a:t>cntd</a:t>
            </a:r>
            <a:r>
              <a:rPr lang="en-US" sz="3200" dirty="0">
                <a:solidFill>
                  <a:schemeClr val="accent1"/>
                </a:solidFill>
                <a:latin typeface="Helvetica Neue Thin"/>
                <a:cs typeface="Helvetica Neue Thin"/>
              </a:rPr>
              <a:t>):</a:t>
            </a:r>
          </a:p>
        </p:txBody>
      </p:sp>
      <p:sp>
        <p:nvSpPr>
          <p:cNvPr id="3" name="Content Placeholder 2"/>
          <p:cNvSpPr>
            <a:spLocks noGrp="1"/>
          </p:cNvSpPr>
          <p:nvPr>
            <p:ph idx="1"/>
          </p:nvPr>
        </p:nvSpPr>
        <p:spPr>
          <a:xfrm>
            <a:off x="838200" y="1510145"/>
            <a:ext cx="10515600" cy="4509650"/>
          </a:xfrm>
        </p:spPr>
        <p:txBody>
          <a:bodyPr/>
          <a:lstStyle/>
          <a:p>
            <a:pPr algn="just"/>
            <a:r>
              <a:rPr lang="en-US" sz="2400" dirty="0">
                <a:solidFill>
                  <a:schemeClr val="tx1">
                    <a:lumMod val="75000"/>
                    <a:lumOff val="25000"/>
                  </a:schemeClr>
                </a:solidFill>
                <a:latin typeface="Helvetica Neue Light"/>
                <a:cs typeface="Helvetica Neue Light"/>
              </a:rPr>
              <a:t>The crash log is currently being written to a Kafka queue and needs to be processed in real time.  The log contains the complete error string along with metadata of user id, doc type, user agent, timestamp and needs to be stored.  </a:t>
            </a:r>
            <a:endParaRPr lang="en-US" sz="2400" dirty="0" smtClean="0">
              <a:solidFill>
                <a:schemeClr val="tx1">
                  <a:lumMod val="75000"/>
                  <a:lumOff val="25000"/>
                </a:schemeClr>
              </a:solidFill>
              <a:latin typeface="Helvetica Neue Light"/>
              <a:cs typeface="Helvetica Neue Light"/>
            </a:endParaRPr>
          </a:p>
          <a:p>
            <a:pPr algn="just"/>
            <a:endParaRPr lang="en-US" sz="2400" dirty="0">
              <a:solidFill>
                <a:schemeClr val="tx1">
                  <a:lumMod val="75000"/>
                  <a:lumOff val="25000"/>
                </a:schemeClr>
              </a:solidFill>
              <a:latin typeface="Helvetica Neue Light"/>
              <a:cs typeface="Helvetica Neue Light"/>
            </a:endParaRPr>
          </a:p>
          <a:p>
            <a:pPr algn="just"/>
            <a:r>
              <a:rPr lang="en-US" sz="2400" dirty="0">
                <a:solidFill>
                  <a:schemeClr val="tx1">
                    <a:lumMod val="75000"/>
                    <a:lumOff val="25000"/>
                  </a:schemeClr>
                </a:solidFill>
                <a:latin typeface="Helvetica Neue Light"/>
                <a:cs typeface="Helvetica Neue Light"/>
              </a:rPr>
              <a:t>Count of crashes per 10 second interval. Error logs are stored in raw format and need to be made text searchable</a:t>
            </a:r>
            <a:r>
              <a:rPr lang="en-US" sz="2400" dirty="0" smtClean="0">
                <a:solidFill>
                  <a:schemeClr val="tx1">
                    <a:lumMod val="75000"/>
                    <a:lumOff val="25000"/>
                  </a:schemeClr>
                </a:solidFill>
                <a:latin typeface="Helvetica Neue Light"/>
                <a:cs typeface="Helvetica Neue Light"/>
              </a:rPr>
              <a:t>.</a:t>
            </a:r>
          </a:p>
          <a:p>
            <a:pPr marL="0" indent="0" algn="just">
              <a:buNone/>
            </a:pPr>
            <a:endParaRPr lang="en-US" sz="2400" dirty="0">
              <a:solidFill>
                <a:schemeClr val="tx1">
                  <a:lumMod val="75000"/>
                  <a:lumOff val="25000"/>
                </a:schemeClr>
              </a:solidFill>
              <a:latin typeface="Helvetica Neue Light"/>
              <a:cs typeface="Helvetica Neue Light"/>
            </a:endParaRPr>
          </a:p>
          <a:p>
            <a:r>
              <a:rPr lang="en-US" sz="2400" dirty="0">
                <a:solidFill>
                  <a:schemeClr val="tx1">
                    <a:lumMod val="75000"/>
                    <a:lumOff val="25000"/>
                  </a:schemeClr>
                </a:solidFill>
                <a:latin typeface="Helvetica Neue Light"/>
                <a:cs typeface="Helvetica Neue Light"/>
              </a:rPr>
              <a:t>100,000 TPS needed</a:t>
            </a:r>
          </a:p>
          <a:p>
            <a:pPr lvl="1">
              <a:buFont typeface="Wingdings" charset="2"/>
              <a:buChar char="Ø"/>
            </a:pPr>
            <a:r>
              <a:rPr lang="en-US" sz="2000" dirty="0" smtClean="0">
                <a:solidFill>
                  <a:schemeClr val="accent1"/>
                </a:solidFill>
                <a:latin typeface="Helvetica Neue Light"/>
                <a:cs typeface="Helvetica Neue Light"/>
              </a:rPr>
              <a:t>our </a:t>
            </a:r>
            <a:r>
              <a:rPr lang="en-US" sz="2000" dirty="0">
                <a:solidFill>
                  <a:schemeClr val="accent1"/>
                </a:solidFill>
                <a:latin typeface="Helvetica Neue Light"/>
                <a:cs typeface="Helvetica Neue Light"/>
              </a:rPr>
              <a:t>testing demonstrated 15,000 TPS on one node. Based on DSE’s 	predictable scalability we conclude 100k TPS will be satisfied by a </a:t>
            </a:r>
            <a:r>
              <a:rPr lang="en-US" sz="2000" dirty="0" smtClean="0">
                <a:solidFill>
                  <a:schemeClr val="accent1"/>
                </a:solidFill>
                <a:latin typeface="Helvetica Neue Light"/>
                <a:cs typeface="Helvetica Neue Light"/>
              </a:rPr>
              <a:t>7node cluster</a:t>
            </a:r>
            <a:endParaRPr lang="en-US" sz="2000" dirty="0">
              <a:solidFill>
                <a:schemeClr val="accent1"/>
              </a:solidFill>
              <a:latin typeface="Helvetica Neue Light"/>
              <a:cs typeface="Helvetica Neue Light"/>
            </a:endParaRPr>
          </a:p>
          <a:p>
            <a:endParaRPr lang="en-US" dirty="0"/>
          </a:p>
        </p:txBody>
      </p:sp>
    </p:spTree>
    <p:extLst>
      <p:ext uri="{BB962C8B-B14F-4D97-AF65-F5344CB8AC3E}">
        <p14:creationId xmlns:p14="http://schemas.microsoft.com/office/powerpoint/2010/main" val="1534244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1387941"/>
            <a:ext cx="10981764" cy="5325035"/>
          </a:xfrm>
        </p:spPr>
        <p:txBody>
          <a:bodyPr>
            <a:noAutofit/>
          </a:bodyPr>
          <a:lstStyle/>
          <a:p>
            <a:pPr algn="just">
              <a:spcBef>
                <a:spcPts val="0"/>
              </a:spcBef>
              <a:buFont typeface="Wingdings" charset="2"/>
              <a:buChar char="Ø"/>
            </a:pPr>
            <a:r>
              <a:rPr lang="en-US" sz="2400" dirty="0">
                <a:solidFill>
                  <a:schemeClr val="tx1">
                    <a:lumMod val="75000"/>
                    <a:lumOff val="25000"/>
                  </a:schemeClr>
                </a:solidFill>
                <a:latin typeface="Helvetica Neue Light"/>
                <a:cs typeface="Helvetica Neue Light"/>
              </a:rPr>
              <a:t>A compilation of numbers related to lost revenue due to outages:</a:t>
            </a: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r>
              <a:rPr lang="en-US" sz="2400" dirty="0">
                <a:solidFill>
                  <a:schemeClr val="tx1">
                    <a:lumMod val="75000"/>
                    <a:lumOff val="25000"/>
                  </a:schemeClr>
                </a:solidFill>
                <a:latin typeface="Helvetica Neue Light"/>
                <a:cs typeface="Helvetica Neue Light"/>
                <a:hlinkClick r:id="rId2"/>
              </a:rPr>
              <a:t>http://www.evolven.com/blog/downtime-outages-and-failures-understanding-their-true-costs.html</a:t>
            </a: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algn="just">
              <a:spcBef>
                <a:spcPts val="0"/>
              </a:spcBef>
              <a:buFont typeface="Wingdings" charset="2"/>
              <a:buChar char="Ø"/>
            </a:pPr>
            <a:r>
              <a:rPr lang="en-US" sz="2400" dirty="0">
                <a:solidFill>
                  <a:schemeClr val="tx1">
                    <a:lumMod val="75000"/>
                    <a:lumOff val="25000"/>
                  </a:schemeClr>
                </a:solidFill>
                <a:latin typeface="Helvetica Neue Light"/>
                <a:cs typeface="Helvetica Neue Light"/>
              </a:rPr>
              <a:t>A recent Gartner study projected that "Through 2016, 80% of outages impacting mission-critical services will be caused by people and process issues, and more than 50% of those outages will be caused by change/configuration/release integration and hand-off issues.”</a:t>
            </a: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algn="just">
              <a:spcBef>
                <a:spcPts val="0"/>
              </a:spcBef>
              <a:buFont typeface="Wingdings" charset="2"/>
              <a:buChar char="Ø"/>
            </a:pPr>
            <a:r>
              <a:rPr lang="en-US" sz="2400" dirty="0">
                <a:solidFill>
                  <a:schemeClr val="tx1">
                    <a:lumMod val="75000"/>
                    <a:lumOff val="25000"/>
                  </a:schemeClr>
                </a:solidFill>
                <a:latin typeface="Helvetica Neue Light"/>
                <a:cs typeface="Helvetica Neue Light"/>
              </a:rPr>
              <a:t>Manual configuration errors can cost companies up to $72,000 per hour in Web application downtime. </a:t>
            </a:r>
          </a:p>
          <a:p>
            <a:pPr algn="just">
              <a:spcBef>
                <a:spcPts val="0"/>
              </a:spcBef>
              <a:buFont typeface="Wingdings" charset="2"/>
              <a:buChar char="Ø"/>
            </a:pPr>
            <a:endParaRPr lang="en-US" sz="2000" dirty="0">
              <a:solidFill>
                <a:schemeClr val="tx1">
                  <a:lumMod val="75000"/>
                  <a:lumOff val="25000"/>
                </a:schemeClr>
              </a:solidFill>
              <a:latin typeface="HelveticaNeueLT Std Lt" pitchFamily="34" charset="0"/>
              <a:cs typeface="Helvetica Neue Light"/>
            </a:endParaRPr>
          </a:p>
        </p:txBody>
      </p:sp>
      <p:sp>
        <p:nvSpPr>
          <p:cNvPr id="4"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chemeClr val="accent1"/>
                </a:solidFill>
                <a:latin typeface="Helvetica Neue Thin"/>
                <a:cs typeface="Helvetica Neue Thin"/>
              </a:rPr>
              <a:t>Context</a:t>
            </a:r>
            <a:endParaRPr lang="en-US" sz="3200" dirty="0">
              <a:solidFill>
                <a:schemeClr val="accent1"/>
              </a:solidFill>
              <a:latin typeface="Helvetica Neue Thin"/>
              <a:cs typeface="Helvetica Neue Thin"/>
            </a:endParaRPr>
          </a:p>
        </p:txBody>
      </p:sp>
    </p:spTree>
    <p:extLst>
      <p:ext uri="{BB962C8B-B14F-4D97-AF65-F5344CB8AC3E}">
        <p14:creationId xmlns:p14="http://schemas.microsoft.com/office/powerpoint/2010/main" val="213629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547590"/>
            <a:ext cx="10363200" cy="5013543"/>
          </a:xfrm>
          <a:prstGeom prst="rect">
            <a:avLst/>
          </a:prstGeom>
        </p:spPr>
      </p:pic>
      <p:sp>
        <p:nvSpPr>
          <p:cNvPr id="5"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Helvetica Neue Thin"/>
                <a:cs typeface="Helvetica Neue Thin"/>
              </a:rPr>
              <a:t>Average cost per outage</a:t>
            </a:r>
          </a:p>
        </p:txBody>
      </p:sp>
    </p:spTree>
    <p:extLst>
      <p:ext uri="{BB962C8B-B14F-4D97-AF65-F5344CB8AC3E}">
        <p14:creationId xmlns:p14="http://schemas.microsoft.com/office/powerpoint/2010/main" val="1629555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325379"/>
            <a:ext cx="10515600" cy="5338483"/>
          </a:xfrm>
        </p:spPr>
        <p:txBody>
          <a:bodyPr>
            <a:normAutofit/>
          </a:bodyPr>
          <a:lstStyle/>
          <a:p>
            <a:pPr marL="0" indent="0" algn="just">
              <a:spcBef>
                <a:spcPts val="0"/>
              </a:spcBef>
              <a:buNone/>
            </a:pPr>
            <a:r>
              <a:rPr lang="en-US" sz="2400" dirty="0">
                <a:solidFill>
                  <a:schemeClr val="tx1">
                    <a:lumMod val="75000"/>
                    <a:lumOff val="25000"/>
                  </a:schemeClr>
                </a:solidFill>
                <a:latin typeface="Helvetica Neue Light"/>
                <a:cs typeface="Helvetica Neue Light"/>
              </a:rPr>
              <a:t>The Company correctly identified key components related to the need of monitoring downtime due to: </a:t>
            </a: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algn="just">
              <a:spcBef>
                <a:spcPts val="0"/>
              </a:spcBef>
              <a:buFont typeface="Wingdings" charset="2"/>
              <a:buChar char="v"/>
            </a:pPr>
            <a:r>
              <a:rPr lang="en-US" sz="2400" dirty="0">
                <a:solidFill>
                  <a:schemeClr val="tx1">
                    <a:lumMod val="75000"/>
                    <a:lumOff val="25000"/>
                  </a:schemeClr>
                </a:solidFill>
                <a:latin typeface="Helvetica Neue Light"/>
                <a:cs typeface="Helvetica Neue Light"/>
              </a:rPr>
              <a:t> Application related </a:t>
            </a:r>
            <a:r>
              <a:rPr lang="en-US" sz="2400" dirty="0" smtClean="0">
                <a:solidFill>
                  <a:schemeClr val="tx1">
                    <a:lumMod val="75000"/>
                    <a:lumOff val="25000"/>
                  </a:schemeClr>
                </a:solidFill>
                <a:latin typeface="Helvetica Neue Light"/>
                <a:cs typeface="Helvetica Neue Light"/>
              </a:rPr>
              <a:t>errors</a:t>
            </a: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algn="just">
              <a:spcBef>
                <a:spcPts val="0"/>
              </a:spcBef>
              <a:buFont typeface="Wingdings" charset="2"/>
              <a:buChar char="v"/>
            </a:pPr>
            <a:r>
              <a:rPr lang="en-US" sz="2400" dirty="0">
                <a:solidFill>
                  <a:schemeClr val="tx1">
                    <a:lumMod val="75000"/>
                    <a:lumOff val="25000"/>
                  </a:schemeClr>
                </a:solidFill>
                <a:latin typeface="Helvetica Neue Light"/>
                <a:cs typeface="Helvetica Neue Light"/>
              </a:rPr>
              <a:t> Data Center outage </a:t>
            </a:r>
            <a:r>
              <a:rPr lang="en-US" sz="2400" dirty="0" smtClean="0">
                <a:solidFill>
                  <a:schemeClr val="tx1">
                    <a:lumMod val="75000"/>
                    <a:lumOff val="25000"/>
                  </a:schemeClr>
                </a:solidFill>
                <a:latin typeface="Helvetica Neue Light"/>
                <a:cs typeface="Helvetica Neue Light"/>
              </a:rPr>
              <a:t>errors</a:t>
            </a:r>
          </a:p>
          <a:p>
            <a:pPr algn="just">
              <a:spcBef>
                <a:spcPts val="0"/>
              </a:spcBef>
              <a:buFont typeface="Wingdings" charset="2"/>
              <a:buChar char="v"/>
            </a:pP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r>
              <a:rPr lang="en-US" sz="2400" dirty="0">
                <a:solidFill>
                  <a:schemeClr val="tx1">
                    <a:lumMod val="75000"/>
                    <a:lumOff val="25000"/>
                  </a:schemeClr>
                </a:solidFill>
                <a:latin typeface="Helvetica Neue Light"/>
                <a:cs typeface="Helvetica Neue Light"/>
              </a:rPr>
              <a:t>In addition to errors, extensive monitoring of regular events and logging has to be done and analyzed</a:t>
            </a:r>
            <a:r>
              <a:rPr lang="en-US" sz="2400" dirty="0" smtClean="0">
                <a:solidFill>
                  <a:schemeClr val="tx1">
                    <a:lumMod val="75000"/>
                    <a:lumOff val="25000"/>
                  </a:schemeClr>
                </a:solidFill>
                <a:latin typeface="Helvetica Neue Light"/>
                <a:cs typeface="Helvetica Neue Light"/>
              </a:rPr>
              <a:t>.</a:t>
            </a: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endParaRPr lang="en-US" sz="2400" dirty="0">
              <a:solidFill>
                <a:schemeClr val="tx1">
                  <a:lumMod val="75000"/>
                  <a:lumOff val="25000"/>
                </a:schemeClr>
              </a:solidFill>
              <a:latin typeface="Helvetica Neue Light"/>
              <a:cs typeface="Helvetica Neue Light"/>
            </a:endParaRPr>
          </a:p>
          <a:p>
            <a:pPr marL="0" indent="0" algn="just">
              <a:spcBef>
                <a:spcPts val="0"/>
              </a:spcBef>
              <a:buNone/>
            </a:pPr>
            <a:r>
              <a:rPr lang="en-US" sz="2400" dirty="0">
                <a:solidFill>
                  <a:schemeClr val="tx1">
                    <a:lumMod val="75000"/>
                    <a:lumOff val="25000"/>
                  </a:schemeClr>
                </a:solidFill>
                <a:latin typeface="Helvetica Neue Light"/>
                <a:cs typeface="Helvetica Neue Light"/>
              </a:rPr>
              <a:t>If the Data Center is out it defeats the purpose of extensive storage and analysis of Application events.</a:t>
            </a:r>
          </a:p>
          <a:p>
            <a:pPr marL="0" indent="0" algn="just">
              <a:spcBef>
                <a:spcPts val="0"/>
              </a:spcBef>
              <a:buNone/>
            </a:pPr>
            <a:endParaRPr lang="en-US" sz="2000" dirty="0">
              <a:solidFill>
                <a:schemeClr val="tx1">
                  <a:lumMod val="75000"/>
                  <a:lumOff val="25000"/>
                </a:schemeClr>
              </a:solidFill>
              <a:latin typeface="HelveticaNeueLT Std Lt" pitchFamily="34" charset="0"/>
              <a:cs typeface="Helvetica Neue Light"/>
            </a:endParaRPr>
          </a:p>
        </p:txBody>
      </p:sp>
      <p:sp>
        <p:nvSpPr>
          <p:cNvPr id="4"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Helvetica Neue Thin"/>
                <a:cs typeface="Helvetica Neue Thin"/>
              </a:rPr>
              <a:t>Motivation</a:t>
            </a:r>
          </a:p>
        </p:txBody>
      </p:sp>
    </p:spTree>
    <p:extLst>
      <p:ext uri="{BB962C8B-B14F-4D97-AF65-F5344CB8AC3E}">
        <p14:creationId xmlns:p14="http://schemas.microsoft.com/office/powerpoint/2010/main" val="1232293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1941"/>
            <a:ext cx="4914418" cy="4765022"/>
          </a:xfrm>
        </p:spPr>
        <p:txBody>
          <a:bodyPr>
            <a:noAutofit/>
          </a:bodyPr>
          <a:lstStyle/>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High Availability – Always on</a:t>
            </a:r>
          </a:p>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Partition tolerant – No single point of failure – All peer nodes</a:t>
            </a:r>
          </a:p>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Geographical / Global distribution of data </a:t>
            </a:r>
          </a:p>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Massively scalable with minimum human intervention (automatic balancing, data repair on querying), tunable consistency</a:t>
            </a:r>
          </a:p>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Turn-key solution – Integrated Storage, Analysis and Search</a:t>
            </a:r>
          </a:p>
          <a:p>
            <a:pPr algn="just">
              <a:spcBef>
                <a:spcPts val="0"/>
              </a:spcBef>
              <a:spcAft>
                <a:spcPts val="1200"/>
              </a:spcAft>
              <a:buFont typeface="Wingdings" charset="2"/>
              <a:buChar char="Ø"/>
            </a:pPr>
            <a:r>
              <a:rPr lang="en-US" sz="2000" dirty="0">
                <a:solidFill>
                  <a:schemeClr val="tx1">
                    <a:lumMod val="75000"/>
                    <a:lumOff val="25000"/>
                  </a:schemeClr>
                </a:solidFill>
                <a:latin typeface="Helvetica Neue Light"/>
                <a:cs typeface="Helvetica Neue Light"/>
              </a:rPr>
              <a:t>Easy integration with open source, 3rd party and legacy systems</a:t>
            </a:r>
          </a:p>
        </p:txBody>
      </p:sp>
      <p:pic>
        <p:nvPicPr>
          <p:cNvPr id="4" name="Picture 3"/>
          <p:cNvPicPr>
            <a:picLocks noChangeAspect="1"/>
          </p:cNvPicPr>
          <p:nvPr/>
        </p:nvPicPr>
        <p:blipFill>
          <a:blip r:embed="rId2"/>
          <a:stretch>
            <a:fillRect/>
          </a:stretch>
        </p:blipFill>
        <p:spPr>
          <a:xfrm>
            <a:off x="6754188" y="1540387"/>
            <a:ext cx="5053614" cy="3971640"/>
          </a:xfrm>
          <a:prstGeom prst="rect">
            <a:avLst/>
          </a:prstGeom>
        </p:spPr>
      </p:pic>
      <p:sp>
        <p:nvSpPr>
          <p:cNvPr id="5"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Helvetica Neue Thin"/>
                <a:cs typeface="Helvetica Neue Thin"/>
              </a:rPr>
              <a:t>Why DSE?</a:t>
            </a:r>
          </a:p>
        </p:txBody>
      </p:sp>
    </p:spTree>
    <p:extLst>
      <p:ext uri="{BB962C8B-B14F-4D97-AF65-F5344CB8AC3E}">
        <p14:creationId xmlns:p14="http://schemas.microsoft.com/office/powerpoint/2010/main" val="1058812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7375598" y="5578997"/>
            <a:ext cx="4276577" cy="870105"/>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endParaRPr sz="2400">
              <a:solidFill>
                <a:schemeClr val="dk1"/>
              </a:solidFill>
              <a:latin typeface="Calibri"/>
              <a:ea typeface="Calibri"/>
              <a:cs typeface="Calibri"/>
              <a:sym typeface="Calibri"/>
            </a:endParaRPr>
          </a:p>
        </p:txBody>
      </p:sp>
      <p:sp>
        <p:nvSpPr>
          <p:cNvPr id="262" name="Shape 262"/>
          <p:cNvSpPr/>
          <p:nvPr/>
        </p:nvSpPr>
        <p:spPr>
          <a:xfrm>
            <a:off x="1539433" y="1775318"/>
            <a:ext cx="7436884" cy="3425084"/>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endParaRPr sz="2400">
              <a:solidFill>
                <a:schemeClr val="dk1"/>
              </a:solidFill>
              <a:latin typeface="Calibri"/>
              <a:ea typeface="Calibri"/>
              <a:cs typeface="Calibri"/>
              <a:sym typeface="Calibri"/>
            </a:endParaRPr>
          </a:p>
        </p:txBody>
      </p:sp>
      <p:sp>
        <p:nvSpPr>
          <p:cNvPr id="263" name="Shape 263"/>
          <p:cNvSpPr txBox="1">
            <a:spLocks noGrp="1"/>
          </p:cNvSpPr>
          <p:nvPr>
            <p:ph type="sldNum" idx="12"/>
          </p:nvPr>
        </p:nvSpPr>
        <p:spPr>
          <a:xfrm>
            <a:off x="2819153" y="6449102"/>
            <a:ext cx="540543" cy="365124"/>
          </a:xfrm>
          <a:prstGeom prst="rect">
            <a:avLst/>
          </a:prstGeom>
          <a:noFill/>
          <a:ln>
            <a:noFill/>
          </a:ln>
        </p:spPr>
        <p:txBody>
          <a:bodyPr vert="horz" lIns="121900" tIns="60933" rIns="121900" bIns="60933" rtlCol="0" anchor="ctr" anchorCtr="0">
            <a:noAutofit/>
          </a:bodyPr>
          <a:lstStyle/>
          <a:p>
            <a:pPr algn="ctr">
              <a:buSzPct val="25000"/>
            </a:pPr>
            <a:fld id="{00000000-1234-1234-1234-123412341234}" type="slidenum">
              <a:rPr lang="en-US" sz="800">
                <a:solidFill>
                  <a:srgbClr val="BFBFBF"/>
                </a:solidFill>
                <a:latin typeface="Helvetica Neue"/>
                <a:ea typeface="Helvetica Neue"/>
                <a:cs typeface="Helvetica Neue"/>
                <a:sym typeface="Helvetica Neue"/>
              </a:rPr>
              <a:pPr algn="ctr">
                <a:buSzPct val="25000"/>
              </a:pPr>
              <a:t>8</a:t>
            </a:fld>
            <a:endParaRPr lang="en-US" sz="800">
              <a:solidFill>
                <a:srgbClr val="BFBFBF"/>
              </a:solidFill>
              <a:latin typeface="Helvetica Neue"/>
              <a:ea typeface="Helvetica Neue"/>
              <a:cs typeface="Helvetica Neue"/>
              <a:sym typeface="Helvetica Neue"/>
            </a:endParaRPr>
          </a:p>
        </p:txBody>
      </p:sp>
      <p:grpSp>
        <p:nvGrpSpPr>
          <p:cNvPr id="264" name="Shape 264"/>
          <p:cNvGrpSpPr/>
          <p:nvPr/>
        </p:nvGrpSpPr>
        <p:grpSpPr>
          <a:xfrm>
            <a:off x="6072839" y="3429509"/>
            <a:ext cx="1106635" cy="1036835"/>
            <a:chOff x="0" y="0"/>
            <a:chExt cx="829975" cy="777623"/>
          </a:xfrm>
        </p:grpSpPr>
        <p:grpSp>
          <p:nvGrpSpPr>
            <p:cNvPr id="265" name="Shape 265"/>
            <p:cNvGrpSpPr/>
            <p:nvPr/>
          </p:nvGrpSpPr>
          <p:grpSpPr>
            <a:xfrm>
              <a:off x="84777" y="90476"/>
              <a:ext cx="655509" cy="687146"/>
              <a:chOff x="97723" y="100459"/>
              <a:chExt cx="655506" cy="687145"/>
            </a:xfrm>
          </p:grpSpPr>
          <p:sp>
            <p:nvSpPr>
              <p:cNvPr id="266" name="Shape 266"/>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67" name="Shape 267"/>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68" name="Shape 268"/>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269" name="Shape 269"/>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0" name="Shape 270"/>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1" name="Shape 271"/>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grpSp>
        <p:nvGrpSpPr>
          <p:cNvPr id="272" name="Shape 272"/>
          <p:cNvGrpSpPr/>
          <p:nvPr/>
        </p:nvGrpSpPr>
        <p:grpSpPr>
          <a:xfrm>
            <a:off x="3107778" y="3468899"/>
            <a:ext cx="1106633" cy="1036835"/>
            <a:chOff x="0" y="0"/>
            <a:chExt cx="829975" cy="777623"/>
          </a:xfrm>
        </p:grpSpPr>
        <p:grpSp>
          <p:nvGrpSpPr>
            <p:cNvPr id="273" name="Shape 273"/>
            <p:cNvGrpSpPr/>
            <p:nvPr/>
          </p:nvGrpSpPr>
          <p:grpSpPr>
            <a:xfrm>
              <a:off x="84777" y="90476"/>
              <a:ext cx="655509" cy="687146"/>
              <a:chOff x="97723" y="100459"/>
              <a:chExt cx="655506" cy="687145"/>
            </a:xfrm>
          </p:grpSpPr>
          <p:sp>
            <p:nvSpPr>
              <p:cNvPr id="274" name="Shape 274"/>
              <p:cNvSpPr/>
              <p:nvPr/>
            </p:nvSpPr>
            <p:spPr>
              <a:xfrm>
                <a:off x="97723" y="100459"/>
                <a:ext cx="655506" cy="656215"/>
              </a:xfrm>
              <a:prstGeom prst="ellipse">
                <a:avLst/>
              </a:prstGeom>
              <a:noFill/>
              <a:ln w="190500" cap="flat" cmpd="sng">
                <a:solidFill>
                  <a:srgbClr val="206378"/>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5" name="Shape 275"/>
              <p:cNvSpPr/>
              <p:nvPr/>
            </p:nvSpPr>
            <p:spPr>
              <a:xfrm>
                <a:off x="130609" y="597658"/>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6" name="Shape 276"/>
              <p:cNvSpPr/>
              <p:nvPr/>
            </p:nvSpPr>
            <p:spPr>
              <a:xfrm>
                <a:off x="519158" y="597656"/>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sp>
          <p:nvSpPr>
            <p:cNvPr id="277" name="Shape 277"/>
            <p:cNvSpPr/>
            <p:nvPr/>
          </p:nvSpPr>
          <p:spPr>
            <a:xfrm>
              <a:off x="0" y="240050"/>
              <a:ext cx="192794"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8" name="Shape 278"/>
            <p:cNvSpPr/>
            <p:nvPr/>
          </p:nvSpPr>
          <p:spPr>
            <a:xfrm>
              <a:off x="637179" y="240050"/>
              <a:ext cx="192795" cy="189947"/>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sp>
          <p:nvSpPr>
            <p:cNvPr id="279" name="Shape 279"/>
            <p:cNvSpPr/>
            <p:nvPr/>
          </p:nvSpPr>
          <p:spPr>
            <a:xfrm>
              <a:off x="316133" y="0"/>
              <a:ext cx="192795" cy="189945"/>
            </a:xfrm>
            <a:prstGeom prst="ellipse">
              <a:avLst/>
            </a:prstGeom>
            <a:solidFill>
              <a:srgbClr val="B65B32"/>
            </a:solidFill>
            <a:ln w="50800" cap="flat" cmpd="sng">
              <a:solidFill>
                <a:srgbClr val="FFFFFF"/>
              </a:solidFill>
              <a:prstDash val="solid"/>
              <a:round/>
              <a:headEnd type="none" w="med" len="med"/>
              <a:tailEnd type="none" w="med" len="med"/>
            </a:ln>
          </p:spPr>
          <p:txBody>
            <a:bodyPr lIns="45700" tIns="45700" rIns="45700" bIns="45700" anchor="ctr" anchorCtr="0">
              <a:noAutofit/>
            </a:bodyPr>
            <a:lstStyle/>
            <a:p>
              <a:pPr algn="ctr"/>
              <a:endParaRPr sz="2400">
                <a:solidFill>
                  <a:schemeClr val="dk1"/>
                </a:solidFill>
                <a:latin typeface="Calibri"/>
                <a:ea typeface="Calibri"/>
                <a:cs typeface="Calibri"/>
                <a:sym typeface="Calibri"/>
              </a:endParaRPr>
            </a:p>
          </p:txBody>
        </p:sp>
      </p:grpSp>
      <p:cxnSp>
        <p:nvCxnSpPr>
          <p:cNvPr id="280" name="Shape 280"/>
          <p:cNvCxnSpPr/>
          <p:nvPr/>
        </p:nvCxnSpPr>
        <p:spPr>
          <a:xfrm rot="10800000">
            <a:off x="4407960" y="3987623"/>
            <a:ext cx="1551669" cy="0"/>
          </a:xfrm>
          <a:prstGeom prst="straightConnector1">
            <a:avLst/>
          </a:prstGeom>
          <a:noFill/>
          <a:ln w="25400" cap="flat" cmpd="sng">
            <a:solidFill>
              <a:schemeClr val="accent1"/>
            </a:solidFill>
            <a:prstDash val="solid"/>
            <a:bevel/>
            <a:headEnd type="triangle" w="lg" len="lg"/>
            <a:tailEnd type="triangle" w="lg" len="lg"/>
          </a:ln>
        </p:spPr>
      </p:cxnSp>
      <p:sp>
        <p:nvSpPr>
          <p:cNvPr id="281" name="Shape 281"/>
          <p:cNvSpPr/>
          <p:nvPr/>
        </p:nvSpPr>
        <p:spPr>
          <a:xfrm>
            <a:off x="2906127" y="4585127"/>
            <a:ext cx="2365685" cy="385100"/>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DSE Cassandra</a:t>
            </a:r>
          </a:p>
        </p:txBody>
      </p:sp>
      <p:sp>
        <p:nvSpPr>
          <p:cNvPr id="282" name="Shape 282"/>
          <p:cNvSpPr/>
          <p:nvPr/>
        </p:nvSpPr>
        <p:spPr>
          <a:xfrm>
            <a:off x="5925963" y="4554620"/>
            <a:ext cx="2068056" cy="385100"/>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DSE Cassandra</a:t>
            </a:r>
          </a:p>
        </p:txBody>
      </p:sp>
      <p:sp>
        <p:nvSpPr>
          <p:cNvPr id="283" name="Shape 283"/>
          <p:cNvSpPr/>
          <p:nvPr/>
        </p:nvSpPr>
        <p:spPr>
          <a:xfrm>
            <a:off x="1423686" y="1183143"/>
            <a:ext cx="7905509" cy="492443"/>
          </a:xfrm>
          <a:prstGeom prst="rect">
            <a:avLst/>
          </a:prstGeom>
          <a:noFill/>
          <a:ln>
            <a:noFill/>
          </a:ln>
        </p:spPr>
        <p:txBody>
          <a:bodyPr lIns="60933" tIns="60933" rIns="60933" bIns="60933" anchor="ctr" anchorCtr="0">
            <a:noAutofit/>
          </a:bodyPr>
          <a:lstStyle/>
          <a:p>
            <a:pPr>
              <a:buSzPct val="25000"/>
            </a:pPr>
            <a:r>
              <a:rPr lang="en-US" sz="2400" dirty="0">
                <a:solidFill>
                  <a:schemeClr val="tx1">
                    <a:lumMod val="75000"/>
                    <a:lumOff val="25000"/>
                  </a:schemeClr>
                </a:solidFill>
                <a:latin typeface="Helvetica Neue Light"/>
                <a:cs typeface="Helvetica Neue Light"/>
                <a:sym typeface="Calibri"/>
              </a:rPr>
              <a:t>Heracles User Authorization and Management Application</a:t>
            </a:r>
          </a:p>
        </p:txBody>
      </p:sp>
      <p:sp>
        <p:nvSpPr>
          <p:cNvPr id="284" name="Shape 284"/>
          <p:cNvSpPr/>
          <p:nvPr/>
        </p:nvSpPr>
        <p:spPr>
          <a:xfrm>
            <a:off x="7646835" y="5762890"/>
            <a:ext cx="4430287" cy="385097"/>
          </a:xfrm>
          <a:prstGeom prst="rect">
            <a:avLst/>
          </a:prstGeom>
          <a:noFill/>
          <a:ln>
            <a:noFill/>
          </a:ln>
        </p:spPr>
        <p:txBody>
          <a:bodyPr lIns="60933" tIns="60933" rIns="60933" bIns="60933" anchor="ctr" anchorCtr="0">
            <a:noAutofit/>
          </a:bodyPr>
          <a:lstStyle/>
          <a:p>
            <a:pPr>
              <a:buSzPct val="25000"/>
            </a:pPr>
            <a:r>
              <a:rPr lang="en-US" sz="1867" b="1" dirty="0" smtClean="0">
                <a:solidFill>
                  <a:srgbClr val="000000"/>
                </a:solidFill>
                <a:latin typeface="Calibri"/>
                <a:ea typeface="Calibri"/>
                <a:cs typeface="Calibri"/>
                <a:sym typeface="Calibri"/>
              </a:rPr>
              <a:t>Company’s Office </a:t>
            </a:r>
            <a:r>
              <a:rPr lang="en-US" sz="1867" b="1" dirty="0">
                <a:solidFill>
                  <a:srgbClr val="000000"/>
                </a:solidFill>
                <a:latin typeface="Calibri"/>
                <a:ea typeface="Calibri"/>
                <a:cs typeface="Calibri"/>
                <a:sym typeface="Calibri"/>
              </a:rPr>
              <a:t>Legacy Application</a:t>
            </a:r>
          </a:p>
        </p:txBody>
      </p:sp>
      <p:sp>
        <p:nvSpPr>
          <p:cNvPr id="285" name="Shape 285"/>
          <p:cNvSpPr/>
          <p:nvPr/>
        </p:nvSpPr>
        <p:spPr>
          <a:xfrm>
            <a:off x="4569079" y="3448111"/>
            <a:ext cx="1405467" cy="385100"/>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replication</a:t>
            </a:r>
          </a:p>
        </p:txBody>
      </p:sp>
      <p:cxnSp>
        <p:nvCxnSpPr>
          <p:cNvPr id="286" name="Shape 286"/>
          <p:cNvCxnSpPr/>
          <p:nvPr/>
        </p:nvCxnSpPr>
        <p:spPr>
          <a:xfrm>
            <a:off x="5804318" y="5279621"/>
            <a:ext cx="1467495" cy="844194"/>
          </a:xfrm>
          <a:prstGeom prst="straightConnector1">
            <a:avLst/>
          </a:prstGeom>
          <a:noFill/>
          <a:ln w="25400" cap="flat" cmpd="sng">
            <a:solidFill>
              <a:schemeClr val="accent1"/>
            </a:solidFill>
            <a:prstDash val="solid"/>
            <a:bevel/>
            <a:headEnd type="triangle" w="lg" len="lg"/>
            <a:tailEnd type="triangle" w="lg" len="lg"/>
          </a:ln>
        </p:spPr>
      </p:cxnSp>
      <p:sp>
        <p:nvSpPr>
          <p:cNvPr id="287" name="Shape 287"/>
          <p:cNvSpPr/>
          <p:nvPr/>
        </p:nvSpPr>
        <p:spPr>
          <a:xfrm>
            <a:off x="3900027" y="5748652"/>
            <a:ext cx="2567532" cy="410369"/>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Authentication Token</a:t>
            </a:r>
          </a:p>
        </p:txBody>
      </p:sp>
      <p:sp>
        <p:nvSpPr>
          <p:cNvPr id="288" name="Shape 288"/>
          <p:cNvSpPr/>
          <p:nvPr/>
        </p:nvSpPr>
        <p:spPr>
          <a:xfrm>
            <a:off x="2919551" y="1974338"/>
            <a:ext cx="4704521" cy="580751"/>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pPr>
              <a:buSzPct val="25000"/>
            </a:pPr>
            <a:r>
              <a:rPr lang="en-US" sz="2400" dirty="0">
                <a:solidFill>
                  <a:srgbClr val="000000"/>
                </a:solidFill>
                <a:latin typeface="Calibri"/>
                <a:ea typeface="Calibri"/>
                <a:cs typeface="Calibri"/>
                <a:sym typeface="Calibri"/>
              </a:rPr>
              <a:t>Web Application w/ DSE Java Driver </a:t>
            </a:r>
          </a:p>
        </p:txBody>
      </p:sp>
      <p:cxnSp>
        <p:nvCxnSpPr>
          <p:cNvPr id="289" name="Shape 289"/>
          <p:cNvCxnSpPr/>
          <p:nvPr/>
        </p:nvCxnSpPr>
        <p:spPr>
          <a:xfrm flipH="1">
            <a:off x="3636690" y="2673645"/>
            <a:ext cx="1405467" cy="765728"/>
          </a:xfrm>
          <a:prstGeom prst="straightConnector1">
            <a:avLst/>
          </a:prstGeom>
          <a:noFill/>
          <a:ln w="25400" cap="flat" cmpd="sng">
            <a:solidFill>
              <a:schemeClr val="accent1"/>
            </a:solidFill>
            <a:prstDash val="solid"/>
            <a:bevel/>
            <a:headEnd type="triangle" w="lg" len="lg"/>
            <a:tailEnd type="triangle" w="lg" len="lg"/>
          </a:ln>
        </p:spPr>
      </p:cxnSp>
      <p:cxnSp>
        <p:nvCxnSpPr>
          <p:cNvPr id="290" name="Shape 290"/>
          <p:cNvCxnSpPr/>
          <p:nvPr/>
        </p:nvCxnSpPr>
        <p:spPr>
          <a:xfrm>
            <a:off x="5225618" y="2699035"/>
            <a:ext cx="1085271" cy="765728"/>
          </a:xfrm>
          <a:prstGeom prst="straightConnector1">
            <a:avLst/>
          </a:prstGeom>
          <a:noFill/>
          <a:ln w="25400" cap="flat" cmpd="sng">
            <a:solidFill>
              <a:schemeClr val="accent1"/>
            </a:solidFill>
            <a:prstDash val="solid"/>
            <a:bevel/>
            <a:headEnd type="triangle" w="lg" len="lg"/>
            <a:tailEnd type="triangle" w="lg" len="lg"/>
          </a:ln>
        </p:spPr>
      </p:cxnSp>
      <p:sp>
        <p:nvSpPr>
          <p:cNvPr id="33" name="Title 1"/>
          <p:cNvSpPr txBox="1">
            <a:spLocks/>
          </p:cNvSpPr>
          <p:nvPr/>
        </p:nvSpPr>
        <p:spPr>
          <a:xfrm>
            <a:off x="838200" y="479429"/>
            <a:ext cx="10515600" cy="583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Helvetica Neue Thin"/>
                <a:cs typeface="Helvetica Neue Thin"/>
              </a:rPr>
              <a:t>Architecture</a:t>
            </a:r>
          </a:p>
        </p:txBody>
      </p:sp>
    </p:spTree>
    <p:extLst>
      <p:ext uri="{BB962C8B-B14F-4D97-AF65-F5344CB8AC3E}">
        <p14:creationId xmlns:p14="http://schemas.microsoft.com/office/powerpoint/2010/main" val="1956736662"/>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sldNum" idx="12"/>
          </p:nvPr>
        </p:nvSpPr>
        <p:spPr>
          <a:xfrm>
            <a:off x="2819153" y="6449102"/>
            <a:ext cx="540543" cy="365124"/>
          </a:xfrm>
          <a:prstGeom prst="rect">
            <a:avLst/>
          </a:prstGeom>
          <a:noFill/>
          <a:ln>
            <a:noFill/>
          </a:ln>
        </p:spPr>
        <p:txBody>
          <a:bodyPr vert="horz" lIns="121900" tIns="60933" rIns="121900" bIns="60933" rtlCol="0" anchor="ctr" anchorCtr="0">
            <a:noAutofit/>
          </a:bodyPr>
          <a:lstStyle/>
          <a:p>
            <a:pPr algn="ctr">
              <a:buSzPct val="25000"/>
            </a:pPr>
            <a:fld id="{00000000-1234-1234-1234-123412341234}" type="slidenum">
              <a:rPr lang="en-US" sz="800">
                <a:solidFill>
                  <a:srgbClr val="BFBFBF"/>
                </a:solidFill>
                <a:latin typeface="Helvetica Neue"/>
                <a:ea typeface="Helvetica Neue"/>
                <a:cs typeface="Helvetica Neue"/>
                <a:sym typeface="Helvetica Neue"/>
              </a:rPr>
              <a:pPr algn="ctr">
                <a:buSzPct val="25000"/>
              </a:pPr>
              <a:t>9</a:t>
            </a:fld>
            <a:endParaRPr lang="en-US" sz="800">
              <a:solidFill>
                <a:srgbClr val="BFBFBF"/>
              </a:solidFill>
              <a:latin typeface="Helvetica Neue"/>
              <a:ea typeface="Helvetica Neue"/>
              <a:cs typeface="Helvetica Neue"/>
              <a:sym typeface="Helvetica Neue"/>
            </a:endParaRPr>
          </a:p>
        </p:txBody>
      </p:sp>
      <p:cxnSp>
        <p:nvCxnSpPr>
          <p:cNvPr id="248" name="Shape 248"/>
          <p:cNvCxnSpPr/>
          <p:nvPr/>
        </p:nvCxnSpPr>
        <p:spPr>
          <a:xfrm>
            <a:off x="3407700" y="1028733"/>
            <a:ext cx="3072341" cy="1536171"/>
          </a:xfrm>
          <a:prstGeom prst="straightConnector1">
            <a:avLst/>
          </a:prstGeom>
          <a:noFill/>
          <a:ln w="25400" cap="flat" cmpd="sng">
            <a:solidFill>
              <a:schemeClr val="accent1"/>
            </a:solidFill>
            <a:prstDash val="solid"/>
            <a:bevel/>
            <a:headEnd type="triangle" w="lg" len="lg"/>
            <a:tailEnd type="triangle" w="lg" len="lg"/>
          </a:ln>
        </p:spPr>
      </p:cxnSp>
      <p:sp>
        <p:nvSpPr>
          <p:cNvPr id="249" name="Shape 249"/>
          <p:cNvSpPr/>
          <p:nvPr/>
        </p:nvSpPr>
        <p:spPr>
          <a:xfrm>
            <a:off x="3599722" y="1796818"/>
            <a:ext cx="2567532" cy="410369"/>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Authentication Token</a:t>
            </a:r>
          </a:p>
        </p:txBody>
      </p:sp>
      <p:sp>
        <p:nvSpPr>
          <p:cNvPr id="250" name="Shape 250"/>
          <p:cNvSpPr/>
          <p:nvPr/>
        </p:nvSpPr>
        <p:spPr>
          <a:xfrm>
            <a:off x="431371" y="194668"/>
            <a:ext cx="6336703" cy="834064"/>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pPr>
              <a:buSzPct val="25000"/>
            </a:pPr>
            <a:r>
              <a:rPr lang="en-US" sz="2400" dirty="0">
                <a:solidFill>
                  <a:srgbClr val="000000"/>
                </a:solidFill>
                <a:latin typeface="Calibri"/>
                <a:ea typeface="Calibri"/>
                <a:cs typeface="Calibri"/>
                <a:sym typeface="Calibri"/>
              </a:rPr>
              <a:t>Heracles  Web Application for User Authorization and Management Application</a:t>
            </a:r>
          </a:p>
        </p:txBody>
      </p:sp>
      <p:sp>
        <p:nvSpPr>
          <p:cNvPr id="251" name="Shape 251"/>
          <p:cNvSpPr/>
          <p:nvPr/>
        </p:nvSpPr>
        <p:spPr>
          <a:xfrm>
            <a:off x="6384031" y="1988839"/>
            <a:ext cx="5472608" cy="834064"/>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pPr>
              <a:buSzPct val="25000"/>
            </a:pPr>
            <a:r>
              <a:rPr lang="en-US" sz="2400">
                <a:solidFill>
                  <a:srgbClr val="000000"/>
                </a:solidFill>
                <a:latin typeface="Calibri"/>
                <a:ea typeface="Calibri"/>
                <a:cs typeface="Calibri"/>
                <a:sym typeface="Calibri"/>
              </a:rPr>
              <a:t>YourOffice Legacy Application</a:t>
            </a:r>
          </a:p>
        </p:txBody>
      </p:sp>
      <p:sp>
        <p:nvSpPr>
          <p:cNvPr id="252" name="Shape 252"/>
          <p:cNvSpPr/>
          <p:nvPr/>
        </p:nvSpPr>
        <p:spPr>
          <a:xfrm>
            <a:off x="4751850" y="5061180"/>
            <a:ext cx="6336703" cy="834064"/>
          </a:xfrm>
          <a:prstGeom prst="rect">
            <a:avLst/>
          </a:prstGeom>
          <a:solidFill>
            <a:srgbClr val="FFFFFF"/>
          </a:solidFill>
          <a:ln w="25400" cap="flat" cmpd="sng">
            <a:solidFill>
              <a:schemeClr val="accent1"/>
            </a:solidFill>
            <a:prstDash val="solid"/>
            <a:bevel/>
            <a:headEnd type="none" w="med" len="med"/>
            <a:tailEnd type="none" w="med" len="med"/>
          </a:ln>
        </p:spPr>
        <p:txBody>
          <a:bodyPr lIns="60933" tIns="60933" rIns="60933" bIns="60933" anchor="ctr" anchorCtr="0">
            <a:noAutofit/>
          </a:bodyPr>
          <a:lstStyle/>
          <a:p>
            <a:pPr>
              <a:buSzPct val="25000"/>
            </a:pPr>
            <a:r>
              <a:rPr lang="en-US" sz="2400">
                <a:solidFill>
                  <a:srgbClr val="000000"/>
                </a:solidFill>
                <a:latin typeface="Calibri"/>
                <a:ea typeface="Calibri"/>
                <a:cs typeface="Calibri"/>
                <a:sym typeface="Calibri"/>
              </a:rPr>
              <a:t>Heracles User Login and Error Analysis</a:t>
            </a:r>
          </a:p>
        </p:txBody>
      </p:sp>
      <p:cxnSp>
        <p:nvCxnSpPr>
          <p:cNvPr id="253" name="Shape 253"/>
          <p:cNvCxnSpPr/>
          <p:nvPr/>
        </p:nvCxnSpPr>
        <p:spPr>
          <a:xfrm rot="10800000" flipH="1">
            <a:off x="2831637" y="2564905"/>
            <a:ext cx="3648404" cy="1248137"/>
          </a:xfrm>
          <a:prstGeom prst="straightConnector1">
            <a:avLst/>
          </a:prstGeom>
          <a:noFill/>
          <a:ln w="25400" cap="flat" cmpd="sng">
            <a:solidFill>
              <a:schemeClr val="accent1"/>
            </a:solidFill>
            <a:prstDash val="solid"/>
            <a:bevel/>
            <a:headEnd type="triangle" w="lg" len="lg"/>
            <a:tailEnd type="triangle" w="lg" len="lg"/>
          </a:ln>
        </p:spPr>
      </p:cxnSp>
      <p:sp>
        <p:nvSpPr>
          <p:cNvPr id="254" name="Shape 254"/>
          <p:cNvSpPr/>
          <p:nvPr/>
        </p:nvSpPr>
        <p:spPr>
          <a:xfrm>
            <a:off x="3311689" y="3140968"/>
            <a:ext cx="2880320" cy="410369"/>
          </a:xfrm>
          <a:prstGeom prst="rect">
            <a:avLst/>
          </a:prstGeom>
          <a:noFill/>
          <a:ln>
            <a:noFill/>
          </a:ln>
        </p:spPr>
        <p:txBody>
          <a:bodyPr lIns="60933" tIns="60933" rIns="60933" bIns="60933" anchor="ctr" anchorCtr="0">
            <a:noAutofit/>
          </a:bodyPr>
          <a:lstStyle/>
          <a:p>
            <a:pPr>
              <a:buSzPct val="25000"/>
            </a:pPr>
            <a:r>
              <a:rPr lang="en-US" sz="1867" b="1">
                <a:solidFill>
                  <a:srgbClr val="000000"/>
                </a:solidFill>
                <a:latin typeface="Calibri"/>
                <a:ea typeface="Calibri"/>
                <a:cs typeface="Calibri"/>
                <a:sym typeface="Calibri"/>
              </a:rPr>
              <a:t>User Login and Error Logins</a:t>
            </a:r>
          </a:p>
        </p:txBody>
      </p:sp>
      <p:pic>
        <p:nvPicPr>
          <p:cNvPr id="255" name="Shape 255"/>
          <p:cNvPicPr preferRelativeResize="0"/>
          <p:nvPr/>
        </p:nvPicPr>
        <p:blipFill rotWithShape="1">
          <a:blip r:embed="rId3">
            <a:alphaModFix/>
          </a:blip>
          <a:srcRect/>
          <a:stretch/>
        </p:blipFill>
        <p:spPr>
          <a:xfrm>
            <a:off x="1775521" y="2948946"/>
            <a:ext cx="1096324" cy="1710268"/>
          </a:xfrm>
          <a:prstGeom prst="rect">
            <a:avLst/>
          </a:prstGeom>
          <a:noFill/>
          <a:ln>
            <a:noFill/>
          </a:ln>
        </p:spPr>
      </p:pic>
      <p:cxnSp>
        <p:nvCxnSpPr>
          <p:cNvPr id="256" name="Shape 256"/>
          <p:cNvCxnSpPr/>
          <p:nvPr/>
        </p:nvCxnSpPr>
        <p:spPr>
          <a:xfrm>
            <a:off x="2927648" y="3909054"/>
            <a:ext cx="1824201" cy="1632180"/>
          </a:xfrm>
          <a:prstGeom prst="straightConnector1">
            <a:avLst/>
          </a:prstGeom>
          <a:noFill/>
          <a:ln w="25400" cap="flat" cmpd="sng">
            <a:solidFill>
              <a:schemeClr val="accent1"/>
            </a:solidFill>
            <a:prstDash val="solid"/>
            <a:bevel/>
            <a:headEnd type="triangle" w="lg" len="lg"/>
            <a:tailEnd type="triangle" w="lg" len="lg"/>
          </a:ln>
        </p:spPr>
      </p:cxnSp>
    </p:spTree>
    <p:extLst>
      <p:ext uri="{BB962C8B-B14F-4D97-AF65-F5344CB8AC3E}">
        <p14:creationId xmlns:p14="http://schemas.microsoft.com/office/powerpoint/2010/main" val="170459454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452</Words>
  <Application>Microsoft Macintosh PowerPoint</Application>
  <PresentationFormat>Widescreen</PresentationFormat>
  <Paragraphs>88</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Calibri Light</vt:lpstr>
      <vt:lpstr>Helvetica Neue</vt:lpstr>
      <vt:lpstr>Helvetica Neue Light</vt:lpstr>
      <vt:lpstr>Helvetica Neue Thin</vt:lpstr>
      <vt:lpstr>HelveticaNeueLT Std Lt</vt:lpstr>
      <vt:lpstr>Wingdings</vt:lpstr>
      <vt:lpstr>Arial</vt:lpstr>
      <vt:lpstr>Office Theme</vt:lpstr>
      <vt:lpstr>Team Heracles</vt:lpstr>
      <vt:lpstr>Our Customer’s Business Premise and Requirements:</vt:lpstr>
      <vt:lpstr>Our Customer’s Business Premise and Requirements (cntd):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cp:revision>
  <dcterms:created xsi:type="dcterms:W3CDTF">2016-04-25T03:36:30Z</dcterms:created>
  <dcterms:modified xsi:type="dcterms:W3CDTF">2016-04-29T14:54:09Z</dcterms:modified>
</cp:coreProperties>
</file>