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9" r:id="rId3"/>
    <p:sldId id="257" r:id="rId4"/>
    <p:sldId id="264" r:id="rId5"/>
    <p:sldId id="258"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66988" autoAdjust="0"/>
  </p:normalViewPr>
  <p:slideViewPr>
    <p:cSldViewPr snapToGrid="0">
      <p:cViewPr>
        <p:scale>
          <a:sx n="40" d="100"/>
          <a:sy n="40" d="100"/>
        </p:scale>
        <p:origin x="1301" y="-91"/>
      </p:cViewPr>
      <p:guideLst/>
    </p:cSldViewPr>
  </p:slideViewPr>
  <p:notesTextViewPr>
    <p:cViewPr>
      <p:scale>
        <a:sx n="1" d="1"/>
        <a:sy n="1" d="1"/>
      </p:scale>
      <p:origin x="0" y="0"/>
    </p:cViewPr>
  </p:notesTextViewPr>
  <p:notesViewPr>
    <p:cSldViewPr snapToGrid="0">
      <p:cViewPr varScale="1">
        <p:scale>
          <a:sx n="42" d="100"/>
          <a:sy n="42" d="100"/>
        </p:scale>
        <p:origin x="2501"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AA1D2-6229-4AE0-9F3B-4123C90DBD72}" type="datetimeFigureOut">
              <a:rPr lang="en-US" smtClean="0"/>
              <a:t>8/22/2016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0C951-ACEF-4FB1-BED5-1DF1D0339CAF}" type="slidenum">
              <a:rPr lang="en-US" smtClean="0"/>
              <a:t>‹#›</a:t>
            </a:fld>
            <a:endParaRPr lang="en-US"/>
          </a:p>
        </p:txBody>
      </p:sp>
    </p:spTree>
    <p:extLst>
      <p:ext uri="{BB962C8B-B14F-4D97-AF65-F5344CB8AC3E}">
        <p14:creationId xmlns:p14="http://schemas.microsoft.com/office/powerpoint/2010/main" val="3248569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ndex.php?title=Lean_Sensei&amp;action=edit&amp;redlink=1" TargetMode="External"/><Relationship Id="rId3" Type="http://schemas.openxmlformats.org/officeDocument/2006/relationships/hyperlink" Target="https://en.wikipedia.org/wiki/Muda_(Japanese_term)" TargetMode="External"/><Relationship Id="rId7" Type="http://schemas.openxmlformats.org/officeDocument/2006/relationships/hyperlink" Target="https://en.wikipedia.org/wiki/Kohai"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Senpai" TargetMode="External"/><Relationship Id="rId5" Type="http://schemas.openxmlformats.org/officeDocument/2006/relationships/hyperlink" Target="https://en.wikipedia.org/wiki/Mura_(Japanese_term)" TargetMode="External"/><Relationship Id="rId4" Type="http://schemas.openxmlformats.org/officeDocument/2006/relationships/hyperlink" Target="https://en.wikipedia.org/wiki/Muri_(Japanese_ter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Substitute capital for labor</a:t>
            </a:r>
          </a:p>
          <a:p>
            <a:pPr lvl="1"/>
            <a:r>
              <a:rPr lang="en-US" dirty="0" smtClean="0"/>
              <a:t>Use labor more efficiently</a:t>
            </a:r>
          </a:p>
          <a:p>
            <a:pPr lvl="1"/>
            <a:r>
              <a:rPr lang="en-US" dirty="0" smtClean="0"/>
              <a:t>making steel or assembling cars were repeatable and predictable processes and the workers were cogs in the machine.</a:t>
            </a:r>
          </a:p>
          <a:p>
            <a:endParaRPr lang="en-US" dirty="0"/>
          </a:p>
        </p:txBody>
      </p:sp>
      <p:sp>
        <p:nvSpPr>
          <p:cNvPr id="4" name="Slide Number Placeholder 3"/>
          <p:cNvSpPr>
            <a:spLocks noGrp="1"/>
          </p:cNvSpPr>
          <p:nvPr>
            <p:ph type="sldNum" sz="quarter" idx="10"/>
          </p:nvPr>
        </p:nvSpPr>
        <p:spPr/>
        <p:txBody>
          <a:bodyPr/>
          <a:lstStyle/>
          <a:p>
            <a:fld id="{8A60C951-ACEF-4FB1-BED5-1DF1D0339CAF}" type="slidenum">
              <a:rPr lang="en-US" smtClean="0"/>
              <a:t>2</a:t>
            </a:fld>
            <a:endParaRPr lang="en-US"/>
          </a:p>
        </p:txBody>
      </p:sp>
    </p:spTree>
    <p:extLst>
      <p:ext uri="{BB962C8B-B14F-4D97-AF65-F5344CB8AC3E}">
        <p14:creationId xmlns:p14="http://schemas.microsoft.com/office/powerpoint/2010/main" val="212792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Fedrick</a:t>
            </a:r>
            <a:r>
              <a:rPr lang="en-US" dirty="0" smtClean="0"/>
              <a:t> </a:t>
            </a:r>
            <a:r>
              <a:rPr lang="en-US" dirty="0" err="1" smtClean="0"/>
              <a:t>Talyor</a:t>
            </a:r>
            <a:r>
              <a:rPr lang="en-US" dirty="0" smtClean="0"/>
              <a:t> was the first industrial engineer and led the efficiency movement of 1890's. </a:t>
            </a:r>
          </a:p>
          <a:p>
            <a:r>
              <a:rPr lang="en-US" dirty="0" smtClean="0"/>
              <a:t>He wrote the book The Principles of Scientific Management (1911).c </a:t>
            </a:r>
          </a:p>
          <a:p>
            <a:r>
              <a:rPr lang="en-US" dirty="0" smtClean="0"/>
              <a:t>To improve factory productivity apply the methods of science: observation, hypothesis, and experimentation. </a:t>
            </a:r>
          </a:p>
          <a:p>
            <a:r>
              <a:rPr lang="en-US" dirty="0" smtClean="0"/>
              <a:t>The premise that there is one best way to do any piece of work. He observes a worker, devise alternative ways doing the task, observe these, and pick the best way.</a:t>
            </a:r>
            <a:endParaRPr lang="en-US" dirty="0"/>
          </a:p>
        </p:txBody>
      </p:sp>
      <p:sp>
        <p:nvSpPr>
          <p:cNvPr id="4" name="Slide Number Placeholder 3"/>
          <p:cNvSpPr>
            <a:spLocks noGrp="1"/>
          </p:cNvSpPr>
          <p:nvPr>
            <p:ph type="sldNum" sz="quarter" idx="10"/>
          </p:nvPr>
        </p:nvSpPr>
        <p:spPr/>
        <p:txBody>
          <a:bodyPr/>
          <a:lstStyle/>
          <a:p>
            <a:fld id="{8A60C951-ACEF-4FB1-BED5-1DF1D0339CAF}" type="slidenum">
              <a:rPr lang="en-US" smtClean="0"/>
              <a:t>3</a:t>
            </a:fld>
            <a:endParaRPr lang="en-US"/>
          </a:p>
        </p:txBody>
      </p:sp>
    </p:spTree>
    <p:extLst>
      <p:ext uri="{BB962C8B-B14F-4D97-AF65-F5344CB8AC3E}">
        <p14:creationId xmlns:p14="http://schemas.microsoft.com/office/powerpoint/2010/main" val="245946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by henry ford in automobile industry</a:t>
            </a:r>
          </a:p>
          <a:p>
            <a:r>
              <a:rPr lang="en-US" dirty="0" smtClean="0"/>
              <a:t>Management is there to plan</a:t>
            </a:r>
            <a:r>
              <a:rPr lang="en-US" baseline="0" dirty="0" smtClean="0"/>
              <a:t> organize and control. </a:t>
            </a:r>
            <a:endParaRPr lang="en-US" dirty="0"/>
          </a:p>
        </p:txBody>
      </p:sp>
      <p:sp>
        <p:nvSpPr>
          <p:cNvPr id="4" name="Slide Number Placeholder 3"/>
          <p:cNvSpPr>
            <a:spLocks noGrp="1"/>
          </p:cNvSpPr>
          <p:nvPr>
            <p:ph type="sldNum" sz="quarter" idx="10"/>
          </p:nvPr>
        </p:nvSpPr>
        <p:spPr/>
        <p:txBody>
          <a:bodyPr/>
          <a:lstStyle/>
          <a:p>
            <a:fld id="{8A60C951-ACEF-4FB1-BED5-1DF1D0339CAF}" type="slidenum">
              <a:rPr lang="en-US" smtClean="0"/>
              <a:t>4</a:t>
            </a:fld>
            <a:endParaRPr lang="en-US"/>
          </a:p>
        </p:txBody>
      </p:sp>
    </p:spTree>
    <p:extLst>
      <p:ext uri="{BB962C8B-B14F-4D97-AF65-F5344CB8AC3E}">
        <p14:creationId xmlns:p14="http://schemas.microsoft.com/office/powerpoint/2010/main" val="3029884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Gant charts</a:t>
            </a:r>
          </a:p>
          <a:p>
            <a:pPr lvl="1"/>
            <a:r>
              <a:rPr lang="en-US" dirty="0" smtClean="0"/>
              <a:t>project plans</a:t>
            </a:r>
          </a:p>
          <a:p>
            <a:pPr lvl="1"/>
            <a:r>
              <a:rPr lang="en-US" dirty="0" smtClean="0"/>
              <a:t>Business Requirement Docs</a:t>
            </a:r>
          </a:p>
          <a:p>
            <a:pPr lvl="1"/>
            <a:r>
              <a:rPr lang="en-US" dirty="0" smtClean="0"/>
              <a:t>workers work slowly or badly but not so much to be noticed.</a:t>
            </a:r>
          </a:p>
          <a:p>
            <a:pPr lvl="1"/>
            <a:r>
              <a:rPr lang="en-US" dirty="0" smtClean="0"/>
              <a:t>people are widgets and are there only for the paycheck.</a:t>
            </a:r>
          </a:p>
          <a:p>
            <a:endParaRPr lang="en-US" dirty="0" smtClean="0"/>
          </a:p>
          <a:p>
            <a:r>
              <a:rPr lang="en-US" dirty="0" smtClean="0"/>
              <a:t>Criticism: insights are to simplistic for todays complex organization, works</a:t>
            </a:r>
            <a:r>
              <a:rPr lang="en-US" baseline="0" dirty="0" smtClean="0"/>
              <a:t> in stable and predictable organizations</a:t>
            </a:r>
            <a:endParaRPr lang="en-US" dirty="0"/>
          </a:p>
        </p:txBody>
      </p:sp>
      <p:sp>
        <p:nvSpPr>
          <p:cNvPr id="4" name="Slide Number Placeholder 3"/>
          <p:cNvSpPr>
            <a:spLocks noGrp="1"/>
          </p:cNvSpPr>
          <p:nvPr>
            <p:ph type="sldNum" sz="quarter" idx="10"/>
          </p:nvPr>
        </p:nvSpPr>
        <p:spPr/>
        <p:txBody>
          <a:bodyPr/>
          <a:lstStyle/>
          <a:p>
            <a:fld id="{8A60C951-ACEF-4FB1-BED5-1DF1D0339CAF}" type="slidenum">
              <a:rPr lang="en-US" smtClean="0"/>
              <a:t>5</a:t>
            </a:fld>
            <a:endParaRPr lang="en-US"/>
          </a:p>
        </p:txBody>
      </p:sp>
    </p:spTree>
    <p:extLst>
      <p:ext uri="{BB962C8B-B14F-4D97-AF65-F5344CB8AC3E}">
        <p14:creationId xmlns:p14="http://schemas.microsoft.com/office/powerpoint/2010/main" val="3757344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form of social engineering practiced on the factory floor even today is the separation of workers from planners, which translates into software development as separating estimators and project managers from developers and testers in today’s IT organization. The planners and estimators decide how and how long the workers will take to deliver and a piece of work. Developers are considered the 21st-century cogs in the machine that work at the pace specified by the planners and estimators. </a:t>
            </a:r>
          </a:p>
          <a:p>
            <a:r>
              <a:rPr lang="en-US" dirty="0" smtClean="0"/>
              <a:t>In every case, separating activities generates bottlenecks and constraints, and potentially makes each group the enemy of each other.</a:t>
            </a:r>
            <a:endParaRPr lang="en-US" dirty="0"/>
          </a:p>
        </p:txBody>
      </p:sp>
      <p:sp>
        <p:nvSpPr>
          <p:cNvPr id="4" name="Slide Number Placeholder 3"/>
          <p:cNvSpPr>
            <a:spLocks noGrp="1"/>
          </p:cNvSpPr>
          <p:nvPr>
            <p:ph type="sldNum" sz="quarter" idx="10"/>
          </p:nvPr>
        </p:nvSpPr>
        <p:spPr/>
        <p:txBody>
          <a:bodyPr/>
          <a:lstStyle/>
          <a:p>
            <a:fld id="{8A60C951-ACEF-4FB1-BED5-1DF1D0339CAF}" type="slidenum">
              <a:rPr lang="en-US" smtClean="0"/>
              <a:t>6</a:t>
            </a:fld>
            <a:endParaRPr lang="en-US"/>
          </a:p>
        </p:txBody>
      </p:sp>
    </p:spTree>
    <p:extLst>
      <p:ext uri="{BB962C8B-B14F-4D97-AF65-F5344CB8AC3E}">
        <p14:creationId xmlns:p14="http://schemas.microsoft.com/office/powerpoint/2010/main" val="256135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Widespread recognition of TPS as the model production system grew rapidly with the publication in 1990 of The Machine That Changed the World, the result of five years of research led by the Massachusetts Institute of Technology. The MIT researchers found that TPS was so much more effective and efficient than traditional mass production that it represented a completely new paradigm and coined the term lean production to indicate this radically different approach to production.</a:t>
            </a:r>
          </a:p>
          <a:p>
            <a:endParaRPr lang="en-US" dirty="0" smtClean="0"/>
          </a:p>
          <a:p>
            <a:r>
              <a:rPr lang="en-US" dirty="0" smtClean="0"/>
              <a:t>In TPS, each worker is responsible for the whole production line rather than a single function. One of the goals of each step in the process is to make the quality of the production line high enough that downstream quality assurance is not needed.</a:t>
            </a:r>
            <a:endParaRPr lang="en-US" dirty="0"/>
          </a:p>
        </p:txBody>
      </p:sp>
      <p:sp>
        <p:nvSpPr>
          <p:cNvPr id="4" name="Slide Number Placeholder 3"/>
          <p:cNvSpPr>
            <a:spLocks noGrp="1"/>
          </p:cNvSpPr>
          <p:nvPr>
            <p:ph type="sldNum" sz="quarter" idx="10"/>
          </p:nvPr>
        </p:nvSpPr>
        <p:spPr/>
        <p:txBody>
          <a:bodyPr/>
          <a:lstStyle/>
          <a:p>
            <a:fld id="{8A60C951-ACEF-4FB1-BED5-1DF1D0339CAF}" type="slidenum">
              <a:rPr lang="en-US" smtClean="0"/>
              <a:t>7</a:t>
            </a:fld>
            <a:endParaRPr lang="en-US"/>
          </a:p>
        </p:txBody>
      </p:sp>
    </p:spTree>
    <p:extLst>
      <p:ext uri="{BB962C8B-B14F-4D97-AF65-F5344CB8AC3E}">
        <p14:creationId xmlns:p14="http://schemas.microsoft.com/office/powerpoint/2010/main" val="294465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main method of lean is not the tools, but the reduction of three types of waste: </a:t>
            </a:r>
            <a:r>
              <a:rPr lang="en-US" sz="1200" b="0" i="1" u="none" strike="noStrike" kern="1200" dirty="0" err="1" smtClean="0">
                <a:solidFill>
                  <a:schemeClr val="tx1"/>
                </a:solidFill>
                <a:effectLst/>
                <a:latin typeface="+mn-lt"/>
                <a:ea typeface="+mn-ea"/>
                <a:cs typeface="+mn-cs"/>
                <a:hlinkClick r:id="rId3" tooltip="Muda (Japanese term)"/>
              </a:rPr>
              <a:t>muda</a:t>
            </a:r>
            <a:r>
              <a:rPr lang="en-US" sz="1200" b="0" i="0" kern="1200" dirty="0" smtClean="0">
                <a:solidFill>
                  <a:schemeClr val="tx1"/>
                </a:solidFill>
                <a:effectLst/>
                <a:latin typeface="+mn-lt"/>
                <a:ea typeface="+mn-ea"/>
                <a:cs typeface="+mn-cs"/>
              </a:rPr>
              <a:t> ("non-value-adding work"), </a:t>
            </a:r>
            <a:r>
              <a:rPr lang="en-US" sz="1200" b="0" i="1" u="none" strike="noStrike" kern="1200" dirty="0" err="1" smtClean="0">
                <a:solidFill>
                  <a:schemeClr val="tx1"/>
                </a:solidFill>
                <a:effectLst/>
                <a:latin typeface="+mn-lt"/>
                <a:ea typeface="+mn-ea"/>
                <a:cs typeface="+mn-cs"/>
                <a:hlinkClick r:id="rId4" tooltip="Muri (Japanese term)"/>
              </a:rPr>
              <a:t>muri</a:t>
            </a:r>
            <a:r>
              <a:rPr lang="en-US" sz="1200" b="0" i="0" kern="1200" dirty="0" smtClean="0">
                <a:solidFill>
                  <a:schemeClr val="tx1"/>
                </a:solidFill>
                <a:effectLst/>
                <a:latin typeface="+mn-lt"/>
                <a:ea typeface="+mn-ea"/>
                <a:cs typeface="+mn-cs"/>
              </a:rPr>
              <a:t> ("overburden"), and </a:t>
            </a:r>
            <a:r>
              <a:rPr lang="en-US" sz="1200" b="0" i="1" u="none" strike="noStrike" kern="1200" dirty="0" err="1" smtClean="0">
                <a:solidFill>
                  <a:schemeClr val="tx1"/>
                </a:solidFill>
                <a:effectLst/>
                <a:latin typeface="+mn-lt"/>
                <a:ea typeface="+mn-ea"/>
                <a:cs typeface="+mn-cs"/>
                <a:hlinkClick r:id="rId5" tooltip="Mura (Japanese term)"/>
              </a:rPr>
              <a:t>mura</a:t>
            </a:r>
            <a:r>
              <a:rPr lang="en-US" sz="1200" b="0" i="0" kern="1200" dirty="0" smtClean="0">
                <a:solidFill>
                  <a:schemeClr val="tx1"/>
                </a:solidFill>
                <a:effectLst/>
                <a:latin typeface="+mn-lt"/>
                <a:ea typeface="+mn-ea"/>
                <a:cs typeface="+mn-cs"/>
              </a:rPr>
              <a:t> ("unevenness"), to expose problems systematically and to use the tools where the ideal cannot be achieved.</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TPS there is less social stratification and less need to perform independent checking. Less independent checking is needed because workers feel accountable for their work because it will immediately used by the next step process. In software development, a developer writes code and tests code that forms the basis for the future stories. A developer in an organization using the TPS can’t hide if they deliver poor quality and will be subject to peer pressure to clean up their act and deliver good quality.</a:t>
            </a:r>
          </a:p>
          <a:p>
            <a:endParaRPr lang="en-US" dirty="0" smtClean="0"/>
          </a:p>
          <a:p>
            <a:r>
              <a:rPr lang="en-US" sz="1200" b="0" i="0" kern="1200" dirty="0" smtClean="0">
                <a:solidFill>
                  <a:schemeClr val="tx1"/>
                </a:solidFill>
                <a:effectLst/>
                <a:latin typeface="+mn-lt"/>
                <a:ea typeface="+mn-ea"/>
                <a:cs typeface="+mn-cs"/>
              </a:rPr>
              <a:t>Toyota's mentoring process,(loosely called </a:t>
            </a:r>
            <a:r>
              <a:rPr lang="en-US" sz="1200" b="0" i="1" u="none" strike="noStrike" kern="1200" dirty="0" err="1" smtClean="0">
                <a:solidFill>
                  <a:schemeClr val="tx1"/>
                </a:solidFill>
                <a:effectLst/>
                <a:latin typeface="+mn-lt"/>
                <a:ea typeface="+mn-ea"/>
                <a:cs typeface="+mn-cs"/>
                <a:hlinkClick r:id="rId6" tooltip="Senpai"/>
              </a:rPr>
              <a:t>Senpai</a:t>
            </a:r>
            <a:r>
              <a:rPr lang="en-US" sz="1200" b="0" i="0"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hlinkClick r:id="rId7" tooltip="Kohai"/>
              </a:rPr>
              <a:t>Kohai</a:t>
            </a:r>
            <a:r>
              <a:rPr lang="en-US" sz="1200" b="0" i="0" kern="1200" dirty="0" smtClean="0">
                <a:solidFill>
                  <a:schemeClr val="tx1"/>
                </a:solidFill>
                <a:effectLst/>
                <a:latin typeface="+mn-lt"/>
                <a:ea typeface="+mn-ea"/>
                <a:cs typeface="+mn-cs"/>
              </a:rPr>
              <a:t>, which is Japanese for senior and junior), is one of the best ways to foster lean thinking up and down the organizational structure. This is the process undertaken by Toyota as it helps its suppliers improve their own production. The closest equivalent to Toyota's mentoring process is the concept of "</a:t>
            </a:r>
            <a:r>
              <a:rPr lang="en-US" sz="1200" b="0" i="1" u="none" strike="noStrike" kern="1200" dirty="0" smtClean="0">
                <a:solidFill>
                  <a:schemeClr val="tx1"/>
                </a:solidFill>
                <a:effectLst/>
                <a:latin typeface="+mn-lt"/>
                <a:ea typeface="+mn-ea"/>
                <a:cs typeface="+mn-cs"/>
                <a:hlinkClick r:id="rId8" tooltip="Lean Sensei (page does not exist)"/>
              </a:rPr>
              <a:t>Lean Sensei</a:t>
            </a:r>
            <a:r>
              <a:rPr lang="en-US" sz="1200" b="0" i="0" kern="1200" dirty="0" smtClean="0">
                <a:solidFill>
                  <a:schemeClr val="tx1"/>
                </a:solidFill>
                <a:effectLst/>
                <a:latin typeface="+mn-lt"/>
                <a:ea typeface="+mn-ea"/>
                <a:cs typeface="+mn-cs"/>
              </a:rPr>
              <a:t>," which encourages companies, organizations, and teams to seek outside, third-party experts, who can provide unbiased advice and coaching, (see Womack et al., </a:t>
            </a:r>
            <a:r>
              <a:rPr lang="en-US" sz="1200" b="0" i="1" kern="1200" dirty="0" smtClean="0">
                <a:solidFill>
                  <a:schemeClr val="tx1"/>
                </a:solidFill>
                <a:effectLst/>
                <a:latin typeface="+mn-lt"/>
                <a:ea typeface="+mn-ea"/>
                <a:cs typeface="+mn-cs"/>
              </a:rPr>
              <a:t>Lean Thinking</a:t>
            </a:r>
            <a:r>
              <a:rPr lang="en-US" sz="1200" b="0" i="0" kern="1200" dirty="0" smtClean="0">
                <a:solidFill>
                  <a:schemeClr val="tx1"/>
                </a:solidFill>
                <a:effectLst/>
                <a:latin typeface="+mn-lt"/>
                <a:ea typeface="+mn-ea"/>
                <a:cs typeface="+mn-cs"/>
              </a:rPr>
              <a:t>, 1998).</a:t>
            </a:r>
            <a:endParaRPr lang="en-US" dirty="0"/>
          </a:p>
        </p:txBody>
      </p:sp>
      <p:sp>
        <p:nvSpPr>
          <p:cNvPr id="4" name="Slide Number Placeholder 3"/>
          <p:cNvSpPr>
            <a:spLocks noGrp="1"/>
          </p:cNvSpPr>
          <p:nvPr>
            <p:ph type="sldNum" sz="quarter" idx="10"/>
          </p:nvPr>
        </p:nvSpPr>
        <p:spPr/>
        <p:txBody>
          <a:bodyPr/>
          <a:lstStyle/>
          <a:p>
            <a:fld id="{8A60C951-ACEF-4FB1-BED5-1DF1D0339CAF}" type="slidenum">
              <a:rPr lang="en-US" smtClean="0"/>
              <a:t>8</a:t>
            </a:fld>
            <a:endParaRPr lang="en-US"/>
          </a:p>
        </p:txBody>
      </p:sp>
    </p:spTree>
    <p:extLst>
      <p:ext uri="{BB962C8B-B14F-4D97-AF65-F5344CB8AC3E}">
        <p14:creationId xmlns:p14="http://schemas.microsoft.com/office/powerpoint/2010/main" val="1424278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Requirements Gathering </a:t>
            </a:r>
            <a:r>
              <a:rPr lang="en-US" dirty="0" err="1" smtClean="0"/>
              <a:t>isnt</a:t>
            </a:r>
            <a:r>
              <a:rPr lang="en-US" dirty="0" smtClean="0"/>
              <a:t> bettered by having more of it but by shortening the path between the production of the requirements detail and the deployment of software into production. Requirements ARE NOT a phase, its and activity that produces just in time product detail.</a:t>
            </a:r>
            <a:endParaRPr lang="en-US" dirty="0"/>
          </a:p>
        </p:txBody>
      </p:sp>
      <p:sp>
        <p:nvSpPr>
          <p:cNvPr id="4" name="Slide Number Placeholder 3"/>
          <p:cNvSpPr>
            <a:spLocks noGrp="1"/>
          </p:cNvSpPr>
          <p:nvPr>
            <p:ph type="sldNum" sz="quarter" idx="10"/>
          </p:nvPr>
        </p:nvSpPr>
        <p:spPr/>
        <p:txBody>
          <a:bodyPr/>
          <a:lstStyle/>
          <a:p>
            <a:fld id="{8A60C951-ACEF-4FB1-BED5-1DF1D0339CAF}" type="slidenum">
              <a:rPr lang="en-US" smtClean="0"/>
              <a:t>9</a:t>
            </a:fld>
            <a:endParaRPr lang="en-US"/>
          </a:p>
        </p:txBody>
      </p:sp>
    </p:spTree>
    <p:extLst>
      <p:ext uri="{BB962C8B-B14F-4D97-AF65-F5344CB8AC3E}">
        <p14:creationId xmlns:p14="http://schemas.microsoft.com/office/powerpoint/2010/main" val="401584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utonom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Extreme Programming Chapter 18-19</a:t>
            </a:r>
            <a:endParaRPr lang="en-US" dirty="0"/>
          </a:p>
        </p:txBody>
      </p:sp>
      <p:sp>
        <p:nvSpPr>
          <p:cNvPr id="3" name="Subtitle 2"/>
          <p:cNvSpPr>
            <a:spLocks noGrp="1"/>
          </p:cNvSpPr>
          <p:nvPr>
            <p:ph type="subTitle" idx="1"/>
          </p:nvPr>
        </p:nvSpPr>
        <p:spPr/>
        <p:txBody>
          <a:bodyPr/>
          <a:lstStyle/>
          <a:p>
            <a:r>
              <a:rPr lang="en-US" dirty="0" err="1" smtClean="0"/>
              <a:t>Talyorism</a:t>
            </a:r>
            <a:r>
              <a:rPr lang="en-US" dirty="0" smtClean="0"/>
              <a:t> and software; Toyota Production System</a:t>
            </a:r>
            <a:endParaRPr lang="en-US" dirty="0"/>
          </a:p>
        </p:txBody>
      </p:sp>
    </p:spTree>
    <p:extLst>
      <p:ext uri="{BB962C8B-B14F-4D97-AF65-F5344CB8AC3E}">
        <p14:creationId xmlns:p14="http://schemas.microsoft.com/office/powerpoint/2010/main" val="392507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r>
              <a:rPr lang="en-US" dirty="0"/>
              <a:t>Scientific management was born in a manufacturing environment not software development environment. Taylor was focused on getting the most out workers that he felt had to lead and controlled closely.</a:t>
            </a:r>
          </a:p>
          <a:p>
            <a:r>
              <a:rPr lang="en-US" dirty="0" smtClean="0"/>
              <a:t>Business is expanding, new products and new markets were emerging</a:t>
            </a:r>
          </a:p>
          <a:p>
            <a:r>
              <a:rPr lang="en-US" dirty="0" smtClean="0"/>
              <a:t>Labor was in short supply</a:t>
            </a:r>
          </a:p>
        </p:txBody>
      </p:sp>
    </p:spTree>
    <p:extLst>
      <p:ext uri="{BB962C8B-B14F-4D97-AF65-F5344CB8AC3E}">
        <p14:creationId xmlns:p14="http://schemas.microsoft.com/office/powerpoint/2010/main" val="42931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Taylorism</a:t>
            </a:r>
            <a:endParaRPr lang="en-US" dirty="0"/>
          </a:p>
        </p:txBody>
      </p:sp>
      <p:sp>
        <p:nvSpPr>
          <p:cNvPr id="3" name="Content Placeholder 2"/>
          <p:cNvSpPr>
            <a:spLocks noGrp="1"/>
          </p:cNvSpPr>
          <p:nvPr>
            <p:ph idx="1"/>
          </p:nvPr>
        </p:nvSpPr>
        <p:spPr/>
        <p:txBody>
          <a:bodyPr/>
          <a:lstStyle/>
          <a:p>
            <a:r>
              <a:rPr lang="en-US" dirty="0" smtClean="0"/>
              <a:t>Study of management began in late 19</a:t>
            </a:r>
            <a:r>
              <a:rPr lang="en-US" baseline="30000" dirty="0" smtClean="0"/>
              <a:t>th</a:t>
            </a:r>
            <a:r>
              <a:rPr lang="en-US" dirty="0" smtClean="0"/>
              <a:t> century focusing on increasing efficiency and productivity</a:t>
            </a:r>
          </a:p>
          <a:p>
            <a:r>
              <a:rPr lang="en-US" dirty="0"/>
              <a:t>To improve factory productivity apply the methods of science: observation, hypothesis, and experimentation. </a:t>
            </a:r>
            <a:endParaRPr lang="en-US" dirty="0" smtClean="0"/>
          </a:p>
          <a:p>
            <a:r>
              <a:rPr lang="en-US" dirty="0" smtClean="0"/>
              <a:t>Called for optimizing the way that tasks were performed and simplifying the jobs enough so workers could be </a:t>
            </a:r>
            <a:r>
              <a:rPr lang="en-US" dirty="0" err="1" smtClean="0"/>
              <a:t>trainined</a:t>
            </a:r>
            <a:r>
              <a:rPr lang="en-US" dirty="0" smtClean="0"/>
              <a:t> to perform their sequences in the one “best” way.</a:t>
            </a:r>
          </a:p>
          <a:p>
            <a:r>
              <a:rPr lang="en-US" dirty="0" smtClean="0"/>
              <a:t>Use a stop watch to time a workers sequence of motions. </a:t>
            </a:r>
            <a:endParaRPr lang="en-US" dirty="0"/>
          </a:p>
          <a:p>
            <a:endParaRPr lang="en-US" dirty="0" smtClean="0"/>
          </a:p>
          <a:p>
            <a:endParaRPr lang="en-US" dirty="0"/>
          </a:p>
        </p:txBody>
      </p:sp>
    </p:spTree>
    <p:extLst>
      <p:ext uri="{BB962C8B-B14F-4D97-AF65-F5344CB8AC3E}">
        <p14:creationId xmlns:p14="http://schemas.microsoft.com/office/powerpoint/2010/main" val="337113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lstStyle/>
          <a:p>
            <a:r>
              <a:rPr lang="en-US" dirty="0" smtClean="0"/>
              <a:t>Study the way workers perform their tasks, gather all the informal knowledge that workers posses and experiment with ways to improve the performance of tasks</a:t>
            </a:r>
          </a:p>
          <a:p>
            <a:r>
              <a:rPr lang="en-US" dirty="0" smtClean="0"/>
              <a:t>Codify the new methods of performing tasks into written rules and standard operating procedures</a:t>
            </a:r>
          </a:p>
          <a:p>
            <a:r>
              <a:rPr lang="en-US" dirty="0" smtClean="0"/>
              <a:t>Select workers so they posses skills and abilities matching the needs of the tasks and train them to perform according to sop’s</a:t>
            </a:r>
          </a:p>
          <a:p>
            <a:r>
              <a:rPr lang="en-US" dirty="0" smtClean="0"/>
              <a:t>Establish fair level of performance for the task and develop a pay system that awards acceptable performance</a:t>
            </a:r>
            <a:endParaRPr lang="en-US" dirty="0"/>
          </a:p>
        </p:txBody>
      </p:sp>
    </p:spTree>
    <p:extLst>
      <p:ext uri="{BB962C8B-B14F-4D97-AF65-F5344CB8AC3E}">
        <p14:creationId xmlns:p14="http://schemas.microsoft.com/office/powerpoint/2010/main" val="7420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Beck points out three critical assumptions made by Taylor.</a:t>
            </a:r>
          </a:p>
        </p:txBody>
      </p:sp>
      <p:sp>
        <p:nvSpPr>
          <p:cNvPr id="3" name="Content Placeholder 2"/>
          <p:cNvSpPr>
            <a:spLocks noGrp="1"/>
          </p:cNvSpPr>
          <p:nvPr>
            <p:ph idx="1"/>
          </p:nvPr>
        </p:nvSpPr>
        <p:spPr/>
        <p:txBody>
          <a:bodyPr/>
          <a:lstStyle/>
          <a:p>
            <a:r>
              <a:rPr lang="en-US" dirty="0"/>
              <a:t>Things usually go according to plan as work moves through a repeatable process.</a:t>
            </a:r>
          </a:p>
          <a:p>
            <a:r>
              <a:rPr lang="en-US" dirty="0" smtClean="0"/>
              <a:t>Improving </a:t>
            </a:r>
            <a:r>
              <a:rPr lang="en-US" dirty="0"/>
              <a:t>individual steps leads optimization of the overall process.</a:t>
            </a:r>
          </a:p>
          <a:p>
            <a:r>
              <a:rPr lang="en-US" dirty="0"/>
              <a:t>People are mostly interchangeable and need to be told what to do</a:t>
            </a:r>
            <a:r>
              <a:rPr lang="en-US" dirty="0" smtClean="0"/>
              <a:t>.</a:t>
            </a:r>
            <a:endParaRPr lang="en-US" dirty="0"/>
          </a:p>
        </p:txBody>
      </p:sp>
    </p:spTree>
    <p:extLst>
      <p:ext uri="{BB962C8B-B14F-4D97-AF65-F5344CB8AC3E}">
        <p14:creationId xmlns:p14="http://schemas.microsoft.com/office/powerpoint/2010/main" val="294356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Development is closer to product development rather than supply chain</a:t>
            </a:r>
            <a:endParaRPr lang="en-US" dirty="0"/>
          </a:p>
        </p:txBody>
      </p:sp>
      <p:sp>
        <p:nvSpPr>
          <p:cNvPr id="3" name="Content Placeholder 2"/>
          <p:cNvSpPr>
            <a:spLocks noGrp="1"/>
          </p:cNvSpPr>
          <p:nvPr>
            <p:ph idx="1"/>
          </p:nvPr>
        </p:nvSpPr>
        <p:spPr/>
        <p:txBody>
          <a:bodyPr/>
          <a:lstStyle/>
          <a:p>
            <a:pPr marL="0" indent="0">
              <a:buNone/>
            </a:pPr>
            <a:r>
              <a:rPr lang="en-US" dirty="0" smtClean="0"/>
              <a:t>Three </a:t>
            </a:r>
            <a:r>
              <a:rPr lang="en-US" dirty="0"/>
              <a:t>critical assumptions made by </a:t>
            </a:r>
            <a:r>
              <a:rPr lang="en-US" dirty="0" smtClean="0"/>
              <a:t>Taylor</a:t>
            </a:r>
          </a:p>
          <a:p>
            <a:r>
              <a:rPr lang="en-US" dirty="0" smtClean="0"/>
              <a:t>Separate </a:t>
            </a:r>
            <a:r>
              <a:rPr lang="en-US" dirty="0"/>
              <a:t>Quality control department to ensure workers worked at the right pace and in the specified way in order to achieve the right level of </a:t>
            </a:r>
            <a:r>
              <a:rPr lang="en-US" dirty="0" smtClean="0"/>
              <a:t>quality.</a:t>
            </a:r>
          </a:p>
          <a:p>
            <a:r>
              <a:rPr lang="en-US" dirty="0" smtClean="0"/>
              <a:t>Having </a:t>
            </a:r>
            <a:r>
              <a:rPr lang="en-US" dirty="0"/>
              <a:t>a separate organization unit or department sends the signal that QA is as important as engineering, or marketing or sales. </a:t>
            </a:r>
          </a:p>
          <a:p>
            <a:r>
              <a:rPr lang="en-US" dirty="0" smtClean="0"/>
              <a:t>Putting </a:t>
            </a:r>
            <a:r>
              <a:rPr lang="en-US" dirty="0"/>
              <a:t>the QA </a:t>
            </a:r>
            <a:r>
              <a:rPr lang="en-US" dirty="0" err="1"/>
              <a:t>Dept</a:t>
            </a:r>
            <a:r>
              <a:rPr lang="en-US" dirty="0"/>
              <a:t> within engineering sends the message engineering and </a:t>
            </a:r>
            <a:r>
              <a:rPr lang="en-US" dirty="0" err="1"/>
              <a:t>qa</a:t>
            </a:r>
            <a:r>
              <a:rPr lang="en-US" dirty="0"/>
              <a:t> are separate and parallel activities.</a:t>
            </a:r>
            <a:br>
              <a:rPr lang="en-US" dirty="0"/>
            </a:br>
            <a:r>
              <a:rPr lang="en-US" dirty="0"/>
              <a:t>- </a:t>
            </a:r>
            <a:r>
              <a:rPr lang="en-US" dirty="0"/>
              <a:t>Separating quality from engineering makes the job of quality punitive instead of constructive</a:t>
            </a:r>
          </a:p>
        </p:txBody>
      </p:sp>
    </p:spTree>
    <p:extLst>
      <p:ext uri="{BB962C8B-B14F-4D97-AF65-F5344CB8AC3E}">
        <p14:creationId xmlns:p14="http://schemas.microsoft.com/office/powerpoint/2010/main" val="380332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19 Toyota Production System (TPS)</a:t>
            </a:r>
            <a:endParaRPr lang="en-US" dirty="0"/>
          </a:p>
        </p:txBody>
      </p:sp>
      <p:sp>
        <p:nvSpPr>
          <p:cNvPr id="3" name="Content Placeholder 2"/>
          <p:cNvSpPr>
            <a:spLocks noGrp="1"/>
          </p:cNvSpPr>
          <p:nvPr>
            <p:ph idx="1"/>
          </p:nvPr>
        </p:nvSpPr>
        <p:spPr/>
        <p:txBody>
          <a:bodyPr/>
          <a:lstStyle/>
          <a:p>
            <a:pPr marL="0" indent="0">
              <a:buNone/>
            </a:pPr>
            <a:r>
              <a:rPr lang="en-US" dirty="0"/>
              <a:t>Assumptions:</a:t>
            </a:r>
            <a:br>
              <a:rPr lang="en-US" dirty="0"/>
            </a:br>
            <a:endParaRPr lang="en-US" dirty="0" smtClean="0"/>
          </a:p>
          <a:p>
            <a:pPr>
              <a:buFont typeface="Wingdings" panose="05000000000000000000" pitchFamily="2" charset="2"/>
              <a:buChar char="Ø"/>
            </a:pPr>
            <a:r>
              <a:rPr lang="en-US" dirty="0" smtClean="0"/>
              <a:t>going </a:t>
            </a:r>
            <a:r>
              <a:rPr lang="en-US" dirty="0"/>
              <a:t>fast doesn't mean straining </a:t>
            </a:r>
            <a:r>
              <a:rPr lang="en-US" dirty="0" smtClean="0"/>
              <a:t>workers</a:t>
            </a:r>
          </a:p>
          <a:p>
            <a:pPr>
              <a:buFont typeface="Wingdings" panose="05000000000000000000" pitchFamily="2" charset="2"/>
              <a:buChar char="Ø"/>
            </a:pPr>
            <a:r>
              <a:rPr lang="en-US" dirty="0" smtClean="0"/>
              <a:t>eliminate </a:t>
            </a:r>
            <a:r>
              <a:rPr lang="en-US" dirty="0"/>
              <a:t>waste to move </a:t>
            </a:r>
            <a:r>
              <a:rPr lang="en-US" dirty="0" smtClean="0"/>
              <a:t>faster.</a:t>
            </a:r>
          </a:p>
          <a:p>
            <a:pPr>
              <a:buFont typeface="Wingdings" panose="05000000000000000000" pitchFamily="2" charset="2"/>
              <a:buChar char="Ø"/>
            </a:pPr>
            <a:r>
              <a:rPr lang="en-US" dirty="0" smtClean="0"/>
              <a:t>every </a:t>
            </a:r>
            <a:r>
              <a:rPr lang="en-US" dirty="0"/>
              <a:t>worker is responsible for the whole production </a:t>
            </a:r>
            <a:r>
              <a:rPr lang="en-US" dirty="0" smtClean="0"/>
              <a:t>line.</a:t>
            </a:r>
          </a:p>
          <a:p>
            <a:pPr>
              <a:buFont typeface="Wingdings" panose="05000000000000000000" pitchFamily="2" charset="2"/>
              <a:buChar char="Ø"/>
            </a:pPr>
            <a:r>
              <a:rPr lang="en-US" dirty="0" smtClean="0"/>
              <a:t>defect </a:t>
            </a:r>
            <a:r>
              <a:rPr lang="en-US" dirty="0"/>
              <a:t>is found stop work until </a:t>
            </a:r>
            <a:r>
              <a:rPr lang="en-US" dirty="0" smtClean="0"/>
              <a:t>fixed</a:t>
            </a:r>
          </a:p>
          <a:p>
            <a:pPr>
              <a:buFont typeface="Wingdings" panose="05000000000000000000" pitchFamily="2" charset="2"/>
              <a:buChar char="Ø"/>
            </a:pPr>
            <a:r>
              <a:rPr lang="en-US" dirty="0" smtClean="0"/>
              <a:t>lower </a:t>
            </a:r>
            <a:r>
              <a:rPr lang="en-US" dirty="0"/>
              <a:t>Work In Progress (WIP) allows overall system to go faster </a:t>
            </a:r>
            <a:endParaRPr lang="en-US" dirty="0" smtClean="0"/>
          </a:p>
          <a:p>
            <a:pPr>
              <a:buFont typeface="Wingdings" panose="05000000000000000000" pitchFamily="2" charset="2"/>
              <a:buChar char="Ø"/>
            </a:pPr>
            <a:r>
              <a:rPr lang="en-US" dirty="0" smtClean="0"/>
              <a:t>Greatest </a:t>
            </a:r>
            <a:r>
              <a:rPr lang="en-US" dirty="0"/>
              <a:t>waste is the waste of over production - if you make and </a:t>
            </a:r>
            <a:r>
              <a:rPr lang="en-US" dirty="0" err="1"/>
              <a:t>dont</a:t>
            </a:r>
            <a:r>
              <a:rPr lang="en-US" dirty="0"/>
              <a:t> use it immediately its wasted work.</a:t>
            </a:r>
          </a:p>
        </p:txBody>
      </p:sp>
    </p:spTree>
    <p:extLst>
      <p:ext uri="{BB962C8B-B14F-4D97-AF65-F5344CB8AC3E}">
        <p14:creationId xmlns:p14="http://schemas.microsoft.com/office/powerpoint/2010/main" val="307794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LEAN</a:t>
            </a:r>
            <a:endParaRPr lang="en-US" i="1" dirty="0"/>
          </a:p>
        </p:txBody>
      </p:sp>
      <p:sp>
        <p:nvSpPr>
          <p:cNvPr id="3" name="Content Placeholder 2"/>
          <p:cNvSpPr>
            <a:spLocks noGrp="1"/>
          </p:cNvSpPr>
          <p:nvPr>
            <p:ph idx="1"/>
          </p:nvPr>
        </p:nvSpPr>
        <p:spPr>
          <a:xfrm>
            <a:off x="677334" y="1550989"/>
            <a:ext cx="8596668" cy="3880773"/>
          </a:xfrm>
        </p:spPr>
        <p:txBody>
          <a:bodyPr/>
          <a:lstStyle/>
          <a:p>
            <a:r>
              <a:rPr lang="en-US" dirty="0"/>
              <a:t>pull processing, </a:t>
            </a:r>
            <a:endParaRPr lang="en-US" dirty="0" smtClean="0"/>
          </a:p>
          <a:p>
            <a:r>
              <a:rPr lang="en-US" dirty="0" smtClean="0"/>
              <a:t>perfect </a:t>
            </a:r>
            <a:r>
              <a:rPr lang="en-US" dirty="0"/>
              <a:t>first-time quality, </a:t>
            </a:r>
            <a:endParaRPr lang="en-US" dirty="0" smtClean="0"/>
          </a:p>
          <a:p>
            <a:r>
              <a:rPr lang="en-US" dirty="0" smtClean="0"/>
              <a:t>waste </a:t>
            </a:r>
            <a:r>
              <a:rPr lang="en-US" dirty="0"/>
              <a:t>minimization, </a:t>
            </a:r>
            <a:endParaRPr lang="en-US" dirty="0" smtClean="0"/>
          </a:p>
          <a:p>
            <a:r>
              <a:rPr lang="en-US" dirty="0" smtClean="0"/>
              <a:t>continuous </a:t>
            </a:r>
            <a:r>
              <a:rPr lang="en-US" dirty="0"/>
              <a:t>improvement, </a:t>
            </a:r>
            <a:endParaRPr lang="en-US" dirty="0" smtClean="0"/>
          </a:p>
          <a:p>
            <a:r>
              <a:rPr lang="en-US" dirty="0" smtClean="0"/>
              <a:t>flexibility</a:t>
            </a:r>
            <a:r>
              <a:rPr lang="en-US" dirty="0"/>
              <a:t>, </a:t>
            </a:r>
            <a:endParaRPr lang="en-US" dirty="0" smtClean="0"/>
          </a:p>
          <a:p>
            <a:r>
              <a:rPr lang="en-US" dirty="0" smtClean="0"/>
              <a:t>building </a:t>
            </a:r>
            <a:r>
              <a:rPr lang="en-US" dirty="0"/>
              <a:t>and maintaining a long term relationship with suppliers, </a:t>
            </a:r>
            <a:endParaRPr lang="en-US" dirty="0" smtClean="0"/>
          </a:p>
          <a:p>
            <a:r>
              <a:rPr lang="en-US" dirty="0" err="1" smtClean="0">
                <a:hlinkClick r:id="rId3" tooltip="Autonomation"/>
              </a:rPr>
              <a:t>autonomation</a:t>
            </a:r>
            <a:r>
              <a:rPr lang="en-US" dirty="0"/>
              <a:t>, </a:t>
            </a:r>
            <a:endParaRPr lang="en-US" dirty="0" smtClean="0"/>
          </a:p>
          <a:p>
            <a:r>
              <a:rPr lang="en-US" dirty="0" smtClean="0"/>
              <a:t>load </a:t>
            </a:r>
            <a:r>
              <a:rPr lang="en-US" dirty="0"/>
              <a:t>leveling and </a:t>
            </a:r>
            <a:endParaRPr lang="en-US" dirty="0" smtClean="0"/>
          </a:p>
          <a:p>
            <a:r>
              <a:rPr lang="en-US" dirty="0" smtClean="0"/>
              <a:t>production </a:t>
            </a:r>
            <a:r>
              <a:rPr lang="en-US" dirty="0"/>
              <a:t>flow and visual </a:t>
            </a:r>
            <a:r>
              <a:rPr lang="en-US" dirty="0" smtClean="0"/>
              <a:t>control</a:t>
            </a:r>
            <a:endParaRPr lang="en-US" dirty="0"/>
          </a:p>
        </p:txBody>
      </p:sp>
    </p:spTree>
    <p:extLst>
      <p:ext uri="{BB962C8B-B14F-4D97-AF65-F5344CB8AC3E}">
        <p14:creationId xmlns:p14="http://schemas.microsoft.com/office/powerpoint/2010/main" val="348055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waste examples</a:t>
            </a:r>
          </a:p>
        </p:txBody>
      </p:sp>
      <p:sp>
        <p:nvSpPr>
          <p:cNvPr id="3" name="Content Placeholder 2"/>
          <p:cNvSpPr>
            <a:spLocks noGrp="1"/>
          </p:cNvSpPr>
          <p:nvPr>
            <p:ph idx="1"/>
          </p:nvPr>
        </p:nvSpPr>
        <p:spPr>
          <a:xfrm>
            <a:off x="677334" y="1765300"/>
            <a:ext cx="8596668" cy="3880773"/>
          </a:xfrm>
        </p:spPr>
        <p:txBody>
          <a:bodyPr/>
          <a:lstStyle/>
          <a:p>
            <a:r>
              <a:rPr lang="en-US" dirty="0"/>
              <a:t>- </a:t>
            </a:r>
            <a:r>
              <a:rPr lang="en-US" dirty="0"/>
              <a:t>fat requirement docs that go out of date </a:t>
            </a:r>
            <a:r>
              <a:rPr lang="en-US" dirty="0" smtClean="0"/>
              <a:t>quickly</a:t>
            </a:r>
          </a:p>
          <a:p>
            <a:r>
              <a:rPr lang="en-US" dirty="0" smtClean="0"/>
              <a:t>-</a:t>
            </a:r>
            <a:r>
              <a:rPr lang="en-US" dirty="0"/>
              <a:t> </a:t>
            </a:r>
            <a:r>
              <a:rPr lang="en-US" dirty="0"/>
              <a:t>elaborate architectures that are never </a:t>
            </a:r>
            <a:r>
              <a:rPr lang="en-US" dirty="0" smtClean="0"/>
              <a:t>used</a:t>
            </a:r>
          </a:p>
          <a:p>
            <a:r>
              <a:rPr lang="en-US" dirty="0" smtClean="0"/>
              <a:t>-</a:t>
            </a:r>
            <a:r>
              <a:rPr lang="en-US" dirty="0"/>
              <a:t> </a:t>
            </a:r>
            <a:r>
              <a:rPr lang="en-US" dirty="0"/>
              <a:t>code that is never integrated or deployed to prod</a:t>
            </a:r>
            <a:br>
              <a:rPr lang="en-US" dirty="0"/>
            </a:br>
            <a:r>
              <a:rPr lang="en-US" dirty="0"/>
              <a:t/>
            </a:r>
            <a:br>
              <a:rPr lang="en-US" dirty="0"/>
            </a:br>
            <a:r>
              <a:rPr lang="en-US" dirty="0" smtClean="0"/>
              <a:t>Documentation </a:t>
            </a:r>
            <a:r>
              <a:rPr lang="en-US" dirty="0"/>
              <a:t>is needed, instead of all up front more Just in Time - get the requirement, build it, while testing it, and deploy it.</a:t>
            </a:r>
          </a:p>
        </p:txBody>
      </p:sp>
    </p:spTree>
    <p:extLst>
      <p:ext uri="{BB962C8B-B14F-4D97-AF65-F5344CB8AC3E}">
        <p14:creationId xmlns:p14="http://schemas.microsoft.com/office/powerpoint/2010/main" val="18859459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TotalTime>
  <Words>821</Words>
  <Application>Microsoft Office PowerPoint</Application>
  <PresentationFormat>Widescreen</PresentationFormat>
  <Paragraphs>82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Extreme Programming Chapter 18-19</vt:lpstr>
      <vt:lpstr>Context</vt:lpstr>
      <vt:lpstr>Taylorism</vt:lpstr>
      <vt:lpstr>Principles</vt:lpstr>
      <vt:lpstr>Beck points out three critical assumptions made by Taylor.</vt:lpstr>
      <vt:lpstr>Software Development is closer to product development rather than supply chain</vt:lpstr>
      <vt:lpstr>Chapter 19 Toyota Production System (TPS)</vt:lpstr>
      <vt:lpstr>LEAN</vt:lpstr>
      <vt:lpstr>Software development waste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Extreme Programming Chapter 18-19</dc:title>
  <dc:creator>Chris Hudson</dc:creator>
  <cp:lastModifiedBy>Chris Hudson</cp:lastModifiedBy>
  <cp:revision>6</cp:revision>
  <dcterms:created xsi:type="dcterms:W3CDTF">2016-08-22T17:54:02Z</dcterms:created>
  <dcterms:modified xsi:type="dcterms:W3CDTF">2016-08-22T18:33:18Z</dcterms:modified>
</cp:coreProperties>
</file>