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6" r:id="rId4"/>
    <p:sldId id="258" r:id="rId5"/>
    <p:sldId id="274" r:id="rId6"/>
    <p:sldId id="277" r:id="rId7"/>
    <p:sldId id="259" r:id="rId8"/>
    <p:sldId id="267" r:id="rId9"/>
    <p:sldId id="268" r:id="rId10"/>
    <p:sldId id="271" r:id="rId11"/>
    <p:sldId id="270" r:id="rId12"/>
    <p:sldId id="269" r:id="rId13"/>
    <p:sldId id="272" r:id="rId14"/>
    <p:sldId id="266" r:id="rId15"/>
    <p:sldId id="260" r:id="rId16"/>
    <p:sldId id="261" r:id="rId17"/>
    <p:sldId id="273" r:id="rId18"/>
    <p:sldId id="264" r:id="rId19"/>
    <p:sldId id="278" r:id="rId20"/>
    <p:sldId id="265" r:id="rId21"/>
    <p:sldId id="275"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68700" autoAdjust="0"/>
  </p:normalViewPr>
  <p:slideViewPr>
    <p:cSldViewPr snapToGrid="0">
      <p:cViewPr varScale="1">
        <p:scale>
          <a:sx n="46" d="100"/>
          <a:sy n="46" d="100"/>
        </p:scale>
        <p:origin x="692" y="48"/>
      </p:cViewPr>
      <p:guideLst/>
    </p:cSldViewPr>
  </p:slideViewPr>
  <p:outlineViewPr>
    <p:cViewPr>
      <p:scale>
        <a:sx n="33" d="100"/>
        <a:sy n="33" d="100"/>
      </p:scale>
      <p:origin x="0" y="-1248"/>
    </p:cViewPr>
  </p:outlineViewPr>
  <p:notesTextViewPr>
    <p:cViewPr>
      <p:scale>
        <a:sx n="1" d="1"/>
        <a:sy n="1" d="1"/>
      </p:scale>
      <p:origin x="0" y="0"/>
    </p:cViewPr>
  </p:notesTextViewPr>
  <p:notesViewPr>
    <p:cSldViewPr snapToGrid="0">
      <p:cViewPr varScale="1">
        <p:scale>
          <a:sx n="32" d="100"/>
          <a:sy n="32" d="100"/>
        </p:scale>
        <p:origin x="2136"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D0EEB-DDE5-42EB-ADC9-0596E715D184}"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893C4-AB20-41A9-8D8A-38C031F7A4DF}" type="slidenum">
              <a:rPr lang="en-US" smtClean="0"/>
              <a:t>‹#›</a:t>
            </a:fld>
            <a:endParaRPr lang="en-US"/>
          </a:p>
        </p:txBody>
      </p:sp>
    </p:spTree>
    <p:extLst>
      <p:ext uri="{BB962C8B-B14F-4D97-AF65-F5344CB8AC3E}">
        <p14:creationId xmlns:p14="http://schemas.microsoft.com/office/powerpoint/2010/main" val="179802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e.exceptionless.io/"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analytics.google.com" TargetMode="External"/><Relationship Id="rId5" Type="http://schemas.openxmlformats.org/officeDocument/2006/relationships/hyperlink" Target="https://www.datadoghq.com/" TargetMode="External"/><Relationship Id="rId4" Type="http://schemas.openxmlformats.org/officeDocument/2006/relationships/hyperlink" Target="https://www.pingdom.c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a:t>
            </a:r>
            <a:br>
              <a:rPr lang="en-US" dirty="0"/>
            </a:br>
            <a:r>
              <a:rPr lang="en-US" sz="1200" kern="1200" dirty="0">
                <a:solidFill>
                  <a:schemeClr val="tx1"/>
                </a:solidFill>
                <a:effectLst/>
                <a:latin typeface="+mn-lt"/>
                <a:ea typeface="+mn-ea"/>
                <a:cs typeface="+mn-cs"/>
              </a:rPr>
              <a:t>Do you: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Have your code compiling in a clean environment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Run all of your unit tests before deploying to a testing environment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all the while having your feet kicked up on the desk sipping your coffee </a:t>
            </a:r>
          </a:p>
          <a:p>
            <a:r>
              <a:rPr lang="en-US" sz="1200" kern="1200" dirty="0">
                <a:solidFill>
                  <a:schemeClr val="tx1"/>
                </a:solidFill>
                <a:effectLst/>
                <a:latin typeface="+mn-lt"/>
                <a:ea typeface="+mn-ea"/>
                <a:cs typeface="+mn-cs"/>
              </a:rPr>
              <a:t>If not, come join us in a thought-provoking talk about Application Lifecycle Management (ALM). We will demonstrate ways of orchestrating continuous integration and continuous deployment toolchains (CI/CD). See how this toolchain allows development teams to shorten their lead times (Time to market) by quickly and efficiently delivering new features and enhancements into the hands of your customers.</a:t>
            </a:r>
          </a:p>
          <a:p>
            <a:r>
              <a:rPr lang="en-US" sz="1200" kern="1200" dirty="0">
                <a:solidFill>
                  <a:schemeClr val="tx1"/>
                </a:solidFill>
                <a:effectLst/>
                <a:latin typeface="+mn-lt"/>
                <a:ea typeface="+mn-ea"/>
                <a:cs typeface="+mn-cs"/>
              </a:rPr>
              <a:t>More frequent releases? What?!? Why is that a good thing?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smaller changes (easier to identify when things go boom!)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improved velocity to get things to the customer (revenue!!!)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reduces code conflicts reduced errors and stress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no down time = more revenue</a:t>
            </a:r>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a:t>
            </a:fld>
            <a:endParaRPr lang="en-US"/>
          </a:p>
        </p:txBody>
      </p:sp>
    </p:spTree>
    <p:extLst>
      <p:ext uri="{BB962C8B-B14F-4D97-AF65-F5344CB8AC3E}">
        <p14:creationId xmlns:p14="http://schemas.microsoft.com/office/powerpoint/2010/main" val="3290904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Test, Package, Deployment of Code</a:t>
            </a:r>
          </a:p>
          <a:p>
            <a:r>
              <a:rPr lang="en-US" dirty="0"/>
              <a:t>Azure built in Code deployment</a:t>
            </a:r>
          </a:p>
          <a:p>
            <a:r>
              <a:rPr lang="en-US" dirty="0"/>
              <a:t>Jenkins</a:t>
            </a:r>
          </a:p>
          <a:p>
            <a:r>
              <a:rPr lang="en-US" dirty="0"/>
              <a:t>VSTS</a:t>
            </a:r>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13</a:t>
            </a:fld>
            <a:endParaRPr lang="en-US"/>
          </a:p>
        </p:txBody>
      </p:sp>
    </p:spTree>
    <p:extLst>
      <p:ext uri="{BB962C8B-B14F-4D97-AF65-F5344CB8AC3E}">
        <p14:creationId xmlns:p14="http://schemas.microsoft.com/office/powerpoint/2010/main" val="25887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14</a:t>
            </a:fld>
            <a:endParaRPr lang="en-US"/>
          </a:p>
        </p:txBody>
      </p:sp>
    </p:spTree>
    <p:extLst>
      <p:ext uri="{BB962C8B-B14F-4D97-AF65-F5344CB8AC3E}">
        <p14:creationId xmlns:p14="http://schemas.microsoft.com/office/powerpoint/2010/main" val="19696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Configuration is the only difference</a:t>
            </a:r>
            <a:br>
              <a:rPr lang="en-US" dirty="0"/>
            </a:br>
            <a:r>
              <a:rPr lang="en-US" dirty="0"/>
              <a:t>Facebook and google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us to give more attention to our cute and furry applications </a:t>
            </a:r>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15</a:t>
            </a:fld>
            <a:endParaRPr lang="en-US"/>
          </a:p>
        </p:txBody>
      </p:sp>
    </p:spTree>
    <p:extLst>
      <p:ext uri="{BB962C8B-B14F-4D97-AF65-F5344CB8AC3E}">
        <p14:creationId xmlns:p14="http://schemas.microsoft.com/office/powerpoint/2010/main" val="410154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issues</a:t>
            </a:r>
          </a:p>
          <a:p>
            <a:r>
              <a:rPr lang="en-US" dirty="0"/>
              <a:t>Session data</a:t>
            </a:r>
          </a:p>
          <a:p>
            <a:r>
              <a:rPr lang="en-US" dirty="0"/>
              <a:t>Queue processing</a:t>
            </a:r>
          </a:p>
          <a:p>
            <a:r>
              <a:rPr lang="en-US" dirty="0"/>
              <a:t>Identifying which instance is bad</a:t>
            </a:r>
          </a:p>
          <a:p>
            <a:endParaRPr lang="en-US" dirty="0"/>
          </a:p>
          <a:p>
            <a:r>
              <a:rPr lang="en-US" dirty="0"/>
              <a:t>Fault Tolerance</a:t>
            </a:r>
          </a:p>
          <a:p>
            <a:r>
              <a:rPr lang="en-US" sz="1200" dirty="0"/>
              <a:t>Queues, persistence layers (in-memory cache, </a:t>
            </a:r>
            <a:r>
              <a:rPr lang="en-US" sz="1200" dirty="0" err="1"/>
              <a:t>redis</a:t>
            </a:r>
            <a:r>
              <a:rPr lang="en-US" sz="1200" dirty="0"/>
              <a:t>) and datastores</a:t>
            </a:r>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16</a:t>
            </a:fld>
            <a:endParaRPr lang="en-US"/>
          </a:p>
        </p:txBody>
      </p:sp>
    </p:spTree>
    <p:extLst>
      <p:ext uri="{BB962C8B-B14F-4D97-AF65-F5344CB8AC3E}">
        <p14:creationId xmlns:p14="http://schemas.microsoft.com/office/powerpoint/2010/main" val="3501622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 service</a:t>
            </a:r>
          </a:p>
          <a:p>
            <a:r>
              <a:rPr lang="en-US" dirty="0"/>
              <a:t>Environment overrides</a:t>
            </a:r>
          </a:p>
          <a:p>
            <a:r>
              <a:rPr lang="en-US" dirty="0"/>
              <a:t>Deployment slots</a:t>
            </a:r>
          </a:p>
          <a:p>
            <a:r>
              <a:rPr lang="en-US" dirty="0"/>
              <a:t>App settings</a:t>
            </a:r>
          </a:p>
          <a:p>
            <a:r>
              <a:rPr lang="en-US" dirty="0"/>
              <a:t>Traffic management</a:t>
            </a:r>
          </a:p>
          <a:p>
            <a:r>
              <a:rPr lang="en-US" dirty="0"/>
              <a:t>Group authorizations</a:t>
            </a:r>
          </a:p>
        </p:txBody>
      </p:sp>
      <p:sp>
        <p:nvSpPr>
          <p:cNvPr id="4" name="Slide Number Placeholder 3"/>
          <p:cNvSpPr>
            <a:spLocks noGrp="1"/>
          </p:cNvSpPr>
          <p:nvPr>
            <p:ph type="sldNum" sz="quarter" idx="10"/>
          </p:nvPr>
        </p:nvSpPr>
        <p:spPr/>
        <p:txBody>
          <a:bodyPr/>
          <a:lstStyle/>
          <a:p>
            <a:fld id="{34E893C4-AB20-41A9-8D8A-38C031F7A4DF}" type="slidenum">
              <a:rPr lang="en-US" smtClean="0"/>
              <a:t>17</a:t>
            </a:fld>
            <a:endParaRPr lang="en-US"/>
          </a:p>
        </p:txBody>
      </p:sp>
    </p:spTree>
    <p:extLst>
      <p:ext uri="{BB962C8B-B14F-4D97-AF65-F5344CB8AC3E}">
        <p14:creationId xmlns:p14="http://schemas.microsoft.com/office/powerpoint/2010/main" val="85119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hlinkClick r:id="rId3"/>
              </a:rPr>
              <a:t>Excpetionless</a:t>
            </a:r>
            <a:r>
              <a:rPr lang="en-US" sz="1200" dirty="0"/>
              <a:t> </a:t>
            </a:r>
            <a:r>
              <a:rPr lang="en-US" sz="1200" dirty="0" err="1">
                <a:hlinkClick r:id="rId4"/>
              </a:rPr>
              <a:t>Pingdom</a:t>
            </a:r>
            <a:r>
              <a:rPr lang="en-US" sz="1200" dirty="0"/>
              <a:t> </a:t>
            </a:r>
            <a:r>
              <a:rPr lang="en-US" sz="1200" dirty="0" err="1">
                <a:hlinkClick r:id="rId5"/>
              </a:rPr>
              <a:t>DataDog</a:t>
            </a:r>
            <a:r>
              <a:rPr lang="en-US" sz="1200" dirty="0"/>
              <a:t> </a:t>
            </a:r>
            <a:r>
              <a:rPr lang="en-US" sz="1200" dirty="0">
                <a:hlinkClick r:id="rId6" action="ppaction://hlinkfile"/>
              </a:rPr>
              <a:t>Google </a:t>
            </a:r>
            <a:r>
              <a:rPr lang="en-US" sz="1200" dirty="0" err="1">
                <a:hlinkClick r:id="rId6" action="ppaction://hlinkfile"/>
              </a:rPr>
              <a:t>Anayltics</a:t>
            </a:r>
            <a:endParaRPr lang="en-US" sz="1200" dirty="0"/>
          </a:p>
          <a:p>
            <a:r>
              <a:rPr lang="en-US" sz="1200" dirty="0" err="1"/>
              <a:t>Serilog</a:t>
            </a:r>
            <a:r>
              <a:rPr lang="en-US" sz="1200" dirty="0"/>
              <a:t> – plugin nature, </a:t>
            </a:r>
            <a:br>
              <a:rPr lang="en-US" sz="1200" dirty="0"/>
            </a:br>
            <a:r>
              <a:rPr lang="en-US" sz="1200" dirty="0"/>
              <a:t>How do you monitor key business flows?</a:t>
            </a:r>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18</a:t>
            </a:fld>
            <a:endParaRPr lang="en-US"/>
          </a:p>
        </p:txBody>
      </p:sp>
    </p:spTree>
    <p:extLst>
      <p:ext uri="{BB962C8B-B14F-4D97-AF65-F5344CB8AC3E}">
        <p14:creationId xmlns:p14="http://schemas.microsoft.com/office/powerpoint/2010/main" val="2527790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Current client when first arrived they had no automation</a:t>
            </a:r>
          </a:p>
          <a:p>
            <a:r>
              <a:rPr lang="en-US" dirty="0"/>
              <a:t>Dev Manager was manually merging through 4 source code branches (dev, test, stage, prod)</a:t>
            </a:r>
          </a:p>
          <a:p>
            <a:r>
              <a:rPr lang="en-US" dirty="0"/>
              <a:t>Manually building on local laptop, deploying from laptop from each of the branches.</a:t>
            </a:r>
          </a:p>
          <a:p>
            <a:r>
              <a:rPr lang="en-US" dirty="0"/>
              <a:t>Taking nearly 6 weeks for code to get out the door to prod.</a:t>
            </a:r>
          </a:p>
          <a:p>
            <a:r>
              <a:rPr lang="en-US" dirty="0"/>
              <a:t>3 months later, we migrated to Git, each application had a master branch that we had automated build and deploy to test, stage, and 1 button push to prod for 5 apps.</a:t>
            </a:r>
          </a:p>
          <a:p>
            <a:r>
              <a:rPr lang="en-US" dirty="0"/>
              <a:t>6 months later all apps were CD to test, first unit tests projects created and integrated. We had </a:t>
            </a:r>
            <a:r>
              <a:rPr lang="en-US" dirty="0" err="1"/>
              <a:t>decom’ed</a:t>
            </a:r>
            <a:r>
              <a:rPr lang="en-US" dirty="0"/>
              <a:t> the staging environment (saving 200k) as </a:t>
            </a:r>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19</a:t>
            </a:fld>
            <a:endParaRPr lang="en-US"/>
          </a:p>
        </p:txBody>
      </p:sp>
    </p:spTree>
    <p:extLst>
      <p:ext uri="{BB962C8B-B14F-4D97-AF65-F5344CB8AC3E}">
        <p14:creationId xmlns:p14="http://schemas.microsoft.com/office/powerpoint/2010/main" val="1070071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E893C4-AB20-41A9-8D8A-38C031F7A4DF}" type="slidenum">
              <a:rPr lang="en-US" smtClean="0"/>
              <a:t>20</a:t>
            </a:fld>
            <a:endParaRPr lang="en-US"/>
          </a:p>
        </p:txBody>
      </p:sp>
    </p:spTree>
    <p:extLst>
      <p:ext uri="{BB962C8B-B14F-4D97-AF65-F5344CB8AC3E}">
        <p14:creationId xmlns:p14="http://schemas.microsoft.com/office/powerpoint/2010/main" val="364439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22</a:t>
            </a:fld>
            <a:endParaRPr lang="en-US"/>
          </a:p>
        </p:txBody>
      </p:sp>
    </p:spTree>
    <p:extLst>
      <p:ext uri="{BB962C8B-B14F-4D97-AF65-F5344CB8AC3E}">
        <p14:creationId xmlns:p14="http://schemas.microsoft.com/office/powerpoint/2010/main" val="54283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little classic asp, a bunch of </a:t>
            </a:r>
            <a:r>
              <a:rPr lang="en-US" dirty="0" err="1"/>
              <a:t>vbscript</a:t>
            </a:r>
            <a:r>
              <a:rPr lang="en-US" dirty="0"/>
              <a:t>, and </a:t>
            </a:r>
            <a:r>
              <a:rPr lang="en-US" dirty="0" err="1"/>
              <a:t>ms-sql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 a decade of </a:t>
            </a:r>
            <a:r>
              <a:rPr lang="en-US" dirty="0" err="1"/>
              <a:t>c#</a:t>
            </a:r>
            <a:endParaRPr lang="en-US" dirty="0"/>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2</a:t>
            </a:fld>
            <a:endParaRPr lang="en-US"/>
          </a:p>
        </p:txBody>
      </p:sp>
    </p:spTree>
    <p:extLst>
      <p:ext uri="{BB962C8B-B14F-4D97-AF65-F5344CB8AC3E}">
        <p14:creationId xmlns:p14="http://schemas.microsoft.com/office/powerpoint/2010/main" val="319318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3</a:t>
            </a:fld>
            <a:endParaRPr lang="en-US"/>
          </a:p>
        </p:txBody>
      </p:sp>
    </p:spTree>
    <p:extLst>
      <p:ext uri="{BB962C8B-B14F-4D97-AF65-F5344CB8AC3E}">
        <p14:creationId xmlns:p14="http://schemas.microsoft.com/office/powerpoint/2010/main" val="69096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May Deployment Stats (2010) </a:t>
            </a:r>
          </a:p>
          <a:p>
            <a:r>
              <a:rPr lang="en-US" dirty="0"/>
              <a:t>(production hosts &amp; environments only)</a:t>
            </a:r>
          </a:p>
          <a:p>
            <a:endParaRPr lang="en-US" dirty="0"/>
          </a:p>
          <a:p>
            <a:r>
              <a:rPr lang="en-US" dirty="0"/>
              <a:t>11.6 seconds Mean time between deployments (weekday)</a:t>
            </a:r>
          </a:p>
          <a:p>
            <a:r>
              <a:rPr lang="en-US" dirty="0"/>
              <a:t>1,079 Max # of deployments in a single hour</a:t>
            </a:r>
          </a:p>
          <a:p>
            <a:r>
              <a:rPr lang="en-US" dirty="0"/>
              <a:t>10,000 Mean # of hosts simultaneously receiving a deployment</a:t>
            </a:r>
          </a:p>
          <a:p>
            <a:r>
              <a:rPr lang="en-US" dirty="0"/>
              <a:t>30,000 Max # of hosts simultaneously receiving a deployment</a:t>
            </a:r>
          </a:p>
          <a:p>
            <a:r>
              <a:rPr lang="en-US" dirty="0"/>
              <a:t>http://assets.en.oreilly.com/1/event/60/Velocity%20Culture%20Presentation.pdf</a:t>
            </a:r>
          </a:p>
          <a:p>
            <a:endParaRPr lang="en-US" dirty="0"/>
          </a:p>
          <a:p>
            <a:r>
              <a:rPr lang="en-US" dirty="0"/>
              <a:t>Netflix, the popular movie streaming site, deploys a hundred times per day, without the use of Chef or Puppet, without a quality assurance department and without release engineers.</a:t>
            </a:r>
          </a:p>
          <a:p>
            <a:r>
              <a:rPr lang="en-US" dirty="0"/>
              <a:t>Deployment at Netflix is completely automated. When a service needs to be deployed, the developer first pushes the code to a source code repository. The code push is picked up by Jenkins, which subsequently performs a build producing an application package. Then, a fresh VM image (AMI) is produced based on a base image (containing a Linux distribution) and software that all Netflix servers run, including a JVM and Tomcat, possibly further customized by the team. On top of this base install, the application package is installed. From this, an AMI is produced and registered with the system.</a:t>
            </a:r>
          </a:p>
          <a:p>
            <a:r>
              <a:rPr lang="en-US" dirty="0"/>
              <a:t>https://www.infoq.com/news/2013/06/netflix</a:t>
            </a:r>
          </a:p>
          <a:p>
            <a:endParaRPr lang="en-US" dirty="0"/>
          </a:p>
          <a:p>
            <a:r>
              <a:rPr lang="en-US" dirty="0"/>
              <a:t>Facebook:</a:t>
            </a:r>
          </a:p>
          <a:p>
            <a:r>
              <a:rPr lang="en-US" dirty="0"/>
              <a:t>entire code base is compiled down to a single binary executable 1.5 </a:t>
            </a:r>
            <a:r>
              <a:rPr lang="en-US" dirty="0" err="1"/>
              <a:t>gb</a:t>
            </a:r>
            <a:r>
              <a:rPr lang="en-US" dirty="0"/>
              <a:t> in size</a:t>
            </a:r>
          </a:p>
          <a:p>
            <a:r>
              <a:rPr lang="en-US" dirty="0"/>
              <a:t>Rolling out a Facebook update takes an average of 30 minutes—15 minutes to generate the binary executable and another 15 minutes to push the executable to most of Facebook's servers via </a:t>
            </a:r>
            <a:r>
              <a:rPr lang="en-US" dirty="0" err="1"/>
              <a:t>BitTorrent</a:t>
            </a:r>
            <a:r>
              <a:rPr lang="en-US" dirty="0"/>
              <a:t>.</a:t>
            </a:r>
          </a:p>
          <a:p>
            <a:r>
              <a:rPr lang="en-US" dirty="0"/>
              <a:t>Facebook typically rolls out a minor update on every single business day. </a:t>
            </a:r>
          </a:p>
          <a:p>
            <a:r>
              <a:rPr lang="en-US" dirty="0"/>
              <a:t>Major updates are issued once a week, generally on Tuesday afternoons</a:t>
            </a:r>
          </a:p>
          <a:p>
            <a:r>
              <a:rPr lang="en-US" dirty="0"/>
              <a:t>https://arstechnica.com/information-technology/2012/04/exclusive-a-behind-the-scenes-look-at-facebook-release-engineering/</a:t>
            </a:r>
          </a:p>
          <a:p>
            <a:endParaRPr lang="en-US" dirty="0"/>
          </a:p>
          <a:p>
            <a:r>
              <a:rPr lang="en-US" dirty="0"/>
              <a:t>Feature toggles</a:t>
            </a:r>
          </a:p>
          <a:p>
            <a:r>
              <a:rPr lang="en-US" dirty="0"/>
              <a:t>phased deployments</a:t>
            </a:r>
          </a:p>
          <a:p>
            <a:r>
              <a:rPr lang="en-US" dirty="0"/>
              <a:t>https://www.forbes.com/sites/quora/2013/08/12/how-do-facebook-and-google-manage-software-releases-without-causing-major-problems/#5bd00e165b29</a:t>
            </a:r>
          </a:p>
          <a:p>
            <a:endParaRPr lang="en-US" dirty="0"/>
          </a:p>
          <a:p>
            <a:r>
              <a:rPr lang="en-US" dirty="0"/>
              <a:t>Quora, every commit is pushed to production immediately unless a line in the commit message explicitly disables it.</a:t>
            </a:r>
          </a:p>
          <a:p>
            <a:r>
              <a:rPr lang="en-US" dirty="0"/>
              <a:t>https://www.quora.com/How-often-do-major-software-companies-such-as-Github-Facebook-Google-Quora-Pinterest-etc-push-code-to-production-Is-there-any-standard-pattern-of-release-cycle-which-any-company-can-follow</a:t>
            </a:r>
          </a:p>
          <a:p>
            <a:endParaRPr lang="en-US" dirty="0"/>
          </a:p>
          <a:p>
            <a:r>
              <a:rPr lang="en-US" dirty="0"/>
              <a:t>Etsy</a:t>
            </a:r>
          </a:p>
          <a:p>
            <a:r>
              <a:rPr lang="en-US" dirty="0"/>
              <a:t>renowned for its DevOps and Continuous Delivery practices, does 50 deploys/day. A fully automated deployment pipeline, </a:t>
            </a:r>
          </a:p>
          <a:p>
            <a:r>
              <a:rPr lang="en-US" dirty="0"/>
              <a:t>https://www.infoq.com/news/2014/03/etsy-deploy-50-times-a-day</a:t>
            </a:r>
          </a:p>
        </p:txBody>
      </p:sp>
      <p:sp>
        <p:nvSpPr>
          <p:cNvPr id="4" name="Slide Number Placeholder 3"/>
          <p:cNvSpPr>
            <a:spLocks noGrp="1"/>
          </p:cNvSpPr>
          <p:nvPr>
            <p:ph type="sldNum" sz="quarter" idx="10"/>
          </p:nvPr>
        </p:nvSpPr>
        <p:spPr/>
        <p:txBody>
          <a:bodyPr/>
          <a:lstStyle/>
          <a:p>
            <a:fld id="{34E893C4-AB20-41A9-8D8A-38C031F7A4DF}" type="slidenum">
              <a:rPr lang="en-US" smtClean="0"/>
              <a:t>6</a:t>
            </a:fld>
            <a:endParaRPr lang="en-US"/>
          </a:p>
        </p:txBody>
      </p:sp>
    </p:spTree>
    <p:extLst>
      <p:ext uri="{BB962C8B-B14F-4D97-AF65-F5344CB8AC3E}">
        <p14:creationId xmlns:p14="http://schemas.microsoft.com/office/powerpoint/2010/main" val="302934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Unit Tests </a:t>
            </a:r>
          </a:p>
          <a:p>
            <a:pPr lvl="0"/>
            <a:r>
              <a:rPr lang="en-US" dirty="0"/>
              <a:t>Exercise the code</a:t>
            </a:r>
          </a:p>
          <a:p>
            <a:pPr lvl="0"/>
            <a:r>
              <a:rPr lang="en-US" dirty="0"/>
              <a:t>Documents the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MsTest</a:t>
            </a:r>
            <a:r>
              <a:rPr lang="en-US" dirty="0"/>
              <a:t>/</a:t>
            </a:r>
            <a:r>
              <a:rPr lang="en-US" dirty="0" err="1"/>
              <a:t>VsTest</a:t>
            </a:r>
            <a:r>
              <a:rPr lang="en-US" dirty="0"/>
              <a:t>; </a:t>
            </a:r>
            <a:r>
              <a:rPr lang="en-US" dirty="0" err="1"/>
              <a:t>Xunit</a:t>
            </a:r>
            <a:r>
              <a:rPr lang="en-US" dirty="0"/>
              <a:t>, </a:t>
            </a:r>
            <a:r>
              <a:rPr lang="en-US" dirty="0" err="1"/>
              <a:t>Nunit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coverage &gt; 80%</a:t>
            </a:r>
          </a:p>
          <a:p>
            <a:pPr lvl="0"/>
            <a:endParaRPr lang="en-US" dirty="0"/>
          </a:p>
          <a:p>
            <a:pPr lvl="0"/>
            <a:r>
              <a:rPr lang="en-US" dirty="0"/>
              <a:t>Branch policies</a:t>
            </a:r>
          </a:p>
          <a:p>
            <a:pPr lvl="0"/>
            <a:r>
              <a:rPr lang="en-US" dirty="0"/>
              <a:t>Do they help, or just get in the way?</a:t>
            </a:r>
          </a:p>
          <a:p>
            <a:pPr lvl="0"/>
            <a:br>
              <a:rPr lang="en-US" dirty="0"/>
            </a:br>
            <a:r>
              <a:rPr lang="en-US" dirty="0"/>
              <a:t>Pull Requests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best practices for Pull Requests?</a:t>
            </a:r>
          </a:p>
          <a:p>
            <a:pPr lvl="0"/>
            <a:r>
              <a:rPr lang="en-US" dirty="0"/>
              <a:t>Download the code – does it compile</a:t>
            </a:r>
          </a:p>
          <a:p>
            <a:pPr lvl="0"/>
            <a:r>
              <a:rPr lang="en-US" dirty="0"/>
              <a:t>Run the tests</a:t>
            </a:r>
          </a:p>
          <a:p>
            <a:pPr lvl="0"/>
            <a:r>
              <a:rPr lang="en-US" dirty="0"/>
              <a:t>Does the functionality it is supposed to accomplish really accomplished</a:t>
            </a:r>
          </a:p>
          <a:p>
            <a:pPr lvl="0"/>
            <a:r>
              <a:rPr lang="en-US" dirty="0"/>
              <a:t>Style</a:t>
            </a:r>
          </a:p>
          <a:p>
            <a:pPr lvl="0"/>
            <a:r>
              <a:rPr lang="en-US" dirty="0"/>
              <a:t>Optimizations</a:t>
            </a:r>
          </a:p>
          <a:p>
            <a:pPr lvl="0"/>
            <a:r>
              <a:rPr lang="en-US" dirty="0"/>
              <a:t>	</a:t>
            </a:r>
          </a:p>
        </p:txBody>
      </p:sp>
      <p:sp>
        <p:nvSpPr>
          <p:cNvPr id="4" name="Slide Number Placeholder 3"/>
          <p:cNvSpPr>
            <a:spLocks noGrp="1"/>
          </p:cNvSpPr>
          <p:nvPr>
            <p:ph type="sldNum" sz="quarter" idx="10"/>
          </p:nvPr>
        </p:nvSpPr>
        <p:spPr/>
        <p:txBody>
          <a:bodyPr/>
          <a:lstStyle/>
          <a:p>
            <a:fld id="{34E893C4-AB20-41A9-8D8A-38C031F7A4DF}" type="slidenum">
              <a:rPr lang="en-US" smtClean="0"/>
              <a:t>8</a:t>
            </a:fld>
            <a:endParaRPr lang="en-US"/>
          </a:p>
        </p:txBody>
      </p:sp>
    </p:spTree>
    <p:extLst>
      <p:ext uri="{BB962C8B-B14F-4D97-AF65-F5344CB8AC3E}">
        <p14:creationId xmlns:p14="http://schemas.microsoft.com/office/powerpoint/2010/main" val="180812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MSBuild</a:t>
            </a:r>
            <a:r>
              <a:rPr lang="en-US" dirty="0"/>
              <a:t>, </a:t>
            </a:r>
            <a:r>
              <a:rPr lang="en-US" dirty="0" err="1"/>
              <a:t>DotNet</a:t>
            </a:r>
            <a:r>
              <a:rPr lang="en-US" dirty="0"/>
              <a:t> build</a:t>
            </a:r>
          </a:p>
          <a:p>
            <a:r>
              <a:rPr lang="en-US" dirty="0" err="1"/>
              <a:t>Mstest</a:t>
            </a:r>
            <a:r>
              <a:rPr lang="en-US" dirty="0"/>
              <a:t>, </a:t>
            </a:r>
            <a:r>
              <a:rPr lang="en-US" dirty="0" err="1"/>
              <a:t>vstest</a:t>
            </a:r>
            <a:r>
              <a:rPr lang="en-US" dirty="0"/>
              <a:t>, </a:t>
            </a:r>
            <a:r>
              <a:rPr lang="en-US" dirty="0" err="1"/>
              <a:t>xunit</a:t>
            </a:r>
            <a:endParaRPr lang="en-US" dirty="0"/>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9</a:t>
            </a:fld>
            <a:endParaRPr lang="en-US"/>
          </a:p>
        </p:txBody>
      </p:sp>
    </p:spTree>
    <p:extLst>
      <p:ext uri="{BB962C8B-B14F-4D97-AF65-F5344CB8AC3E}">
        <p14:creationId xmlns:p14="http://schemas.microsoft.com/office/powerpoint/2010/main" val="3859836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laptop to server side</a:t>
            </a:r>
          </a:p>
          <a:p>
            <a:endParaRPr lang="en-US" dirty="0"/>
          </a:p>
          <a:p>
            <a:r>
              <a:rPr lang="en-US" dirty="0"/>
              <a:t>Deployment time</a:t>
            </a:r>
          </a:p>
          <a:p>
            <a:pPr lvl="1"/>
            <a:r>
              <a:rPr lang="en-US" dirty="0"/>
              <a:t>Connection strings</a:t>
            </a:r>
          </a:p>
          <a:p>
            <a:pPr lvl="1"/>
            <a:r>
              <a:rPr lang="en-US" dirty="0"/>
              <a:t>Endpoint </a:t>
            </a:r>
            <a:r>
              <a:rPr lang="en-US" dirty="0" err="1"/>
              <a:t>urls</a:t>
            </a:r>
            <a:endParaRPr lang="en-US" dirty="0"/>
          </a:p>
          <a:p>
            <a:pPr lvl="1"/>
            <a:r>
              <a:rPr lang="en-US" dirty="0"/>
              <a:t>User/password info</a:t>
            </a:r>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10</a:t>
            </a:fld>
            <a:endParaRPr lang="en-US"/>
          </a:p>
        </p:txBody>
      </p:sp>
    </p:spTree>
    <p:extLst>
      <p:ext uri="{BB962C8B-B14F-4D97-AF65-F5344CB8AC3E}">
        <p14:creationId xmlns:p14="http://schemas.microsoft.com/office/powerpoint/2010/main" val="55630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Msdeploy</a:t>
            </a:r>
            <a:r>
              <a:rPr lang="en-US" dirty="0"/>
              <a:t> – package.zip</a:t>
            </a:r>
          </a:p>
          <a:p>
            <a:r>
              <a:rPr lang="en-US" dirty="0" err="1"/>
              <a:t>Dotnet</a:t>
            </a:r>
            <a:r>
              <a:rPr lang="en-US" dirty="0"/>
              <a:t> pack</a:t>
            </a:r>
          </a:p>
          <a:p>
            <a:r>
              <a:rPr lang="en-US" dirty="0" err="1"/>
              <a:t>Artifactory</a:t>
            </a:r>
            <a:r>
              <a:rPr lang="en-US" dirty="0"/>
              <a:t>/</a:t>
            </a:r>
            <a:r>
              <a:rPr lang="en-US" dirty="0" err="1"/>
              <a:t>Nuget</a:t>
            </a:r>
            <a:r>
              <a:rPr lang="en-US" dirty="0"/>
              <a:t>/Chocolatey/Nexus</a:t>
            </a:r>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11</a:t>
            </a:fld>
            <a:endParaRPr lang="en-US"/>
          </a:p>
        </p:txBody>
      </p:sp>
    </p:spTree>
    <p:extLst>
      <p:ext uri="{BB962C8B-B14F-4D97-AF65-F5344CB8AC3E}">
        <p14:creationId xmlns:p14="http://schemas.microsoft.com/office/powerpoint/2010/main" val="91650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Security – </a:t>
            </a:r>
            <a:r>
              <a:rPr lang="en-US" dirty="0" err="1"/>
              <a:t>sql</a:t>
            </a:r>
            <a:r>
              <a:rPr lang="en-US" dirty="0"/>
              <a:t> injection, cross site scripting attacks</a:t>
            </a:r>
          </a:p>
          <a:p>
            <a:pPr lvl="0"/>
            <a:r>
              <a:rPr lang="en-US" dirty="0"/>
              <a:t>Minimal static code analysis, better is full web app scanning</a:t>
            </a:r>
          </a:p>
          <a:p>
            <a:pPr lvl="0"/>
            <a:r>
              <a:rPr lang="en-US" dirty="0" err="1"/>
              <a:t>Owasp</a:t>
            </a:r>
            <a:r>
              <a:rPr lang="en-US" dirty="0"/>
              <a:t>, </a:t>
            </a:r>
            <a:r>
              <a:rPr lang="en-US" dirty="0" err="1"/>
              <a:t>sonarQube</a:t>
            </a:r>
            <a:r>
              <a:rPr lang="en-US" dirty="0"/>
              <a:t>, </a:t>
            </a:r>
            <a:r>
              <a:rPr lang="en-US" dirty="0" err="1"/>
              <a:t>checkmarx</a:t>
            </a:r>
            <a:r>
              <a:rPr lang="en-US" dirty="0"/>
              <a:t>, fortify, </a:t>
            </a:r>
            <a:r>
              <a:rPr lang="en-US" dirty="0" err="1"/>
              <a:t>appscan</a:t>
            </a:r>
            <a:endParaRPr lang="en-US" dirty="0"/>
          </a:p>
          <a:p>
            <a:pPr lvl="0"/>
            <a:r>
              <a:rPr lang="en-US" dirty="0"/>
              <a:t>PROVE THE DATA IS SAFE before you do anything with it this should also be in unit test level!</a:t>
            </a:r>
          </a:p>
          <a:p>
            <a:pPr lvl="0"/>
            <a:endParaRPr lang="en-US" dirty="0"/>
          </a:p>
          <a:p>
            <a:pPr lvl="0"/>
            <a:r>
              <a:rPr lang="en-US" dirty="0"/>
              <a:t>Functional</a:t>
            </a:r>
          </a:p>
          <a:p>
            <a:pPr lvl="0"/>
            <a:r>
              <a:rPr lang="en-US" dirty="0"/>
              <a:t>Key business Flows</a:t>
            </a:r>
          </a:p>
          <a:p>
            <a:pPr lvl="0"/>
            <a:r>
              <a:rPr lang="en-US" dirty="0"/>
              <a:t>3</a:t>
            </a:r>
            <a:r>
              <a:rPr lang="en-US" baseline="30000" dirty="0"/>
              <a:t>rd</a:t>
            </a:r>
            <a:r>
              <a:rPr lang="en-US" dirty="0"/>
              <a:t> party integrations</a:t>
            </a:r>
          </a:p>
          <a:p>
            <a:endParaRPr lang="en-US" dirty="0"/>
          </a:p>
          <a:p>
            <a:r>
              <a:rPr lang="en-US" dirty="0"/>
              <a:t>Perf tests</a:t>
            </a:r>
          </a:p>
          <a:p>
            <a:r>
              <a:rPr lang="en-US" dirty="0"/>
              <a:t>Baseline</a:t>
            </a:r>
          </a:p>
          <a:p>
            <a:endParaRPr lang="en-US" dirty="0"/>
          </a:p>
          <a:p>
            <a:r>
              <a:rPr lang="en-US" dirty="0"/>
              <a:t>Stress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far until it gives up the ghost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Ui</a:t>
            </a:r>
            <a:r>
              <a:rPr lang="en-US" dirty="0"/>
              <a:t>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fragile of the testing (</a:t>
            </a:r>
            <a:r>
              <a:rPr lang="en-US" dirty="0" err="1"/>
              <a:t>ui</a:t>
            </a:r>
            <a:r>
              <a:rPr lang="en-US" dirty="0"/>
              <a:t> changes a 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4E893C4-AB20-41A9-8D8A-38C031F7A4DF}" type="slidenum">
              <a:rPr lang="en-US" smtClean="0"/>
              <a:t>12</a:t>
            </a:fld>
            <a:endParaRPr lang="en-US"/>
          </a:p>
        </p:txBody>
      </p:sp>
    </p:spTree>
    <p:extLst>
      <p:ext uri="{BB962C8B-B14F-4D97-AF65-F5344CB8AC3E}">
        <p14:creationId xmlns:p14="http://schemas.microsoft.com/office/powerpoint/2010/main" val="281305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blogs.msdn.microsoft.com/seliot/2011/06/07/testing-in-production-tip-it-really-happensexamples-from-facebook-amazon-google-and-microsoft/" TargetMode="External"/><Relationship Id="rId3" Type="http://schemas.openxmlformats.org/officeDocument/2006/relationships/hyperlink" Target="https://image.slidesharecdn.com/cyberpressforum-revisedphcloudsummitdeck-2014-09-23-140922233009-phpapp01/95/the-cloud-revolution-philippines-cloud-summit-26-638.jpg?cb=1411606233" TargetMode="External"/><Relationship Id="rId7" Type="http://schemas.openxmlformats.org/officeDocument/2006/relationships/hyperlink" Target="http://www.amazon.com/Lean-Startup-Innovation-Successful-Businesses-ebook/dp/B004J4XGN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crmsearch.com/devops-toolchain.php" TargetMode="External"/><Relationship Id="rId5" Type="http://schemas.openxmlformats.org/officeDocument/2006/relationships/hyperlink" Target="https://cds.cern.ch/record/2258575/files/20130918_CERN_GigaOm_Structure_v5.pptx" TargetMode="External"/><Relationship Id="rId4" Type="http://schemas.openxmlformats.org/officeDocument/2006/relationships/hyperlink" Target="https://en.wikipedia.org/wiki/DevOps" TargetMode="External"/><Relationship Id="rId9" Type="http://schemas.openxmlformats.org/officeDocument/2006/relationships/hyperlink" Target="https://social.msdn.microsoft.com/profile/Seth+Elio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2FCA-13D5-4CFC-9EC9-EAB81E9D9E14}"/>
              </a:ext>
            </a:extLst>
          </p:cNvPr>
          <p:cNvSpPr>
            <a:spLocks noGrp="1"/>
          </p:cNvSpPr>
          <p:nvPr>
            <p:ph type="ctrTitle" idx="4294967295"/>
          </p:nvPr>
        </p:nvSpPr>
        <p:spPr>
          <a:xfrm>
            <a:off x="166255" y="123825"/>
            <a:ext cx="12025745" cy="2541588"/>
          </a:xfrm>
        </p:spPr>
        <p:txBody>
          <a:bodyPr>
            <a:normAutofit/>
          </a:bodyPr>
          <a:lstStyle/>
          <a:p>
            <a:r>
              <a:rPr lang="en-US" sz="4400" dirty="0"/>
              <a:t>Continuous Integration – </a:t>
            </a:r>
            <a:br>
              <a:rPr lang="en-US" sz="4400" dirty="0"/>
            </a:br>
            <a:r>
              <a:rPr lang="en-US" sz="4400" dirty="0"/>
              <a:t>Continuous Delivery (CI/CD) Tool Chain</a:t>
            </a:r>
          </a:p>
        </p:txBody>
      </p:sp>
      <p:pic>
        <p:nvPicPr>
          <p:cNvPr id="5122" name="Picture 2" descr="Related image">
            <a:extLst>
              <a:ext uri="{FF2B5EF4-FFF2-40B4-BE49-F238E27FC236}">
                <a16:creationId xmlns:a16="http://schemas.microsoft.com/office/drawing/2014/main" id="{3F35DA0F-1819-48C3-94BE-1A2C55AE0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602" y="1922330"/>
            <a:ext cx="7333050" cy="330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05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B08-CB4E-45ED-9003-8BD483E98C66}"/>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B118B2C7-C1F5-4854-86F3-34A921286603}"/>
              </a:ext>
            </a:extLst>
          </p:cNvPr>
          <p:cNvSpPr>
            <a:spLocks noGrp="1"/>
          </p:cNvSpPr>
          <p:nvPr>
            <p:ph idx="1"/>
          </p:nvPr>
        </p:nvSpPr>
        <p:spPr/>
        <p:txBody>
          <a:bodyPr/>
          <a:lstStyle/>
          <a:p>
            <a:r>
              <a:rPr lang="en-US" sz="2400" dirty="0"/>
              <a:t>Build Time Transforms</a:t>
            </a:r>
          </a:p>
          <a:p>
            <a:r>
              <a:rPr lang="en-US" sz="2400" dirty="0"/>
              <a:t>Deployment Time Transforms </a:t>
            </a:r>
          </a:p>
          <a:p>
            <a:pPr lvl="1"/>
            <a:r>
              <a:rPr lang="en-US" sz="2200" dirty="0"/>
              <a:t>Environment changes Test/Prod/Datacenters</a:t>
            </a:r>
          </a:p>
          <a:p>
            <a:r>
              <a:rPr lang="en-US" sz="2400" dirty="0"/>
              <a:t>Environment Variables – override at the instance level</a:t>
            </a:r>
          </a:p>
          <a:p>
            <a:endParaRPr lang="en-US" dirty="0"/>
          </a:p>
        </p:txBody>
      </p:sp>
    </p:spTree>
    <p:extLst>
      <p:ext uri="{BB962C8B-B14F-4D97-AF65-F5344CB8AC3E}">
        <p14:creationId xmlns:p14="http://schemas.microsoft.com/office/powerpoint/2010/main" val="295554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95B0-A9FA-4375-BF4A-5C9CD32C38F4}"/>
              </a:ext>
            </a:extLst>
          </p:cNvPr>
          <p:cNvSpPr>
            <a:spLocks noGrp="1"/>
          </p:cNvSpPr>
          <p:nvPr>
            <p:ph type="title"/>
          </p:nvPr>
        </p:nvSpPr>
        <p:spPr/>
        <p:txBody>
          <a:bodyPr/>
          <a:lstStyle/>
          <a:p>
            <a:r>
              <a:rPr lang="en-US" dirty="0"/>
              <a:t>Packaging of binaries</a:t>
            </a:r>
          </a:p>
        </p:txBody>
      </p:sp>
      <p:sp>
        <p:nvSpPr>
          <p:cNvPr id="3" name="Content Placeholder 2">
            <a:extLst>
              <a:ext uri="{FF2B5EF4-FFF2-40B4-BE49-F238E27FC236}">
                <a16:creationId xmlns:a16="http://schemas.microsoft.com/office/drawing/2014/main" id="{66090CCC-A1B5-4A26-89C8-2EF6344994B3}"/>
              </a:ext>
            </a:extLst>
          </p:cNvPr>
          <p:cNvSpPr>
            <a:spLocks noGrp="1"/>
          </p:cNvSpPr>
          <p:nvPr>
            <p:ph idx="1"/>
          </p:nvPr>
        </p:nvSpPr>
        <p:spPr>
          <a:xfrm>
            <a:off x="1451579" y="2015732"/>
            <a:ext cx="5461839" cy="3450613"/>
          </a:xfrm>
        </p:spPr>
        <p:txBody>
          <a:bodyPr>
            <a:noAutofit/>
          </a:bodyPr>
          <a:lstStyle/>
          <a:p>
            <a:r>
              <a:rPr lang="en-US" sz="2400" dirty="0"/>
              <a:t>Store the artifacts of the compilation and packaging process</a:t>
            </a:r>
          </a:p>
          <a:p>
            <a:r>
              <a:rPr lang="en-US" sz="2400" dirty="0"/>
              <a:t>Test/Prod debug/release versions if config is different</a:t>
            </a:r>
          </a:p>
          <a:p>
            <a:r>
              <a:rPr lang="en-US" sz="2400" dirty="0"/>
              <a:t>Re deployable units, dev can pull down and see exact bits that are on the server</a:t>
            </a:r>
          </a:p>
          <a:p>
            <a:r>
              <a:rPr lang="en-US" sz="2400" dirty="0"/>
              <a:t>Rollback deployments are easy</a:t>
            </a:r>
          </a:p>
        </p:txBody>
      </p:sp>
      <p:pic>
        <p:nvPicPr>
          <p:cNvPr id="4098" name="Picture 2" descr="Related image">
            <a:extLst>
              <a:ext uri="{FF2B5EF4-FFF2-40B4-BE49-F238E27FC236}">
                <a16:creationId xmlns:a16="http://schemas.microsoft.com/office/drawing/2014/main" id="{08E01F02-E5BC-456E-9997-5C17E249A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364" y="998938"/>
            <a:ext cx="3048856" cy="20335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C2BC8E38-6727-40A2-9992-30880C607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4364" y="3532909"/>
            <a:ext cx="2549236" cy="254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003F-B484-4E01-ADFA-B39C9A2C4B03}"/>
              </a:ext>
            </a:extLst>
          </p:cNvPr>
          <p:cNvSpPr>
            <a:spLocks noGrp="1"/>
          </p:cNvSpPr>
          <p:nvPr>
            <p:ph type="title"/>
          </p:nvPr>
        </p:nvSpPr>
        <p:spPr/>
        <p:txBody>
          <a:bodyPr/>
          <a:lstStyle/>
          <a:p>
            <a:r>
              <a:rPr lang="en-US" dirty="0"/>
              <a:t>Automated Tests</a:t>
            </a:r>
          </a:p>
        </p:txBody>
      </p:sp>
      <p:sp>
        <p:nvSpPr>
          <p:cNvPr id="3" name="Content Placeholder 2">
            <a:extLst>
              <a:ext uri="{FF2B5EF4-FFF2-40B4-BE49-F238E27FC236}">
                <a16:creationId xmlns:a16="http://schemas.microsoft.com/office/drawing/2014/main" id="{0783022F-FDA2-4D70-B6E2-B488AFBE9421}"/>
              </a:ext>
            </a:extLst>
          </p:cNvPr>
          <p:cNvSpPr>
            <a:spLocks noGrp="1"/>
          </p:cNvSpPr>
          <p:nvPr>
            <p:ph idx="1"/>
          </p:nvPr>
        </p:nvSpPr>
        <p:spPr>
          <a:xfrm>
            <a:off x="1451579" y="2015732"/>
            <a:ext cx="9603275" cy="3450613"/>
          </a:xfrm>
        </p:spPr>
        <p:txBody>
          <a:bodyPr>
            <a:normAutofit/>
          </a:bodyPr>
          <a:lstStyle/>
          <a:p>
            <a:r>
              <a:rPr lang="en-US" sz="2400" dirty="0"/>
              <a:t>Security tests</a:t>
            </a:r>
          </a:p>
          <a:p>
            <a:r>
              <a:rPr lang="en-US" sz="2400" dirty="0"/>
              <a:t>Functional/Integration tests</a:t>
            </a:r>
          </a:p>
          <a:p>
            <a:r>
              <a:rPr lang="en-US" sz="2400" dirty="0"/>
              <a:t>Performance Tests</a:t>
            </a:r>
          </a:p>
          <a:p>
            <a:r>
              <a:rPr lang="en-US" sz="2400" dirty="0"/>
              <a:t>Stress Tests</a:t>
            </a:r>
          </a:p>
          <a:p>
            <a:r>
              <a:rPr lang="en-US" sz="2400" dirty="0"/>
              <a:t>UI testing</a:t>
            </a:r>
          </a:p>
          <a:p>
            <a:endParaRPr lang="en-US" dirty="0"/>
          </a:p>
        </p:txBody>
      </p:sp>
      <p:pic>
        <p:nvPicPr>
          <p:cNvPr id="2050" name="Picture 2" descr="Related image">
            <a:extLst>
              <a:ext uri="{FF2B5EF4-FFF2-40B4-BE49-F238E27FC236}">
                <a16:creationId xmlns:a16="http://schemas.microsoft.com/office/drawing/2014/main" id="{119D78A7-7836-4398-8495-D234D795A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351" y="2181481"/>
            <a:ext cx="2577929" cy="257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1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A320-A522-4B97-82C3-0046850C6A52}"/>
              </a:ext>
            </a:extLst>
          </p:cNvPr>
          <p:cNvSpPr>
            <a:spLocks noGrp="1"/>
          </p:cNvSpPr>
          <p:nvPr>
            <p:ph type="title"/>
          </p:nvPr>
        </p:nvSpPr>
        <p:spPr/>
        <p:txBody>
          <a:bodyPr/>
          <a:lstStyle/>
          <a:p>
            <a:r>
              <a:rPr lang="en-US" dirty="0"/>
              <a:t>Release – Begin the CD</a:t>
            </a:r>
          </a:p>
        </p:txBody>
      </p:sp>
      <p:sp>
        <p:nvSpPr>
          <p:cNvPr id="3" name="Content Placeholder 2">
            <a:extLst>
              <a:ext uri="{FF2B5EF4-FFF2-40B4-BE49-F238E27FC236}">
                <a16:creationId xmlns:a16="http://schemas.microsoft.com/office/drawing/2014/main" id="{87082F9E-7FA7-40AA-A18C-6E725859E308}"/>
              </a:ext>
            </a:extLst>
          </p:cNvPr>
          <p:cNvSpPr>
            <a:spLocks noGrp="1"/>
          </p:cNvSpPr>
          <p:nvPr>
            <p:ph idx="1"/>
          </p:nvPr>
        </p:nvSpPr>
        <p:spPr>
          <a:xfrm>
            <a:off x="6253216" y="2074162"/>
            <a:ext cx="4726799" cy="3450613"/>
          </a:xfrm>
        </p:spPr>
        <p:txBody>
          <a:bodyPr>
            <a:normAutofit/>
          </a:bodyPr>
          <a:lstStyle/>
          <a:p>
            <a:r>
              <a:rPr lang="en-US" sz="2400" dirty="0"/>
              <a:t>Separation of concerns </a:t>
            </a:r>
          </a:p>
          <a:p>
            <a:r>
              <a:rPr lang="en-US" sz="2400" dirty="0"/>
              <a:t>Code release != Customer has feature</a:t>
            </a:r>
          </a:p>
          <a:p>
            <a:r>
              <a:rPr lang="en-US" sz="2400" dirty="0"/>
              <a:t>Zero Downtime Deployments</a:t>
            </a:r>
          </a:p>
          <a:p>
            <a:pPr lvl="1"/>
            <a:r>
              <a:rPr lang="en-US" sz="2400" dirty="0"/>
              <a:t>load balancers, </a:t>
            </a:r>
          </a:p>
          <a:p>
            <a:pPr lvl="1"/>
            <a:r>
              <a:rPr lang="en-US" sz="2400" dirty="0"/>
              <a:t>Azure – Deployment slots</a:t>
            </a:r>
          </a:p>
        </p:txBody>
      </p:sp>
      <p:pic>
        <p:nvPicPr>
          <p:cNvPr id="7170" name="Picture 2" descr="http://deviq.com/wp-content/uploads/2014/11/Separation-of-Concerns-Feb-2013.png">
            <a:extLst>
              <a:ext uri="{FF2B5EF4-FFF2-40B4-BE49-F238E27FC236}">
                <a16:creationId xmlns:a16="http://schemas.microsoft.com/office/drawing/2014/main" id="{D6A73090-6A27-4E54-B39D-7871379E0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074162"/>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2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7E7C-15F4-4C53-85FE-1BF278CBA553}"/>
              </a:ext>
            </a:extLst>
          </p:cNvPr>
          <p:cNvSpPr>
            <a:spLocks noGrp="1"/>
          </p:cNvSpPr>
          <p:nvPr>
            <p:ph type="title"/>
          </p:nvPr>
        </p:nvSpPr>
        <p:spPr/>
        <p:txBody>
          <a:bodyPr/>
          <a:lstStyle/>
          <a:p>
            <a:r>
              <a:rPr lang="en-US" dirty="0"/>
              <a:t>Plucky VS Longhorn</a:t>
            </a:r>
          </a:p>
        </p:txBody>
      </p:sp>
      <p:pic>
        <p:nvPicPr>
          <p:cNvPr id="4" name="Picture 3">
            <a:extLst>
              <a:ext uri="{FF2B5EF4-FFF2-40B4-BE49-F238E27FC236}">
                <a16:creationId xmlns:a16="http://schemas.microsoft.com/office/drawing/2014/main" id="{6964D417-51CB-43F6-89B6-59DF42001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8011" y="2175504"/>
            <a:ext cx="2136775" cy="170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a:extLst>
              <a:ext uri="{FF2B5EF4-FFF2-40B4-BE49-F238E27FC236}">
                <a16:creationId xmlns:a16="http://schemas.microsoft.com/office/drawing/2014/main" id="{A501DC20-8227-4FF6-976B-E29E893DE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011" y="4086854"/>
            <a:ext cx="2179637" cy="1743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16">
            <a:extLst>
              <a:ext uri="{FF2B5EF4-FFF2-40B4-BE49-F238E27FC236}">
                <a16:creationId xmlns:a16="http://schemas.microsoft.com/office/drawing/2014/main" id="{26C264BD-B2CA-4B9F-B506-8015EA24A81F}"/>
              </a:ext>
            </a:extLst>
          </p:cNvPr>
          <p:cNvSpPr txBox="1">
            <a:spLocks noChangeArrowheads="1"/>
          </p:cNvSpPr>
          <p:nvPr/>
        </p:nvSpPr>
        <p:spPr bwMode="auto">
          <a:xfrm>
            <a:off x="3956342" y="2149666"/>
            <a:ext cx="5856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GB" sz="2000" dirty="0"/>
              <a:t>Pets are given names like pussinboots.cern.ch </a:t>
            </a:r>
          </a:p>
          <a:p>
            <a:pPr eaLnBrk="1" hangingPunct="1"/>
            <a:r>
              <a:rPr lang="en-GB" sz="2000" dirty="0"/>
              <a:t>They are unique, lovingly hand raised and cared for. When they get ill, you nurse them back to health</a:t>
            </a:r>
          </a:p>
        </p:txBody>
      </p:sp>
      <p:sp>
        <p:nvSpPr>
          <p:cNvPr id="7" name="TextBox 17">
            <a:extLst>
              <a:ext uri="{FF2B5EF4-FFF2-40B4-BE49-F238E27FC236}">
                <a16:creationId xmlns:a16="http://schemas.microsoft.com/office/drawing/2014/main" id="{C1FA318A-8967-44F5-BBD7-EE5089F53AB1}"/>
              </a:ext>
            </a:extLst>
          </p:cNvPr>
          <p:cNvSpPr txBox="1">
            <a:spLocks noChangeArrowheads="1"/>
          </p:cNvSpPr>
          <p:nvPr/>
        </p:nvSpPr>
        <p:spPr bwMode="auto">
          <a:xfrm>
            <a:off x="4053052" y="4477379"/>
            <a:ext cx="58562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GB" sz="2000" dirty="0"/>
              <a:t>Cattle are given numbers like vm0042.cern.ch</a:t>
            </a:r>
          </a:p>
          <a:p>
            <a:pPr eaLnBrk="1" hangingPunct="1"/>
            <a:r>
              <a:rPr lang="en-GB" sz="2000" dirty="0"/>
              <a:t>They are almost identical to other cattle</a:t>
            </a:r>
          </a:p>
          <a:p>
            <a:pPr eaLnBrk="1" hangingPunct="1"/>
            <a:r>
              <a:rPr lang="en-GB" sz="2000" dirty="0"/>
              <a:t>When they get ill, you get another one</a:t>
            </a:r>
          </a:p>
        </p:txBody>
      </p:sp>
    </p:spTree>
    <p:extLst>
      <p:ext uri="{BB962C8B-B14F-4D97-AF65-F5344CB8AC3E}">
        <p14:creationId xmlns:p14="http://schemas.microsoft.com/office/powerpoint/2010/main" val="31099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F9A-DAD9-4E06-B463-F1607353F6C1}"/>
              </a:ext>
            </a:extLst>
          </p:cNvPr>
          <p:cNvSpPr>
            <a:spLocks noGrp="1"/>
          </p:cNvSpPr>
          <p:nvPr>
            <p:ph type="title"/>
          </p:nvPr>
        </p:nvSpPr>
        <p:spPr/>
        <p:txBody>
          <a:bodyPr/>
          <a:lstStyle/>
          <a:p>
            <a:r>
              <a:rPr lang="en-US" dirty="0"/>
              <a:t>Environments</a:t>
            </a:r>
          </a:p>
        </p:txBody>
      </p:sp>
      <p:sp>
        <p:nvSpPr>
          <p:cNvPr id="3" name="Content Placeholder 2">
            <a:extLst>
              <a:ext uri="{FF2B5EF4-FFF2-40B4-BE49-F238E27FC236}">
                <a16:creationId xmlns:a16="http://schemas.microsoft.com/office/drawing/2014/main" id="{CCEFE67D-6746-46A0-AB56-C1574CAA1764}"/>
              </a:ext>
            </a:extLst>
          </p:cNvPr>
          <p:cNvSpPr>
            <a:spLocks noGrp="1"/>
          </p:cNvSpPr>
          <p:nvPr>
            <p:ph idx="1"/>
          </p:nvPr>
        </p:nvSpPr>
        <p:spPr/>
        <p:txBody>
          <a:bodyPr/>
          <a:lstStyle/>
          <a:p>
            <a:r>
              <a:rPr lang="en-US" sz="2400" dirty="0"/>
              <a:t>Ideal is testing environment = production environment</a:t>
            </a:r>
          </a:p>
          <a:p>
            <a:r>
              <a:rPr lang="en-US" sz="2400" dirty="0"/>
              <a:t>Testing in production</a:t>
            </a:r>
          </a:p>
          <a:p>
            <a:r>
              <a:rPr lang="en-US" sz="2400" dirty="0"/>
              <a:t>Infrastructure is treated as “cattle” rather than pets.</a:t>
            </a:r>
          </a:p>
          <a:p>
            <a:endParaRPr lang="en-US" dirty="0"/>
          </a:p>
        </p:txBody>
      </p:sp>
    </p:spTree>
    <p:extLst>
      <p:ext uri="{BB962C8B-B14F-4D97-AF65-F5344CB8AC3E}">
        <p14:creationId xmlns:p14="http://schemas.microsoft.com/office/powerpoint/2010/main" val="255220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31AC-B34D-444B-8128-D829F4542A01}"/>
              </a:ext>
            </a:extLst>
          </p:cNvPr>
          <p:cNvSpPr>
            <a:spLocks noGrp="1"/>
          </p:cNvSpPr>
          <p:nvPr>
            <p:ph type="title"/>
          </p:nvPr>
        </p:nvSpPr>
        <p:spPr/>
        <p:txBody>
          <a:bodyPr/>
          <a:lstStyle/>
          <a:p>
            <a:r>
              <a:rPr lang="en-US" dirty="0"/>
              <a:t>Application Automation – our Pets/Our Concerns</a:t>
            </a:r>
          </a:p>
        </p:txBody>
      </p:sp>
      <p:sp>
        <p:nvSpPr>
          <p:cNvPr id="3" name="Content Placeholder 2">
            <a:extLst>
              <a:ext uri="{FF2B5EF4-FFF2-40B4-BE49-F238E27FC236}">
                <a16:creationId xmlns:a16="http://schemas.microsoft.com/office/drawing/2014/main" id="{3086DAAB-A210-46AD-8D1D-7CDC97066AF9}"/>
              </a:ext>
            </a:extLst>
          </p:cNvPr>
          <p:cNvSpPr>
            <a:spLocks noGrp="1"/>
          </p:cNvSpPr>
          <p:nvPr>
            <p:ph idx="1"/>
          </p:nvPr>
        </p:nvSpPr>
        <p:spPr>
          <a:xfrm>
            <a:off x="1451579" y="2025310"/>
            <a:ext cx="7212500" cy="3450613"/>
          </a:xfrm>
        </p:spPr>
        <p:txBody>
          <a:bodyPr>
            <a:normAutofit/>
          </a:bodyPr>
          <a:lstStyle/>
          <a:p>
            <a:r>
              <a:rPr lang="en-US" sz="2400" dirty="0"/>
              <a:t>Fault tolerance - route around failure, avoid single points of failure</a:t>
            </a:r>
          </a:p>
          <a:p>
            <a:r>
              <a:rPr lang="en-US" sz="2400" dirty="0"/>
              <a:t>Apps manage their own data, abstract other data sources, and never trust data until </a:t>
            </a:r>
            <a:r>
              <a:rPr lang="en-US" sz="2400"/>
              <a:t>proven safe.</a:t>
            </a:r>
            <a:endParaRPr lang="en-US" sz="2400" dirty="0"/>
          </a:p>
          <a:p>
            <a:r>
              <a:rPr lang="en-US" sz="2400" dirty="0"/>
              <a:t>Apps acquire infrastructure themselves based on load</a:t>
            </a:r>
          </a:p>
          <a:p>
            <a:r>
              <a:rPr lang="en-US" sz="2400" dirty="0"/>
              <a:t>Apps auto heal</a:t>
            </a:r>
          </a:p>
        </p:txBody>
      </p:sp>
      <p:pic>
        <p:nvPicPr>
          <p:cNvPr id="1028" name="Picture 4" descr="Related image">
            <a:extLst>
              <a:ext uri="{FF2B5EF4-FFF2-40B4-BE49-F238E27FC236}">
                <a16:creationId xmlns:a16="http://schemas.microsoft.com/office/drawing/2014/main" id="{C1EE31B8-CE99-40A1-90DA-94AA2B53D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079" y="2577726"/>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39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D4A6-D59E-4D3F-B179-A37832EC7CF4}"/>
              </a:ext>
            </a:extLst>
          </p:cNvPr>
          <p:cNvSpPr>
            <a:spLocks noGrp="1"/>
          </p:cNvSpPr>
          <p:nvPr>
            <p:ph type="title"/>
          </p:nvPr>
        </p:nvSpPr>
        <p:spPr/>
        <p:txBody>
          <a:bodyPr/>
          <a:lstStyle/>
          <a:p>
            <a:r>
              <a:rPr lang="en-US" dirty="0"/>
              <a:t>Features Toggles – continuous delivery</a:t>
            </a:r>
          </a:p>
        </p:txBody>
      </p:sp>
      <p:sp>
        <p:nvSpPr>
          <p:cNvPr id="3" name="Content Placeholder 2">
            <a:extLst>
              <a:ext uri="{FF2B5EF4-FFF2-40B4-BE49-F238E27FC236}">
                <a16:creationId xmlns:a16="http://schemas.microsoft.com/office/drawing/2014/main" id="{2ADDF271-553E-457C-975D-B6FB0DA94A8C}"/>
              </a:ext>
            </a:extLst>
          </p:cNvPr>
          <p:cNvSpPr>
            <a:spLocks noGrp="1"/>
          </p:cNvSpPr>
          <p:nvPr>
            <p:ph idx="1"/>
          </p:nvPr>
        </p:nvSpPr>
        <p:spPr>
          <a:xfrm>
            <a:off x="4544291" y="2085004"/>
            <a:ext cx="6510563" cy="3450613"/>
          </a:xfrm>
        </p:spPr>
        <p:txBody>
          <a:bodyPr>
            <a:normAutofit fontScale="92500"/>
          </a:bodyPr>
          <a:lstStyle/>
          <a:p>
            <a:r>
              <a:rPr lang="en-US" sz="2400" dirty="0"/>
              <a:t>Dynamic toggle vs Releasing code to turn feature on.</a:t>
            </a:r>
          </a:p>
          <a:p>
            <a:r>
              <a:rPr lang="en-US" sz="2400" dirty="0"/>
              <a:t>Allows to Fail Fast - kill switch</a:t>
            </a:r>
          </a:p>
          <a:p>
            <a:r>
              <a:rPr lang="en-US" sz="2400" dirty="0"/>
              <a:t>Allows for A/B testing</a:t>
            </a:r>
          </a:p>
          <a:p>
            <a:r>
              <a:rPr lang="en-US" sz="2400" dirty="0"/>
              <a:t>Allows for Canary releases</a:t>
            </a:r>
          </a:p>
          <a:p>
            <a:r>
              <a:rPr lang="en-US" sz="2400" dirty="0"/>
              <a:t>Dark releases (code is there for internal only)</a:t>
            </a:r>
          </a:p>
          <a:p>
            <a:r>
              <a:rPr lang="en-US" sz="2400" dirty="0"/>
              <a:t>Short lived</a:t>
            </a:r>
          </a:p>
          <a:p>
            <a:endParaRPr lang="en-US" dirty="0"/>
          </a:p>
        </p:txBody>
      </p:sp>
      <p:pic>
        <p:nvPicPr>
          <p:cNvPr id="8194" name="Picture 2" descr="Image result for toggle meme">
            <a:extLst>
              <a:ext uri="{FF2B5EF4-FFF2-40B4-BE49-F238E27FC236}">
                <a16:creationId xmlns:a16="http://schemas.microsoft.com/office/drawing/2014/main" id="{A04B41F4-33B5-481A-B890-EA8789E8A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085004"/>
            <a:ext cx="28575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5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A4AF-D40F-415D-9446-3392776B6C23}"/>
              </a:ext>
            </a:extLst>
          </p:cNvPr>
          <p:cNvSpPr>
            <a:spLocks noGrp="1"/>
          </p:cNvSpPr>
          <p:nvPr>
            <p:ph type="title"/>
          </p:nvPr>
        </p:nvSpPr>
        <p:spPr>
          <a:xfrm>
            <a:off x="1451579" y="804520"/>
            <a:ext cx="9603275" cy="653578"/>
          </a:xfrm>
        </p:spPr>
        <p:txBody>
          <a:bodyPr>
            <a:normAutofit/>
          </a:bodyPr>
          <a:lstStyle/>
          <a:p>
            <a:r>
              <a:rPr lang="en-US" dirty="0"/>
              <a:t>Monitor – all the things!</a:t>
            </a:r>
            <a:endParaRPr lang="en-US" sz="2700" dirty="0"/>
          </a:p>
        </p:txBody>
      </p:sp>
      <p:sp>
        <p:nvSpPr>
          <p:cNvPr id="3" name="Content Placeholder 2">
            <a:extLst>
              <a:ext uri="{FF2B5EF4-FFF2-40B4-BE49-F238E27FC236}">
                <a16:creationId xmlns:a16="http://schemas.microsoft.com/office/drawing/2014/main" id="{32D2343F-5BD0-4471-B890-4C9CA53D5AC9}"/>
              </a:ext>
            </a:extLst>
          </p:cNvPr>
          <p:cNvSpPr>
            <a:spLocks noGrp="1"/>
          </p:cNvSpPr>
          <p:nvPr>
            <p:ph idx="1"/>
          </p:nvPr>
        </p:nvSpPr>
        <p:spPr>
          <a:xfrm>
            <a:off x="1451579" y="2015732"/>
            <a:ext cx="2690115" cy="4038704"/>
          </a:xfrm>
        </p:spPr>
        <p:txBody>
          <a:bodyPr>
            <a:noAutofit/>
          </a:bodyPr>
          <a:lstStyle/>
          <a:p>
            <a:r>
              <a:rPr lang="en-US" sz="1800" dirty="0"/>
              <a:t>Performance</a:t>
            </a:r>
          </a:p>
          <a:p>
            <a:pPr lvl="1"/>
            <a:r>
              <a:rPr lang="en-US" dirty="0"/>
              <a:t>Response Time</a:t>
            </a:r>
          </a:p>
          <a:p>
            <a:pPr lvl="1"/>
            <a:r>
              <a:rPr lang="en-US" dirty="0"/>
              <a:t>Transaction time</a:t>
            </a:r>
          </a:p>
          <a:p>
            <a:r>
              <a:rPr lang="en-US" sz="1800" dirty="0"/>
              <a:t>Alerting</a:t>
            </a:r>
          </a:p>
          <a:p>
            <a:pPr lvl="1"/>
            <a:r>
              <a:rPr lang="en-US" dirty="0"/>
              <a:t>Exceptions</a:t>
            </a:r>
          </a:p>
          <a:p>
            <a:pPr lvl="1"/>
            <a:r>
              <a:rPr lang="en-US" dirty="0"/>
              <a:t>Errors</a:t>
            </a:r>
          </a:p>
          <a:p>
            <a:pPr lvl="1"/>
            <a:r>
              <a:rPr lang="en-US" dirty="0"/>
              <a:t>Scaling</a:t>
            </a:r>
          </a:p>
          <a:p>
            <a:r>
              <a:rPr lang="en-US" sz="1800" dirty="0"/>
              <a:t>Real User Monitoring</a:t>
            </a:r>
          </a:p>
          <a:p>
            <a:pPr lvl="1"/>
            <a:r>
              <a:rPr lang="en-US" dirty="0"/>
              <a:t>Bounce rate </a:t>
            </a:r>
          </a:p>
          <a:p>
            <a:pPr lvl="1"/>
            <a:r>
              <a:rPr lang="en-US" dirty="0"/>
              <a:t>Landing/exit pages</a:t>
            </a:r>
          </a:p>
        </p:txBody>
      </p:sp>
      <p:pic>
        <p:nvPicPr>
          <p:cNvPr id="2052" name="Picture 4" descr="Image result for noc">
            <a:extLst>
              <a:ext uri="{FF2B5EF4-FFF2-40B4-BE49-F238E27FC236}">
                <a16:creationId xmlns:a16="http://schemas.microsoft.com/office/drawing/2014/main" id="{F0BDAC45-8D30-4F09-BE85-7E53C8910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563" y="2570018"/>
            <a:ext cx="4946074" cy="278216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2F2F7833-9144-4D7D-B61B-48B2706E1001}"/>
              </a:ext>
            </a:extLst>
          </p:cNvPr>
          <p:cNvSpPr txBox="1">
            <a:spLocks/>
          </p:cNvSpPr>
          <p:nvPr/>
        </p:nvSpPr>
        <p:spPr>
          <a:xfrm>
            <a:off x="3907857" y="2015732"/>
            <a:ext cx="3060834" cy="403870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Business Primary Key Indicators</a:t>
            </a:r>
          </a:p>
          <a:p>
            <a:pPr lvl="1"/>
            <a:r>
              <a:rPr lang="en-US" dirty="0"/>
              <a:t>Orders/sec</a:t>
            </a:r>
          </a:p>
          <a:p>
            <a:pPr lvl="1"/>
            <a:r>
              <a:rPr lang="en-US" dirty="0"/>
              <a:t>Customer signups</a:t>
            </a:r>
          </a:p>
          <a:p>
            <a:r>
              <a:rPr lang="en-US" sz="1800" dirty="0"/>
              <a:t>Server</a:t>
            </a:r>
          </a:p>
          <a:p>
            <a:pPr lvl="1"/>
            <a:r>
              <a:rPr lang="en-US" dirty="0"/>
              <a:t>CPU</a:t>
            </a:r>
          </a:p>
          <a:p>
            <a:pPr lvl="1"/>
            <a:r>
              <a:rPr lang="en-US" dirty="0"/>
              <a:t>Memory</a:t>
            </a:r>
          </a:p>
          <a:p>
            <a:pPr lvl="1"/>
            <a:r>
              <a:rPr lang="en-US" dirty="0"/>
              <a:t>Network traffic</a:t>
            </a:r>
          </a:p>
          <a:p>
            <a:r>
              <a:rPr lang="en-US" sz="1800" dirty="0"/>
              <a:t>Reporting</a:t>
            </a:r>
          </a:p>
          <a:p>
            <a:pPr lvl="1"/>
            <a:r>
              <a:rPr lang="en-US" dirty="0"/>
              <a:t>Availability</a:t>
            </a:r>
          </a:p>
          <a:p>
            <a:pPr lvl="1"/>
            <a:r>
              <a:rPr lang="en-US" dirty="0"/>
              <a:t>Deployments</a:t>
            </a:r>
          </a:p>
          <a:p>
            <a:pPr lvl="1"/>
            <a:r>
              <a:rPr lang="en-US" dirty="0"/>
              <a:t>Time To Market</a:t>
            </a:r>
          </a:p>
          <a:p>
            <a:pPr lvl="1"/>
            <a:r>
              <a:rPr lang="en-US" dirty="0"/>
              <a:t>System Outages</a:t>
            </a:r>
          </a:p>
          <a:p>
            <a:endParaRPr lang="en-US" sz="1800" dirty="0"/>
          </a:p>
        </p:txBody>
      </p:sp>
    </p:spTree>
    <p:extLst>
      <p:ext uri="{BB962C8B-B14F-4D97-AF65-F5344CB8AC3E}">
        <p14:creationId xmlns:p14="http://schemas.microsoft.com/office/powerpoint/2010/main" val="171983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479E-846C-4CC0-B125-BE53A932FD54}"/>
              </a:ext>
            </a:extLst>
          </p:cNvPr>
          <p:cNvSpPr>
            <a:spLocks noGrp="1"/>
          </p:cNvSpPr>
          <p:nvPr>
            <p:ph type="title"/>
          </p:nvPr>
        </p:nvSpPr>
        <p:spPr/>
        <p:txBody>
          <a:bodyPr/>
          <a:lstStyle/>
          <a:p>
            <a:r>
              <a:rPr lang="en-US" dirty="0"/>
              <a:t>CI/CD</a:t>
            </a:r>
          </a:p>
        </p:txBody>
      </p:sp>
      <p:sp>
        <p:nvSpPr>
          <p:cNvPr id="3" name="Content Placeholder 2">
            <a:extLst>
              <a:ext uri="{FF2B5EF4-FFF2-40B4-BE49-F238E27FC236}">
                <a16:creationId xmlns:a16="http://schemas.microsoft.com/office/drawing/2014/main" id="{77F1962C-2FFA-4B42-A0F8-0FF3723223C4}"/>
              </a:ext>
            </a:extLst>
          </p:cNvPr>
          <p:cNvSpPr>
            <a:spLocks noGrp="1"/>
          </p:cNvSpPr>
          <p:nvPr>
            <p:ph idx="1"/>
          </p:nvPr>
        </p:nvSpPr>
        <p:spPr/>
        <p:txBody>
          <a:bodyPr/>
          <a:lstStyle/>
          <a:p>
            <a:r>
              <a:rPr lang="en-US" dirty="0"/>
              <a:t>Continuous Integration - keep feedback loop small and fast</a:t>
            </a:r>
          </a:p>
          <a:p>
            <a:r>
              <a:rPr lang="en-US" dirty="0"/>
              <a:t>Continuous Deployment – get the code into production</a:t>
            </a:r>
          </a:p>
          <a:p>
            <a:r>
              <a:rPr lang="en-US" dirty="0"/>
              <a:t>Continuous Delivery – constantly add value by getting feature to customer quickly</a:t>
            </a:r>
          </a:p>
          <a:p>
            <a:endParaRPr lang="en-US" dirty="0"/>
          </a:p>
        </p:txBody>
      </p:sp>
    </p:spTree>
    <p:extLst>
      <p:ext uri="{BB962C8B-B14F-4D97-AF65-F5344CB8AC3E}">
        <p14:creationId xmlns:p14="http://schemas.microsoft.com/office/powerpoint/2010/main" val="156157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AF01-366D-471E-AF51-9023130AB89C}"/>
              </a:ext>
            </a:extLst>
          </p:cNvPr>
          <p:cNvSpPr>
            <a:spLocks noGrp="1"/>
          </p:cNvSpPr>
          <p:nvPr>
            <p:ph type="title"/>
          </p:nvPr>
        </p:nvSpPr>
        <p:spPr/>
        <p:txBody>
          <a:bodyPr/>
          <a:lstStyle/>
          <a:p>
            <a:r>
              <a:rPr lang="en-US" dirty="0"/>
              <a:t>Who is this dude</a:t>
            </a:r>
          </a:p>
        </p:txBody>
      </p:sp>
      <p:sp>
        <p:nvSpPr>
          <p:cNvPr id="3" name="Content Placeholder 2">
            <a:extLst>
              <a:ext uri="{FF2B5EF4-FFF2-40B4-BE49-F238E27FC236}">
                <a16:creationId xmlns:a16="http://schemas.microsoft.com/office/drawing/2014/main" id="{4EA06C89-F5C9-4E07-87B4-22129BDD0294}"/>
              </a:ext>
            </a:extLst>
          </p:cNvPr>
          <p:cNvSpPr>
            <a:spLocks noGrp="1"/>
          </p:cNvSpPr>
          <p:nvPr>
            <p:ph idx="1"/>
          </p:nvPr>
        </p:nvSpPr>
        <p:spPr/>
        <p:txBody>
          <a:bodyPr>
            <a:normAutofit/>
          </a:bodyPr>
          <a:lstStyle/>
          <a:p>
            <a:r>
              <a:rPr lang="en-US" sz="2400" dirty="0"/>
              <a:t>Started life as a sysadmin of 5000 servers (physicals)</a:t>
            </a:r>
          </a:p>
          <a:p>
            <a:r>
              <a:rPr lang="en-US" sz="2400" dirty="0"/>
              <a:t>Used programming to aid in managing those servers </a:t>
            </a:r>
          </a:p>
          <a:p>
            <a:r>
              <a:rPr lang="en-US" sz="2400" dirty="0"/>
              <a:t>Started the path of application delivery </a:t>
            </a:r>
          </a:p>
          <a:p>
            <a:r>
              <a:rPr lang="en-US" sz="2400" dirty="0"/>
              <a:t>Last 8 years focused on release engineering and the DevOps philosophy.</a:t>
            </a:r>
          </a:p>
        </p:txBody>
      </p:sp>
    </p:spTree>
    <p:extLst>
      <p:ext uri="{BB962C8B-B14F-4D97-AF65-F5344CB8AC3E}">
        <p14:creationId xmlns:p14="http://schemas.microsoft.com/office/powerpoint/2010/main" val="81496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B322-A36C-4B6F-9068-EFB0F42768B4}"/>
              </a:ext>
            </a:extLst>
          </p:cNvPr>
          <p:cNvSpPr>
            <a:spLocks noGrp="1"/>
          </p:cNvSpPr>
          <p:nvPr>
            <p:ph type="title"/>
          </p:nvPr>
        </p:nvSpPr>
        <p:spPr/>
        <p:txBody>
          <a:bodyPr/>
          <a:lstStyle/>
          <a:p>
            <a:r>
              <a:rPr lang="en-US" dirty="0"/>
              <a:t>PIPELINE - Summary</a:t>
            </a:r>
          </a:p>
        </p:txBody>
      </p:sp>
      <p:pic>
        <p:nvPicPr>
          <p:cNvPr id="3" name="Picture 2" descr="The graphic presents the Pega DevOps pipeline from development, through continuous integration and continuous delivery, to deployment. For details, see the text that follows the graphic.">
            <a:extLst>
              <a:ext uri="{FF2B5EF4-FFF2-40B4-BE49-F238E27FC236}">
                <a16:creationId xmlns:a16="http://schemas.microsoft.com/office/drawing/2014/main" id="{9970BE56-6C52-4045-9E10-FAC290F4D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681" y="2030025"/>
            <a:ext cx="6895070" cy="391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20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9EBE-F4D6-4B37-B751-7DC5B4B16957}"/>
              </a:ext>
            </a:extLst>
          </p:cNvPr>
          <p:cNvSpPr>
            <a:spLocks noGrp="1"/>
          </p:cNvSpPr>
          <p:nvPr>
            <p:ph type="title"/>
          </p:nvPr>
        </p:nvSpPr>
        <p:spPr/>
        <p:txBody>
          <a:bodyPr/>
          <a:lstStyle/>
          <a:p>
            <a:r>
              <a:rPr lang="en-US" dirty="0"/>
              <a:t>Questions?</a:t>
            </a:r>
          </a:p>
        </p:txBody>
      </p:sp>
      <p:pic>
        <p:nvPicPr>
          <p:cNvPr id="6146" name="Picture 2" descr="Image result for code release meme">
            <a:extLst>
              <a:ext uri="{FF2B5EF4-FFF2-40B4-BE49-F238E27FC236}">
                <a16:creationId xmlns:a16="http://schemas.microsoft.com/office/drawing/2014/main" id="{D29D57E0-2929-4F11-B766-FB3088A63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252" y="2000894"/>
            <a:ext cx="47625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77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4CC7-4867-49DB-8CF8-283F1512D83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FEB7D5A-B0B8-4688-AA96-A54DEC0F386F}"/>
              </a:ext>
            </a:extLst>
          </p:cNvPr>
          <p:cNvSpPr>
            <a:spLocks noGrp="1"/>
          </p:cNvSpPr>
          <p:nvPr>
            <p:ph idx="1"/>
          </p:nvPr>
        </p:nvSpPr>
        <p:spPr/>
        <p:txBody>
          <a:bodyPr/>
          <a:lstStyle/>
          <a:p>
            <a:r>
              <a:rPr lang="en-US" dirty="0">
                <a:hlinkClick r:id="rId3"/>
              </a:rPr>
              <a:t>Application Automation</a:t>
            </a:r>
            <a:endParaRPr lang="en-US" dirty="0"/>
          </a:p>
          <a:p>
            <a:r>
              <a:rPr lang="en-US" dirty="0" err="1">
                <a:hlinkClick r:id="rId4"/>
              </a:rPr>
              <a:t>Devops</a:t>
            </a:r>
            <a:endParaRPr lang="en-US" dirty="0"/>
          </a:p>
          <a:p>
            <a:r>
              <a:rPr lang="en-US" dirty="0">
                <a:hlinkClick r:id="rId5"/>
              </a:rPr>
              <a:t>CERN Infrastructure Evolution</a:t>
            </a:r>
            <a:endParaRPr lang="en-US" dirty="0"/>
          </a:p>
          <a:p>
            <a:r>
              <a:rPr lang="en-US" dirty="0">
                <a:hlinkClick r:id="rId6"/>
              </a:rPr>
              <a:t>DevOps Toolchain for Microsoft Dynamics 365</a:t>
            </a:r>
            <a:endParaRPr lang="en-US" dirty="0"/>
          </a:p>
          <a:p>
            <a:r>
              <a:rPr lang="en-US" dirty="0"/>
              <a:t> </a:t>
            </a:r>
            <a:r>
              <a:rPr lang="en-US" dirty="0">
                <a:hlinkClick r:id="rId7" tooltip="The Lean Startup on Amazon"/>
              </a:rPr>
              <a:t>The Lean Startup</a:t>
            </a:r>
            <a:r>
              <a:rPr lang="en-US" dirty="0"/>
              <a:t>, Eric </a:t>
            </a:r>
            <a:r>
              <a:rPr lang="en-US" dirty="0" err="1"/>
              <a:t>Ries</a:t>
            </a:r>
            <a:r>
              <a:rPr lang="en-US" dirty="0"/>
              <a:t> </a:t>
            </a:r>
          </a:p>
          <a:p>
            <a:r>
              <a:rPr lang="en-US" dirty="0">
                <a:hlinkClick r:id="rId8"/>
              </a:rPr>
              <a:t>Testing in production</a:t>
            </a:r>
            <a:r>
              <a:rPr lang="en-US" dirty="0"/>
              <a:t> - </a:t>
            </a:r>
            <a:r>
              <a:rPr lang="en-US" dirty="0">
                <a:hlinkClick r:id="rId9"/>
              </a:rPr>
              <a:t>Seth Eliot</a:t>
            </a:r>
            <a:endParaRPr lang="en-US" dirty="0"/>
          </a:p>
        </p:txBody>
      </p:sp>
    </p:spTree>
    <p:extLst>
      <p:ext uri="{BB962C8B-B14F-4D97-AF65-F5344CB8AC3E}">
        <p14:creationId xmlns:p14="http://schemas.microsoft.com/office/powerpoint/2010/main" val="332471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96AA-47F3-4902-AFA6-56CFFC0B6247}"/>
              </a:ext>
            </a:extLst>
          </p:cNvPr>
          <p:cNvSpPr>
            <a:spLocks noGrp="1"/>
          </p:cNvSpPr>
          <p:nvPr>
            <p:ph type="title"/>
          </p:nvPr>
        </p:nvSpPr>
        <p:spPr/>
        <p:txBody>
          <a:bodyPr/>
          <a:lstStyle/>
          <a:p>
            <a:r>
              <a:rPr lang="en-US" dirty="0"/>
              <a:t>CI vs CD</a:t>
            </a:r>
          </a:p>
        </p:txBody>
      </p:sp>
      <p:sp>
        <p:nvSpPr>
          <p:cNvPr id="3" name="Content Placeholder 2">
            <a:extLst>
              <a:ext uri="{FF2B5EF4-FFF2-40B4-BE49-F238E27FC236}">
                <a16:creationId xmlns:a16="http://schemas.microsoft.com/office/drawing/2014/main" id="{EF41672C-413E-4805-85FB-E2CD8BB83E73}"/>
              </a:ext>
            </a:extLst>
          </p:cNvPr>
          <p:cNvSpPr>
            <a:spLocks noGrp="1"/>
          </p:cNvSpPr>
          <p:nvPr>
            <p:ph idx="1"/>
          </p:nvPr>
        </p:nvSpPr>
        <p:spPr>
          <a:xfrm>
            <a:off x="1451579" y="2015732"/>
            <a:ext cx="9603275" cy="3858595"/>
          </a:xfrm>
        </p:spPr>
        <p:txBody>
          <a:bodyPr>
            <a:noAutofit/>
          </a:bodyPr>
          <a:lstStyle/>
          <a:p>
            <a:r>
              <a:rPr lang="en-US" sz="2400" b="1" dirty="0"/>
              <a:t>Continuous Integration</a:t>
            </a:r>
            <a:r>
              <a:rPr lang="en-US" sz="2400" dirty="0"/>
              <a:t> (CI) is a development practice that requires developers to </a:t>
            </a:r>
            <a:r>
              <a:rPr lang="en-US" sz="2400" b="1" dirty="0"/>
              <a:t>integrate</a:t>
            </a:r>
            <a:r>
              <a:rPr lang="en-US" sz="2400" dirty="0"/>
              <a:t> code into a shared repository several times a day. Each check-in is then verified by an automated build, allowing teams to detect problems early. (</a:t>
            </a:r>
            <a:r>
              <a:rPr lang="en-US" sz="2400" dirty="0" err="1"/>
              <a:t>ThoughtWorks</a:t>
            </a:r>
            <a:r>
              <a:rPr lang="en-US" sz="2400" dirty="0"/>
              <a:t>)</a:t>
            </a:r>
          </a:p>
          <a:p>
            <a:r>
              <a:rPr lang="en-US" sz="2400" b="1" dirty="0"/>
              <a:t>Continuous delivery</a:t>
            </a:r>
            <a:r>
              <a:rPr lang="en-US" sz="2400" dirty="0"/>
              <a:t> (CD) is a software engineering approach in which teams produce software in short cycles, ensuring that the software can be reliably released at any time. It aims at building, testing, and releasing software faster and more frequently.</a:t>
            </a:r>
          </a:p>
        </p:txBody>
      </p:sp>
    </p:spTree>
    <p:extLst>
      <p:ext uri="{BB962C8B-B14F-4D97-AF65-F5344CB8AC3E}">
        <p14:creationId xmlns:p14="http://schemas.microsoft.com/office/powerpoint/2010/main" val="266439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C8F6-FE66-4E84-B88B-46FEA486519B}"/>
              </a:ext>
            </a:extLst>
          </p:cNvPr>
          <p:cNvSpPr>
            <a:spLocks noGrp="1"/>
          </p:cNvSpPr>
          <p:nvPr>
            <p:ph type="title"/>
          </p:nvPr>
        </p:nvSpPr>
        <p:spPr/>
        <p:txBody>
          <a:bodyPr/>
          <a:lstStyle/>
          <a:p>
            <a:r>
              <a:rPr lang="en-US" dirty="0" err="1"/>
              <a:t>Devops</a:t>
            </a:r>
            <a:r>
              <a:rPr lang="en-US" dirty="0"/>
              <a:t>?</a:t>
            </a:r>
          </a:p>
        </p:txBody>
      </p:sp>
      <p:sp>
        <p:nvSpPr>
          <p:cNvPr id="3" name="Content Placeholder 2">
            <a:extLst>
              <a:ext uri="{FF2B5EF4-FFF2-40B4-BE49-F238E27FC236}">
                <a16:creationId xmlns:a16="http://schemas.microsoft.com/office/drawing/2014/main" id="{62B94DFD-FEE3-4D3F-B470-CA7D7C6C29CE}"/>
              </a:ext>
            </a:extLst>
          </p:cNvPr>
          <p:cNvSpPr>
            <a:spLocks noGrp="1"/>
          </p:cNvSpPr>
          <p:nvPr>
            <p:ph idx="1"/>
          </p:nvPr>
        </p:nvSpPr>
        <p:spPr>
          <a:xfrm>
            <a:off x="1528427" y="2006303"/>
            <a:ext cx="7287068" cy="1293076"/>
          </a:xfrm>
        </p:spPr>
        <p:txBody>
          <a:bodyPr>
            <a:noAutofit/>
          </a:bodyPr>
          <a:lstStyle/>
          <a:p>
            <a:r>
              <a:rPr lang="en-US" sz="2400" dirty="0"/>
              <a:t>DevOps is a cultural shift and collaboration (between development, operations, testing, security, compliance and other business groups) - Wikipedia</a:t>
            </a:r>
          </a:p>
        </p:txBody>
      </p:sp>
      <p:pic>
        <p:nvPicPr>
          <p:cNvPr id="1028" name="Picture 4" descr="https://upload.wikimedia.org/wikipedia/commons/thumb/b/b5/Devops.svg/220px-Devops.svg.png">
            <a:extLst>
              <a:ext uri="{FF2B5EF4-FFF2-40B4-BE49-F238E27FC236}">
                <a16:creationId xmlns:a16="http://schemas.microsoft.com/office/drawing/2014/main" id="{DE806272-8674-460A-B624-B1D3C9813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683" y="3329620"/>
            <a:ext cx="2728864" cy="25924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llustration showing stages in a DevOps toolchain">
            <a:extLst>
              <a:ext uri="{FF2B5EF4-FFF2-40B4-BE49-F238E27FC236}">
                <a16:creationId xmlns:a16="http://schemas.microsoft.com/office/drawing/2014/main" id="{5858EC33-0499-44B9-89A1-A29459C88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685" y="3451927"/>
            <a:ext cx="4876800" cy="245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75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EECE-CF27-4064-BBDA-299636017AD2}"/>
              </a:ext>
            </a:extLst>
          </p:cNvPr>
          <p:cNvSpPr>
            <a:spLocks noGrp="1"/>
          </p:cNvSpPr>
          <p:nvPr>
            <p:ph type="title"/>
          </p:nvPr>
        </p:nvSpPr>
        <p:spPr/>
        <p:txBody>
          <a:bodyPr/>
          <a:lstStyle/>
          <a:p>
            <a:r>
              <a:rPr lang="en-US" dirty="0" err="1"/>
              <a:t>Devops</a:t>
            </a:r>
            <a:r>
              <a:rPr lang="en-US" dirty="0"/>
              <a:t> Role in the Application Lifecycle Management (ALM)</a:t>
            </a:r>
          </a:p>
        </p:txBody>
      </p:sp>
      <p:pic>
        <p:nvPicPr>
          <p:cNvPr id="4" name="Picture 2" descr="DevOps Toolchain for Microsoft CRM">
            <a:extLst>
              <a:ext uri="{FF2B5EF4-FFF2-40B4-BE49-F238E27FC236}">
                <a16:creationId xmlns:a16="http://schemas.microsoft.com/office/drawing/2014/main" id="{CA0919B4-E116-4075-8646-43C25B22F9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0233" y="2229932"/>
            <a:ext cx="7545965" cy="346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88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B32F-42D6-4A80-A0DF-33BA7601E044}"/>
              </a:ext>
            </a:extLst>
          </p:cNvPr>
          <p:cNvSpPr>
            <a:spLocks noGrp="1"/>
          </p:cNvSpPr>
          <p:nvPr>
            <p:ph type="title"/>
          </p:nvPr>
        </p:nvSpPr>
        <p:spPr/>
        <p:txBody>
          <a:bodyPr/>
          <a:lstStyle/>
          <a:p>
            <a:r>
              <a:rPr lang="en-US" dirty="0"/>
              <a:t>Crazy Deployments – large scale environments</a:t>
            </a:r>
          </a:p>
        </p:txBody>
      </p:sp>
      <p:sp>
        <p:nvSpPr>
          <p:cNvPr id="3" name="Content Placeholder 2">
            <a:extLst>
              <a:ext uri="{FF2B5EF4-FFF2-40B4-BE49-F238E27FC236}">
                <a16:creationId xmlns:a16="http://schemas.microsoft.com/office/drawing/2014/main" id="{0E2B1361-5683-42E7-8AC8-FF551F7E44DB}"/>
              </a:ext>
            </a:extLst>
          </p:cNvPr>
          <p:cNvSpPr>
            <a:spLocks noGrp="1"/>
          </p:cNvSpPr>
          <p:nvPr>
            <p:ph idx="1"/>
          </p:nvPr>
        </p:nvSpPr>
        <p:spPr>
          <a:xfrm>
            <a:off x="1451579" y="2015732"/>
            <a:ext cx="9603275" cy="3450613"/>
          </a:xfrm>
        </p:spPr>
        <p:txBody>
          <a:bodyPr/>
          <a:lstStyle/>
          <a:p>
            <a:r>
              <a:rPr lang="en-US" sz="2400" dirty="0"/>
              <a:t>Amazon – 11.6 sec Mean time between deployments</a:t>
            </a:r>
          </a:p>
          <a:p>
            <a:r>
              <a:rPr lang="en-US" sz="2400" dirty="0"/>
              <a:t>Netflix – hundreds times per day</a:t>
            </a:r>
          </a:p>
          <a:p>
            <a:r>
              <a:rPr lang="en-US" sz="2400" dirty="0"/>
              <a:t>Facebook – phased deployments fully automated 1.5gb executable 30 min to deploy</a:t>
            </a:r>
          </a:p>
          <a:p>
            <a:r>
              <a:rPr lang="en-US" sz="2400" dirty="0"/>
              <a:t>Etsy – 50/day</a:t>
            </a:r>
          </a:p>
          <a:p>
            <a:endParaRPr lang="en-US" dirty="0"/>
          </a:p>
        </p:txBody>
      </p:sp>
      <p:pic>
        <p:nvPicPr>
          <p:cNvPr id="3074" name="Picture 2" descr="Image result for facebook logo">
            <a:extLst>
              <a:ext uri="{FF2B5EF4-FFF2-40B4-BE49-F238E27FC236}">
                <a16:creationId xmlns:a16="http://schemas.microsoft.com/office/drawing/2014/main" id="{8C7ED5DB-31E8-4DF5-959B-CAB8BD29D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302" y="4601302"/>
            <a:ext cx="865043" cy="8650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amazon logo">
            <a:extLst>
              <a:ext uri="{FF2B5EF4-FFF2-40B4-BE49-F238E27FC236}">
                <a16:creationId xmlns:a16="http://schemas.microsoft.com/office/drawing/2014/main" id="{B4D766A2-A43D-4E8F-88F7-CFAB8D552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137" y="4601302"/>
            <a:ext cx="906607" cy="8980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2026FC-47B7-4B31-9EE9-723D48F8A210}"/>
              </a:ext>
            </a:extLst>
          </p:cNvPr>
          <p:cNvPicPr>
            <a:picLocks noChangeAspect="1"/>
          </p:cNvPicPr>
          <p:nvPr/>
        </p:nvPicPr>
        <p:blipFill>
          <a:blip r:embed="rId5"/>
          <a:stretch>
            <a:fillRect/>
          </a:stretch>
        </p:blipFill>
        <p:spPr>
          <a:xfrm>
            <a:off x="4091258" y="4601302"/>
            <a:ext cx="924088" cy="899112"/>
          </a:xfrm>
          <a:prstGeom prst="rect">
            <a:avLst/>
          </a:prstGeom>
        </p:spPr>
      </p:pic>
      <p:pic>
        <p:nvPicPr>
          <p:cNvPr id="3084" name="Picture 12" descr="Image result for etsy logo official">
            <a:extLst>
              <a:ext uri="{FF2B5EF4-FFF2-40B4-BE49-F238E27FC236}">
                <a16:creationId xmlns:a16="http://schemas.microsoft.com/office/drawing/2014/main" id="{6B394071-D2B6-4831-88A7-092DA85CBD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0888" y="4306394"/>
            <a:ext cx="2604655" cy="148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25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2D20-6501-4D1D-8FCB-F04F91A9FFF1}"/>
              </a:ext>
            </a:extLst>
          </p:cNvPr>
          <p:cNvSpPr>
            <a:spLocks noGrp="1"/>
          </p:cNvSpPr>
          <p:nvPr>
            <p:ph type="title"/>
          </p:nvPr>
        </p:nvSpPr>
        <p:spPr/>
        <p:txBody>
          <a:bodyPr/>
          <a:lstStyle/>
          <a:p>
            <a:r>
              <a:rPr lang="en-US" dirty="0"/>
              <a:t>Toolchain</a:t>
            </a:r>
          </a:p>
        </p:txBody>
      </p:sp>
      <p:sp>
        <p:nvSpPr>
          <p:cNvPr id="4" name="TextBox 3">
            <a:extLst>
              <a:ext uri="{FF2B5EF4-FFF2-40B4-BE49-F238E27FC236}">
                <a16:creationId xmlns:a16="http://schemas.microsoft.com/office/drawing/2014/main" id="{6341B82F-8A49-4CB8-946A-CBD0A675496D}"/>
              </a:ext>
            </a:extLst>
          </p:cNvPr>
          <p:cNvSpPr txBox="1"/>
          <p:nvPr/>
        </p:nvSpPr>
        <p:spPr>
          <a:xfrm>
            <a:off x="1451579" y="1966343"/>
            <a:ext cx="960327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Code</a:t>
            </a:r>
            <a:r>
              <a:rPr lang="en-US" sz="2400" dirty="0"/>
              <a:t> — Source Code Management (SCM) - Code development and review, version control tools, code merging, pull requests (code reviews)</a:t>
            </a:r>
          </a:p>
          <a:p>
            <a:pPr marL="342900" indent="-342900">
              <a:buFont typeface="Wingdings" panose="05000000000000000000" pitchFamily="2" charset="2"/>
              <a:buChar char="ü"/>
            </a:pPr>
            <a:r>
              <a:rPr lang="en-US" sz="2400" b="1" dirty="0"/>
              <a:t>Build</a:t>
            </a:r>
            <a:r>
              <a:rPr lang="en-US" sz="2400" dirty="0"/>
              <a:t> — Continuous integration tools, build status</a:t>
            </a:r>
          </a:p>
          <a:p>
            <a:pPr marL="342900" indent="-342900">
              <a:buFont typeface="Wingdings" panose="05000000000000000000" pitchFamily="2" charset="2"/>
              <a:buChar char="ü"/>
            </a:pPr>
            <a:r>
              <a:rPr lang="en-US" sz="2400" b="1" dirty="0"/>
              <a:t>Test</a:t>
            </a:r>
            <a:r>
              <a:rPr lang="en-US" sz="2400" dirty="0"/>
              <a:t> — Continuous testing tools that provide feedback on business risks</a:t>
            </a:r>
          </a:p>
          <a:p>
            <a:pPr marL="342900" indent="-342900">
              <a:buFont typeface="Wingdings" panose="05000000000000000000" pitchFamily="2" charset="2"/>
              <a:buChar char="ü"/>
            </a:pPr>
            <a:r>
              <a:rPr lang="en-US" sz="2400" b="1" dirty="0"/>
              <a:t>Package</a:t>
            </a:r>
            <a:r>
              <a:rPr lang="en-US" sz="2400" dirty="0"/>
              <a:t> — Artifact repository, application pre-deployment staging</a:t>
            </a:r>
          </a:p>
          <a:p>
            <a:pPr marL="342900" indent="-342900">
              <a:buFont typeface="Wingdings" panose="05000000000000000000" pitchFamily="2" charset="2"/>
              <a:buChar char="ü"/>
            </a:pPr>
            <a:r>
              <a:rPr lang="en-US" sz="2400" b="1" dirty="0"/>
              <a:t>Configure</a:t>
            </a:r>
            <a:r>
              <a:rPr lang="en-US" sz="2400" dirty="0"/>
              <a:t> — Infrastructure configuration and management, Infrastructure as Code tools</a:t>
            </a:r>
          </a:p>
          <a:p>
            <a:pPr marL="342900" indent="-342900">
              <a:buFont typeface="Wingdings" panose="05000000000000000000" pitchFamily="2" charset="2"/>
              <a:buChar char="ü"/>
            </a:pPr>
            <a:r>
              <a:rPr lang="en-US" sz="2400" b="1" dirty="0"/>
              <a:t>Release</a:t>
            </a:r>
            <a:r>
              <a:rPr lang="en-US" sz="2400" dirty="0"/>
              <a:t> — Change management, release approvals, release automation</a:t>
            </a:r>
          </a:p>
          <a:p>
            <a:pPr marL="342900" indent="-342900">
              <a:buFont typeface="Wingdings" panose="05000000000000000000" pitchFamily="2" charset="2"/>
              <a:buChar char="ü"/>
            </a:pPr>
            <a:r>
              <a:rPr lang="en-US" sz="2400" b="1" dirty="0"/>
              <a:t>Feature Enablement</a:t>
            </a:r>
            <a:r>
              <a:rPr lang="en-US" sz="2400" dirty="0"/>
              <a:t> – Use feature toggles for A/B testing, canary releases, fail fast and recover faster.</a:t>
            </a:r>
          </a:p>
          <a:p>
            <a:pPr marL="342900" indent="-342900">
              <a:buFont typeface="Wingdings" panose="05000000000000000000" pitchFamily="2" charset="2"/>
              <a:buChar char="ü"/>
            </a:pPr>
            <a:r>
              <a:rPr lang="en-US" sz="2400" b="1" dirty="0"/>
              <a:t>Monitor</a:t>
            </a:r>
            <a:r>
              <a:rPr lang="en-US" sz="2400" dirty="0"/>
              <a:t> — Applications performance monitoring, end–user experience</a:t>
            </a:r>
          </a:p>
        </p:txBody>
      </p:sp>
    </p:spTree>
    <p:extLst>
      <p:ext uri="{BB962C8B-B14F-4D97-AF65-F5344CB8AC3E}">
        <p14:creationId xmlns:p14="http://schemas.microsoft.com/office/powerpoint/2010/main" val="31372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CB98-7CFF-4E58-8A7B-F51B197E8ECB}"/>
              </a:ext>
            </a:extLst>
          </p:cNvPr>
          <p:cNvSpPr>
            <a:spLocks noGrp="1"/>
          </p:cNvSpPr>
          <p:nvPr>
            <p:ph type="title"/>
          </p:nvPr>
        </p:nvSpPr>
        <p:spPr/>
        <p:txBody>
          <a:bodyPr/>
          <a:lstStyle/>
          <a:p>
            <a:r>
              <a:rPr lang="en-US" dirty="0"/>
              <a:t>CODE And Unit Tests</a:t>
            </a:r>
          </a:p>
        </p:txBody>
      </p:sp>
      <p:sp>
        <p:nvSpPr>
          <p:cNvPr id="3" name="Content Placeholder 2">
            <a:extLst>
              <a:ext uri="{FF2B5EF4-FFF2-40B4-BE49-F238E27FC236}">
                <a16:creationId xmlns:a16="http://schemas.microsoft.com/office/drawing/2014/main" id="{2FB058E7-759F-4C02-8006-818C070E0901}"/>
              </a:ext>
            </a:extLst>
          </p:cNvPr>
          <p:cNvSpPr>
            <a:spLocks noGrp="1"/>
          </p:cNvSpPr>
          <p:nvPr>
            <p:ph idx="1"/>
          </p:nvPr>
        </p:nvSpPr>
        <p:spPr/>
        <p:txBody>
          <a:bodyPr>
            <a:normAutofit/>
          </a:bodyPr>
          <a:lstStyle/>
          <a:p>
            <a:r>
              <a:rPr lang="en-US" sz="2400" dirty="0"/>
              <a:t>Source code Management (SCM)</a:t>
            </a:r>
          </a:p>
          <a:p>
            <a:r>
              <a:rPr lang="en-US" sz="2400" dirty="0"/>
              <a:t>Unit tests</a:t>
            </a:r>
          </a:p>
          <a:p>
            <a:r>
              <a:rPr lang="en-US" sz="2400" dirty="0"/>
              <a:t>Branch policies</a:t>
            </a:r>
          </a:p>
          <a:p>
            <a:r>
              <a:rPr lang="en-US" sz="2400" dirty="0"/>
              <a:t>Pull requests</a:t>
            </a:r>
          </a:p>
        </p:txBody>
      </p:sp>
      <p:pic>
        <p:nvPicPr>
          <p:cNvPr id="4098" name="Picture 2" descr="Image result">
            <a:extLst>
              <a:ext uri="{FF2B5EF4-FFF2-40B4-BE49-F238E27FC236}">
                <a16:creationId xmlns:a16="http://schemas.microsoft.com/office/drawing/2014/main" id="{9B7C0B7C-BD5E-41F3-82EF-B86D3879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346" y="2127293"/>
            <a:ext cx="381000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16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244D-F9B7-4771-83DA-AE6BCCC31CE2}"/>
              </a:ext>
            </a:extLst>
          </p:cNvPr>
          <p:cNvSpPr>
            <a:spLocks noGrp="1"/>
          </p:cNvSpPr>
          <p:nvPr>
            <p:ph type="title"/>
          </p:nvPr>
        </p:nvSpPr>
        <p:spPr/>
        <p:txBody>
          <a:bodyPr/>
          <a:lstStyle/>
          <a:p>
            <a:r>
              <a:rPr lang="en-US" dirty="0"/>
              <a:t>Build and Unit test – the CI</a:t>
            </a:r>
          </a:p>
        </p:txBody>
      </p:sp>
      <p:sp>
        <p:nvSpPr>
          <p:cNvPr id="3" name="Content Placeholder 2">
            <a:extLst>
              <a:ext uri="{FF2B5EF4-FFF2-40B4-BE49-F238E27FC236}">
                <a16:creationId xmlns:a16="http://schemas.microsoft.com/office/drawing/2014/main" id="{314FF521-E71C-4D01-9D2F-5BEEDA2B8118}"/>
              </a:ext>
            </a:extLst>
          </p:cNvPr>
          <p:cNvSpPr>
            <a:spLocks noGrp="1"/>
          </p:cNvSpPr>
          <p:nvPr>
            <p:ph idx="1"/>
          </p:nvPr>
        </p:nvSpPr>
        <p:spPr>
          <a:xfrm>
            <a:off x="6253216" y="2159605"/>
            <a:ext cx="3540551" cy="3450613"/>
          </a:xfrm>
        </p:spPr>
        <p:txBody>
          <a:bodyPr>
            <a:normAutofit lnSpcReduction="10000"/>
          </a:bodyPr>
          <a:lstStyle/>
          <a:p>
            <a:r>
              <a:rPr lang="en-US" sz="2400" dirty="0"/>
              <a:t>Always want to build in a clean environment that matches where the code is going to be deployed too. - Build Server!</a:t>
            </a:r>
          </a:p>
          <a:p>
            <a:r>
              <a:rPr lang="en-US" sz="2400" dirty="0"/>
              <a:t>Find issues faster and closer to the source code check in</a:t>
            </a:r>
          </a:p>
          <a:p>
            <a:endParaRPr lang="en-US" dirty="0"/>
          </a:p>
          <a:p>
            <a:endParaRPr lang="en-US" dirty="0"/>
          </a:p>
        </p:txBody>
      </p:sp>
      <p:pic>
        <p:nvPicPr>
          <p:cNvPr id="1026" name="Picture 2" descr="Image result for red light green light">
            <a:extLst>
              <a:ext uri="{FF2B5EF4-FFF2-40B4-BE49-F238E27FC236}">
                <a16:creationId xmlns:a16="http://schemas.microsoft.com/office/drawing/2014/main" id="{1102E052-095E-4F77-A057-C41A4C270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342" y="2159605"/>
            <a:ext cx="2876127" cy="3023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3945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17363</TotalTime>
  <Words>1332</Words>
  <Application>Microsoft Office PowerPoint</Application>
  <PresentationFormat>Widescreen</PresentationFormat>
  <Paragraphs>239</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vt:lpstr>
      <vt:lpstr>Gallery</vt:lpstr>
      <vt:lpstr>Continuous Integration –  Continuous Delivery (CI/CD) Tool Chain</vt:lpstr>
      <vt:lpstr>Who is this dude</vt:lpstr>
      <vt:lpstr>CI vs CD</vt:lpstr>
      <vt:lpstr>Devops?</vt:lpstr>
      <vt:lpstr>Devops Role in the Application Lifecycle Management (ALM)</vt:lpstr>
      <vt:lpstr>Crazy Deployments – large scale environments</vt:lpstr>
      <vt:lpstr>Toolchain</vt:lpstr>
      <vt:lpstr>CODE And Unit Tests</vt:lpstr>
      <vt:lpstr>Build and Unit test – the CI</vt:lpstr>
      <vt:lpstr>Configuration</vt:lpstr>
      <vt:lpstr>Packaging of binaries</vt:lpstr>
      <vt:lpstr>Automated Tests</vt:lpstr>
      <vt:lpstr>Release – Begin the CD</vt:lpstr>
      <vt:lpstr>Plucky VS Longhorn</vt:lpstr>
      <vt:lpstr>Environments</vt:lpstr>
      <vt:lpstr>Application Automation – our Pets/Our Concerns</vt:lpstr>
      <vt:lpstr>Features Toggles – continuous delivery</vt:lpstr>
      <vt:lpstr>Monitor – all the things!</vt:lpstr>
      <vt:lpstr>CI/CD</vt:lpstr>
      <vt:lpstr>PIPELINE - Summary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 Continuous Delivery Tool Chain</dc:title>
  <dc:creator>Chris Hudson</dc:creator>
  <cp:keywords>devops, cicd</cp:keywords>
  <cp:lastModifiedBy>Chris Hudson</cp:lastModifiedBy>
  <cp:revision>66</cp:revision>
  <dcterms:created xsi:type="dcterms:W3CDTF">2017-07-07T09:25:23Z</dcterms:created>
  <dcterms:modified xsi:type="dcterms:W3CDTF">2017-09-18T17:46:58Z</dcterms:modified>
</cp:coreProperties>
</file>