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5" r:id="rId4"/>
    <p:sldId id="286" r:id="rId5"/>
    <p:sldId id="260" r:id="rId6"/>
    <p:sldId id="261" r:id="rId7"/>
    <p:sldId id="263" r:id="rId8"/>
    <p:sldId id="287" r:id="rId9"/>
    <p:sldId id="284" r:id="rId10"/>
    <p:sldId id="288" r:id="rId11"/>
    <p:sldId id="289" r:id="rId12"/>
    <p:sldId id="290" r:id="rId13"/>
    <p:sldId id="293" r:id="rId14"/>
    <p:sldId id="294" r:id="rId15"/>
    <p:sldId id="295" r:id="rId16"/>
    <p:sldId id="291" r:id="rId17"/>
    <p:sldId id="297" r:id="rId18"/>
    <p:sldId id="296" r:id="rId19"/>
    <p:sldId id="29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22" autoAdjust="0"/>
  </p:normalViewPr>
  <p:slideViewPr>
    <p:cSldViewPr snapToGrid="0" snapToObjects="1">
      <p:cViewPr>
        <p:scale>
          <a:sx n="108" d="100"/>
          <a:sy n="108" d="100"/>
        </p:scale>
        <p:origin x="-792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BE0E6-97B6-784E-AC26-4B779B7986E4}" type="doc">
      <dgm:prSet loTypeId="urn:microsoft.com/office/officeart/2005/8/layout/process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3514E-A385-F04C-87BE-06F7CF54B30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ADFCA697-BB97-5A46-B914-AE92AC0705F5}" type="parTrans" cxnId="{51E28983-0B37-7A48-95D4-EFBCB8734B1E}">
      <dgm:prSet/>
      <dgm:spPr/>
      <dgm:t>
        <a:bodyPr/>
        <a:lstStyle/>
        <a:p>
          <a:endParaRPr lang="en-US"/>
        </a:p>
      </dgm:t>
    </dgm:pt>
    <dgm:pt modelId="{9D6B2477-D8FF-0642-BFE9-6F93788AAE18}" type="sibTrans" cxnId="{51E28983-0B37-7A48-95D4-EFBCB8734B1E}">
      <dgm:prSet/>
      <dgm:spPr/>
      <dgm:t>
        <a:bodyPr/>
        <a:lstStyle/>
        <a:p>
          <a:endParaRPr lang="en-US"/>
        </a:p>
      </dgm:t>
    </dgm:pt>
    <dgm:pt modelId="{C9CE9F48-3DEA-E846-AC75-B7DDE7DA7C59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1E8BD903-E69E-0640-8018-36F5600BBA78}" type="parTrans" cxnId="{EC1DC603-256E-CC49-A725-1DDE36FAE30A}">
      <dgm:prSet/>
      <dgm:spPr/>
      <dgm:t>
        <a:bodyPr/>
        <a:lstStyle/>
        <a:p>
          <a:endParaRPr lang="en-US"/>
        </a:p>
      </dgm:t>
    </dgm:pt>
    <dgm:pt modelId="{1B1FB94F-F272-CE45-805C-86E50A585DB0}" type="sibTrans" cxnId="{EC1DC603-256E-CC49-A725-1DDE36FAE30A}">
      <dgm:prSet/>
      <dgm:spPr/>
      <dgm:t>
        <a:bodyPr/>
        <a:lstStyle/>
        <a:p>
          <a:endParaRPr lang="en-US"/>
        </a:p>
      </dgm:t>
    </dgm:pt>
    <dgm:pt modelId="{2EA4113A-7A0E-7649-995A-FD1A714BB5A8}">
      <dgm:prSet phldrT="[Text]"/>
      <dgm:spPr/>
      <dgm:t>
        <a:bodyPr/>
        <a:lstStyle/>
        <a:p>
          <a:r>
            <a:rPr lang="en-US" dirty="0"/>
            <a:t>Text Pre-processing</a:t>
          </a:r>
        </a:p>
      </dgm:t>
    </dgm:pt>
    <dgm:pt modelId="{761C71F1-015C-2E4C-89E8-5A2EEC6F0C0B}" type="parTrans" cxnId="{8306D091-B8CF-9B4E-B4EF-96325CF3DAC5}">
      <dgm:prSet/>
      <dgm:spPr/>
      <dgm:t>
        <a:bodyPr/>
        <a:lstStyle/>
        <a:p>
          <a:endParaRPr lang="en-US"/>
        </a:p>
      </dgm:t>
    </dgm:pt>
    <dgm:pt modelId="{EBC72C3E-C3A0-DF42-8C1D-F992E4B0D588}" type="sibTrans" cxnId="{8306D091-B8CF-9B4E-B4EF-96325CF3DAC5}">
      <dgm:prSet/>
      <dgm:spPr/>
      <dgm:t>
        <a:bodyPr/>
        <a:lstStyle/>
        <a:p>
          <a:endParaRPr lang="en-US"/>
        </a:p>
      </dgm:t>
    </dgm:pt>
    <dgm:pt modelId="{0DEA1896-962F-1A4B-ABFD-51BCA4B5F129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D9BEBF9D-D612-1E4F-A299-4DA2ECFF46BB}" type="parTrans" cxnId="{9A59BC69-B546-B646-9297-570203CC220C}">
      <dgm:prSet/>
      <dgm:spPr/>
      <dgm:t>
        <a:bodyPr/>
        <a:lstStyle/>
        <a:p>
          <a:endParaRPr lang="en-US"/>
        </a:p>
      </dgm:t>
    </dgm:pt>
    <dgm:pt modelId="{E250F616-9039-C84C-B134-16956DB4CB93}" type="sibTrans" cxnId="{9A59BC69-B546-B646-9297-570203CC220C}">
      <dgm:prSet/>
      <dgm:spPr/>
      <dgm:t>
        <a:bodyPr/>
        <a:lstStyle/>
        <a:p>
          <a:endParaRPr lang="en-US"/>
        </a:p>
      </dgm:t>
    </dgm:pt>
    <dgm:pt modelId="{191B1992-CC24-6448-9DFB-2C5126099F3E}">
      <dgm:prSet phldrT="[Text]"/>
      <dgm:spPr/>
      <dgm:t>
        <a:bodyPr/>
        <a:lstStyle/>
        <a:p>
          <a:r>
            <a:rPr lang="en-US"/>
            <a:t>NLP</a:t>
          </a:r>
        </a:p>
      </dgm:t>
    </dgm:pt>
    <dgm:pt modelId="{52D79ABD-B276-2C47-A286-88D520371EF2}" type="parTrans" cxnId="{B150255F-D4CB-2A43-BDB6-1E12270F883B}">
      <dgm:prSet/>
      <dgm:spPr/>
      <dgm:t>
        <a:bodyPr/>
        <a:lstStyle/>
        <a:p>
          <a:endParaRPr lang="en-US"/>
        </a:p>
      </dgm:t>
    </dgm:pt>
    <dgm:pt modelId="{3C568658-3962-3D47-897E-32E28ABBC186}" type="sibTrans" cxnId="{B150255F-D4CB-2A43-BDB6-1E12270F883B}">
      <dgm:prSet/>
      <dgm:spPr/>
      <dgm:t>
        <a:bodyPr/>
        <a:lstStyle/>
        <a:p>
          <a:endParaRPr lang="en-US"/>
        </a:p>
      </dgm:t>
    </dgm:pt>
    <dgm:pt modelId="{8FAAF5B7-3486-B346-8701-FE18447ACB8C}" type="pres">
      <dgm:prSet presAssocID="{607BE0E6-97B6-784E-AC26-4B779B7986E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B3912-5539-9B44-BFEA-69FF6AEA4308}" type="pres">
      <dgm:prSet presAssocID="{84C3514E-A385-F04C-87BE-06F7CF54B3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C87DD-99AE-D54E-BE3F-1CE0AB1BAFBB}" type="pres">
      <dgm:prSet presAssocID="{9D6B2477-D8FF-0642-BFE9-6F93788AAE1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111458-25C9-FF43-A359-B2CD9994FC46}" type="pres">
      <dgm:prSet presAssocID="{9D6B2477-D8FF-0642-BFE9-6F93788AAE1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4C478E-4064-6347-8A12-7F71D43E2DB1}" type="pres">
      <dgm:prSet presAssocID="{C9CE9F48-3DEA-E846-AC75-B7DDE7DA7C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9F089-925C-0744-8303-2D2C511AE24F}" type="pres">
      <dgm:prSet presAssocID="{1B1FB94F-F272-CE45-805C-86E50A585DB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80CAE8E-42E8-154C-8326-AD7C45DC563E}" type="pres">
      <dgm:prSet presAssocID="{1B1FB94F-F272-CE45-805C-86E50A585DB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CDA7F5-561D-3D45-9881-419695009CFA}" type="pres">
      <dgm:prSet presAssocID="{2EA4113A-7A0E-7649-995A-FD1A714BB5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13C8-EE84-1D4F-AFFA-7781B2051337}" type="pres">
      <dgm:prSet presAssocID="{EBC72C3E-C3A0-DF42-8C1D-F992E4B0D58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C9E96E-B5F9-D449-8A6D-E49401C508F3}" type="pres">
      <dgm:prSet presAssocID="{EBC72C3E-C3A0-DF42-8C1D-F992E4B0D58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DE20550-91C1-0247-A840-D4689C39F94C}" type="pres">
      <dgm:prSet presAssocID="{0DEA1896-962F-1A4B-ABFD-51BCA4B5F1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ADC5-62DF-574C-A66A-97DE9E55368E}" type="pres">
      <dgm:prSet presAssocID="{E250F616-9039-C84C-B134-16956DB4CB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61192EB-A1CB-1149-BCDC-75FA21253E75}" type="pres">
      <dgm:prSet presAssocID="{E250F616-9039-C84C-B134-16956DB4CB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7C3198-52ED-DC4A-B814-D42DECD16039}" type="pres">
      <dgm:prSet presAssocID="{191B1992-CC24-6448-9DFB-2C5126099F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0255F-D4CB-2A43-BDB6-1E12270F883B}" srcId="{607BE0E6-97B6-784E-AC26-4B779B7986E4}" destId="{191B1992-CC24-6448-9DFB-2C5126099F3E}" srcOrd="4" destOrd="0" parTransId="{52D79ABD-B276-2C47-A286-88D520371EF2}" sibTransId="{3C568658-3962-3D47-897E-32E28ABBC186}"/>
    <dgm:cxn modelId="{DE442D0B-7FEC-F149-BC10-2084A9C9C928}" type="presOf" srcId="{0DEA1896-962F-1A4B-ABFD-51BCA4B5F129}" destId="{CDE20550-91C1-0247-A840-D4689C39F94C}" srcOrd="0" destOrd="0" presId="urn:microsoft.com/office/officeart/2005/8/layout/process2"/>
    <dgm:cxn modelId="{362E766B-BA50-2A48-9813-C6A2231A8759}" type="presOf" srcId="{1B1FB94F-F272-CE45-805C-86E50A585DB0}" destId="{080CAE8E-42E8-154C-8326-AD7C45DC563E}" srcOrd="1" destOrd="0" presId="urn:microsoft.com/office/officeart/2005/8/layout/process2"/>
    <dgm:cxn modelId="{22900C4C-3858-1245-8309-DB68E3E726EA}" type="presOf" srcId="{E250F616-9039-C84C-B134-16956DB4CB93}" destId="{F6EEADC5-62DF-574C-A66A-97DE9E55368E}" srcOrd="0" destOrd="0" presId="urn:microsoft.com/office/officeart/2005/8/layout/process2"/>
    <dgm:cxn modelId="{9A59BC69-B546-B646-9297-570203CC220C}" srcId="{607BE0E6-97B6-784E-AC26-4B779B7986E4}" destId="{0DEA1896-962F-1A4B-ABFD-51BCA4B5F129}" srcOrd="3" destOrd="0" parTransId="{D9BEBF9D-D612-1E4F-A299-4DA2ECFF46BB}" sibTransId="{E250F616-9039-C84C-B134-16956DB4CB93}"/>
    <dgm:cxn modelId="{17314F79-6304-2849-820B-A0AFF8580231}" type="presOf" srcId="{84C3514E-A385-F04C-87BE-06F7CF54B305}" destId="{DB2B3912-5539-9B44-BFEA-69FF6AEA4308}" srcOrd="0" destOrd="0" presId="urn:microsoft.com/office/officeart/2005/8/layout/process2"/>
    <dgm:cxn modelId="{9382F07B-306D-3048-BFB6-18815C141A5E}" type="presOf" srcId="{1B1FB94F-F272-CE45-805C-86E50A585DB0}" destId="{AE09F089-925C-0744-8303-2D2C511AE24F}" srcOrd="0" destOrd="0" presId="urn:microsoft.com/office/officeart/2005/8/layout/process2"/>
    <dgm:cxn modelId="{E8E3A6E2-C5B6-0B46-892C-131EBE185464}" type="presOf" srcId="{607BE0E6-97B6-784E-AC26-4B779B7986E4}" destId="{8FAAF5B7-3486-B346-8701-FE18447ACB8C}" srcOrd="0" destOrd="0" presId="urn:microsoft.com/office/officeart/2005/8/layout/process2"/>
    <dgm:cxn modelId="{51E28983-0B37-7A48-95D4-EFBCB8734B1E}" srcId="{607BE0E6-97B6-784E-AC26-4B779B7986E4}" destId="{84C3514E-A385-F04C-87BE-06F7CF54B305}" srcOrd="0" destOrd="0" parTransId="{ADFCA697-BB97-5A46-B914-AE92AC0705F5}" sibTransId="{9D6B2477-D8FF-0642-BFE9-6F93788AAE18}"/>
    <dgm:cxn modelId="{EC1DC603-256E-CC49-A725-1DDE36FAE30A}" srcId="{607BE0E6-97B6-784E-AC26-4B779B7986E4}" destId="{C9CE9F48-3DEA-E846-AC75-B7DDE7DA7C59}" srcOrd="1" destOrd="0" parTransId="{1E8BD903-E69E-0640-8018-36F5600BBA78}" sibTransId="{1B1FB94F-F272-CE45-805C-86E50A585DB0}"/>
    <dgm:cxn modelId="{E033C7D1-C2E7-C041-941A-91D7AC9FF8EA}" type="presOf" srcId="{EBC72C3E-C3A0-DF42-8C1D-F992E4B0D588}" destId="{C8BF13C8-EE84-1D4F-AFFA-7781B2051337}" srcOrd="0" destOrd="0" presId="urn:microsoft.com/office/officeart/2005/8/layout/process2"/>
    <dgm:cxn modelId="{1F88B536-E56A-7948-B162-4244656C7866}" type="presOf" srcId="{E250F616-9039-C84C-B134-16956DB4CB93}" destId="{A61192EB-A1CB-1149-BCDC-75FA21253E75}" srcOrd="1" destOrd="0" presId="urn:microsoft.com/office/officeart/2005/8/layout/process2"/>
    <dgm:cxn modelId="{0F456B59-9A11-3A4C-A214-C9016C945A39}" type="presOf" srcId="{2EA4113A-7A0E-7649-995A-FD1A714BB5A8}" destId="{2CCDA7F5-561D-3D45-9881-419695009CFA}" srcOrd="0" destOrd="0" presId="urn:microsoft.com/office/officeart/2005/8/layout/process2"/>
    <dgm:cxn modelId="{830AFE2B-90E5-D744-90A1-0C2E7E820DEE}" type="presOf" srcId="{C9CE9F48-3DEA-E846-AC75-B7DDE7DA7C59}" destId="{3B4C478E-4064-6347-8A12-7F71D43E2DB1}" srcOrd="0" destOrd="0" presId="urn:microsoft.com/office/officeart/2005/8/layout/process2"/>
    <dgm:cxn modelId="{729756AB-1F9C-1846-9BB6-03174790CE6D}" type="presOf" srcId="{9D6B2477-D8FF-0642-BFE9-6F93788AAE18}" destId="{A9111458-25C9-FF43-A359-B2CD9994FC46}" srcOrd="1" destOrd="0" presId="urn:microsoft.com/office/officeart/2005/8/layout/process2"/>
    <dgm:cxn modelId="{8306D091-B8CF-9B4E-B4EF-96325CF3DAC5}" srcId="{607BE0E6-97B6-784E-AC26-4B779B7986E4}" destId="{2EA4113A-7A0E-7649-995A-FD1A714BB5A8}" srcOrd="2" destOrd="0" parTransId="{761C71F1-015C-2E4C-89E8-5A2EEC6F0C0B}" sibTransId="{EBC72C3E-C3A0-DF42-8C1D-F992E4B0D588}"/>
    <dgm:cxn modelId="{BA4C7A86-29FE-B24C-AD43-9E11E8C0DD44}" type="presOf" srcId="{EBC72C3E-C3A0-DF42-8C1D-F992E4B0D588}" destId="{16C9E96E-B5F9-D449-8A6D-E49401C508F3}" srcOrd="1" destOrd="0" presId="urn:microsoft.com/office/officeart/2005/8/layout/process2"/>
    <dgm:cxn modelId="{2AD5DEE1-9145-A14F-8622-2763D670DE42}" type="presOf" srcId="{191B1992-CC24-6448-9DFB-2C5126099F3E}" destId="{2D7C3198-52ED-DC4A-B814-D42DECD16039}" srcOrd="0" destOrd="0" presId="urn:microsoft.com/office/officeart/2005/8/layout/process2"/>
    <dgm:cxn modelId="{11FC59F9-A283-0547-9539-F01DC0F08300}" type="presOf" srcId="{9D6B2477-D8FF-0642-BFE9-6F93788AAE18}" destId="{5BCC87DD-99AE-D54E-BE3F-1CE0AB1BAFBB}" srcOrd="0" destOrd="0" presId="urn:microsoft.com/office/officeart/2005/8/layout/process2"/>
    <dgm:cxn modelId="{C3921AA3-48F5-A74D-A45C-E3393139FF55}" type="presParOf" srcId="{8FAAF5B7-3486-B346-8701-FE18447ACB8C}" destId="{DB2B3912-5539-9B44-BFEA-69FF6AEA4308}" srcOrd="0" destOrd="0" presId="urn:microsoft.com/office/officeart/2005/8/layout/process2"/>
    <dgm:cxn modelId="{FDFFD408-32A6-E143-A055-44511F373004}" type="presParOf" srcId="{8FAAF5B7-3486-B346-8701-FE18447ACB8C}" destId="{5BCC87DD-99AE-D54E-BE3F-1CE0AB1BAFBB}" srcOrd="1" destOrd="0" presId="urn:microsoft.com/office/officeart/2005/8/layout/process2"/>
    <dgm:cxn modelId="{BD0C401C-59DD-3148-AA92-34E3E891374C}" type="presParOf" srcId="{5BCC87DD-99AE-D54E-BE3F-1CE0AB1BAFBB}" destId="{A9111458-25C9-FF43-A359-B2CD9994FC46}" srcOrd="0" destOrd="0" presId="urn:microsoft.com/office/officeart/2005/8/layout/process2"/>
    <dgm:cxn modelId="{97653241-2C4B-9247-AE01-12A13DF6A03F}" type="presParOf" srcId="{8FAAF5B7-3486-B346-8701-FE18447ACB8C}" destId="{3B4C478E-4064-6347-8A12-7F71D43E2DB1}" srcOrd="2" destOrd="0" presId="urn:microsoft.com/office/officeart/2005/8/layout/process2"/>
    <dgm:cxn modelId="{AE22DAAA-5478-2845-BE62-86EF553BD877}" type="presParOf" srcId="{8FAAF5B7-3486-B346-8701-FE18447ACB8C}" destId="{AE09F089-925C-0744-8303-2D2C511AE24F}" srcOrd="3" destOrd="0" presId="urn:microsoft.com/office/officeart/2005/8/layout/process2"/>
    <dgm:cxn modelId="{40DF24AE-7DBA-B34C-978B-4E2EFF50AFBF}" type="presParOf" srcId="{AE09F089-925C-0744-8303-2D2C511AE24F}" destId="{080CAE8E-42E8-154C-8326-AD7C45DC563E}" srcOrd="0" destOrd="0" presId="urn:microsoft.com/office/officeart/2005/8/layout/process2"/>
    <dgm:cxn modelId="{E6FD0F82-9C24-5149-88A3-C97F3434163C}" type="presParOf" srcId="{8FAAF5B7-3486-B346-8701-FE18447ACB8C}" destId="{2CCDA7F5-561D-3D45-9881-419695009CFA}" srcOrd="4" destOrd="0" presId="urn:microsoft.com/office/officeart/2005/8/layout/process2"/>
    <dgm:cxn modelId="{43D55343-5AF0-CC4A-8307-49BA88B284BA}" type="presParOf" srcId="{8FAAF5B7-3486-B346-8701-FE18447ACB8C}" destId="{C8BF13C8-EE84-1D4F-AFFA-7781B2051337}" srcOrd="5" destOrd="0" presId="urn:microsoft.com/office/officeart/2005/8/layout/process2"/>
    <dgm:cxn modelId="{554C17AC-AB4F-7140-97A3-9EB74BF4206B}" type="presParOf" srcId="{C8BF13C8-EE84-1D4F-AFFA-7781B2051337}" destId="{16C9E96E-B5F9-D449-8A6D-E49401C508F3}" srcOrd="0" destOrd="0" presId="urn:microsoft.com/office/officeart/2005/8/layout/process2"/>
    <dgm:cxn modelId="{290C2292-4D15-064A-A28C-971A0CA7A3E2}" type="presParOf" srcId="{8FAAF5B7-3486-B346-8701-FE18447ACB8C}" destId="{CDE20550-91C1-0247-A840-D4689C39F94C}" srcOrd="6" destOrd="0" presId="urn:microsoft.com/office/officeart/2005/8/layout/process2"/>
    <dgm:cxn modelId="{D5EC21E0-D2C0-ED4E-BF7E-5D0B3A7B3767}" type="presParOf" srcId="{8FAAF5B7-3486-B346-8701-FE18447ACB8C}" destId="{F6EEADC5-62DF-574C-A66A-97DE9E55368E}" srcOrd="7" destOrd="0" presId="urn:microsoft.com/office/officeart/2005/8/layout/process2"/>
    <dgm:cxn modelId="{5350E1D3-D5FB-544E-8AAB-1E6998C18153}" type="presParOf" srcId="{F6EEADC5-62DF-574C-A66A-97DE9E55368E}" destId="{A61192EB-A1CB-1149-BCDC-75FA21253E75}" srcOrd="0" destOrd="0" presId="urn:microsoft.com/office/officeart/2005/8/layout/process2"/>
    <dgm:cxn modelId="{BAEA66A3-68B4-9047-843B-DF6A0A01F5D7}" type="presParOf" srcId="{8FAAF5B7-3486-B346-8701-FE18447ACB8C}" destId="{2D7C3198-52ED-DC4A-B814-D42DECD160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B3912-5539-9B44-BFEA-69FF6AEA4308}">
      <dsp:nvSpPr>
        <dsp:cNvPr id="0" name=""/>
        <dsp:cNvSpPr/>
      </dsp:nvSpPr>
      <dsp:spPr>
        <a:xfrm>
          <a:off x="908449" y="390"/>
          <a:ext cx="1828353" cy="457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Wrangling</a:t>
          </a:r>
        </a:p>
      </dsp:txBody>
      <dsp:txXfrm>
        <a:off x="921837" y="13778"/>
        <a:ext cx="1801577" cy="430312"/>
      </dsp:txXfrm>
    </dsp:sp>
    <dsp:sp modelId="{5BCC87DD-99AE-D54E-BE3F-1CE0AB1BAFBB}">
      <dsp:nvSpPr>
        <dsp:cNvPr id="0" name=""/>
        <dsp:cNvSpPr/>
      </dsp:nvSpPr>
      <dsp:spPr>
        <a:xfrm rot="5400000">
          <a:off x="1736922" y="468906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486046"/>
        <a:ext cx="123413" cy="119986"/>
      </dsp:txXfrm>
    </dsp:sp>
    <dsp:sp modelId="{3B4C478E-4064-6347-8A12-7F71D43E2DB1}">
      <dsp:nvSpPr>
        <dsp:cNvPr id="0" name=""/>
        <dsp:cNvSpPr/>
      </dsp:nvSpPr>
      <dsp:spPr>
        <a:xfrm>
          <a:off x="908449" y="686023"/>
          <a:ext cx="1828353" cy="45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EDA</a:t>
          </a:r>
        </a:p>
      </dsp:txBody>
      <dsp:txXfrm>
        <a:off x="921837" y="699411"/>
        <a:ext cx="1801577" cy="430312"/>
      </dsp:txXfrm>
    </dsp:sp>
    <dsp:sp modelId="{AE09F089-925C-0744-8303-2D2C511AE24F}">
      <dsp:nvSpPr>
        <dsp:cNvPr id="0" name=""/>
        <dsp:cNvSpPr/>
      </dsp:nvSpPr>
      <dsp:spPr>
        <a:xfrm rot="5400000">
          <a:off x="1736922" y="1154538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171678"/>
        <a:ext cx="123413" cy="119986"/>
      </dsp:txXfrm>
    </dsp:sp>
    <dsp:sp modelId="{2CCDA7F5-561D-3D45-9881-419695009CFA}">
      <dsp:nvSpPr>
        <dsp:cNvPr id="0" name=""/>
        <dsp:cNvSpPr/>
      </dsp:nvSpPr>
      <dsp:spPr>
        <a:xfrm>
          <a:off x="908449" y="1371655"/>
          <a:ext cx="1828353" cy="457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Text Pre-processing</a:t>
          </a:r>
        </a:p>
      </dsp:txBody>
      <dsp:txXfrm>
        <a:off x="921837" y="1385043"/>
        <a:ext cx="1801577" cy="430312"/>
      </dsp:txXfrm>
    </dsp:sp>
    <dsp:sp modelId="{C8BF13C8-EE84-1D4F-AFFA-7781B2051337}">
      <dsp:nvSpPr>
        <dsp:cNvPr id="0" name=""/>
        <dsp:cNvSpPr/>
      </dsp:nvSpPr>
      <dsp:spPr>
        <a:xfrm rot="5400000">
          <a:off x="1736922" y="1840171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857311"/>
        <a:ext cx="123413" cy="119986"/>
      </dsp:txXfrm>
    </dsp:sp>
    <dsp:sp modelId="{CDE20550-91C1-0247-A840-D4689C39F94C}">
      <dsp:nvSpPr>
        <dsp:cNvPr id="0" name=""/>
        <dsp:cNvSpPr/>
      </dsp:nvSpPr>
      <dsp:spPr>
        <a:xfrm>
          <a:off x="908449" y="2057288"/>
          <a:ext cx="1828353" cy="457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Analysis</a:t>
          </a:r>
        </a:p>
      </dsp:txBody>
      <dsp:txXfrm>
        <a:off x="921837" y="2070676"/>
        <a:ext cx="1801577" cy="430312"/>
      </dsp:txXfrm>
    </dsp:sp>
    <dsp:sp modelId="{F6EEADC5-62DF-574C-A66A-97DE9E55368E}">
      <dsp:nvSpPr>
        <dsp:cNvPr id="0" name=""/>
        <dsp:cNvSpPr/>
      </dsp:nvSpPr>
      <dsp:spPr>
        <a:xfrm rot="5400000">
          <a:off x="1736922" y="2525803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2542943"/>
        <a:ext cx="123413" cy="119986"/>
      </dsp:txXfrm>
    </dsp:sp>
    <dsp:sp modelId="{2D7C3198-52ED-DC4A-B814-D42DECD16039}">
      <dsp:nvSpPr>
        <dsp:cNvPr id="0" name=""/>
        <dsp:cNvSpPr/>
      </dsp:nvSpPr>
      <dsp:spPr>
        <a:xfrm>
          <a:off x="908449" y="2742920"/>
          <a:ext cx="1828353" cy="4570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NLP</a:t>
          </a:r>
        </a:p>
      </dsp:txBody>
      <dsp:txXfrm>
        <a:off x="921837" y="2756308"/>
        <a:ext cx="1801577" cy="4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irichlet_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why-were-sharing-3-million-russian-troll-twe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vethirtyeight/russian-troll-tweets/" TargetMode="External"/><Relationship Id="rId3" Type="http://schemas.openxmlformats.org/officeDocument/2006/relationships/hyperlink" Target="https://fivethirtyeight.com/features/why-were-sharing-3-million-russian-troll-twe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Examining the Influence and Reach of the Russian Troll </a:t>
            </a:r>
            <a:r>
              <a:rPr lang="en-US" sz="3200" dirty="0" smtClean="0">
                <a:effectLst/>
              </a:rPr>
              <a:t>Factory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2 Project</a:t>
            </a:r>
          </a:p>
          <a:p>
            <a:r>
              <a:rPr lang="en-US" sz="1400" dirty="0" smtClean="0"/>
              <a:t>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90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Analysis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418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NLP - </a:t>
            </a:r>
            <a:r>
              <a:rPr lang="en-US" sz="3600" dirty="0"/>
              <a:t>Latent </a:t>
            </a:r>
            <a:r>
              <a:rPr lang="en-US" sz="3600" dirty="0" err="1"/>
              <a:t>Dirichlet</a:t>
            </a:r>
            <a:r>
              <a:rPr lang="en-US" sz="3600" dirty="0"/>
              <a:t> </a:t>
            </a:r>
            <a:r>
              <a:rPr lang="en-US" sz="3600" dirty="0" smtClean="0"/>
              <a:t>Allocation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04959" cy="336930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  <a:r>
              <a:rPr lang="en-US" dirty="0"/>
              <a:t> </a:t>
            </a:r>
            <a:r>
              <a:rPr lang="en-US" dirty="0" smtClean="0"/>
              <a:t>is the topic modeling algorithm that was used</a:t>
            </a:r>
            <a:r>
              <a:rPr lang="en-US" sz="1900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U</a:t>
            </a:r>
            <a:r>
              <a:rPr lang="en-US" sz="1800" dirty="0" smtClean="0"/>
              <a:t>sed </a:t>
            </a:r>
            <a:r>
              <a:rPr lang="en-US" sz="1800" dirty="0"/>
              <a:t>to classify text in a document and assign it to a particular topic.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</a:t>
            </a:r>
            <a:r>
              <a:rPr lang="en-US" sz="1800" dirty="0" smtClean="0"/>
              <a:t>uilds </a:t>
            </a:r>
            <a:r>
              <a:rPr lang="en-US" sz="1800" dirty="0"/>
              <a:t>a “topic per document” model and “words per topic” model, modeled as </a:t>
            </a:r>
            <a:r>
              <a:rPr lang="en-US" sz="1800" u="sng" dirty="0">
                <a:hlinkClick r:id="rId2"/>
              </a:rPr>
              <a:t>Dirichlet distributions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Requires a sparse vector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Created a bag-of-words </a:t>
            </a:r>
            <a:r>
              <a:rPr lang="en-US" sz="1600" dirty="0"/>
              <a:t>document representation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Used </a:t>
            </a:r>
            <a:r>
              <a:rPr lang="en-US" sz="2000" dirty="0" err="1" smtClean="0"/>
              <a:t>Gensim</a:t>
            </a:r>
            <a:r>
              <a:rPr lang="en-US" sz="2000" dirty="0" smtClean="0"/>
              <a:t> NLP Library</a:t>
            </a:r>
            <a:endParaRPr lang="en-US" sz="20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269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Topic Modeling Results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r>
              <a:rPr lang="en-US" dirty="0" smtClean="0"/>
              <a:t>Sample output:</a:t>
            </a:r>
          </a:p>
          <a:p>
            <a:pPr marL="320040" lvl="1" indent="0">
              <a:buNone/>
            </a:pPr>
            <a:r>
              <a:rPr lang="en-US" dirty="0" smtClean="0"/>
              <a:t>1 </a:t>
            </a:r>
            <a:r>
              <a:rPr lang="en-US" dirty="0"/>
              <a:t>--- (1, '0.041*"trump" + 0.013*"</a:t>
            </a:r>
            <a:r>
              <a:rPr lang="en-US" dirty="0" err="1"/>
              <a:t>obama</a:t>
            </a:r>
            <a:r>
              <a:rPr lang="en-US" dirty="0"/>
              <a:t>" + 0.013*"</a:t>
            </a:r>
            <a:r>
              <a:rPr lang="en-US" dirty="0" err="1"/>
              <a:t>hillary</a:t>
            </a:r>
            <a:r>
              <a:rPr lang="en-US" dirty="0"/>
              <a:t>" + 0.013*"</a:t>
            </a:r>
            <a:r>
              <a:rPr lang="en-US" dirty="0" err="1"/>
              <a:t>clinton</a:t>
            </a:r>
            <a:r>
              <a:rPr lang="en-US" dirty="0"/>
              <a:t>" + 0.011*"president" + 0.009*"say" + 0.009*"</a:t>
            </a:r>
            <a:r>
              <a:rPr lang="en-US" dirty="0" err="1"/>
              <a:t>american</a:t>
            </a:r>
            <a:r>
              <a:rPr lang="en-US" dirty="0"/>
              <a:t>" + 0.008*"</a:t>
            </a:r>
            <a:r>
              <a:rPr lang="en-US" dirty="0" err="1"/>
              <a:t>donald</a:t>
            </a:r>
            <a:r>
              <a:rPr lang="en-US" dirty="0"/>
              <a:t>" + 0.007*"vote" + 0.007*"state"'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1800" dirty="0" smtClean="0"/>
              <a:t>F</a:t>
            </a:r>
            <a:r>
              <a:rPr lang="en-US" sz="1800" dirty="0" smtClean="0"/>
              <a:t>irst </a:t>
            </a:r>
            <a:r>
              <a:rPr lang="en-US" sz="1800" dirty="0"/>
              <a:t>digit is the topic </a:t>
            </a:r>
            <a:r>
              <a:rPr lang="en-US" sz="1800" dirty="0" smtClean="0"/>
              <a:t>number (i.e., 1)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T</a:t>
            </a:r>
            <a:r>
              <a:rPr lang="en-US" sz="1800" dirty="0" smtClean="0"/>
              <a:t>op </a:t>
            </a:r>
            <a:r>
              <a:rPr lang="en-US" sz="1800" dirty="0"/>
              <a:t>10 keywords that contribute to this topic are </a:t>
            </a:r>
            <a:r>
              <a:rPr lang="en-US" sz="1800" dirty="0" smtClean="0"/>
              <a:t>listed</a:t>
            </a:r>
            <a:r>
              <a:rPr lang="en-US" sz="1800" dirty="0"/>
              <a:t> </a:t>
            </a:r>
            <a:r>
              <a:rPr lang="en-US" sz="1800" dirty="0" smtClean="0"/>
              <a:t>(i.e., </a:t>
            </a:r>
            <a:r>
              <a:rPr lang="en-US" sz="1800" dirty="0"/>
              <a:t>"</a:t>
            </a:r>
            <a:r>
              <a:rPr lang="en-US" sz="1800" dirty="0" smtClean="0"/>
              <a:t>trump”, </a:t>
            </a:r>
            <a:r>
              <a:rPr lang="en-US" sz="1800" dirty="0"/>
              <a:t>"</a:t>
            </a:r>
            <a:r>
              <a:rPr lang="en-US" sz="1800" dirty="0" err="1" smtClean="0"/>
              <a:t>obama</a:t>
            </a:r>
            <a:r>
              <a:rPr lang="en-US" sz="1800" dirty="0" smtClean="0"/>
              <a:t>”)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Preceded by </a:t>
            </a:r>
            <a:r>
              <a:rPr lang="en-US" sz="1800" dirty="0"/>
              <a:t>the weight of keyword on the topic</a:t>
            </a:r>
            <a:r>
              <a:rPr lang="en-US" sz="1800" dirty="0"/>
              <a:t> </a:t>
            </a:r>
            <a:r>
              <a:rPr lang="en-US" sz="1800" dirty="0" smtClean="0"/>
              <a:t>(i.e., 0.041)</a:t>
            </a:r>
            <a:endParaRPr lang="en-US" sz="19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546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350" y="1981217"/>
            <a:ext cx="3543300" cy="30156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Output Word Cloud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Visualization of the topic modeling results can help understanding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81217"/>
            <a:ext cx="3543300" cy="301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7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err="1" smtClean="0"/>
              <a:t>PyLDAvis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Better, interactive way to visualize LDA output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10" y="1801412"/>
            <a:ext cx="4573213" cy="27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97424" y="1738160"/>
            <a:ext cx="3788410" cy="330685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12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Right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12" y="1129341"/>
            <a:ext cx="4659312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Right Troll group appears to be strongly right-wing in their </a:t>
            </a:r>
            <a:r>
              <a:rPr lang="en-US" sz="1800" dirty="0" err="1"/>
              <a:t>hashtag</a:t>
            </a:r>
            <a:r>
              <a:rPr lang="en-US" sz="1800" dirty="0"/>
              <a:t> and topical themes, attacking Democrats, Barack Obama, Hillary Clinton, and </a:t>
            </a:r>
            <a:r>
              <a:rPr lang="en-US" sz="1800" dirty="0" smtClean="0"/>
              <a:t>their supporters.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Echo Donald </a:t>
            </a:r>
            <a:r>
              <a:rPr lang="en-US" sz="1800" dirty="0"/>
              <a:t>Trump’s themes of #MAGA (Make America Great Again) and #2a (Second Amendment).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However</a:t>
            </a:r>
            <a:r>
              <a:rPr lang="en-US" sz="1800" dirty="0"/>
              <a:t>, the Right Troll group members also sometimes tweeted divisive messages about the Republican party as well.</a:t>
            </a:r>
            <a:r>
              <a:rPr lang="en-US" sz="1800" dirty="0"/>
              <a:t> </a:t>
            </a:r>
            <a:endParaRPr lang="en-US" sz="19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4" y="1738160"/>
            <a:ext cx="3788410" cy="3224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0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Left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4283025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Left Troll group played the foil to the Right Troll group, focusing on identity politics and the issues related to identity politics that were designed to provoke and inflame.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The </a:t>
            </a:r>
            <a:r>
              <a:rPr lang="en-US" sz="1800" dirty="0" err="1"/>
              <a:t>hashtags</a:t>
            </a:r>
            <a:r>
              <a:rPr lang="en-US" sz="1800" dirty="0"/>
              <a:t> reflect the strategy of this group, with common </a:t>
            </a:r>
            <a:r>
              <a:rPr lang="en-US" sz="1800" dirty="0" err="1"/>
              <a:t>hashtags</a:t>
            </a:r>
            <a:r>
              <a:rPr lang="en-US" sz="1800" dirty="0"/>
              <a:t> like #</a:t>
            </a:r>
            <a:r>
              <a:rPr lang="en-US" sz="1800" dirty="0" err="1"/>
              <a:t>BlackLivesMatter</a:t>
            </a:r>
            <a:r>
              <a:rPr lang="en-US" sz="1800" dirty="0"/>
              <a:t> and #</a:t>
            </a:r>
            <a:r>
              <a:rPr lang="en-US" sz="1800" dirty="0" err="1"/>
              <a:t>BlackSkinIsNotACrime</a:t>
            </a:r>
            <a:r>
              <a:rPr lang="en-US" sz="1800" dirty="0"/>
              <a:t>.  Topical themes focused on #</a:t>
            </a:r>
            <a:r>
              <a:rPr lang="en-US" sz="1800" dirty="0" err="1"/>
              <a:t>PoliceBrutality</a:t>
            </a:r>
            <a:r>
              <a:rPr lang="en-US" sz="1800" dirty="0"/>
              <a:t>, which was a central issues during this time period.</a:t>
            </a:r>
            <a:r>
              <a:rPr lang="en-US" sz="1800" dirty="0"/>
              <a:t> </a:t>
            </a:r>
            <a:endParaRPr lang="en-US" sz="1900" dirty="0"/>
          </a:p>
        </p:txBody>
      </p:sp>
      <p:grpSp>
        <p:nvGrpSpPr>
          <p:cNvPr id="6" name="Group 5"/>
          <p:cNvGrpSpPr/>
          <p:nvPr/>
        </p:nvGrpSpPr>
        <p:grpSpPr>
          <a:xfrm>
            <a:off x="5301460" y="1876675"/>
            <a:ext cx="3494188" cy="3086016"/>
            <a:chOff x="4819341" y="1641475"/>
            <a:chExt cx="4114800" cy="3549064"/>
          </a:xfrm>
        </p:grpSpPr>
        <p:sp>
          <p:nvSpPr>
            <p:cNvPr id="5" name="Rectangle 4"/>
            <p:cNvSpPr/>
            <p:nvPr/>
          </p:nvSpPr>
          <p:spPr>
            <a:xfrm>
              <a:off x="4819341" y="1641475"/>
              <a:ext cx="4114800" cy="350202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41" y="1688515"/>
              <a:ext cx="4114800" cy="35020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665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99030" cy="3369303"/>
          </a:xfrm>
        </p:spPr>
        <p:txBody>
          <a:bodyPr>
            <a:noAutofit/>
          </a:bodyPr>
          <a:lstStyle/>
          <a:p>
            <a:r>
              <a:rPr lang="en-US" sz="1800" dirty="0"/>
              <a:t>The conclusions drawn from this analysis are less definitive than I had hoped, but several findings contradicted the assumptions held at the start of this analysis project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Expected </a:t>
            </a:r>
            <a:r>
              <a:rPr lang="en-US" sz="1800" dirty="0"/>
              <a:t>a much larger “echo chamber” of trolls amplifying other trolls’ </a:t>
            </a:r>
            <a:r>
              <a:rPr lang="en-US" sz="1800" dirty="0" smtClean="0"/>
              <a:t>messages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only 1,739 </a:t>
            </a:r>
            <a:r>
              <a:rPr lang="en-US" dirty="0"/>
              <a:t>trolls amplifying other troll </a:t>
            </a:r>
            <a:r>
              <a:rPr lang="en-US" dirty="0" smtClean="0"/>
              <a:t>users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265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7504959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Russian </a:t>
            </a:r>
            <a:r>
              <a:rPr lang="en-US" dirty="0"/>
              <a:t>trolls didn’t appear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supporting </a:t>
            </a:r>
            <a:r>
              <a:rPr lang="en-US" dirty="0"/>
              <a:t>any one </a:t>
            </a:r>
            <a:r>
              <a:rPr lang="en-US" dirty="0" smtClean="0"/>
              <a:t>candidate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intent on sowing confusion,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disinformation </a:t>
            </a:r>
            <a:r>
              <a:rPr lang="en-US" dirty="0"/>
              <a:t>and divisiveness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Both Left Trolls and Right Trolls communicated messages intended to divide within that Left or Right audience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it became clear that Donald Trump was </a:t>
            </a:r>
            <a:r>
              <a:rPr lang="en-US" dirty="0" smtClean="0"/>
              <a:t>the Republican </a:t>
            </a:r>
            <a:r>
              <a:rPr lang="en-US" dirty="0"/>
              <a:t>nominee, </a:t>
            </a:r>
            <a:r>
              <a:rPr lang="en-US" dirty="0" smtClean="0"/>
              <a:t>Russian </a:t>
            </a:r>
            <a:r>
              <a:rPr lang="en-US" dirty="0"/>
              <a:t>Trolls aligned behind Trump and against Clinton. 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Aligns </a:t>
            </a:r>
            <a:r>
              <a:rPr lang="en-US" dirty="0"/>
              <a:t>with </a:t>
            </a:r>
            <a:r>
              <a:rPr lang="en-US" dirty="0" smtClean="0"/>
              <a:t>intelligence reporting</a:t>
            </a:r>
            <a:endParaRPr lang="en-US" dirty="0"/>
          </a:p>
        </p:txBody>
      </p:sp>
      <p:sp>
        <p:nvSpPr>
          <p:cNvPr id="4" name="Text Box 14"/>
          <p:cNvSpPr txBox="1"/>
          <p:nvPr/>
        </p:nvSpPr>
        <p:spPr>
          <a:xfrm>
            <a:off x="5569132" y="1265872"/>
            <a:ext cx="3132440" cy="7962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ISSUE: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RacialJustice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SOLUTION: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BernieSanders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http://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t.co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eumRjEvxrC</a:t>
            </a:r>
            <a:endParaRPr lang="en-US" sz="1400" dirty="0">
              <a:solidFill>
                <a:schemeClr val="tx1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the lead up to the 2016 US Election, and for a short time afterwards, social media users in he US were targeted by a disinformation campaign by a Russian “troll factory,” designed to “sow disinformation and discord into American politics via social </a:t>
            </a:r>
            <a:r>
              <a:rPr lang="en-US" dirty="0" smtClean="0"/>
              <a:t>media</a:t>
            </a:r>
            <a:r>
              <a:rPr lang="en-US" dirty="0"/>
              <a:t>.</a:t>
            </a:r>
            <a:r>
              <a:rPr lang="en-US" dirty="0" smtClean="0"/>
              <a:t>”</a:t>
            </a:r>
            <a:r>
              <a:rPr lang="en-US" baseline="30000" dirty="0" smtClean="0"/>
              <a:t>1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smtClean="0"/>
              <a:t>1. </a:t>
            </a:r>
            <a:r>
              <a:rPr lang="en-US" sz="1100" dirty="0" err="1" smtClean="0"/>
              <a:t>FiveThirtyEight.com</a:t>
            </a:r>
            <a:r>
              <a:rPr lang="en-US" sz="1100" dirty="0"/>
              <a:t>, </a:t>
            </a:r>
            <a:r>
              <a:rPr lang="en-US" sz="1100" u="sng" dirty="0">
                <a:hlinkClick r:id="rId2"/>
              </a:rPr>
              <a:t>Why We’re Sharing 3 Million Russian Troll Tweets</a:t>
            </a:r>
            <a:r>
              <a:rPr lang="en-US" sz="1100" dirty="0"/>
              <a:t>, July 31, 2018 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328335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will use the Tweets to explore questions about the nature of the disinformation campaign, such as</a:t>
            </a:r>
            <a:r>
              <a:rPr lang="en-US" dirty="0" smtClean="0"/>
              <a:t>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increase in frequency or volume around the time of major events?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other trolls </a:t>
            </a:r>
            <a:r>
              <a:rPr lang="en-US" sz="1600" dirty="0" err="1"/>
              <a:t>retweet</a:t>
            </a:r>
            <a:r>
              <a:rPr lang="en-US" sz="1600" dirty="0"/>
              <a:t> and amplify troll tweets?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clusters be made of Twitter handles/’users’ grouped with similar features?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common topics or themes be identified?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were the most-used </a:t>
            </a:r>
            <a:r>
              <a:rPr lang="en-US" sz="1600" dirty="0" err="1"/>
              <a:t>hashtags</a:t>
            </a:r>
            <a:r>
              <a:rPr lang="en-US" sz="1600" dirty="0"/>
              <a:t>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predominantly support one candidate or political party, or seek to undermine the </a:t>
            </a: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88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19192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By exploring the patterns, topics and methods of the disinformation campaign, I will seek to create insight into these efforts and understand how to recognize, identify and potentially avoid future disinformation attacks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18368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My client for this project is the American voter, and I intend to provide analysis to aid them in discerning manufactured disinformation from “real” opinion and information.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I will be using for this project is data that has been made available to the public by Five Thirty Eight, </a:t>
            </a:r>
            <a:r>
              <a:rPr lang="en-US" dirty="0">
                <a:hlinkClick r:id="rId2"/>
              </a:rPr>
              <a:t>on their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was originally gathered by two professors at Clemson University; Darren </a:t>
            </a:r>
            <a:r>
              <a:rPr lang="en-US" dirty="0" err="1"/>
              <a:t>Linvill</a:t>
            </a:r>
            <a:r>
              <a:rPr lang="en-US" dirty="0"/>
              <a:t> and Patrick Warren, and shared with </a:t>
            </a:r>
            <a:r>
              <a:rPr lang="en-US" dirty="0" err="1"/>
              <a:t>FiveThirtyEight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sz="1200" dirty="0" smtClean="0"/>
              <a:t>“Using </a:t>
            </a:r>
            <a:r>
              <a:rPr lang="en-US" sz="1200" dirty="0"/>
              <a:t>advanced social media tracking software, they pulled the tweets from thousands of accounts that Twitter has acknowledged as being associated with the IRA. The professors shared their data with </a:t>
            </a:r>
            <a:r>
              <a:rPr lang="en-US" sz="1200" dirty="0" err="1"/>
              <a:t>FiveThirtyEight</a:t>
            </a:r>
            <a:r>
              <a:rPr lang="en-US" sz="1200" dirty="0"/>
              <a:t> in the hope that other researchers, and the broader public, will explore it and share what they find</a:t>
            </a:r>
            <a:r>
              <a:rPr lang="en-US" sz="1200" dirty="0" smtClean="0"/>
              <a:t>.” </a:t>
            </a:r>
          </a:p>
          <a:p>
            <a:pPr marL="320040"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FiveThirtyEight.com</a:t>
            </a:r>
            <a:r>
              <a:rPr lang="en-US" sz="1200" dirty="0"/>
              <a:t>, </a:t>
            </a:r>
            <a:r>
              <a:rPr lang="en-US" sz="1200" u="sng" dirty="0">
                <a:hlinkClick r:id="rId3"/>
              </a:rPr>
              <a:t>Why We’re Sharing 3 Million Russian Troll Tweets</a:t>
            </a:r>
            <a:r>
              <a:rPr lang="en-US" sz="1200" dirty="0"/>
              <a:t>, July 31, 2018)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NLP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63" y="1253787"/>
            <a:ext cx="4907644" cy="2768109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0036941"/>
              </p:ext>
            </p:extLst>
          </p:nvPr>
        </p:nvGraphicFramePr>
        <p:xfrm>
          <a:off x="270454" y="1253788"/>
          <a:ext cx="364525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  <a:p>
            <a:r>
              <a:rPr lang="en-US" dirty="0" smtClean="0"/>
              <a:t>As a result, the </a:t>
            </a:r>
            <a:r>
              <a:rPr lang="en-US" dirty="0"/>
              <a:t>data was split into 13 separate CSV files.  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was written to iterate over each CSV file in the directory, and append each file into one CSV file.  The single file was then read into a single dataframe containing all ~ 3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8752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8158</TotalTime>
  <Words>806</Words>
  <Application>Microsoft Macintosh PowerPoint</Application>
  <PresentationFormat>On-screen Show (16:9)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Examining the Influence and Reach of the Russian Troll Factory</vt:lpstr>
      <vt:lpstr>Problem Statement</vt:lpstr>
      <vt:lpstr>Project Objective</vt:lpstr>
      <vt:lpstr>Project Objective</vt:lpstr>
      <vt:lpstr>Client</vt:lpstr>
      <vt:lpstr>Data Sources</vt:lpstr>
      <vt:lpstr>NLP Analysis Process</vt:lpstr>
      <vt:lpstr>Data Wrangling</vt:lpstr>
      <vt:lpstr>EDA</vt:lpstr>
      <vt:lpstr>Text Pre-processing</vt:lpstr>
      <vt:lpstr>Analysis</vt:lpstr>
      <vt:lpstr>NLP - Latent Dirichlet Allocation</vt:lpstr>
      <vt:lpstr>LDA Topic Modeling Results</vt:lpstr>
      <vt:lpstr>LDA Output Word Cloud</vt:lpstr>
      <vt:lpstr>PyLDAvis</vt:lpstr>
      <vt:lpstr>Right Troll Group</vt:lpstr>
      <vt:lpstr>Left Troll Group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105</cp:revision>
  <dcterms:created xsi:type="dcterms:W3CDTF">2019-02-25T03:24:10Z</dcterms:created>
  <dcterms:modified xsi:type="dcterms:W3CDTF">2019-04-08T18:10:51Z</dcterms:modified>
</cp:coreProperties>
</file>