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4" r:id="rId5"/>
    <p:sldId id="263" r:id="rId6"/>
    <p:sldId id="260" r:id="rId7"/>
    <p:sldId id="266" r:id="rId8"/>
    <p:sldId id="261" r:id="rId9"/>
    <p:sldId id="265" r:id="rId10"/>
    <p:sldId id="267" r:id="rId11"/>
    <p:sldId id="268" r:id="rId12"/>
    <p:sldId id="259" r:id="rId13"/>
    <p:sldId id="269" r:id="rId14"/>
    <p:sldId id="270" r:id="rId15"/>
    <p:sldId id="271" r:id="rId16"/>
    <p:sldId id="272" r:id="rId17"/>
    <p:sldId id="273"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EFC67EF-5B31-4141-B10F-3F1D01815135}">
          <p14:sldIdLst>
            <p14:sldId id="257"/>
            <p14:sldId id="258"/>
            <p14:sldId id="262"/>
            <p14:sldId id="264"/>
            <p14:sldId id="263"/>
            <p14:sldId id="260"/>
            <p14:sldId id="266"/>
            <p14:sldId id="261"/>
            <p14:sldId id="265"/>
            <p14:sldId id="267"/>
            <p14:sldId id="268"/>
            <p14:sldId id="259"/>
          </p14:sldIdLst>
        </p14:section>
        <p14:section name="AMI" id="{FE8F9A97-1941-437C-B397-604926C627F3}">
          <p14:sldIdLst>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105" d="100"/>
          <a:sy n="105" d="100"/>
        </p:scale>
        <p:origin x="11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09200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2629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47332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85240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8929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882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0834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91884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66263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4528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370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34960-004D-483C-9939-42819B08A455}" type="datetimeFigureOut">
              <a:rPr lang="zh-TW" altLang="en-US" smtClean="0"/>
              <a:t>2022/3/10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416775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0079661120301841#b0810" TargetMode="External"/><Relationship Id="rId7" Type="http://schemas.openxmlformats.org/officeDocument/2006/relationships/hyperlink" Target="https://www.sciencedirect.com/science/article/pii/S0079661120301841#b0435" TargetMode="External"/><Relationship Id="rId2" Type="http://schemas.openxmlformats.org/officeDocument/2006/relationships/hyperlink" Target="https://www.sciencedirect.com/science/article/pii/S0079661120301841#b0310" TargetMode="External"/><Relationship Id="rId1" Type="http://schemas.openxmlformats.org/officeDocument/2006/relationships/slideLayout" Target="../slideLayouts/slideLayout6.xml"/><Relationship Id="rId6" Type="http://schemas.openxmlformats.org/officeDocument/2006/relationships/hyperlink" Target="https://www.sciencedirect.com/science/article/pii/S0079661120301841#b0545" TargetMode="External"/><Relationship Id="rId5" Type="http://schemas.openxmlformats.org/officeDocument/2006/relationships/hyperlink" Target="https://www.sciencedirect.com/science/article/pii/S0079661120301841#b0270" TargetMode="External"/><Relationship Id="rId4" Type="http://schemas.openxmlformats.org/officeDocument/2006/relationships/hyperlink" Target="https://www.sciencedirect.com/science/article/pii/S0079661120301841#b058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GPSC_LIM food web</a:t>
            </a:r>
            <a:endParaRPr lang="zh-TW" altLang="en-US" dirty="0"/>
          </a:p>
        </p:txBody>
      </p:sp>
      <p:sp>
        <p:nvSpPr>
          <p:cNvPr id="4" name="副標題 3"/>
          <p:cNvSpPr>
            <a:spLocks noGrp="1"/>
          </p:cNvSpPr>
          <p:nvPr>
            <p:ph type="subTitle" idx="1"/>
          </p:nvPr>
        </p:nvSpPr>
        <p:spPr/>
        <p:txBody>
          <a:bodyPr/>
          <a:lstStyle/>
          <a:p>
            <a:r>
              <a:rPr lang="en-US" altLang="zh-TW" dirty="0" smtClean="0"/>
              <a:t>Part 3: Network Indices</a:t>
            </a:r>
          </a:p>
          <a:p>
            <a:endParaRPr lang="zh-TW" altLang="en-US" dirty="0"/>
          </a:p>
        </p:txBody>
      </p:sp>
    </p:spTree>
    <p:extLst>
      <p:ext uri="{BB962C8B-B14F-4D97-AF65-F5344CB8AC3E}">
        <p14:creationId xmlns:p14="http://schemas.microsoft.com/office/powerpoint/2010/main" val="4535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4" name="矩形 3"/>
          <p:cNvSpPr/>
          <p:nvPr/>
        </p:nvSpPr>
        <p:spPr>
          <a:xfrm>
            <a:off x="189372" y="3613666"/>
            <a:ext cx="2301464" cy="369332"/>
          </a:xfrm>
          <a:prstGeom prst="rect">
            <a:avLst/>
          </a:prstGeom>
        </p:spPr>
        <p:txBody>
          <a:bodyPr wrap="none">
            <a:spAutoFit/>
          </a:bodyPr>
          <a:lstStyle/>
          <a:p>
            <a:r>
              <a:rPr lang="en-US" altLang="zh-TW" b="1" dirty="0" err="1" smtClean="0"/>
              <a:t>Stratmann</a:t>
            </a:r>
            <a:r>
              <a:rPr lang="en-US" altLang="zh-TW" b="1" dirty="0" smtClean="0"/>
              <a:t> et al., 2018</a:t>
            </a:r>
            <a:endParaRPr lang="zh-TW" altLang="en-US" b="1" dirty="0"/>
          </a:p>
        </p:txBody>
      </p:sp>
      <p:sp>
        <p:nvSpPr>
          <p:cNvPr id="7" name="矩形 6"/>
          <p:cNvSpPr/>
          <p:nvPr/>
        </p:nvSpPr>
        <p:spPr>
          <a:xfrm>
            <a:off x="189372" y="4093007"/>
            <a:ext cx="11078645" cy="1477328"/>
          </a:xfrm>
          <a:prstGeom prst="rect">
            <a:avLst/>
          </a:prstGeom>
        </p:spPr>
        <p:txBody>
          <a:bodyPr wrap="square">
            <a:spAutoFit/>
          </a:bodyPr>
          <a:lstStyle/>
          <a:p>
            <a:r>
              <a:rPr lang="en-US" altLang="zh-TW" dirty="0">
                <a:solidFill>
                  <a:srgbClr val="2E2E2E"/>
                </a:solidFill>
              </a:rPr>
              <a:t>The network index </a:t>
            </a:r>
            <a:r>
              <a:rPr lang="en-US" altLang="zh-TW" dirty="0" smtClean="0">
                <a:solidFill>
                  <a:srgbClr val="2E2E2E"/>
                </a:solidFill>
              </a:rPr>
              <a:t>T.. fraction </a:t>
            </a:r>
            <a:r>
              <a:rPr lang="en-US" altLang="zh-TW" dirty="0">
                <a:solidFill>
                  <a:srgbClr val="2E2E2E"/>
                </a:solidFill>
              </a:rPr>
              <a:t>was </a:t>
            </a:r>
            <a:r>
              <a:rPr lang="en-US" altLang="zh-TW" dirty="0" smtClean="0">
                <a:solidFill>
                  <a:srgbClr val="2E2E2E"/>
                </a:solidFill>
              </a:rPr>
              <a:t>compared: </a:t>
            </a:r>
          </a:p>
          <a:p>
            <a:pPr marL="285750" indent="-285750">
              <a:buFont typeface="Arial" panose="020B0604020202020204" pitchFamily="34" charset="0"/>
              <a:buChar char="•"/>
            </a:pPr>
            <a:r>
              <a:rPr lang="en-US" altLang="zh-TW" dirty="0" smtClean="0">
                <a:solidFill>
                  <a:srgbClr val="2E2E2E"/>
                </a:solidFill>
              </a:rPr>
              <a:t>T..(side A)/T..(side B) </a:t>
            </a:r>
          </a:p>
          <a:p>
            <a:r>
              <a:rPr lang="en-US" altLang="zh-TW" dirty="0" smtClean="0">
                <a:solidFill>
                  <a:srgbClr val="2E2E2E"/>
                </a:solidFill>
              </a:rPr>
              <a:t>When </a:t>
            </a:r>
            <a:r>
              <a:rPr lang="en-US" altLang="zh-TW" dirty="0">
                <a:solidFill>
                  <a:srgbClr val="2E2E2E"/>
                </a:solidFill>
              </a:rPr>
              <a:t>this fraction is &gt; </a:t>
            </a:r>
            <a:r>
              <a:rPr lang="en-US" altLang="zh-TW" dirty="0" smtClean="0">
                <a:solidFill>
                  <a:srgbClr val="2E2E2E"/>
                </a:solidFill>
              </a:rPr>
              <a:t>0.95, the </a:t>
            </a:r>
            <a:r>
              <a:rPr lang="en-US" altLang="zh-TW" dirty="0">
                <a:solidFill>
                  <a:srgbClr val="2E2E2E"/>
                </a:solidFill>
              </a:rPr>
              <a:t>difference in “total system throughput” between the </a:t>
            </a:r>
            <a:r>
              <a:rPr lang="en-US" altLang="zh-TW" dirty="0" smtClean="0">
                <a:solidFill>
                  <a:srgbClr val="2E2E2E"/>
                </a:solidFill>
              </a:rPr>
              <a:t>two food </a:t>
            </a:r>
            <a:r>
              <a:rPr lang="en-US" altLang="zh-TW" dirty="0">
                <a:solidFill>
                  <a:srgbClr val="2E2E2E"/>
                </a:solidFill>
              </a:rPr>
              <a:t>webs from the same sampling event is considered significantly different (van </a:t>
            </a:r>
            <a:r>
              <a:rPr lang="en-US" altLang="zh-TW" dirty="0" err="1">
                <a:solidFill>
                  <a:srgbClr val="2E2E2E"/>
                </a:solidFill>
              </a:rPr>
              <a:t>Oevelen</a:t>
            </a:r>
            <a:r>
              <a:rPr lang="en-US" altLang="zh-TW" dirty="0">
                <a:solidFill>
                  <a:srgbClr val="2E2E2E"/>
                </a:solidFill>
              </a:rPr>
              <a:t> et al., 2011), indicating </a:t>
            </a:r>
            <a:r>
              <a:rPr lang="en-US" altLang="zh-TW" dirty="0" smtClean="0">
                <a:solidFill>
                  <a:srgbClr val="2E2E2E"/>
                </a:solidFill>
              </a:rPr>
              <a:t>that carbon </a:t>
            </a:r>
            <a:r>
              <a:rPr lang="en-US" altLang="zh-TW" dirty="0">
                <a:solidFill>
                  <a:srgbClr val="2E2E2E"/>
                </a:solidFill>
              </a:rPr>
              <a:t>flows in the food web from that specific </a:t>
            </a:r>
            <a:r>
              <a:rPr lang="en-US" altLang="zh-TW" dirty="0" smtClean="0">
                <a:solidFill>
                  <a:srgbClr val="2E2E2E"/>
                </a:solidFill>
              </a:rPr>
              <a:t>sampling event </a:t>
            </a:r>
            <a:r>
              <a:rPr lang="en-US" altLang="zh-TW" dirty="0">
                <a:solidFill>
                  <a:srgbClr val="2E2E2E"/>
                </a:solidFill>
              </a:rPr>
              <a:t>have not recovered from the experimental disturbance.</a:t>
            </a:r>
            <a:endParaRPr lang="en-US" altLang="zh-TW" dirty="0">
              <a:solidFill>
                <a:srgbClr val="2E2E2E"/>
              </a:solidFill>
            </a:endParaRPr>
          </a:p>
        </p:txBody>
      </p:sp>
      <p:sp>
        <p:nvSpPr>
          <p:cNvPr id="8" name="矩形 7"/>
          <p:cNvSpPr/>
          <p:nvPr/>
        </p:nvSpPr>
        <p:spPr>
          <a:xfrm>
            <a:off x="189372" y="1067920"/>
            <a:ext cx="2126672" cy="369332"/>
          </a:xfrm>
          <a:prstGeom prst="rect">
            <a:avLst/>
          </a:prstGeom>
        </p:spPr>
        <p:txBody>
          <a:bodyPr wrap="none">
            <a:spAutoFit/>
          </a:bodyPr>
          <a:lstStyle/>
          <a:p>
            <a:r>
              <a:rPr lang="en-US" altLang="zh-TW" b="1" dirty="0" smtClean="0"/>
              <a:t>De </a:t>
            </a:r>
            <a:r>
              <a:rPr lang="en-US" altLang="zh-TW" b="1" dirty="0" err="1" smtClean="0"/>
              <a:t>Smet</a:t>
            </a:r>
            <a:r>
              <a:rPr lang="en-US" altLang="zh-TW" b="1" dirty="0" smtClean="0"/>
              <a:t> et al., 2016</a:t>
            </a:r>
            <a:endParaRPr lang="zh-TW" altLang="en-US" b="1" dirty="0"/>
          </a:p>
        </p:txBody>
      </p:sp>
      <p:sp>
        <p:nvSpPr>
          <p:cNvPr id="10" name="矩形 9"/>
          <p:cNvSpPr/>
          <p:nvPr/>
        </p:nvSpPr>
        <p:spPr>
          <a:xfrm>
            <a:off x="189372" y="1443842"/>
            <a:ext cx="11822519" cy="1754326"/>
          </a:xfrm>
          <a:prstGeom prst="rect">
            <a:avLst/>
          </a:prstGeom>
        </p:spPr>
        <p:txBody>
          <a:bodyPr wrap="square">
            <a:spAutoFit/>
          </a:bodyPr>
          <a:lstStyle/>
          <a:p>
            <a:pPr marL="285750" indent="-285750">
              <a:buFont typeface="Arial" panose="020B0604020202020204" pitchFamily="34" charset="0"/>
              <a:buChar char="•"/>
            </a:pPr>
            <a:r>
              <a:rPr lang="en-US" altLang="zh-TW" dirty="0" smtClean="0"/>
              <a:t>Total </a:t>
            </a:r>
            <a:r>
              <a:rPr lang="en-US" altLang="zh-TW" dirty="0"/>
              <a:t>system </a:t>
            </a:r>
            <a:r>
              <a:rPr lang="en-US" altLang="zh-TW" dirty="0" smtClean="0"/>
              <a:t>throughput(T..): </a:t>
            </a:r>
            <a:r>
              <a:rPr lang="en-US" altLang="zh-TW" dirty="0"/>
              <a:t>the sum of all flow magnitudes in a </a:t>
            </a:r>
            <a:r>
              <a:rPr lang="en-US" altLang="zh-TW" dirty="0" smtClean="0"/>
              <a:t>network</a:t>
            </a:r>
          </a:p>
          <a:p>
            <a:pPr marL="285750" indent="-285750">
              <a:buFont typeface="Arial" panose="020B0604020202020204" pitchFamily="34" charset="0"/>
              <a:buChar char="•"/>
            </a:pPr>
            <a:r>
              <a:rPr lang="en-US" altLang="zh-TW" dirty="0" smtClean="0"/>
              <a:t>Total </a:t>
            </a:r>
            <a:r>
              <a:rPr lang="en-US" altLang="zh-TW" dirty="0"/>
              <a:t>number of links (</a:t>
            </a:r>
            <a:r>
              <a:rPr lang="en-US" altLang="zh-TW" dirty="0" err="1"/>
              <a:t>Ltot</a:t>
            </a:r>
            <a:r>
              <a:rPr lang="en-US" altLang="zh-TW" dirty="0" smtClean="0"/>
              <a:t>)</a:t>
            </a:r>
          </a:p>
          <a:p>
            <a:pPr marL="285750" indent="-285750">
              <a:buFont typeface="Arial" panose="020B0604020202020204" pitchFamily="34" charset="0"/>
              <a:buChar char="•"/>
            </a:pPr>
            <a:r>
              <a:rPr lang="en-US" altLang="zh-TW" dirty="0" smtClean="0"/>
              <a:t>The </a:t>
            </a:r>
            <a:r>
              <a:rPr lang="en-US" altLang="zh-TW" dirty="0"/>
              <a:t>average link </a:t>
            </a:r>
            <a:r>
              <a:rPr lang="en-US" altLang="zh-TW" dirty="0" smtClean="0"/>
              <a:t>weight</a:t>
            </a:r>
            <a:r>
              <a:rPr lang="en-US" altLang="zh-TW" dirty="0">
                <a:solidFill>
                  <a:srgbClr val="111111"/>
                </a:solidFill>
              </a:rPr>
              <a:t> (</a:t>
            </a:r>
            <a:r>
              <a:rPr lang="en-US" altLang="zh-TW" dirty="0" err="1">
                <a:solidFill>
                  <a:srgbClr val="111111"/>
                </a:solidFill>
              </a:rPr>
              <a:t>Tij</a:t>
            </a:r>
            <a:r>
              <a:rPr lang="en-US" altLang="zh-TW" dirty="0">
                <a:solidFill>
                  <a:srgbClr val="111111"/>
                </a:solidFill>
              </a:rPr>
              <a:t>)</a:t>
            </a:r>
            <a:endParaRPr lang="en-US" altLang="zh-TW" dirty="0" smtClean="0"/>
          </a:p>
          <a:p>
            <a:pPr marL="285750" indent="-285750">
              <a:buFont typeface="Arial" panose="020B0604020202020204" pitchFamily="34" charset="0"/>
              <a:buChar char="•"/>
            </a:pPr>
            <a:r>
              <a:rPr lang="en-US" altLang="zh-TW" dirty="0" smtClean="0"/>
              <a:t>The</a:t>
            </a:r>
            <a:r>
              <a:rPr lang="zh-TW" altLang="en-US" dirty="0" smtClean="0"/>
              <a:t> </a:t>
            </a:r>
            <a:r>
              <a:rPr lang="en-US" altLang="zh-TW" dirty="0" err="1" smtClean="0"/>
              <a:t>connectance</a:t>
            </a:r>
            <a:r>
              <a:rPr lang="en-US" altLang="zh-TW" dirty="0" smtClean="0"/>
              <a:t> </a:t>
            </a:r>
            <a:r>
              <a:rPr lang="en-US" altLang="zh-TW" dirty="0"/>
              <a:t>(C</a:t>
            </a:r>
            <a:r>
              <a:rPr lang="en-US" altLang="zh-TW" dirty="0" smtClean="0"/>
              <a:t>)</a:t>
            </a:r>
          </a:p>
          <a:p>
            <a:pPr marL="285750" indent="-285750">
              <a:buFont typeface="Arial" panose="020B0604020202020204" pitchFamily="34" charset="0"/>
              <a:buChar char="•"/>
            </a:pPr>
            <a:r>
              <a:rPr lang="en-US" altLang="zh-TW" dirty="0" smtClean="0"/>
              <a:t>The </a:t>
            </a:r>
            <a:r>
              <a:rPr lang="en-US" altLang="zh-TW" dirty="0"/>
              <a:t>average mutual information index (</a:t>
            </a:r>
            <a:r>
              <a:rPr lang="en-US" altLang="zh-TW" dirty="0" smtClean="0"/>
              <a:t>AMI): </a:t>
            </a:r>
            <a:r>
              <a:rPr lang="en-US" altLang="zh-TW" dirty="0"/>
              <a:t>the average amount of constraint placed upon an arbitrary flow anywhere in the </a:t>
            </a:r>
            <a:r>
              <a:rPr lang="en-US" altLang="zh-TW" dirty="0" smtClean="0"/>
              <a:t>network. </a:t>
            </a:r>
            <a:endParaRPr lang="zh-TW" altLang="en-US" dirty="0"/>
          </a:p>
        </p:txBody>
      </p:sp>
    </p:spTree>
    <p:extLst>
      <p:ext uri="{BB962C8B-B14F-4D97-AF65-F5344CB8AC3E}">
        <p14:creationId xmlns:p14="http://schemas.microsoft.com/office/powerpoint/2010/main" val="53562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5" name="矩形 4"/>
          <p:cNvSpPr/>
          <p:nvPr/>
        </p:nvSpPr>
        <p:spPr>
          <a:xfrm>
            <a:off x="189372" y="1559452"/>
            <a:ext cx="11688795" cy="4801314"/>
          </a:xfrm>
          <a:prstGeom prst="rect">
            <a:avLst/>
          </a:prstGeom>
        </p:spPr>
        <p:txBody>
          <a:bodyPr wrap="square">
            <a:spAutoFit/>
          </a:bodyPr>
          <a:lstStyle/>
          <a:p>
            <a:r>
              <a:rPr lang="en-US" altLang="zh-TW" dirty="0">
                <a:solidFill>
                  <a:srgbClr val="2E2E2E"/>
                </a:solidFill>
              </a:rPr>
              <a:t>The topological size and </a:t>
            </a:r>
            <a:r>
              <a:rPr lang="en-US" altLang="zh-TW" dirty="0" smtClean="0">
                <a:solidFill>
                  <a:srgbClr val="2E2E2E"/>
                </a:solidFill>
              </a:rPr>
              <a:t>complexity:</a:t>
            </a:r>
          </a:p>
          <a:p>
            <a:pPr marL="285750" indent="-285750">
              <a:buFont typeface="Arial" panose="020B0604020202020204" pitchFamily="34" charset="0"/>
              <a:buChar char="•"/>
            </a:pPr>
            <a:r>
              <a:rPr lang="en-US" altLang="zh-TW" dirty="0" smtClean="0">
                <a:solidFill>
                  <a:srgbClr val="2E2E2E"/>
                </a:solidFill>
              </a:rPr>
              <a:t>The </a:t>
            </a:r>
            <a:r>
              <a:rPr lang="en-US" altLang="zh-TW" dirty="0">
                <a:solidFill>
                  <a:srgbClr val="2E2E2E"/>
                </a:solidFill>
              </a:rPr>
              <a:t>number of links (</a:t>
            </a:r>
            <a:r>
              <a:rPr lang="en-US" altLang="zh-TW" i="1" dirty="0">
                <a:solidFill>
                  <a:srgbClr val="2E2E2E"/>
                </a:solidFill>
              </a:rPr>
              <a:t>L</a:t>
            </a:r>
            <a:r>
              <a:rPr lang="en-US" altLang="zh-TW" dirty="0">
                <a:solidFill>
                  <a:srgbClr val="2E2E2E"/>
                </a:solidFill>
              </a:rPr>
              <a:t>), </a:t>
            </a:r>
            <a:endParaRPr lang="en-US" altLang="zh-TW" dirty="0" smtClean="0">
              <a:solidFill>
                <a:srgbClr val="2E2E2E"/>
              </a:solidFill>
            </a:endParaRPr>
          </a:p>
          <a:p>
            <a:pPr marL="285750" indent="-285750">
              <a:buFont typeface="Arial" panose="020B0604020202020204" pitchFamily="34" charset="0"/>
              <a:buChar char="•"/>
            </a:pPr>
            <a:r>
              <a:rPr lang="en-US" altLang="zh-TW" dirty="0" smtClean="0">
                <a:solidFill>
                  <a:srgbClr val="2E2E2E"/>
                </a:solidFill>
              </a:rPr>
              <a:t>linkage </a:t>
            </a:r>
            <a:r>
              <a:rPr lang="en-US" altLang="zh-TW" dirty="0">
                <a:solidFill>
                  <a:srgbClr val="2E2E2E"/>
                </a:solidFill>
              </a:rPr>
              <a:t>density (</a:t>
            </a:r>
            <a:r>
              <a:rPr lang="en-US" altLang="zh-TW" i="1" dirty="0">
                <a:solidFill>
                  <a:srgbClr val="2E2E2E"/>
                </a:solidFill>
              </a:rPr>
              <a:t>LD</a:t>
            </a:r>
            <a:r>
              <a:rPr lang="en-US" altLang="zh-TW" dirty="0" smtClean="0">
                <a:solidFill>
                  <a:srgbClr val="2E2E2E"/>
                </a:solidFill>
              </a:rPr>
              <a:t>): the </a:t>
            </a:r>
            <a:r>
              <a:rPr lang="en-US" altLang="zh-TW" dirty="0">
                <a:solidFill>
                  <a:srgbClr val="2E2E2E"/>
                </a:solidFill>
              </a:rPr>
              <a:t>average number of links per </a:t>
            </a:r>
            <a:r>
              <a:rPr lang="en-US" altLang="zh-TW" dirty="0" smtClean="0">
                <a:solidFill>
                  <a:srgbClr val="2E2E2E"/>
                </a:solidFill>
              </a:rPr>
              <a:t>compartments</a:t>
            </a:r>
          </a:p>
          <a:p>
            <a:pPr marL="285750" indent="-285750">
              <a:buFont typeface="Arial" panose="020B0604020202020204" pitchFamily="34" charset="0"/>
              <a:buChar char="•"/>
            </a:pPr>
            <a:r>
              <a:rPr lang="en-US" altLang="zh-TW" dirty="0" err="1" smtClean="0">
                <a:solidFill>
                  <a:srgbClr val="2E2E2E"/>
                </a:solidFill>
              </a:rPr>
              <a:t>connectance</a:t>
            </a:r>
            <a:r>
              <a:rPr lang="en-US" altLang="zh-TW" dirty="0" smtClean="0">
                <a:solidFill>
                  <a:srgbClr val="2E2E2E"/>
                </a:solidFill>
              </a:rPr>
              <a:t> </a:t>
            </a:r>
            <a:r>
              <a:rPr lang="en-US" altLang="zh-TW" dirty="0">
                <a:solidFill>
                  <a:srgbClr val="2E2E2E"/>
                </a:solidFill>
              </a:rPr>
              <a:t>(</a:t>
            </a:r>
            <a:r>
              <a:rPr lang="en-US" altLang="zh-TW" i="1" dirty="0">
                <a:solidFill>
                  <a:srgbClr val="2E2E2E"/>
                </a:solidFill>
              </a:rPr>
              <a:t>C</a:t>
            </a:r>
            <a:r>
              <a:rPr lang="en-US" altLang="zh-TW" dirty="0" smtClean="0">
                <a:solidFill>
                  <a:srgbClr val="2E2E2E"/>
                </a:solidFill>
              </a:rPr>
              <a:t>): the </a:t>
            </a:r>
            <a:r>
              <a:rPr lang="en-US" altLang="zh-TW" dirty="0">
                <a:solidFill>
                  <a:srgbClr val="2E2E2E"/>
                </a:solidFill>
              </a:rPr>
              <a:t>proportion of </a:t>
            </a:r>
            <a:r>
              <a:rPr lang="en-US" altLang="zh-TW" dirty="0" err="1">
                <a:solidFill>
                  <a:srgbClr val="2E2E2E"/>
                </a:solidFill>
              </a:rPr>
              <a:t>realised</a:t>
            </a:r>
            <a:r>
              <a:rPr lang="en-US" altLang="zh-TW" dirty="0">
                <a:solidFill>
                  <a:srgbClr val="2E2E2E"/>
                </a:solidFill>
              </a:rPr>
              <a:t> links (</a:t>
            </a:r>
            <a:r>
              <a:rPr lang="en-US" altLang="zh-TW" dirty="0">
                <a:solidFill>
                  <a:srgbClr val="0C7DBB"/>
                </a:solidFill>
                <a:hlinkClick r:id="rId2"/>
              </a:rPr>
              <a:t>Gardner and Ashby, 1970</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pPr marL="285750" indent="-285750">
              <a:buFont typeface="Arial" panose="020B0604020202020204" pitchFamily="34" charset="0"/>
              <a:buChar char="•"/>
            </a:pPr>
            <a:r>
              <a:rPr lang="en-US" altLang="zh-TW" dirty="0" smtClean="0">
                <a:solidFill>
                  <a:srgbClr val="2E2E2E"/>
                </a:solidFill>
              </a:rPr>
              <a:t>Trophic </a:t>
            </a:r>
            <a:r>
              <a:rPr lang="en-US" altLang="zh-TW" dirty="0">
                <a:solidFill>
                  <a:srgbClr val="2E2E2E"/>
                </a:solidFill>
              </a:rPr>
              <a:t>level (</a:t>
            </a:r>
            <a:r>
              <a:rPr lang="en-US" altLang="zh-TW" i="1" dirty="0">
                <a:solidFill>
                  <a:srgbClr val="2E2E2E"/>
                </a:solidFill>
              </a:rPr>
              <a:t>TL</a:t>
            </a:r>
            <a:r>
              <a:rPr lang="en-US" altLang="zh-TW" dirty="0" smtClean="0">
                <a:solidFill>
                  <a:srgbClr val="2E2E2E"/>
                </a:solidFill>
              </a:rPr>
              <a:t>): </a:t>
            </a:r>
            <a:r>
              <a:rPr lang="en-US" altLang="zh-TW" dirty="0">
                <a:solidFill>
                  <a:srgbClr val="2E2E2E"/>
                </a:solidFill>
              </a:rPr>
              <a:t>signifies the position of a trophic compartment in the food chain and is related to resource availability and transfer efficiency (</a:t>
            </a:r>
            <a:r>
              <a:rPr lang="en-US" altLang="zh-TW" dirty="0">
                <a:solidFill>
                  <a:srgbClr val="0C7DBB"/>
                </a:solidFill>
                <a:hlinkClick r:id="rId3"/>
              </a:rPr>
              <a:t>Post, 2002</a:t>
            </a:r>
            <a:r>
              <a:rPr lang="en-US" altLang="zh-TW" dirty="0" smtClean="0">
                <a:solidFill>
                  <a:srgbClr val="2E2E2E"/>
                </a:solidFill>
              </a:rPr>
              <a:t>).</a:t>
            </a:r>
          </a:p>
          <a:p>
            <a:endParaRPr lang="en-US" altLang="zh-TW" dirty="0">
              <a:solidFill>
                <a:srgbClr val="2E2E2E"/>
              </a:solidFill>
            </a:endParaRPr>
          </a:p>
          <a:p>
            <a:r>
              <a:rPr lang="en-US" altLang="zh-TW" dirty="0" smtClean="0">
                <a:solidFill>
                  <a:srgbClr val="2E2E2E"/>
                </a:solidFill>
              </a:rPr>
              <a:t>C cycling:</a:t>
            </a:r>
          </a:p>
          <a:p>
            <a:pPr marL="285750" indent="-285750">
              <a:buFont typeface="Arial" panose="020B0604020202020204" pitchFamily="34" charset="0"/>
              <a:buChar char="•"/>
            </a:pPr>
            <a:r>
              <a:rPr lang="en-US" altLang="zh-TW" dirty="0" smtClean="0">
                <a:solidFill>
                  <a:srgbClr val="2E2E2E"/>
                </a:solidFill>
              </a:rPr>
              <a:t>Total </a:t>
            </a:r>
            <a:r>
              <a:rPr lang="en-US" altLang="zh-TW" dirty="0">
                <a:solidFill>
                  <a:srgbClr val="2E2E2E"/>
                </a:solidFill>
              </a:rPr>
              <a:t>system throughput (</a:t>
            </a:r>
            <a:r>
              <a:rPr lang="en-US" altLang="zh-TW" i="1" dirty="0">
                <a:solidFill>
                  <a:srgbClr val="2E2E2E"/>
                </a:solidFill>
              </a:rPr>
              <a:t>T</a:t>
            </a:r>
            <a:r>
              <a:rPr lang="en-US" altLang="zh-TW" i="1" dirty="0" smtClean="0">
                <a:solidFill>
                  <a:srgbClr val="2E2E2E"/>
                </a:solidFill>
              </a:rPr>
              <a:t>..</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sum of all C flows in the food web, reflecting the ‘ecological’ size of the system (</a:t>
            </a:r>
            <a:r>
              <a:rPr lang="en-US" altLang="zh-TW" dirty="0">
                <a:solidFill>
                  <a:srgbClr val="0C7DBB"/>
                </a:solidFill>
                <a:hlinkClick r:id="rId4"/>
              </a:rPr>
              <a:t>Latham, 2006</a:t>
            </a:r>
            <a:r>
              <a:rPr lang="en-US" altLang="zh-TW" dirty="0" smtClean="0">
                <a:solidFill>
                  <a:srgbClr val="2E2E2E"/>
                </a:solidFill>
              </a:rPr>
              <a:t>) </a:t>
            </a:r>
          </a:p>
          <a:p>
            <a:pPr marL="285750" indent="-285750">
              <a:buFont typeface="Arial" panose="020B0604020202020204" pitchFamily="34" charset="0"/>
              <a:buChar char="•"/>
            </a:pPr>
            <a:r>
              <a:rPr lang="en-US" altLang="zh-TW" dirty="0" smtClean="0">
                <a:solidFill>
                  <a:srgbClr val="2E2E2E"/>
                </a:solidFill>
              </a:rPr>
              <a:t>Finn’s </a:t>
            </a:r>
            <a:r>
              <a:rPr lang="en-US" altLang="zh-TW" dirty="0">
                <a:solidFill>
                  <a:srgbClr val="2E2E2E"/>
                </a:solidFill>
              </a:rPr>
              <a:t>Cycling Index (</a:t>
            </a:r>
            <a:r>
              <a:rPr lang="en-US" altLang="zh-TW" i="1" dirty="0">
                <a:solidFill>
                  <a:srgbClr val="2E2E2E"/>
                </a:solidFill>
              </a:rPr>
              <a:t>FCI</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proportion of C cycling due to recycling processes, reflecting structural differences and the efficiency of C usage in a system (</a:t>
            </a:r>
            <a:r>
              <a:rPr lang="en-US" altLang="zh-TW" dirty="0">
                <a:solidFill>
                  <a:srgbClr val="0C7DBB"/>
                </a:solidFill>
                <a:hlinkClick r:id="rId5"/>
              </a:rPr>
              <a:t>Finn, 1976</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r>
              <a:rPr lang="en-US" altLang="zh-TW" dirty="0" smtClean="0">
                <a:solidFill>
                  <a:srgbClr val="2E2E2E"/>
                </a:solidFill>
              </a:rPr>
              <a:t>Network </a:t>
            </a:r>
            <a:r>
              <a:rPr lang="en-US" altLang="zh-TW" dirty="0">
                <a:solidFill>
                  <a:srgbClr val="2E2E2E"/>
                </a:solidFill>
              </a:rPr>
              <a:t>indices are robust to a fair extent of variation in input data and network structure (</a:t>
            </a:r>
            <a:r>
              <a:rPr lang="en-US" altLang="zh-TW" dirty="0" err="1">
                <a:solidFill>
                  <a:srgbClr val="0C7DBB"/>
                </a:solidFill>
                <a:hlinkClick r:id="rId6"/>
              </a:rPr>
              <a:t>Kones</a:t>
            </a:r>
            <a:r>
              <a:rPr lang="en-US" altLang="zh-TW" dirty="0">
                <a:solidFill>
                  <a:srgbClr val="0C7DBB"/>
                </a:solidFill>
                <a:hlinkClick r:id="rId6"/>
              </a:rPr>
              <a:t> et al., 2009</a:t>
            </a:r>
            <a:r>
              <a:rPr lang="en-US" altLang="zh-TW" dirty="0">
                <a:solidFill>
                  <a:srgbClr val="2E2E2E"/>
                </a:solidFill>
              </a:rPr>
              <a:t>, </a:t>
            </a:r>
            <a:r>
              <a:rPr lang="en-US" altLang="zh-TW" dirty="0">
                <a:solidFill>
                  <a:srgbClr val="0C7DBB"/>
                </a:solidFill>
                <a:hlinkClick r:id="rId7"/>
              </a:rPr>
              <a:t>Heymans et al., 2014</a:t>
            </a:r>
            <a:r>
              <a:rPr lang="en-US" altLang="zh-TW" dirty="0">
                <a:solidFill>
                  <a:srgbClr val="2E2E2E"/>
                </a:solidFill>
              </a:rPr>
              <a:t>). This underlines their suitability for </a:t>
            </a:r>
            <a:r>
              <a:rPr lang="en-US" altLang="zh-TW" dirty="0" err="1">
                <a:solidFill>
                  <a:srgbClr val="2E2E2E"/>
                </a:solidFill>
              </a:rPr>
              <a:t>analysing</a:t>
            </a:r>
            <a:r>
              <a:rPr lang="en-US" altLang="zh-TW" dirty="0">
                <a:solidFill>
                  <a:srgbClr val="2E2E2E"/>
                </a:solidFill>
              </a:rPr>
              <a:t> models that cannot be fully parameterized with empirical data, like the food-web model from the remote DISCOL experimental area where direct measurements are limited.</a:t>
            </a:r>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4" name="矩形 3"/>
          <p:cNvSpPr/>
          <p:nvPr/>
        </p:nvSpPr>
        <p:spPr>
          <a:xfrm>
            <a:off x="189372" y="915176"/>
            <a:ext cx="2155462" cy="369332"/>
          </a:xfrm>
          <a:prstGeom prst="rect">
            <a:avLst/>
          </a:prstGeom>
        </p:spPr>
        <p:txBody>
          <a:bodyPr wrap="none">
            <a:spAutoFit/>
          </a:bodyPr>
          <a:lstStyle/>
          <a:p>
            <a:r>
              <a:rPr lang="en-US" altLang="zh-TW" b="1" dirty="0"/>
              <a:t>De </a:t>
            </a:r>
            <a:r>
              <a:rPr lang="en-US" altLang="zh-TW" b="1" dirty="0" err="1" smtClean="0"/>
              <a:t>Jonge</a:t>
            </a:r>
            <a:r>
              <a:rPr lang="en-US" altLang="zh-TW" b="1" dirty="0"/>
              <a:t> </a:t>
            </a:r>
            <a:r>
              <a:rPr lang="en-US" altLang="zh-TW" b="1" dirty="0" smtClean="0"/>
              <a:t>et al., 2020</a:t>
            </a:r>
            <a:endParaRPr lang="en-US" altLang="zh-TW" b="1" dirty="0"/>
          </a:p>
        </p:txBody>
      </p:sp>
    </p:spTree>
    <p:extLst>
      <p:ext uri="{BB962C8B-B14F-4D97-AF65-F5344CB8AC3E}">
        <p14:creationId xmlns:p14="http://schemas.microsoft.com/office/powerpoint/2010/main" val="359704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7572" y="805167"/>
            <a:ext cx="5498196" cy="1754326"/>
          </a:xfrm>
          <a:prstGeom prst="rect">
            <a:avLst/>
          </a:prstGeom>
        </p:spPr>
        <p:txBody>
          <a:bodyPr wrap="square">
            <a:spAutoFit/>
          </a:bodyPr>
          <a:lstStyle/>
          <a:p>
            <a:pPr marL="285750" indent="-285750">
              <a:buFont typeface="Arial" panose="020B0604020202020204" pitchFamily="34" charset="0"/>
              <a:buChar char="•"/>
            </a:pPr>
            <a:r>
              <a:rPr lang="en-US" altLang="zh-TW" b="0" i="0" dirty="0" smtClean="0">
                <a:solidFill>
                  <a:srgbClr val="111111"/>
                </a:solidFill>
                <a:effectLst/>
              </a:rPr>
              <a:t>What do these network features tell you about the ecological system?</a:t>
            </a:r>
          </a:p>
          <a:p>
            <a:pPr marL="285750" indent="-285750">
              <a:buFont typeface="Arial" panose="020B0604020202020204" pitchFamily="34" charset="0"/>
              <a:buChar char="•"/>
            </a:pPr>
            <a:r>
              <a:rPr lang="en-US" altLang="zh-TW" b="0" i="0" dirty="0" smtClean="0">
                <a:solidFill>
                  <a:srgbClr val="111111"/>
                </a:solidFill>
                <a:effectLst/>
              </a:rPr>
              <a:t>Is the interpretation of your measures dependent on the quality of your data?</a:t>
            </a:r>
          </a:p>
          <a:p>
            <a:pPr lvl="1"/>
            <a:r>
              <a:rPr lang="zh-TW" altLang="en-US" b="0" i="0" dirty="0" smtClean="0">
                <a:solidFill>
                  <a:srgbClr val="111111"/>
                </a:solidFill>
                <a:effectLst/>
              </a:rPr>
              <a:t>→ </a:t>
            </a:r>
            <a:r>
              <a:rPr lang="en-US" altLang="zh-TW" b="0" i="0" dirty="0" smtClean="0">
                <a:solidFill>
                  <a:srgbClr val="111111"/>
                </a:solidFill>
                <a:effectLst/>
              </a:rPr>
              <a:t>How trustworthy and robust are the indices you calculated?</a:t>
            </a:r>
            <a:endParaRPr lang="zh-TW" altLang="en-US" dirty="0"/>
          </a:p>
        </p:txBody>
      </p:sp>
      <p:sp>
        <p:nvSpPr>
          <p:cNvPr id="4" name="矩形 3"/>
          <p:cNvSpPr/>
          <p:nvPr/>
        </p:nvSpPr>
        <p:spPr>
          <a:xfrm>
            <a:off x="189372" y="281947"/>
            <a:ext cx="7425086" cy="523220"/>
          </a:xfrm>
          <a:prstGeom prst="rect">
            <a:avLst/>
          </a:prstGeom>
        </p:spPr>
        <p:txBody>
          <a:bodyPr wrap="square">
            <a:spAutoFit/>
          </a:bodyPr>
          <a:lstStyle/>
          <a:p>
            <a:r>
              <a:rPr lang="en-US" altLang="zh-TW" sz="2800" dirty="0"/>
              <a:t>After calculating the network indices</a:t>
            </a:r>
            <a:endParaRPr lang="en-US" altLang="zh-TW" sz="2800" dirty="0"/>
          </a:p>
        </p:txBody>
      </p:sp>
      <p:sp>
        <p:nvSpPr>
          <p:cNvPr id="8" name="矩形 7"/>
          <p:cNvSpPr/>
          <p:nvPr/>
        </p:nvSpPr>
        <p:spPr>
          <a:xfrm>
            <a:off x="8029914" y="5411772"/>
            <a:ext cx="4375557" cy="923330"/>
          </a:xfrm>
          <a:prstGeom prst="rect">
            <a:avLst/>
          </a:prstGeom>
        </p:spPr>
        <p:txBody>
          <a:bodyPr wrap="none">
            <a:spAutoFit/>
          </a:bodyPr>
          <a:lstStyle/>
          <a:p>
            <a:r>
              <a:rPr lang="en-US" altLang="zh-TW" dirty="0">
                <a:solidFill>
                  <a:srgbClr val="111111"/>
                </a:solidFill>
              </a:rPr>
              <a:t>Number of links (</a:t>
            </a:r>
            <a:r>
              <a:rPr lang="en-US" altLang="zh-TW" dirty="0" err="1">
                <a:solidFill>
                  <a:srgbClr val="111111"/>
                </a:solidFill>
              </a:rPr>
              <a:t>Ltot</a:t>
            </a:r>
            <a:r>
              <a:rPr lang="en-US" altLang="zh-TW" dirty="0" smtClean="0">
                <a:solidFill>
                  <a:srgbClr val="111111"/>
                </a:solidFill>
              </a:rPr>
              <a:t>): GC1=GS1=16</a:t>
            </a:r>
          </a:p>
          <a:p>
            <a:r>
              <a:rPr lang="en-US" altLang="zh-TW" dirty="0" err="1">
                <a:solidFill>
                  <a:srgbClr val="111111"/>
                </a:solidFill>
              </a:rPr>
              <a:t>Connectance</a:t>
            </a:r>
            <a:r>
              <a:rPr lang="en-US" altLang="zh-TW" dirty="0">
                <a:solidFill>
                  <a:srgbClr val="111111"/>
                </a:solidFill>
              </a:rPr>
              <a:t> (C</a:t>
            </a:r>
            <a:r>
              <a:rPr lang="en-US" altLang="zh-TW" dirty="0" smtClean="0">
                <a:solidFill>
                  <a:srgbClr val="111111"/>
                </a:solidFill>
              </a:rPr>
              <a:t>)</a:t>
            </a:r>
            <a:r>
              <a:rPr lang="en-US" altLang="zh-TW" dirty="0" smtClean="0"/>
              <a:t>: </a:t>
            </a:r>
            <a:r>
              <a:rPr lang="en-US" altLang="zh-TW" dirty="0" smtClean="0">
                <a:solidFill>
                  <a:srgbClr val="111111"/>
                </a:solidFill>
              </a:rPr>
              <a:t>GC1=GS1=0.75</a:t>
            </a:r>
          </a:p>
          <a:p>
            <a:pPr marL="742950" lvl="1" indent="-285750">
              <a:buFont typeface="Arial" panose="020B0604020202020204" pitchFamily="34" charset="0"/>
              <a:buChar char="•"/>
            </a:pPr>
            <a:r>
              <a:rPr lang="en-US" altLang="zh-TW" dirty="0" smtClean="0">
                <a:solidFill>
                  <a:srgbClr val="111111"/>
                </a:solidFill>
              </a:rPr>
              <a:t>Same value based on same structure</a:t>
            </a:r>
            <a:endParaRPr lang="en-US" altLang="zh-TW" dirty="0"/>
          </a:p>
        </p:txBody>
      </p:sp>
      <p:grpSp>
        <p:nvGrpSpPr>
          <p:cNvPr id="21" name="群組 20"/>
          <p:cNvGrpSpPr/>
          <p:nvPr/>
        </p:nvGrpSpPr>
        <p:grpSpPr>
          <a:xfrm>
            <a:off x="5823052" y="962872"/>
            <a:ext cx="5865316" cy="5817116"/>
            <a:chOff x="5783968" y="612950"/>
            <a:chExt cx="5865316" cy="5817116"/>
          </a:xfrm>
        </p:grpSpPr>
        <p:sp>
          <p:nvSpPr>
            <p:cNvPr id="16" name="矩形 15"/>
            <p:cNvSpPr/>
            <p:nvPr/>
          </p:nvSpPr>
          <p:spPr>
            <a:xfrm>
              <a:off x="6004022" y="624245"/>
              <a:ext cx="1881754" cy="1820619"/>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885776" y="615458"/>
              <a:ext cx="3763508" cy="1820619"/>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002884" y="2436078"/>
              <a:ext cx="5646400" cy="19000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04022" y="4344877"/>
              <a:ext cx="1881754" cy="192974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83968" y="612950"/>
              <a:ext cx="5817116" cy="5817116"/>
            </a:xfrm>
            <a:prstGeom prst="rect">
              <a:avLst/>
            </a:prstGeom>
          </p:spPr>
        </p:pic>
      </p:grpSp>
      <p:grpSp>
        <p:nvGrpSpPr>
          <p:cNvPr id="19" name="群組 18"/>
          <p:cNvGrpSpPr/>
          <p:nvPr/>
        </p:nvGrpSpPr>
        <p:grpSpPr>
          <a:xfrm>
            <a:off x="237572" y="2736747"/>
            <a:ext cx="5402258" cy="3693319"/>
            <a:chOff x="1490472" y="3364992"/>
            <a:chExt cx="5402258" cy="3693319"/>
          </a:xfrm>
        </p:grpSpPr>
        <p:sp>
          <p:nvSpPr>
            <p:cNvPr id="9" name="文字方塊 8"/>
            <p:cNvSpPr txBox="1"/>
            <p:nvPr/>
          </p:nvSpPr>
          <p:spPr>
            <a:xfrm>
              <a:off x="1490472" y="3364992"/>
              <a:ext cx="5402258" cy="3693319"/>
            </a:xfrm>
            <a:prstGeom prst="rect">
              <a:avLst/>
            </a:prstGeom>
            <a:noFill/>
          </p:spPr>
          <p:txBody>
            <a:bodyPr wrap="square" rtlCol="0">
              <a:spAutoFit/>
            </a:bodyPr>
            <a:lstStyle/>
            <a:p>
              <a:r>
                <a:rPr lang="en-US" altLang="zh-TW" dirty="0" smtClean="0"/>
                <a:t>General indices: </a:t>
              </a:r>
              <a:r>
                <a:rPr lang="en-US" altLang="zh-TW" dirty="0"/>
                <a:t>GC1 &gt; GS1</a:t>
              </a:r>
            </a:p>
            <a:p>
              <a:pPr marL="285750" indent="-285750">
                <a:buFont typeface="Arial" panose="020B0604020202020204" pitchFamily="34" charset="0"/>
                <a:buChar char="•"/>
              </a:pPr>
              <a:r>
                <a:rPr lang="en-US" altLang="zh-TW" dirty="0"/>
                <a:t>The more material/energy flowing through the system, the larger the value of TST and T</a:t>
              </a:r>
              <a:r>
                <a:rPr lang="en-US" altLang="zh-TW" dirty="0" smtClean="0"/>
                <a:t>··</a:t>
              </a:r>
            </a:p>
            <a:p>
              <a:pPr marL="285750" indent="-285750">
                <a:buFont typeface="Arial" panose="020B0604020202020204" pitchFamily="34" charset="0"/>
                <a:buChar char="•"/>
              </a:pPr>
              <a:endParaRPr lang="en-US" altLang="zh-TW" dirty="0" smtClean="0"/>
            </a:p>
            <a:p>
              <a:r>
                <a:rPr lang="en-US" altLang="zh-TW" dirty="0" smtClean="0"/>
                <a:t>Pathway analysis: GC1 &gt; GS1</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fraction of total carbon cycling generated by recycling processes. More </a:t>
              </a:r>
              <a:r>
                <a:rPr lang="en-US" altLang="zh-TW" dirty="0" smtClean="0">
                  <a:solidFill>
                    <a:srgbClr val="111111"/>
                  </a:solidFill>
                </a:rPr>
                <a:t>cycling= </a:t>
              </a:r>
              <a:r>
                <a:rPr lang="en-US" altLang="zh-TW" dirty="0">
                  <a:solidFill>
                    <a:srgbClr val="111111"/>
                  </a:solidFill>
                </a:rPr>
                <a:t>input matter/energy is distributed efficiently in the </a:t>
              </a:r>
              <a:r>
                <a:rPr lang="en-US" altLang="zh-TW" dirty="0" smtClean="0">
                  <a:solidFill>
                    <a:srgbClr val="111111"/>
                  </a:solidFill>
                </a:rPr>
                <a:t>system</a:t>
              </a:r>
            </a:p>
            <a:p>
              <a:r>
                <a:rPr lang="en-US" altLang="zh-TW" dirty="0" smtClean="0">
                  <a:solidFill>
                    <a:srgbClr val="111111"/>
                  </a:solidFill>
                </a:rPr>
                <a:t> </a:t>
              </a:r>
              <a:endParaRPr lang="en-US" altLang="zh-TW" dirty="0" smtClean="0"/>
            </a:p>
            <a:p>
              <a:r>
                <a:rPr lang="en-US" altLang="zh-TW" dirty="0" smtClean="0"/>
                <a:t>Network uncertainty: GC1 &lt; GS1</a:t>
              </a:r>
            </a:p>
            <a:p>
              <a:pPr marL="285750" indent="-285750">
                <a:buFont typeface="Arial" panose="020B0604020202020204" pitchFamily="34" charset="0"/>
                <a:buChar char="•"/>
              </a:pPr>
              <a:r>
                <a:rPr lang="en-US" altLang="zh-TW" dirty="0" smtClean="0"/>
                <a:t>lower</a:t>
              </a:r>
              <a:r>
                <a:rPr lang="en-US" altLang="zh-TW" dirty="0"/>
                <a:t> </a:t>
              </a:r>
              <a:r>
                <a:rPr lang="en-US" altLang="zh-TW" dirty="0" smtClean="0"/>
                <a:t>= more stable (Rutledge </a:t>
              </a:r>
              <a:r>
                <a:rPr lang="en-US" altLang="zh-TW" dirty="0"/>
                <a:t>et al. </a:t>
              </a:r>
              <a:r>
                <a:rPr lang="en-US" altLang="zh-TW" dirty="0" smtClean="0"/>
                <a:t>1976</a:t>
              </a:r>
              <a:r>
                <a:rPr lang="en-US" altLang="zh-TW" dirty="0"/>
                <a:t>) </a:t>
              </a:r>
            </a:p>
            <a:p>
              <a:pPr marL="285750" indent="-285750">
                <a:buFont typeface="Arial" panose="020B0604020202020204" pitchFamily="34" charset="0"/>
                <a:buChar char="•"/>
              </a:pPr>
              <a:r>
                <a:rPr lang="en-US" altLang="zh-TW" dirty="0" smtClean="0"/>
                <a:t>Higher= well-development</a:t>
              </a:r>
              <a:r>
                <a:rPr lang="en-US" altLang="zh-TW" dirty="0"/>
                <a:t> (</a:t>
              </a:r>
              <a:r>
                <a:rPr lang="en-US" altLang="zh-TW" dirty="0" err="1" smtClean="0"/>
                <a:t>Ulanowicz</a:t>
              </a:r>
              <a:r>
                <a:rPr lang="en-US" altLang="zh-TW" dirty="0" smtClean="0"/>
                <a:t> 1980; 1986; </a:t>
              </a:r>
              <a:r>
                <a:rPr lang="en-US" altLang="zh-TW" dirty="0"/>
                <a:t>1997) </a:t>
              </a:r>
              <a:endParaRPr lang="zh-TW" altLang="en-US" dirty="0"/>
            </a:p>
          </p:txBody>
        </p:sp>
        <p:sp>
          <p:nvSpPr>
            <p:cNvPr id="10" name="矩形 9"/>
            <p:cNvSpPr/>
            <p:nvPr/>
          </p:nvSpPr>
          <p:spPr>
            <a:xfrm>
              <a:off x="1577756" y="3443132"/>
              <a:ext cx="1540348" cy="2510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577756" y="4499675"/>
              <a:ext cx="1613500" cy="251044"/>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557194" y="5845516"/>
              <a:ext cx="2039112" cy="329184"/>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58083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9755" y="367625"/>
            <a:ext cx="5683222" cy="523220"/>
          </a:xfrm>
          <a:prstGeom prst="rect">
            <a:avLst/>
          </a:prstGeom>
        </p:spPr>
        <p:txBody>
          <a:bodyPr wrap="none">
            <a:spAutoFit/>
          </a:bodyPr>
          <a:lstStyle/>
          <a:p>
            <a:r>
              <a:rPr lang="en-US" altLang="zh-TW" sz="2800" dirty="0" smtClean="0"/>
              <a:t>Foundation </a:t>
            </a:r>
            <a:r>
              <a:rPr lang="en-US" altLang="zh-TW" sz="2800" dirty="0"/>
              <a:t>in communication theory</a:t>
            </a:r>
            <a:endParaRPr lang="zh-TW" altLang="en-US" sz="2800" dirty="0"/>
          </a:p>
        </p:txBody>
      </p:sp>
      <p:sp>
        <p:nvSpPr>
          <p:cNvPr id="7" name="矩形 6"/>
          <p:cNvSpPr/>
          <p:nvPr/>
        </p:nvSpPr>
        <p:spPr>
          <a:xfrm>
            <a:off x="323640" y="1152698"/>
            <a:ext cx="11593578" cy="4247317"/>
          </a:xfrm>
          <a:prstGeom prst="rect">
            <a:avLst/>
          </a:prstGeom>
        </p:spPr>
        <p:txBody>
          <a:bodyPr wrap="square">
            <a:spAutoFit/>
          </a:bodyPr>
          <a:lstStyle/>
          <a:p>
            <a:pPr marL="285750" indent="-285750">
              <a:buFont typeface="Arial" panose="020B0604020202020204" pitchFamily="34" charset="0"/>
              <a:buChar char="•"/>
            </a:pPr>
            <a:r>
              <a:rPr lang="en-US" altLang="zh-TW" dirty="0" smtClean="0"/>
              <a:t>Developed </a:t>
            </a:r>
            <a:r>
              <a:rPr lang="en-US" altLang="zh-TW" dirty="0"/>
              <a:t>from the study of electrical </a:t>
            </a:r>
            <a:r>
              <a:rPr lang="en-US" altLang="zh-TW" dirty="0" smtClean="0"/>
              <a:t>communication: the telegraph, Morse </a:t>
            </a:r>
            <a:r>
              <a:rPr lang="en-US" altLang="zh-TW" dirty="0"/>
              <a:t>Code </a:t>
            </a:r>
            <a:r>
              <a:rPr lang="en-US" altLang="zh-TW" dirty="0" smtClean="0"/>
              <a:t>fame. </a:t>
            </a:r>
          </a:p>
          <a:p>
            <a:pPr marL="285750" indent="-285750">
              <a:buFont typeface="Arial" panose="020B0604020202020204" pitchFamily="34" charset="0"/>
              <a:buChar char="•"/>
            </a:pPr>
            <a:r>
              <a:rPr lang="en-US" altLang="zh-TW" dirty="0" smtClean="0"/>
              <a:t>The </a:t>
            </a:r>
            <a:r>
              <a:rPr lang="en-US" altLang="zh-TW" dirty="0"/>
              <a:t>principal foundations of communication </a:t>
            </a:r>
            <a:r>
              <a:rPr lang="en-US" altLang="zh-TW" dirty="0" smtClean="0"/>
              <a:t>theory</a:t>
            </a:r>
          </a:p>
          <a:p>
            <a:pPr marL="742950" lvl="1" indent="-285750">
              <a:buFont typeface="Arial" panose="020B0604020202020204" pitchFamily="34" charset="0"/>
              <a:buChar char="•"/>
            </a:pPr>
            <a:r>
              <a:rPr lang="en-US" altLang="zh-TW" dirty="0" smtClean="0"/>
              <a:t>A </a:t>
            </a:r>
            <a:r>
              <a:rPr lang="en-US" altLang="zh-TW" dirty="0"/>
              <a:t>Mathematical Theory of </a:t>
            </a:r>
            <a:r>
              <a:rPr lang="en-US" altLang="zh-TW" dirty="0" smtClean="0"/>
              <a:t>Communication (Shannon, 1948). </a:t>
            </a:r>
          </a:p>
          <a:p>
            <a:pPr marL="742950" lvl="1" indent="-285750">
              <a:buFont typeface="Arial" panose="020B0604020202020204" pitchFamily="34" charset="0"/>
              <a:buChar char="•"/>
            </a:pPr>
            <a:r>
              <a:rPr lang="en-US" altLang="zh-TW" dirty="0" smtClean="0"/>
              <a:t>Concerned </a:t>
            </a:r>
            <a:r>
              <a:rPr lang="en-US" altLang="zh-TW" dirty="0"/>
              <a:t>with the coding and efficient transmission of information over noisy channels, including telegraph, telephone, television, and radio (Pierce, 1980</a:t>
            </a:r>
            <a:r>
              <a:rPr lang="en-US" altLang="zh-TW" dirty="0" smtClean="0"/>
              <a:t>).</a:t>
            </a:r>
          </a:p>
          <a:p>
            <a:pPr marL="742950" lvl="1" indent="-285750">
              <a:buFont typeface="Arial" panose="020B0604020202020204" pitchFamily="34" charset="0"/>
              <a:buChar char="•"/>
            </a:pPr>
            <a:r>
              <a:rPr lang="en-US" altLang="zh-TW" dirty="0" smtClean="0"/>
              <a:t>Information: a </a:t>
            </a:r>
            <a:r>
              <a:rPr lang="en-US" altLang="zh-TW" dirty="0"/>
              <a:t>measurable quantity expressing the degree of uncertainty about what message will be produced by a message source. </a:t>
            </a:r>
            <a:endParaRPr lang="en-US" altLang="zh-TW" dirty="0" smtClean="0"/>
          </a:p>
          <a:p>
            <a:pPr marL="1200150" lvl="2" indent="-285750">
              <a:buFont typeface="Arial" panose="020B0604020202020204" pitchFamily="34" charset="0"/>
              <a:buChar char="•"/>
            </a:pPr>
            <a:r>
              <a:rPr lang="en-US" altLang="zh-TW" dirty="0" smtClean="0"/>
              <a:t>The </a:t>
            </a:r>
            <a:r>
              <a:rPr lang="en-US" altLang="zh-TW" dirty="0"/>
              <a:t>more that is known about a message source, the less information and the less uncertainty there is in what message will be produced. </a:t>
            </a:r>
            <a:endParaRPr lang="en-US" altLang="zh-TW" dirty="0" smtClean="0"/>
          </a:p>
          <a:p>
            <a:pPr marL="1200150" lvl="2" indent="-285750">
              <a:buFont typeface="Arial" panose="020B0604020202020204" pitchFamily="34" charset="0"/>
              <a:buChar char="•"/>
            </a:pPr>
            <a:r>
              <a:rPr lang="en-US" altLang="zh-TW" dirty="0" smtClean="0"/>
              <a:t>Entropy= the uncertainty</a:t>
            </a:r>
          </a:p>
          <a:p>
            <a:pPr marL="1200150" lvl="2" indent="-285750">
              <a:buFont typeface="Arial" panose="020B0604020202020204" pitchFamily="34" charset="0"/>
              <a:buChar char="•"/>
            </a:pPr>
            <a:r>
              <a:rPr lang="en-US" altLang="zh-TW" dirty="0" smtClean="0"/>
              <a:t>Information=</a:t>
            </a:r>
            <a:r>
              <a:rPr lang="en-US" altLang="zh-TW" dirty="0"/>
              <a:t> the freedom of choice of the source to produce messages. </a:t>
            </a:r>
            <a:endParaRPr lang="en-US" altLang="zh-TW" dirty="0" smtClean="0"/>
          </a:p>
          <a:p>
            <a:pPr marL="1657350" lvl="3" indent="-285750">
              <a:buFont typeface="Arial" panose="020B0604020202020204" pitchFamily="34" charset="0"/>
              <a:buChar char="•"/>
            </a:pPr>
            <a:r>
              <a:rPr lang="en-US" altLang="zh-TW" dirty="0" smtClean="0"/>
              <a:t>The </a:t>
            </a:r>
            <a:r>
              <a:rPr lang="en-US" altLang="zh-TW" dirty="0"/>
              <a:t>more uncertain you are about what message the source will produce, the more information content a message from that source will contain</a:t>
            </a:r>
            <a:r>
              <a:rPr lang="en-US" altLang="zh-TW" dirty="0" smtClean="0"/>
              <a:t>.</a:t>
            </a:r>
          </a:p>
          <a:p>
            <a:pPr marL="1657350" lvl="3" indent="-285750">
              <a:buFont typeface="Arial" panose="020B0604020202020204" pitchFamily="34" charset="0"/>
              <a:buChar char="•"/>
            </a:pPr>
            <a:r>
              <a:rPr lang="en-US" altLang="zh-TW" dirty="0" smtClean="0"/>
              <a:t>The </a:t>
            </a:r>
            <a:r>
              <a:rPr lang="en-US" altLang="zh-TW" dirty="0"/>
              <a:t>capacity to discover what signal a source will </a:t>
            </a:r>
            <a:r>
              <a:rPr lang="en-US" altLang="zh-TW" dirty="0" smtClean="0"/>
              <a:t>produce</a:t>
            </a:r>
            <a:endParaRPr lang="zh-TW" altLang="en-US" dirty="0"/>
          </a:p>
          <a:p>
            <a:pPr marL="1200150" lvl="2"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01351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428" y="1245042"/>
            <a:ext cx="11591396" cy="2308324"/>
          </a:xfrm>
          <a:prstGeom prst="rect">
            <a:avLst/>
          </a:prstGeom>
        </p:spPr>
        <p:txBody>
          <a:bodyPr wrap="square">
            <a:spAutoFit/>
          </a:bodyPr>
          <a:lstStyle/>
          <a:p>
            <a:r>
              <a:rPr lang="en-US" altLang="zh-TW" dirty="0" smtClean="0"/>
              <a:t>The </a:t>
            </a:r>
            <a:r>
              <a:rPr lang="en-US" altLang="zh-TW" dirty="0"/>
              <a:t>uncertainty, or </a:t>
            </a:r>
            <a:r>
              <a:rPr lang="en-US" altLang="zh-TW" dirty="0" smtClean="0"/>
              <a:t>information</a:t>
            </a:r>
            <a:r>
              <a:rPr lang="zh-TW" altLang="en-US" dirty="0" smtClean="0"/>
              <a:t> </a:t>
            </a:r>
            <a:r>
              <a:rPr lang="en-US" altLang="zh-TW" dirty="0" smtClean="0"/>
              <a:t>measure</a:t>
            </a:r>
          </a:p>
          <a:p>
            <a:pPr marL="285750" indent="-285750">
              <a:buFont typeface="Arial" panose="020B0604020202020204" pitchFamily="34" charset="0"/>
              <a:buChar char="•"/>
            </a:pPr>
            <a:r>
              <a:rPr lang="en-US" altLang="zh-TW" dirty="0" smtClean="0"/>
              <a:t>a </a:t>
            </a:r>
            <a:r>
              <a:rPr lang="en-US" altLang="zh-TW" dirty="0"/>
              <a:t>statistical measure of the uncertainty of the message source. </a:t>
            </a:r>
            <a:endParaRPr lang="en-US" altLang="zh-TW" dirty="0" smtClean="0"/>
          </a:p>
          <a:p>
            <a:pPr marL="285750" indent="-285750">
              <a:buFont typeface="Arial" panose="020B0604020202020204" pitchFamily="34" charset="0"/>
              <a:buChar char="•"/>
            </a:pPr>
            <a:r>
              <a:rPr lang="en-US" altLang="zh-TW" dirty="0" smtClean="0"/>
              <a:t>H </a:t>
            </a:r>
            <a:r>
              <a:rPr lang="en-US" altLang="zh-TW" dirty="0"/>
              <a:t>is related to the number of binary decisions that must be made to account for all of the possible messages that may be produced</a:t>
            </a:r>
            <a:r>
              <a:rPr lang="en-US" altLang="zh-TW" dirty="0" smtClean="0"/>
              <a:t>.</a:t>
            </a:r>
            <a:r>
              <a:rPr lang="en-US" altLang="zh-TW" dirty="0"/>
              <a:t> [Network analysis interpretation using a base of logs equal to 2, which is consistent with the concept of binary decisions.] </a:t>
            </a:r>
            <a:endParaRPr lang="en-US" altLang="zh-TW" dirty="0" smtClean="0"/>
          </a:p>
          <a:p>
            <a:pPr marL="285750" indent="-285750">
              <a:buFont typeface="Arial" panose="020B0604020202020204" pitchFamily="34" charset="0"/>
              <a:buChar char="•"/>
            </a:pPr>
            <a:r>
              <a:rPr lang="en-US" altLang="zh-TW" dirty="0" smtClean="0"/>
              <a:t>Pi: probability </a:t>
            </a:r>
            <a:r>
              <a:rPr lang="en-US" altLang="zh-TW" dirty="0"/>
              <a:t>of flow over the </a:t>
            </a:r>
            <a:r>
              <a:rPr lang="en-US" altLang="zh-TW" dirty="0" err="1"/>
              <a:t>ith</a:t>
            </a:r>
            <a:r>
              <a:rPr lang="en-US" altLang="zh-TW" dirty="0"/>
              <a:t> </a:t>
            </a:r>
            <a:r>
              <a:rPr lang="en-US" altLang="zh-TW" dirty="0" smtClean="0"/>
              <a:t>link</a:t>
            </a:r>
          </a:p>
          <a:p>
            <a:pPr marL="285750" indent="-285750">
              <a:buFont typeface="Arial" panose="020B0604020202020204" pitchFamily="34" charset="0"/>
              <a:buChar char="•"/>
            </a:pPr>
            <a:r>
              <a:rPr lang="en-US" altLang="zh-TW" dirty="0"/>
              <a:t>Based on the frequency of signals in sequences that a message source produces, we are able to describe the source with this general measure of uncertainty</a:t>
            </a:r>
            <a:endParaRPr lang="zh-TW" altLang="en-US" dirty="0"/>
          </a:p>
        </p:txBody>
      </p:sp>
      <p:sp>
        <p:nvSpPr>
          <p:cNvPr id="4" name="矩形 3"/>
          <p:cNvSpPr/>
          <p:nvPr/>
        </p:nvSpPr>
        <p:spPr>
          <a:xfrm>
            <a:off x="259755" y="367625"/>
            <a:ext cx="5683222" cy="523220"/>
          </a:xfrm>
          <a:prstGeom prst="rect">
            <a:avLst/>
          </a:prstGeom>
        </p:spPr>
        <p:txBody>
          <a:bodyPr wrap="none">
            <a:spAutoFit/>
          </a:bodyPr>
          <a:lstStyle/>
          <a:p>
            <a:r>
              <a:rPr lang="en-US" altLang="zh-TW" sz="2800" dirty="0" smtClean="0"/>
              <a:t>Foundation </a:t>
            </a:r>
            <a:r>
              <a:rPr lang="en-US" altLang="zh-TW" sz="2800" dirty="0"/>
              <a:t>in communication theory</a:t>
            </a:r>
            <a:endParaRPr lang="zh-TW" altLang="en-US" sz="2800" dirty="0"/>
          </a:p>
        </p:txBody>
      </p:sp>
      <p:pic>
        <p:nvPicPr>
          <p:cNvPr id="5" name="圖片 4"/>
          <p:cNvPicPr>
            <a:picLocks noChangeAspect="1"/>
          </p:cNvPicPr>
          <p:nvPr/>
        </p:nvPicPr>
        <p:blipFill>
          <a:blip r:embed="rId2"/>
          <a:stretch>
            <a:fillRect/>
          </a:stretch>
        </p:blipFill>
        <p:spPr>
          <a:xfrm>
            <a:off x="6750714" y="1152871"/>
            <a:ext cx="2447925" cy="628650"/>
          </a:xfrm>
          <a:prstGeom prst="rect">
            <a:avLst/>
          </a:prstGeom>
        </p:spPr>
      </p:pic>
    </p:spTree>
    <p:extLst>
      <p:ext uri="{BB962C8B-B14F-4D97-AF65-F5344CB8AC3E}">
        <p14:creationId xmlns:p14="http://schemas.microsoft.com/office/powerpoint/2010/main" val="317365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331094" y="1239895"/>
            <a:ext cx="5514975" cy="4029075"/>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259755" y="1239895"/>
                <a:ext cx="6096000" cy="1477328"/>
              </a:xfrm>
              <a:prstGeom prst="rect">
                <a:avLst/>
              </a:prstGeom>
            </p:spPr>
            <p:txBody>
              <a:bodyPr>
                <a:spAutoFit/>
              </a:bodyPr>
              <a:lstStyle/>
              <a:p>
                <a:pPr marL="285750" indent="-285750">
                  <a:buFont typeface="Arial" panose="020B0604020202020204" pitchFamily="34" charset="0"/>
                  <a:buChar char="•"/>
                </a:pPr>
                <a:r>
                  <a:rPr lang="en-US" altLang="zh-TW" dirty="0" smtClean="0"/>
                  <a:t>A </a:t>
                </a:r>
                <a:r>
                  <a:rPr lang="en-US" altLang="zh-TW" dirty="0"/>
                  <a:t>mathematical description of a network based on a system seen at time t (State a) and time </a:t>
                </a:r>
                <a:r>
                  <a:rPr lang="en-US" altLang="zh-TW" dirty="0" err="1"/>
                  <a:t>t+t</a:t>
                </a:r>
                <a:r>
                  <a:rPr lang="en-US" altLang="zh-TW" dirty="0"/>
                  <a:t> (State b). </a:t>
                </a:r>
                <a:endParaRPr lang="en-US" altLang="zh-TW" dirty="0" smtClean="0"/>
              </a:p>
              <a:p>
                <a:r>
                  <a:rPr lang="zh-TW" altLang="en-US" dirty="0" smtClean="0"/>
                  <a:t>！ </a:t>
                </a:r>
                <a:r>
                  <a:rPr lang="en-US" altLang="zh-TW" dirty="0" smtClean="0"/>
                  <a:t>The states</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 change </a:t>
                </a:r>
                <a:r>
                  <a:rPr lang="en-US" altLang="zh-TW" dirty="0"/>
                  <a:t>in the system; they are merely an output perspective (State a) and an input perspective (State b) on the internal t</a:t>
                </a:r>
                <a:r>
                  <a:rPr lang="en-US" altLang="zh-TW" dirty="0" smtClean="0"/>
                  <a:t>.</a:t>
                </a:r>
                <a:endParaRPr lang="zh-TW" altLang="en-US" dirty="0"/>
              </a:p>
            </p:txBody>
          </p:sp>
        </mc:Choice>
        <mc:Fallback>
          <p:sp>
            <p:nvSpPr>
              <p:cNvPr id="4" name="矩形 3"/>
              <p:cNvSpPr>
                <a:spLocks noRot="1" noChangeAspect="1" noMove="1" noResize="1" noEditPoints="1" noAdjustHandles="1" noChangeArrowheads="1" noChangeShapeType="1" noTextEdit="1"/>
              </p:cNvSpPr>
              <p:nvPr/>
            </p:nvSpPr>
            <p:spPr>
              <a:xfrm>
                <a:off x="259755" y="1239895"/>
                <a:ext cx="6096000" cy="1477328"/>
              </a:xfrm>
              <a:prstGeom prst="rect">
                <a:avLst/>
              </a:prstGeom>
              <a:blipFill>
                <a:blip r:embed="rId3"/>
                <a:stretch>
                  <a:fillRect l="-900" t="-2058" r="-300" b="-5350"/>
                </a:stretch>
              </a:blipFill>
            </p:spPr>
            <p:txBody>
              <a:bodyPr/>
              <a:lstStyle/>
              <a:p>
                <a:r>
                  <a:rPr lang="zh-TW" altLang="en-US">
                    <a:noFill/>
                  </a:rPr>
                  <a:t> </a:t>
                </a:r>
              </a:p>
            </p:txBody>
          </p:sp>
        </mc:Fallback>
      </mc:AlternateContent>
      <p:sp>
        <p:nvSpPr>
          <p:cNvPr id="5" name="矩形 4"/>
          <p:cNvSpPr/>
          <p:nvPr/>
        </p:nvSpPr>
        <p:spPr>
          <a:xfrm>
            <a:off x="259755" y="367625"/>
            <a:ext cx="5770362" cy="523220"/>
          </a:xfrm>
          <a:prstGeom prst="rect">
            <a:avLst/>
          </a:prstGeom>
        </p:spPr>
        <p:txBody>
          <a:bodyPr wrap="none">
            <a:spAutoFit/>
          </a:bodyPr>
          <a:lstStyle/>
          <a:p>
            <a:r>
              <a:rPr lang="en-US" altLang="zh-TW" sz="2800" dirty="0"/>
              <a:t>The average mutual </a:t>
            </a:r>
            <a:r>
              <a:rPr lang="en-US" altLang="zh-TW" sz="2800" dirty="0" smtClean="0"/>
              <a:t>information</a:t>
            </a:r>
            <a:r>
              <a:rPr lang="zh-TW" altLang="en-US" sz="2800" dirty="0" smtClean="0"/>
              <a:t> </a:t>
            </a:r>
            <a:r>
              <a:rPr lang="en-US" altLang="zh-TW" sz="2800" dirty="0" smtClean="0"/>
              <a:t>(AMI)</a:t>
            </a:r>
            <a:endParaRPr lang="zh-TW" altLang="en-US" sz="2800" dirty="0"/>
          </a:p>
        </p:txBody>
      </p:sp>
      <p:sp>
        <p:nvSpPr>
          <p:cNvPr id="6" name="文字方塊 5"/>
          <p:cNvSpPr txBox="1"/>
          <p:nvPr/>
        </p:nvSpPr>
        <p:spPr>
          <a:xfrm>
            <a:off x="7381702" y="1795549"/>
            <a:ext cx="679994" cy="369332"/>
          </a:xfrm>
          <a:prstGeom prst="rect">
            <a:avLst/>
          </a:prstGeom>
          <a:noFill/>
        </p:spPr>
        <p:txBody>
          <a:bodyPr wrap="none" rtlCol="0">
            <a:spAutoFit/>
          </a:bodyPr>
          <a:lstStyle/>
          <a:p>
            <a:r>
              <a:rPr lang="en-US" altLang="zh-TW" dirty="0" smtClean="0">
                <a:solidFill>
                  <a:srgbClr val="FF0000"/>
                </a:solidFill>
              </a:rPr>
              <a:t>input</a:t>
            </a:r>
            <a:endParaRPr lang="zh-TW" altLang="en-US" dirty="0">
              <a:solidFill>
                <a:srgbClr val="FF0000"/>
              </a:solidFill>
            </a:endParaRPr>
          </a:p>
        </p:txBody>
      </p:sp>
      <p:sp>
        <p:nvSpPr>
          <p:cNvPr id="7" name="文字方塊 6"/>
          <p:cNvSpPr txBox="1"/>
          <p:nvPr/>
        </p:nvSpPr>
        <p:spPr>
          <a:xfrm>
            <a:off x="10202487" y="4102217"/>
            <a:ext cx="1516762" cy="369332"/>
          </a:xfrm>
          <a:prstGeom prst="rect">
            <a:avLst/>
          </a:prstGeom>
          <a:noFill/>
        </p:spPr>
        <p:txBody>
          <a:bodyPr wrap="none" rtlCol="0">
            <a:spAutoFit/>
          </a:bodyPr>
          <a:lstStyle/>
          <a:p>
            <a:r>
              <a:rPr lang="en-US" altLang="zh-TW" dirty="0" smtClean="0">
                <a:solidFill>
                  <a:srgbClr val="FF0000"/>
                </a:solidFill>
              </a:rPr>
              <a:t>Usable output</a:t>
            </a:r>
            <a:endParaRPr lang="zh-TW" altLang="en-US" dirty="0">
              <a:solidFill>
                <a:srgbClr val="FF0000"/>
              </a:solidFill>
            </a:endParaRPr>
          </a:p>
        </p:txBody>
      </p:sp>
      <p:sp>
        <p:nvSpPr>
          <p:cNvPr id="8" name="文字方塊 7"/>
          <p:cNvSpPr txBox="1"/>
          <p:nvPr/>
        </p:nvSpPr>
        <p:spPr>
          <a:xfrm>
            <a:off x="10202487" y="4685593"/>
            <a:ext cx="1760418" cy="369332"/>
          </a:xfrm>
          <a:prstGeom prst="rect">
            <a:avLst/>
          </a:prstGeom>
          <a:noFill/>
        </p:spPr>
        <p:txBody>
          <a:bodyPr wrap="none" rtlCol="0">
            <a:spAutoFit/>
          </a:bodyPr>
          <a:lstStyle/>
          <a:p>
            <a:r>
              <a:rPr lang="en-US" altLang="zh-TW" dirty="0" smtClean="0">
                <a:solidFill>
                  <a:srgbClr val="FF0000"/>
                </a:solidFill>
              </a:rPr>
              <a:t>Unusable output</a:t>
            </a:r>
            <a:endParaRPr lang="zh-TW" altLang="en-US" dirty="0">
              <a:solidFill>
                <a:srgbClr val="FF0000"/>
              </a:solidFill>
            </a:endParaRPr>
          </a:p>
        </p:txBody>
      </p:sp>
      <p:sp>
        <p:nvSpPr>
          <p:cNvPr id="10" name="矩形 9"/>
          <p:cNvSpPr/>
          <p:nvPr/>
        </p:nvSpPr>
        <p:spPr>
          <a:xfrm>
            <a:off x="259755" y="3069766"/>
            <a:ext cx="2274341" cy="369332"/>
          </a:xfrm>
          <a:prstGeom prst="rect">
            <a:avLst/>
          </a:prstGeom>
        </p:spPr>
        <p:txBody>
          <a:bodyPr wrap="none">
            <a:spAutoFit/>
          </a:bodyPr>
          <a:lstStyle/>
          <a:p>
            <a:pPr marL="285750" indent="-285750">
              <a:buFont typeface="Arial" panose="020B0604020202020204" pitchFamily="34" charset="0"/>
              <a:buChar char="•"/>
            </a:pPr>
            <a:r>
              <a:rPr lang="en-US" altLang="zh-TW" dirty="0"/>
              <a:t>Formula Derivation</a:t>
            </a:r>
            <a:endParaRPr lang="zh-TW" altLang="en-US" dirty="0"/>
          </a:p>
        </p:txBody>
      </p:sp>
      <p:pic>
        <p:nvPicPr>
          <p:cNvPr id="11" name="圖片 10"/>
          <p:cNvPicPr>
            <a:picLocks noChangeAspect="1"/>
          </p:cNvPicPr>
          <p:nvPr/>
        </p:nvPicPr>
        <p:blipFill rotWithShape="1">
          <a:blip r:embed="rId4"/>
          <a:srcRect b="71794"/>
          <a:stretch/>
        </p:blipFill>
        <p:spPr>
          <a:xfrm>
            <a:off x="294605" y="3565900"/>
            <a:ext cx="1102320" cy="1119693"/>
          </a:xfrm>
          <a:prstGeom prst="rect">
            <a:avLst/>
          </a:prstGeom>
        </p:spPr>
      </p:pic>
      <p:sp>
        <p:nvSpPr>
          <p:cNvPr id="13" name="矩形 12"/>
          <p:cNvSpPr/>
          <p:nvPr/>
        </p:nvSpPr>
        <p:spPr>
          <a:xfrm>
            <a:off x="1296155" y="3699633"/>
            <a:ext cx="4515082" cy="369332"/>
          </a:xfrm>
          <a:prstGeom prst="rect">
            <a:avLst/>
          </a:prstGeom>
        </p:spPr>
        <p:txBody>
          <a:bodyPr wrap="none">
            <a:spAutoFit/>
          </a:bodyPr>
          <a:lstStyle/>
          <a:p>
            <a:r>
              <a:rPr lang="en-US" altLang="zh-TW" dirty="0" smtClean="0"/>
              <a:t>: The </a:t>
            </a:r>
            <a:r>
              <a:rPr lang="en-US" altLang="zh-TW" dirty="0"/>
              <a:t>total flow out of compartment </a:t>
            </a:r>
            <a:r>
              <a:rPr lang="en-US" altLang="zh-TW" dirty="0" err="1"/>
              <a:t>i</a:t>
            </a:r>
            <a:r>
              <a:rPr lang="en-US" altLang="zh-TW" dirty="0"/>
              <a:t> at time t</a:t>
            </a:r>
            <a:endParaRPr lang="zh-TW" altLang="en-US" dirty="0"/>
          </a:p>
        </p:txBody>
      </p:sp>
      <mc:AlternateContent xmlns:mc="http://schemas.openxmlformats.org/markup-compatibility/2006">
        <mc:Choice xmlns:a14="http://schemas.microsoft.com/office/drawing/2010/main" Requires="a14">
          <p:sp>
            <p:nvSpPr>
              <p:cNvPr id="14" name="矩形 13"/>
              <p:cNvSpPr/>
              <p:nvPr/>
            </p:nvSpPr>
            <p:spPr>
              <a:xfrm>
                <a:off x="1297758" y="4316261"/>
                <a:ext cx="5575116" cy="369332"/>
              </a:xfrm>
              <a:prstGeom prst="rect">
                <a:avLst/>
              </a:prstGeom>
            </p:spPr>
            <p:txBody>
              <a:bodyPr wrap="none">
                <a:spAutoFit/>
              </a:bodyPr>
              <a:lstStyle/>
              <a:p>
                <a:r>
                  <a:rPr lang="en-US" altLang="zh-TW" dirty="0" smtClean="0"/>
                  <a:t>: The </a:t>
                </a:r>
                <a:r>
                  <a:rPr lang="en-US" altLang="zh-TW" dirty="0"/>
                  <a:t>total flow into compartment j at time t</a:t>
                </a:r>
                <a:r>
                  <a:rPr lang="en-US" altLang="zh-TW" dirty="0" smtClean="0"/>
                  <a:t>+</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t; (‘)=input</a:t>
                </a:r>
                <a:endParaRPr lang="zh-TW" altLang="en-US" dirty="0"/>
              </a:p>
            </p:txBody>
          </p:sp>
        </mc:Choice>
        <mc:Fallback>
          <p:sp>
            <p:nvSpPr>
              <p:cNvPr id="14" name="矩形 13"/>
              <p:cNvSpPr>
                <a:spLocks noRot="1" noChangeAspect="1" noMove="1" noResize="1" noEditPoints="1" noAdjustHandles="1" noChangeArrowheads="1" noChangeShapeType="1" noTextEdit="1"/>
              </p:cNvSpPr>
              <p:nvPr/>
            </p:nvSpPr>
            <p:spPr>
              <a:xfrm>
                <a:off x="1297758" y="4316261"/>
                <a:ext cx="5575116" cy="369332"/>
              </a:xfrm>
              <a:prstGeom prst="rect">
                <a:avLst/>
              </a:prstGeom>
              <a:blipFill>
                <a:blip r:embed="rId5"/>
                <a:stretch>
                  <a:fillRect l="-985" t="-8197" r="-219" b="-24590"/>
                </a:stretch>
              </a:blipFill>
            </p:spPr>
            <p:txBody>
              <a:bodyPr/>
              <a:lstStyle/>
              <a:p>
                <a:r>
                  <a:rPr lang="zh-TW" altLang="en-US">
                    <a:noFill/>
                  </a:rPr>
                  <a:t> </a:t>
                </a:r>
              </a:p>
            </p:txBody>
          </p:sp>
        </mc:Fallback>
      </mc:AlternateContent>
      <p:pic>
        <p:nvPicPr>
          <p:cNvPr id="15" name="圖片 14"/>
          <p:cNvPicPr>
            <a:picLocks noChangeAspect="1"/>
          </p:cNvPicPr>
          <p:nvPr/>
        </p:nvPicPr>
        <p:blipFill>
          <a:blip r:embed="rId6"/>
          <a:stretch>
            <a:fillRect/>
          </a:stretch>
        </p:blipFill>
        <p:spPr>
          <a:xfrm>
            <a:off x="253625" y="4812395"/>
            <a:ext cx="1184280" cy="1239363"/>
          </a:xfrm>
          <a:prstGeom prst="rect">
            <a:avLst/>
          </a:prstGeom>
        </p:spPr>
      </p:pic>
      <p:sp>
        <p:nvSpPr>
          <p:cNvPr id="17" name="矩形 16"/>
          <p:cNvSpPr/>
          <p:nvPr/>
        </p:nvSpPr>
        <p:spPr>
          <a:xfrm>
            <a:off x="1296155" y="5038136"/>
            <a:ext cx="8399485" cy="369332"/>
          </a:xfrm>
          <a:prstGeom prst="rect">
            <a:avLst/>
          </a:prstGeom>
        </p:spPr>
        <p:txBody>
          <a:bodyPr wrap="square">
            <a:spAutoFit/>
          </a:bodyPr>
          <a:lstStyle/>
          <a:p>
            <a:r>
              <a:rPr lang="en-US" altLang="zh-TW" dirty="0" smtClean="0"/>
              <a:t>: The </a:t>
            </a:r>
            <a:r>
              <a:rPr lang="en-US" altLang="zh-TW" dirty="0"/>
              <a:t>probability that any given quantum of flow in the network will leave </a:t>
            </a:r>
            <a:r>
              <a:rPr lang="en-US" altLang="zh-TW" dirty="0" err="1"/>
              <a:t>i</a:t>
            </a:r>
            <a:r>
              <a:rPr lang="en-US" altLang="zh-TW" dirty="0"/>
              <a:t> at time t</a:t>
            </a:r>
            <a:endParaRPr lang="zh-TW" altLang="en-US" dirty="0"/>
          </a:p>
        </p:txBody>
      </p:sp>
      <mc:AlternateContent xmlns:mc="http://schemas.openxmlformats.org/markup-compatibility/2006">
        <mc:Choice xmlns:a14="http://schemas.microsoft.com/office/drawing/2010/main" Requires="a14">
          <p:sp>
            <p:nvSpPr>
              <p:cNvPr id="18" name="矩形 17"/>
              <p:cNvSpPr/>
              <p:nvPr/>
            </p:nvSpPr>
            <p:spPr>
              <a:xfrm>
                <a:off x="1296155" y="5633209"/>
                <a:ext cx="6284221" cy="369332"/>
              </a:xfrm>
              <a:prstGeom prst="rect">
                <a:avLst/>
              </a:prstGeom>
            </p:spPr>
            <p:txBody>
              <a:bodyPr wrap="none">
                <a:spAutoFit/>
              </a:bodyPr>
              <a:lstStyle/>
              <a:p>
                <a:r>
                  <a:rPr lang="en-US" altLang="zh-TW" dirty="0" smtClean="0"/>
                  <a:t>: The </a:t>
                </a:r>
                <a:r>
                  <a:rPr lang="en-US" altLang="zh-TW" dirty="0"/>
                  <a:t>probability that flow will enter compartment j at time 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err="1"/>
                  <a:t>t</a:t>
                </a:r>
                <a:endParaRPr lang="zh-TW" altLang="en-US" dirty="0"/>
              </a:p>
            </p:txBody>
          </p:sp>
        </mc:Choice>
        <mc:Fallback>
          <p:sp>
            <p:nvSpPr>
              <p:cNvPr id="18" name="矩形 17"/>
              <p:cNvSpPr>
                <a:spLocks noRot="1" noChangeAspect="1" noMove="1" noResize="1" noEditPoints="1" noAdjustHandles="1" noChangeArrowheads="1" noChangeShapeType="1" noTextEdit="1"/>
              </p:cNvSpPr>
              <p:nvPr/>
            </p:nvSpPr>
            <p:spPr>
              <a:xfrm>
                <a:off x="1296155" y="5633209"/>
                <a:ext cx="6284221" cy="369332"/>
              </a:xfrm>
              <a:prstGeom prst="rect">
                <a:avLst/>
              </a:prstGeom>
              <a:blipFill>
                <a:blip r:embed="rId7"/>
                <a:stretch>
                  <a:fillRect l="-873"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8868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693" y="260065"/>
            <a:ext cx="2274341" cy="369332"/>
          </a:xfrm>
          <a:prstGeom prst="rect">
            <a:avLst/>
          </a:prstGeom>
        </p:spPr>
        <p:txBody>
          <a:bodyPr wrap="none">
            <a:spAutoFit/>
          </a:bodyPr>
          <a:lstStyle/>
          <a:p>
            <a:pPr marL="285750" indent="-285750">
              <a:buFont typeface="Arial" panose="020B0604020202020204" pitchFamily="34" charset="0"/>
              <a:buChar char="•"/>
            </a:pPr>
            <a:r>
              <a:rPr lang="en-US" altLang="zh-TW" dirty="0"/>
              <a:t>Formula Derivation</a:t>
            </a:r>
            <a:endParaRPr lang="zh-TW" altLang="en-US" dirty="0"/>
          </a:p>
        </p:txBody>
      </p:sp>
      <p:pic>
        <p:nvPicPr>
          <p:cNvPr id="3" name="圖片 2"/>
          <p:cNvPicPr>
            <a:picLocks noChangeAspect="1"/>
          </p:cNvPicPr>
          <p:nvPr/>
        </p:nvPicPr>
        <p:blipFill>
          <a:blip r:embed="rId2"/>
          <a:stretch>
            <a:fillRect/>
          </a:stretch>
        </p:blipFill>
        <p:spPr>
          <a:xfrm>
            <a:off x="348442" y="629397"/>
            <a:ext cx="1388918" cy="634071"/>
          </a:xfrm>
          <a:prstGeom prst="rect">
            <a:avLst/>
          </a:prstGeom>
        </p:spPr>
      </p:pic>
      <p:sp>
        <p:nvSpPr>
          <p:cNvPr id="5" name="矩形 4"/>
          <p:cNvSpPr/>
          <p:nvPr/>
        </p:nvSpPr>
        <p:spPr>
          <a:xfrm>
            <a:off x="1540047" y="761766"/>
            <a:ext cx="10480156" cy="369332"/>
          </a:xfrm>
          <a:prstGeom prst="rect">
            <a:avLst/>
          </a:prstGeom>
        </p:spPr>
        <p:txBody>
          <a:bodyPr wrap="square">
            <a:spAutoFit/>
          </a:bodyPr>
          <a:lstStyle/>
          <a:p>
            <a:r>
              <a:rPr lang="en-US" altLang="zh-TW" dirty="0"/>
              <a:t> ‘joint probability</a:t>
            </a:r>
            <a:r>
              <a:rPr lang="en-US" altLang="zh-TW" dirty="0" smtClean="0"/>
              <a:t>’: any </a:t>
            </a:r>
            <a:r>
              <a:rPr lang="en-US" altLang="zh-TW" dirty="0"/>
              <a:t>given quantum of flow will both leave </a:t>
            </a:r>
            <a:r>
              <a:rPr lang="en-US" altLang="zh-TW" dirty="0" err="1"/>
              <a:t>i</a:t>
            </a:r>
            <a:r>
              <a:rPr lang="en-US" altLang="zh-TW" dirty="0"/>
              <a:t> at time t and enter j at time </a:t>
            </a:r>
            <a:r>
              <a:rPr lang="en-US" altLang="zh-TW" dirty="0" err="1" smtClean="0"/>
              <a:t>t+t</a:t>
            </a:r>
            <a:r>
              <a:rPr lang="en-US" altLang="zh-TW" dirty="0" smtClean="0"/>
              <a:t>. </a:t>
            </a:r>
          </a:p>
        </p:txBody>
      </p:sp>
      <p:pic>
        <p:nvPicPr>
          <p:cNvPr id="6" name="圖片 5"/>
          <p:cNvPicPr>
            <a:picLocks noChangeAspect="1"/>
          </p:cNvPicPr>
          <p:nvPr/>
        </p:nvPicPr>
        <p:blipFill>
          <a:blip r:embed="rId3"/>
          <a:stretch>
            <a:fillRect/>
          </a:stretch>
        </p:blipFill>
        <p:spPr>
          <a:xfrm>
            <a:off x="348442" y="1263467"/>
            <a:ext cx="1272540" cy="606676"/>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1620982" y="1382139"/>
                <a:ext cx="8681258" cy="369332"/>
              </a:xfrm>
              <a:prstGeom prst="rect">
                <a:avLst/>
              </a:prstGeom>
            </p:spPr>
            <p:txBody>
              <a:bodyPr wrap="square">
                <a:spAutoFit/>
              </a:bodyPr>
              <a:lstStyle/>
              <a:p>
                <a:r>
                  <a:rPr lang="en-US" altLang="zh-TW" dirty="0" smtClean="0"/>
                  <a:t>‘conditional’ probability: </a:t>
                </a:r>
                <a:r>
                  <a:rPr lang="en-US" altLang="zh-TW" dirty="0"/>
                  <a:t>flow leaving </a:t>
                </a:r>
                <a:r>
                  <a:rPr lang="en-US" altLang="zh-TW" dirty="0" err="1"/>
                  <a:t>i</a:t>
                </a:r>
                <a:r>
                  <a:rPr lang="en-US" altLang="zh-TW" dirty="0"/>
                  <a:t> at time t will arrive at j at time </a:t>
                </a:r>
                <a:r>
                  <a:rPr lang="en-US" altLang="zh-TW" dirty="0" smtClean="0"/>
                  <a:t>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smtClean="0"/>
                  <a:t>t</a:t>
                </a:r>
                <a:endParaRPr lang="zh-TW" altLang="en-US" dirty="0"/>
              </a:p>
            </p:txBody>
          </p:sp>
        </mc:Choice>
        <mc:Fallback>
          <p:sp>
            <p:nvSpPr>
              <p:cNvPr id="7" name="矩形 6"/>
              <p:cNvSpPr>
                <a:spLocks noRot="1" noChangeAspect="1" noMove="1" noResize="1" noEditPoints="1" noAdjustHandles="1" noChangeArrowheads="1" noChangeShapeType="1" noTextEdit="1"/>
              </p:cNvSpPr>
              <p:nvPr/>
            </p:nvSpPr>
            <p:spPr>
              <a:xfrm>
                <a:off x="1620982" y="1382139"/>
                <a:ext cx="8681258" cy="369332"/>
              </a:xfrm>
              <a:prstGeom prst="rect">
                <a:avLst/>
              </a:prstGeom>
              <a:blipFill>
                <a:blip r:embed="rId4"/>
                <a:stretch>
                  <a:fillRect l="-632" t="-10000" b="-26667"/>
                </a:stretch>
              </a:blipFill>
            </p:spPr>
            <p:txBody>
              <a:bodyPr/>
              <a:lstStyle/>
              <a:p>
                <a:r>
                  <a:rPr lang="zh-TW" altLang="en-US">
                    <a:noFill/>
                  </a:rPr>
                  <a:t> </a:t>
                </a:r>
              </a:p>
            </p:txBody>
          </p:sp>
        </mc:Fallback>
      </mc:AlternateContent>
      <p:pic>
        <p:nvPicPr>
          <p:cNvPr id="8" name="圖片 7"/>
          <p:cNvPicPr>
            <a:picLocks noChangeAspect="1"/>
          </p:cNvPicPr>
          <p:nvPr/>
        </p:nvPicPr>
        <p:blipFill>
          <a:blip r:embed="rId5"/>
          <a:stretch>
            <a:fillRect/>
          </a:stretch>
        </p:blipFill>
        <p:spPr>
          <a:xfrm>
            <a:off x="348442" y="1988815"/>
            <a:ext cx="1571798" cy="534940"/>
          </a:xfrm>
          <a:prstGeom prst="rect">
            <a:avLst/>
          </a:prstGeom>
        </p:spPr>
      </p:pic>
      <p:sp>
        <p:nvSpPr>
          <p:cNvPr id="9" name="文字方塊 8"/>
          <p:cNvSpPr txBox="1"/>
          <p:nvPr/>
        </p:nvSpPr>
        <p:spPr>
          <a:xfrm>
            <a:off x="1920240" y="2071619"/>
            <a:ext cx="2240293" cy="369332"/>
          </a:xfrm>
          <a:prstGeom prst="rect">
            <a:avLst/>
          </a:prstGeom>
          <a:noFill/>
        </p:spPr>
        <p:txBody>
          <a:bodyPr wrap="none" rtlCol="0">
            <a:spAutoFit/>
          </a:bodyPr>
          <a:lstStyle/>
          <a:p>
            <a:r>
              <a:rPr lang="en-US" altLang="zh-TW" dirty="0" smtClean="0"/>
              <a:t>From Bayes</a:t>
            </a:r>
            <a:r>
              <a:rPr lang="en-US" altLang="zh-TW" dirty="0"/>
              <a:t>’ Theorem</a:t>
            </a:r>
            <a:endParaRPr lang="zh-TW" altLang="en-US" dirty="0"/>
          </a:p>
        </p:txBody>
      </p:sp>
      <p:pic>
        <p:nvPicPr>
          <p:cNvPr id="10" name="圖片 9"/>
          <p:cNvPicPr>
            <a:picLocks noChangeAspect="1"/>
          </p:cNvPicPr>
          <p:nvPr/>
        </p:nvPicPr>
        <p:blipFill>
          <a:blip r:embed="rId6"/>
          <a:stretch>
            <a:fillRect/>
          </a:stretch>
        </p:blipFill>
        <p:spPr>
          <a:xfrm>
            <a:off x="5029198" y="1924700"/>
            <a:ext cx="2685025" cy="663169"/>
          </a:xfrm>
          <a:prstGeom prst="rect">
            <a:avLst/>
          </a:prstGeom>
        </p:spPr>
      </p:pic>
      <p:sp>
        <p:nvSpPr>
          <p:cNvPr id="11" name="向右箭號 10"/>
          <p:cNvSpPr/>
          <p:nvPr/>
        </p:nvSpPr>
        <p:spPr>
          <a:xfrm>
            <a:off x="4289367" y="2163952"/>
            <a:ext cx="532014" cy="1846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7"/>
          <a:stretch>
            <a:fillRect/>
          </a:stretch>
        </p:blipFill>
        <p:spPr>
          <a:xfrm>
            <a:off x="8661871" y="1936548"/>
            <a:ext cx="2447925" cy="628650"/>
          </a:xfrm>
          <a:prstGeom prst="rect">
            <a:avLst/>
          </a:prstGeom>
        </p:spPr>
      </p:pic>
      <p:sp>
        <p:nvSpPr>
          <p:cNvPr id="14" name="向右箭號 13"/>
          <p:cNvSpPr/>
          <p:nvPr/>
        </p:nvSpPr>
        <p:spPr>
          <a:xfrm rot="10800000" flipH="1">
            <a:off x="4432802" y="6035605"/>
            <a:ext cx="2416053" cy="3083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5" name="圖片 14"/>
          <p:cNvPicPr>
            <a:picLocks noChangeAspect="1"/>
          </p:cNvPicPr>
          <p:nvPr/>
        </p:nvPicPr>
        <p:blipFill>
          <a:blip r:embed="rId8"/>
          <a:stretch>
            <a:fillRect/>
          </a:stretch>
        </p:blipFill>
        <p:spPr>
          <a:xfrm>
            <a:off x="348442" y="2757045"/>
            <a:ext cx="3433849" cy="603943"/>
          </a:xfrm>
          <a:prstGeom prst="rect">
            <a:avLst/>
          </a:prstGeom>
        </p:spPr>
      </p:pic>
      <mc:AlternateContent xmlns:mc="http://schemas.openxmlformats.org/markup-compatibility/2006">
        <mc:Choice xmlns:a14="http://schemas.microsoft.com/office/drawing/2010/main" Requires="a14">
          <p:sp>
            <p:nvSpPr>
              <p:cNvPr id="20" name="矩形 19"/>
              <p:cNvSpPr/>
              <p:nvPr/>
            </p:nvSpPr>
            <p:spPr>
              <a:xfrm>
                <a:off x="3782291" y="2691124"/>
                <a:ext cx="7881236" cy="1754326"/>
              </a:xfrm>
              <a:prstGeom prst="rect">
                <a:avLst/>
              </a:prstGeom>
            </p:spPr>
            <p:txBody>
              <a:bodyPr wrap="square">
                <a:spAutoFit/>
              </a:bodyPr>
              <a:lstStyle/>
              <a:p>
                <a:r>
                  <a:rPr lang="en-US" altLang="zh-TW" dirty="0"/>
                  <a:t>For any compartment j at time 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a:t>t, there is uncertainty about the source of flow into that </a:t>
                </a:r>
                <a:r>
                  <a:rPr lang="en-US" altLang="zh-TW" dirty="0" smtClean="0"/>
                  <a:t>compartment; (k is convention of AMI index, set k=1 here)</a:t>
                </a:r>
              </a:p>
              <a:p>
                <a:pPr marL="285750" indent="-285750">
                  <a:buFont typeface="Arial" panose="020B0604020202020204" pitchFamily="34" charset="0"/>
                  <a:buChar char="•"/>
                </a:pPr>
                <a:r>
                  <a:rPr lang="en-US" altLang="zh-TW" dirty="0"/>
                  <a:t>interpret the results of calculation as ‘bits.’</a:t>
                </a:r>
              </a:p>
              <a:p>
                <a:pPr marL="742950" lvl="1" indent="-285750">
                  <a:buFont typeface="Arial" panose="020B0604020202020204" pitchFamily="34" charset="0"/>
                  <a:buChar char="•"/>
                </a:pPr>
                <a:r>
                  <a:rPr lang="en-US" altLang="zh-TW" dirty="0"/>
                  <a:t>Bits relate to the concept of binary decisions. One bit will be 1 binary decision and is consistent with using a base of logarithms equal to 2</a:t>
                </a:r>
                <a:endParaRPr lang="zh-TW" altLang="en-US" dirty="0"/>
              </a:p>
              <a:p>
                <a:endParaRPr lang="zh-TW" altLang="en-US" dirty="0"/>
              </a:p>
            </p:txBody>
          </p:sp>
        </mc:Choice>
        <mc:Fallback>
          <p:sp>
            <p:nvSpPr>
              <p:cNvPr id="20" name="矩形 19"/>
              <p:cNvSpPr>
                <a:spLocks noRot="1" noChangeAspect="1" noMove="1" noResize="1" noEditPoints="1" noAdjustHandles="1" noChangeArrowheads="1" noChangeShapeType="1" noTextEdit="1"/>
              </p:cNvSpPr>
              <p:nvPr/>
            </p:nvSpPr>
            <p:spPr>
              <a:xfrm>
                <a:off x="3782291" y="2691124"/>
                <a:ext cx="7881236" cy="1754326"/>
              </a:xfrm>
              <a:prstGeom prst="rect">
                <a:avLst/>
              </a:prstGeom>
              <a:blipFill>
                <a:blip r:embed="rId9"/>
                <a:stretch>
                  <a:fillRect l="-619" t="-1736"/>
                </a:stretch>
              </a:blipFill>
            </p:spPr>
            <p:txBody>
              <a:bodyPr/>
              <a:lstStyle/>
              <a:p>
                <a:r>
                  <a:rPr lang="zh-TW" altLang="en-US">
                    <a:noFill/>
                  </a:rPr>
                  <a:t> </a:t>
                </a:r>
              </a:p>
            </p:txBody>
          </p:sp>
        </mc:Fallback>
      </mc:AlternateContent>
      <p:pic>
        <p:nvPicPr>
          <p:cNvPr id="23" name="圖片 22"/>
          <p:cNvPicPr>
            <a:picLocks noChangeAspect="1"/>
          </p:cNvPicPr>
          <p:nvPr/>
        </p:nvPicPr>
        <p:blipFill>
          <a:blip r:embed="rId10"/>
          <a:stretch>
            <a:fillRect/>
          </a:stretch>
        </p:blipFill>
        <p:spPr>
          <a:xfrm>
            <a:off x="284693" y="4004282"/>
            <a:ext cx="4071331" cy="2497363"/>
          </a:xfrm>
          <a:prstGeom prst="rect">
            <a:avLst/>
          </a:prstGeom>
        </p:spPr>
      </p:pic>
      <p:sp>
        <p:nvSpPr>
          <p:cNvPr id="24" name="矩形 23"/>
          <p:cNvSpPr/>
          <p:nvPr/>
        </p:nvSpPr>
        <p:spPr>
          <a:xfrm>
            <a:off x="773084" y="4064924"/>
            <a:ext cx="1147156" cy="2493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1134341" y="3677082"/>
            <a:ext cx="383438" cy="369332"/>
          </a:xfrm>
          <a:prstGeom prst="rect">
            <a:avLst/>
          </a:prstGeom>
          <a:noFill/>
        </p:spPr>
        <p:txBody>
          <a:bodyPr wrap="none" rtlCol="0">
            <a:spAutoFit/>
          </a:bodyPr>
          <a:lstStyle/>
          <a:p>
            <a:r>
              <a:rPr lang="en-US" altLang="zh-TW" dirty="0" err="1" smtClean="0">
                <a:solidFill>
                  <a:schemeClr val="accent1"/>
                </a:solidFill>
              </a:rPr>
              <a:t>Hj</a:t>
            </a:r>
            <a:endParaRPr lang="zh-TW" altLang="en-US" dirty="0">
              <a:solidFill>
                <a:schemeClr val="accent1"/>
              </a:solidFill>
            </a:endParaRPr>
          </a:p>
        </p:txBody>
      </p:sp>
      <p:sp>
        <p:nvSpPr>
          <p:cNvPr id="26" name="矩形 25"/>
          <p:cNvSpPr/>
          <p:nvPr/>
        </p:nvSpPr>
        <p:spPr>
          <a:xfrm>
            <a:off x="2197521" y="3517517"/>
            <a:ext cx="1307489" cy="646331"/>
          </a:xfrm>
          <a:prstGeom prst="rect">
            <a:avLst/>
          </a:prstGeom>
        </p:spPr>
        <p:txBody>
          <a:bodyPr wrap="square">
            <a:spAutoFit/>
          </a:bodyPr>
          <a:lstStyle/>
          <a:p>
            <a:r>
              <a:rPr lang="en-US" altLang="zh-TW" dirty="0" smtClean="0">
                <a:solidFill>
                  <a:schemeClr val="accent2"/>
                </a:solidFill>
              </a:rPr>
              <a:t>conditional </a:t>
            </a:r>
            <a:r>
              <a:rPr lang="en-US" altLang="zh-TW" dirty="0">
                <a:solidFill>
                  <a:schemeClr val="accent2"/>
                </a:solidFill>
              </a:rPr>
              <a:t>probability</a:t>
            </a:r>
            <a:endParaRPr lang="zh-TW" altLang="en-US" dirty="0">
              <a:solidFill>
                <a:schemeClr val="accent2"/>
              </a:solidFill>
            </a:endParaRPr>
          </a:p>
        </p:txBody>
      </p:sp>
      <p:sp>
        <p:nvSpPr>
          <p:cNvPr id="27" name="矩形 26"/>
          <p:cNvSpPr/>
          <p:nvPr/>
        </p:nvSpPr>
        <p:spPr>
          <a:xfrm>
            <a:off x="2065366" y="4079720"/>
            <a:ext cx="1439644" cy="24938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4420626" y="4281280"/>
            <a:ext cx="7520182" cy="1477328"/>
          </a:xfrm>
          <a:prstGeom prst="rect">
            <a:avLst/>
          </a:prstGeom>
        </p:spPr>
        <p:txBody>
          <a:bodyPr wrap="square">
            <a:spAutoFit/>
          </a:bodyPr>
          <a:lstStyle/>
          <a:p>
            <a:r>
              <a:rPr lang="en-US" altLang="zh-TW" dirty="0" err="1" smtClean="0"/>
              <a:t>Cij</a:t>
            </a:r>
            <a:r>
              <a:rPr lang="en-US" altLang="zh-TW" dirty="0" smtClean="0"/>
              <a:t>: a </a:t>
            </a:r>
            <a:r>
              <a:rPr lang="en-US" altLang="zh-TW" dirty="0"/>
              <a:t>measure of constraint away from completely arbitrary </a:t>
            </a:r>
            <a:r>
              <a:rPr lang="en-US" altLang="zh-TW" dirty="0" smtClean="0"/>
              <a:t>flow</a:t>
            </a:r>
          </a:p>
          <a:p>
            <a:pPr marL="285750" indent="-285750">
              <a:buFont typeface="Arial" panose="020B0604020202020204" pitchFamily="34" charset="0"/>
              <a:buChar char="•"/>
            </a:pPr>
            <a:r>
              <a:rPr lang="en-US" altLang="zh-TW" dirty="0"/>
              <a:t>Each </a:t>
            </a:r>
            <a:r>
              <a:rPr lang="en-US" altLang="zh-TW" dirty="0" err="1"/>
              <a:t>Cij</a:t>
            </a:r>
            <a:r>
              <a:rPr lang="en-US" altLang="zh-TW" dirty="0"/>
              <a:t> is weighed by the joint probability of that </a:t>
            </a:r>
            <a:r>
              <a:rPr lang="en-US" altLang="zh-TW" dirty="0" smtClean="0"/>
              <a:t>flow</a:t>
            </a:r>
          </a:p>
          <a:p>
            <a:pPr marL="285750" indent="-285750">
              <a:buFont typeface="Arial" panose="020B0604020202020204" pitchFamily="34" charset="0"/>
              <a:buChar char="•"/>
            </a:pPr>
            <a:r>
              <a:rPr lang="en-US" altLang="zh-TW" dirty="0" smtClean="0"/>
              <a:t>weighted constraints are summed over all combinations of </a:t>
            </a:r>
            <a:r>
              <a:rPr lang="en-US" altLang="zh-TW" dirty="0" err="1" smtClean="0"/>
              <a:t>i</a:t>
            </a:r>
            <a:r>
              <a:rPr lang="en-US" altLang="zh-TW" dirty="0" smtClean="0"/>
              <a:t> and j in the network. </a:t>
            </a:r>
          </a:p>
          <a:p>
            <a:pPr marL="285750" indent="-285750">
              <a:buFont typeface="Arial" panose="020B0604020202020204" pitchFamily="34" charset="0"/>
              <a:buChar char="•"/>
            </a:pPr>
            <a:r>
              <a:rPr lang="en-US" altLang="zh-TW" dirty="0" smtClean="0"/>
              <a:t>The result is the AMI</a:t>
            </a:r>
            <a:endParaRPr lang="zh-TW" altLang="en-US" dirty="0"/>
          </a:p>
        </p:txBody>
      </p:sp>
      <p:sp>
        <p:nvSpPr>
          <p:cNvPr id="29" name="弧形向右箭號 28"/>
          <p:cNvSpPr/>
          <p:nvPr/>
        </p:nvSpPr>
        <p:spPr>
          <a:xfrm flipH="1">
            <a:off x="3648456" y="4406895"/>
            <a:ext cx="512077" cy="1868203"/>
          </a:xfrm>
          <a:prstGeom prst="curvedRight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30" name="圖片 29"/>
          <p:cNvPicPr>
            <a:picLocks noChangeAspect="1"/>
          </p:cNvPicPr>
          <p:nvPr/>
        </p:nvPicPr>
        <p:blipFill>
          <a:blip r:embed="rId11"/>
          <a:stretch>
            <a:fillRect/>
          </a:stretch>
        </p:blipFill>
        <p:spPr>
          <a:xfrm>
            <a:off x="7260336" y="5302308"/>
            <a:ext cx="3622206" cy="1304943"/>
          </a:xfrm>
          <a:prstGeom prst="rect">
            <a:avLst/>
          </a:prstGeom>
        </p:spPr>
      </p:pic>
    </p:spTree>
    <p:extLst>
      <p:ext uri="{BB962C8B-B14F-4D97-AF65-F5344CB8AC3E}">
        <p14:creationId xmlns:p14="http://schemas.microsoft.com/office/powerpoint/2010/main" val="140859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755" y="367625"/>
            <a:ext cx="5770362" cy="523220"/>
          </a:xfrm>
          <a:prstGeom prst="rect">
            <a:avLst/>
          </a:prstGeom>
        </p:spPr>
        <p:txBody>
          <a:bodyPr wrap="none">
            <a:spAutoFit/>
          </a:bodyPr>
          <a:lstStyle/>
          <a:p>
            <a:r>
              <a:rPr lang="en-US" altLang="zh-TW" sz="2800" dirty="0"/>
              <a:t>The average mutual </a:t>
            </a:r>
            <a:r>
              <a:rPr lang="en-US" altLang="zh-TW" sz="2800" dirty="0" smtClean="0"/>
              <a:t>information</a:t>
            </a:r>
            <a:r>
              <a:rPr lang="zh-TW" altLang="en-US" sz="2800" dirty="0" smtClean="0"/>
              <a:t> </a:t>
            </a:r>
            <a:r>
              <a:rPr lang="en-US" altLang="zh-TW" sz="2800" dirty="0" smtClean="0"/>
              <a:t>(AMI)</a:t>
            </a:r>
            <a:endParaRPr lang="zh-TW" altLang="en-US" sz="2800" dirty="0"/>
          </a:p>
        </p:txBody>
      </p:sp>
      <p:sp>
        <p:nvSpPr>
          <p:cNvPr id="3" name="矩形 2"/>
          <p:cNvSpPr/>
          <p:nvPr/>
        </p:nvSpPr>
        <p:spPr>
          <a:xfrm>
            <a:off x="259755" y="1048942"/>
            <a:ext cx="1789914" cy="369332"/>
          </a:xfrm>
          <a:prstGeom prst="rect">
            <a:avLst/>
          </a:prstGeom>
        </p:spPr>
        <p:txBody>
          <a:bodyPr wrap="none">
            <a:spAutoFit/>
          </a:bodyPr>
          <a:lstStyle/>
          <a:p>
            <a:pPr marL="285750" indent="-285750">
              <a:buFont typeface="Arial" panose="020B0604020202020204" pitchFamily="34" charset="0"/>
              <a:buChar char="•"/>
            </a:pPr>
            <a:r>
              <a:rPr lang="en-US" altLang="zh-TW" dirty="0" smtClean="0"/>
              <a:t>Interpretation</a:t>
            </a:r>
            <a:endParaRPr lang="zh-TW" altLang="en-US" dirty="0"/>
          </a:p>
        </p:txBody>
      </p:sp>
      <p:sp>
        <p:nvSpPr>
          <p:cNvPr id="5" name="矩形 4"/>
          <p:cNvSpPr/>
          <p:nvPr/>
        </p:nvSpPr>
        <p:spPr>
          <a:xfrm>
            <a:off x="2706024" y="1576371"/>
            <a:ext cx="7610158" cy="1754326"/>
          </a:xfrm>
          <a:prstGeom prst="rect">
            <a:avLst/>
          </a:prstGeom>
        </p:spPr>
        <p:txBody>
          <a:bodyPr wrap="square">
            <a:spAutoFit/>
          </a:bodyPr>
          <a:lstStyle/>
          <a:p>
            <a:r>
              <a:rPr lang="en-US" altLang="zh-TW" dirty="0"/>
              <a:t>Rutledge et al. (1976) </a:t>
            </a:r>
            <a:endParaRPr lang="en-US" altLang="zh-TW" dirty="0" smtClean="0"/>
          </a:p>
          <a:p>
            <a:pPr marL="285750" indent="-285750">
              <a:buFont typeface="Arial" panose="020B0604020202020204" pitchFamily="34" charset="0"/>
              <a:buChar char="•"/>
            </a:pPr>
            <a:r>
              <a:rPr lang="en-US" altLang="zh-TW" dirty="0" smtClean="0"/>
              <a:t>defined </a:t>
            </a:r>
            <a:r>
              <a:rPr lang="en-US" altLang="zh-TW" dirty="0"/>
              <a:t>the statistical </a:t>
            </a:r>
            <a:r>
              <a:rPr lang="en-US" altLang="zh-TW" dirty="0" smtClean="0"/>
              <a:t>uncertainty (HR) </a:t>
            </a:r>
            <a:r>
              <a:rPr lang="en-US" altLang="zh-TW" dirty="0"/>
              <a:t>as an upper bound on the </a:t>
            </a:r>
            <a:r>
              <a:rPr lang="en-US" altLang="zh-TW" dirty="0" smtClean="0"/>
              <a:t>AMI. </a:t>
            </a:r>
          </a:p>
          <a:p>
            <a:pPr marL="285750" indent="-285750">
              <a:buFont typeface="Arial" panose="020B0604020202020204" pitchFamily="34" charset="0"/>
              <a:buChar char="•"/>
            </a:pPr>
            <a:r>
              <a:rPr lang="en-US" altLang="zh-TW" dirty="0" smtClean="0"/>
              <a:t>defined the HR – AMI = DR, the </a:t>
            </a:r>
            <a:r>
              <a:rPr lang="en-US" altLang="zh-TW" dirty="0"/>
              <a:t>conditional </a:t>
            </a:r>
            <a:r>
              <a:rPr lang="en-US" altLang="zh-TW" dirty="0" smtClean="0"/>
              <a:t>uncertainty</a:t>
            </a:r>
          </a:p>
          <a:p>
            <a:pPr marL="285750" indent="-285750">
              <a:buFont typeface="Arial" panose="020B0604020202020204" pitchFamily="34" charset="0"/>
              <a:buChar char="•"/>
            </a:pPr>
            <a:r>
              <a:rPr lang="en-US" altLang="zh-TW" dirty="0"/>
              <a:t>As the AMI </a:t>
            </a:r>
            <a:r>
              <a:rPr lang="en-US" altLang="zh-TW" dirty="0" smtClean="0"/>
              <a:t>falls(= less constraints)  </a:t>
            </a:r>
            <a:r>
              <a:rPr lang="en-US" altLang="zh-TW" dirty="0"/>
              <a:t>in a system with increasing ‘choice’ (i.e. web-like </a:t>
            </a:r>
            <a:r>
              <a:rPr lang="en-US" altLang="zh-TW" dirty="0" smtClean="0"/>
              <a:t>structure; mature; complex structure), the </a:t>
            </a:r>
            <a:r>
              <a:rPr lang="en-US" altLang="zh-TW" dirty="0"/>
              <a:t>stability </a:t>
            </a:r>
            <a:r>
              <a:rPr lang="en-US" altLang="zh-TW" dirty="0" smtClean="0"/>
              <a:t>(DR) </a:t>
            </a:r>
            <a:r>
              <a:rPr lang="en-US" altLang="zh-TW" dirty="0"/>
              <a:t>has </a:t>
            </a:r>
            <a:r>
              <a:rPr lang="en-US" altLang="zh-TW" dirty="0" smtClean="0"/>
              <a:t>increased</a:t>
            </a:r>
            <a:endParaRPr lang="zh-TW" altLang="en-US" dirty="0"/>
          </a:p>
        </p:txBody>
      </p:sp>
      <p:pic>
        <p:nvPicPr>
          <p:cNvPr id="6" name="圖片 5"/>
          <p:cNvPicPr>
            <a:picLocks noChangeAspect="1"/>
          </p:cNvPicPr>
          <p:nvPr/>
        </p:nvPicPr>
        <p:blipFill>
          <a:blip r:embed="rId2"/>
          <a:stretch>
            <a:fillRect/>
          </a:stretch>
        </p:blipFill>
        <p:spPr>
          <a:xfrm>
            <a:off x="259755" y="1576371"/>
            <a:ext cx="2236557" cy="1144285"/>
          </a:xfrm>
          <a:prstGeom prst="rect">
            <a:avLst/>
          </a:prstGeom>
        </p:spPr>
      </p:pic>
      <p:sp>
        <p:nvSpPr>
          <p:cNvPr id="9" name="矩形 8"/>
          <p:cNvSpPr/>
          <p:nvPr/>
        </p:nvSpPr>
        <p:spPr>
          <a:xfrm>
            <a:off x="6247822" y="1913345"/>
            <a:ext cx="418154" cy="2493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5371473" y="1506420"/>
            <a:ext cx="5590954" cy="369332"/>
          </a:xfrm>
          <a:prstGeom prst="rect">
            <a:avLst/>
          </a:prstGeom>
        </p:spPr>
        <p:txBody>
          <a:bodyPr wrap="none">
            <a:spAutoFit/>
          </a:bodyPr>
          <a:lstStyle/>
          <a:p>
            <a:r>
              <a:rPr lang="en-US" altLang="zh-TW" dirty="0" smtClean="0">
                <a:solidFill>
                  <a:schemeClr val="accent1"/>
                </a:solidFill>
              </a:rPr>
              <a:t>Diversity,</a:t>
            </a:r>
            <a:r>
              <a:rPr lang="en-US" altLang="zh-TW" dirty="0">
                <a:solidFill>
                  <a:schemeClr val="accent1"/>
                </a:solidFill>
              </a:rPr>
              <a:t> the effective number of choices for energy flow</a:t>
            </a:r>
            <a:r>
              <a:rPr lang="en-US" altLang="zh-TW" dirty="0" smtClean="0">
                <a:solidFill>
                  <a:schemeClr val="accent1"/>
                </a:solidFill>
              </a:rPr>
              <a:t> </a:t>
            </a:r>
            <a:endParaRPr lang="zh-TW" altLang="en-US" dirty="0">
              <a:solidFill>
                <a:schemeClr val="accent1"/>
              </a:solidFill>
            </a:endParaRPr>
          </a:p>
        </p:txBody>
      </p:sp>
      <p:sp>
        <p:nvSpPr>
          <p:cNvPr id="12" name="矩形 11"/>
          <p:cNvSpPr/>
          <p:nvPr/>
        </p:nvSpPr>
        <p:spPr>
          <a:xfrm>
            <a:off x="2706024" y="3314518"/>
            <a:ext cx="9254328" cy="923330"/>
          </a:xfrm>
          <a:prstGeom prst="rect">
            <a:avLst/>
          </a:prstGeom>
        </p:spPr>
        <p:txBody>
          <a:bodyPr wrap="square">
            <a:spAutoFit/>
          </a:bodyPr>
          <a:lstStyle/>
          <a:p>
            <a:r>
              <a:rPr lang="en-US" altLang="zh-TW" dirty="0" err="1" smtClean="0"/>
              <a:t>Ulanowicz</a:t>
            </a:r>
            <a:r>
              <a:rPr lang="en-US" altLang="zh-TW" dirty="0" smtClean="0"/>
              <a:t> </a:t>
            </a:r>
            <a:r>
              <a:rPr lang="en-US" altLang="zh-TW" dirty="0"/>
              <a:t>(1980, 1986, 1997) </a:t>
            </a:r>
            <a:endParaRPr lang="en-US" altLang="zh-TW" dirty="0" smtClean="0"/>
          </a:p>
          <a:p>
            <a:pPr marL="285750" indent="-285750">
              <a:buFont typeface="Arial" panose="020B0604020202020204" pitchFamily="34" charset="0"/>
              <a:buChar char="•"/>
            </a:pPr>
            <a:r>
              <a:rPr lang="en-US" altLang="zh-TW" dirty="0" smtClean="0"/>
              <a:t>held </a:t>
            </a:r>
            <a:r>
              <a:rPr lang="en-US" altLang="zh-TW" dirty="0"/>
              <a:t>the opposite </a:t>
            </a:r>
            <a:r>
              <a:rPr lang="en-US" altLang="zh-TW" dirty="0" smtClean="0"/>
              <a:t>view: the </a:t>
            </a:r>
            <a:r>
              <a:rPr lang="en-US" altLang="zh-TW" dirty="0"/>
              <a:t>AMI should increase with </a:t>
            </a:r>
            <a:r>
              <a:rPr lang="en-US" altLang="zh-TW" dirty="0" smtClean="0"/>
              <a:t>development</a:t>
            </a:r>
          </a:p>
          <a:p>
            <a:pPr marL="285750" indent="-285750">
              <a:buFont typeface="Arial" panose="020B0604020202020204" pitchFamily="34" charset="0"/>
              <a:buChar char="•"/>
            </a:pPr>
            <a:r>
              <a:rPr lang="en-US" altLang="zh-TW" dirty="0" smtClean="0"/>
              <a:t>AMI would </a:t>
            </a:r>
            <a:r>
              <a:rPr lang="en-US" altLang="zh-TW" dirty="0"/>
              <a:t>indicate a refining of the network to distinctly constrained flow patterns.</a:t>
            </a:r>
            <a:endParaRPr lang="zh-TW" altLang="en-US" dirty="0"/>
          </a:p>
        </p:txBody>
      </p:sp>
    </p:spTree>
    <p:extLst>
      <p:ext uri="{BB962C8B-B14F-4D97-AF65-F5344CB8AC3E}">
        <p14:creationId xmlns:p14="http://schemas.microsoft.com/office/powerpoint/2010/main" val="14840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2547044" cy="523220"/>
          </a:xfrm>
          <a:prstGeom prst="rect">
            <a:avLst/>
          </a:prstGeom>
        </p:spPr>
        <p:txBody>
          <a:bodyPr wrap="none">
            <a:spAutoFit/>
          </a:bodyPr>
          <a:lstStyle/>
          <a:p>
            <a:r>
              <a:rPr lang="en-US" altLang="zh-TW" sz="2800" dirty="0" smtClean="0"/>
              <a:t>Network Indices</a:t>
            </a:r>
          </a:p>
        </p:txBody>
      </p:sp>
      <p:sp>
        <p:nvSpPr>
          <p:cNvPr id="8" name="矩形 7"/>
          <p:cNvSpPr/>
          <p:nvPr/>
        </p:nvSpPr>
        <p:spPr>
          <a:xfrm>
            <a:off x="787879" y="1103900"/>
            <a:ext cx="10961298"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To better understand the structural properties and transformations that occur in ecosystems from the micro- to the macro-</a:t>
            </a:r>
            <a:r>
              <a:rPr lang="en-US" altLang="zh-TW" dirty="0" err="1" smtClean="0"/>
              <a:t>scopic</a:t>
            </a:r>
            <a:r>
              <a:rPr lang="en-US" altLang="zh-TW" dirty="0" smtClean="0"/>
              <a:t> level</a:t>
            </a:r>
          </a:p>
          <a:p>
            <a:pPr marL="285750" indent="-285750">
              <a:buFont typeface="Arial" panose="020B0604020202020204" pitchFamily="34" charset="0"/>
              <a:buChar char="•"/>
            </a:pPr>
            <a:r>
              <a:rPr lang="en-US" altLang="zh-TW" dirty="0" smtClean="0"/>
              <a:t>A robust estimators of food web functioning, even in the face of inherent uncertainty in the exact value of food web flows</a:t>
            </a:r>
          </a:p>
          <a:p>
            <a:pPr marL="285750" indent="-285750">
              <a:buFont typeface="Arial" panose="020B0604020202020204" pitchFamily="34" charset="0"/>
              <a:buChar char="•"/>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 can be used to estimate network indices</a:t>
            </a:r>
          </a:p>
          <a:p>
            <a:endParaRPr lang="en-US" altLang="zh-TW" b="0" i="0" dirty="0" smtClean="0">
              <a:solidFill>
                <a:srgbClr val="111111"/>
              </a:solidFill>
              <a:effectLst/>
            </a:endParaRPr>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a:p>
          <a:p>
            <a:pPr marL="742950" lvl="1"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6998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6179256" cy="523220"/>
          </a:xfrm>
          <a:prstGeom prst="rect">
            <a:avLst/>
          </a:prstGeom>
        </p:spPr>
        <p:txBody>
          <a:bodyPr wrap="none">
            <a:spAutoFit/>
          </a:bodyPr>
          <a:lstStyle/>
          <a:p>
            <a:r>
              <a:rPr lang="en-US" altLang="zh-TW" sz="2800" dirty="0" smtClean="0"/>
              <a:t>General idea to calculate network indices</a:t>
            </a:r>
          </a:p>
        </p:txBody>
      </p:sp>
      <p:sp>
        <p:nvSpPr>
          <p:cNvPr id="8" name="矩形 7"/>
          <p:cNvSpPr/>
          <p:nvPr/>
        </p:nvSpPr>
        <p:spPr>
          <a:xfrm>
            <a:off x="787879" y="1103900"/>
            <a:ext cx="10961298" cy="3970318"/>
          </a:xfrm>
          <a:prstGeom prst="rect">
            <a:avLst/>
          </a:prstGeom>
        </p:spPr>
        <p:txBody>
          <a:bodyPr wrap="square">
            <a:spAutoFit/>
          </a:bodyPr>
          <a:lstStyle/>
          <a:p>
            <a:pPr marL="342900" indent="-342900">
              <a:buFont typeface="+mj-lt"/>
              <a:buAutoNum type="arabicPeriod"/>
            </a:pPr>
            <a:r>
              <a:rPr lang="en-US" altLang="zh-TW" dirty="0" smtClean="0"/>
              <a:t>Get solutions of flows value in the food web</a:t>
            </a:r>
          </a:p>
          <a:p>
            <a:pPr marL="342900" indent="-342900">
              <a:buFont typeface="+mj-lt"/>
              <a:buAutoNum type="arabicPeriod"/>
            </a:pPr>
            <a:r>
              <a:rPr lang="en-US" altLang="zh-TW" dirty="0" smtClean="0"/>
              <a:t>Turn it into a matrix in the form:</a:t>
            </a:r>
          </a:p>
          <a:p>
            <a:pPr marL="800100" lvl="1" indent="-342900">
              <a:buFont typeface="Arial" panose="020B0604020202020204" pitchFamily="34" charset="0"/>
              <a:buChar char="•"/>
            </a:pPr>
            <a:r>
              <a:rPr lang="en-US" altLang="zh-TW" dirty="0" smtClean="0"/>
              <a:t>Flow: </a:t>
            </a:r>
            <a:r>
              <a:rPr lang="en-US" altLang="zh-TW" dirty="0" err="1" smtClean="0"/>
              <a:t>i</a:t>
            </a:r>
            <a:r>
              <a:rPr lang="zh-TW" altLang="en-US" dirty="0" smtClean="0"/>
              <a:t> → </a:t>
            </a:r>
            <a:r>
              <a:rPr lang="en-US" altLang="zh-TW" dirty="0" smtClean="0"/>
              <a:t>j </a:t>
            </a:r>
          </a:p>
          <a:p>
            <a:pPr marL="1257300" lvl="2" indent="-342900">
              <a:buFont typeface="Arial" panose="020B0604020202020204" pitchFamily="34" charset="0"/>
              <a:buChar char="•"/>
            </a:pPr>
            <a:r>
              <a:rPr lang="en-US" altLang="zh-TW" dirty="0" smtClean="0"/>
              <a:t>predefined</a:t>
            </a:r>
          </a:p>
          <a:p>
            <a:pPr marL="800100" lvl="1" indent="-342900">
              <a:buFont typeface="Arial" panose="020B0604020202020204" pitchFamily="34" charset="0"/>
              <a:buChar char="•"/>
            </a:pPr>
            <a:r>
              <a:rPr lang="en-US" altLang="zh-TW" dirty="0" smtClean="0"/>
              <a:t>With a value (or 0 = no flow)</a:t>
            </a:r>
          </a:p>
          <a:p>
            <a:pPr marL="1257300" lvl="2" indent="-342900">
              <a:buFont typeface="Arial" panose="020B0604020202020204" pitchFamily="34" charset="0"/>
              <a:buChar char="•"/>
            </a:pPr>
            <a:r>
              <a:rPr lang="en-US" altLang="zh-TW" dirty="0" smtClean="0"/>
              <a:t>Solutions from Parsimonious/LA </a:t>
            </a:r>
          </a:p>
          <a:p>
            <a:pPr marL="342900" indent="-342900">
              <a:buFont typeface="+mj-lt"/>
              <a:buAutoNum type="arabicPeriod"/>
            </a:pPr>
            <a:r>
              <a:rPr lang="en-US" altLang="zh-TW" dirty="0" smtClean="0"/>
              <a:t>Define some compartment as:</a:t>
            </a:r>
          </a:p>
          <a:p>
            <a:pPr marL="800100" lvl="1" indent="-342900">
              <a:buFont typeface="Arial" panose="020B0604020202020204" pitchFamily="34" charset="0"/>
              <a:buChar char="•"/>
            </a:pPr>
            <a:r>
              <a:rPr lang="en-US" altLang="zh-TW" dirty="0" smtClean="0"/>
              <a:t>Import</a:t>
            </a:r>
          </a:p>
          <a:p>
            <a:pPr marL="800100" lvl="1" indent="-342900">
              <a:buFont typeface="Arial" panose="020B0604020202020204" pitchFamily="34" charset="0"/>
              <a:buChar char="•"/>
            </a:pPr>
            <a:r>
              <a:rPr lang="en-US" altLang="zh-TW" dirty="0" smtClean="0"/>
              <a:t>Export/ Dissipation: export(=usable, e.g. OC); dissipation(=unusable, e.g. IC)</a:t>
            </a:r>
          </a:p>
          <a:p>
            <a:pPr marL="800100" lvl="1" indent="-342900">
              <a:buFont typeface="Arial" panose="020B0604020202020204" pitchFamily="34" charset="0"/>
              <a:buChar char="•"/>
            </a:pPr>
            <a:r>
              <a:rPr lang="en-US" altLang="zh-TW" dirty="0" smtClean="0"/>
              <a:t>Dead</a:t>
            </a:r>
          </a:p>
          <a:p>
            <a:pPr lvl="1"/>
            <a:r>
              <a:rPr lang="zh-TW" altLang="en-US" dirty="0"/>
              <a:t>！  </a:t>
            </a:r>
            <a:r>
              <a:rPr lang="en-US" altLang="zh-TW" dirty="0" smtClean="0"/>
              <a:t>These </a:t>
            </a:r>
            <a:r>
              <a:rPr lang="en-US" altLang="zh-TW" dirty="0"/>
              <a:t>external compartments which function as </a:t>
            </a:r>
            <a:r>
              <a:rPr lang="en-US" altLang="zh-TW" dirty="0" smtClean="0"/>
              <a:t>in/output </a:t>
            </a:r>
            <a:r>
              <a:rPr lang="en-US" altLang="zh-TW" dirty="0"/>
              <a:t>for </a:t>
            </a:r>
            <a:r>
              <a:rPr lang="en-US" altLang="zh-TW" dirty="0" smtClean="0"/>
              <a:t>the </a:t>
            </a:r>
            <a:r>
              <a:rPr lang="en-US" altLang="zh-TW" dirty="0"/>
              <a:t>food web, are often big and vague compartments that are not </a:t>
            </a:r>
            <a:r>
              <a:rPr lang="en-US" altLang="zh-TW" dirty="0" smtClean="0"/>
              <a:t>quantified</a:t>
            </a:r>
          </a:p>
          <a:p>
            <a:pPr marL="342900" indent="-342900">
              <a:buFont typeface="+mj-lt"/>
              <a:buAutoNum type="arabicPeriod"/>
            </a:pPr>
            <a:r>
              <a:rPr lang="en-US" altLang="zh-TW" dirty="0" smtClean="0"/>
              <a:t>Select which index to calculate</a:t>
            </a:r>
          </a:p>
          <a:p>
            <a:pPr marL="342900" indent="-342900">
              <a:buFont typeface="+mj-lt"/>
              <a:buAutoNum type="arabicPeriod"/>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a:t>
            </a:r>
          </a:p>
        </p:txBody>
      </p:sp>
      <p:graphicFrame>
        <p:nvGraphicFramePr>
          <p:cNvPr id="3" name="表格 2"/>
          <p:cNvGraphicFramePr>
            <a:graphicFrameLocks noGrp="1"/>
          </p:cNvGraphicFramePr>
          <p:nvPr>
            <p:extLst>
              <p:ext uri="{D42A27DB-BD31-4B8C-83A1-F6EECF244321}">
                <p14:modId xmlns:p14="http://schemas.microsoft.com/office/powerpoint/2010/main" val="722567802"/>
              </p:ext>
            </p:extLst>
          </p:nvPr>
        </p:nvGraphicFramePr>
        <p:xfrm>
          <a:off x="5572664" y="1349393"/>
          <a:ext cx="5727939" cy="1463040"/>
        </p:xfrm>
        <a:graphic>
          <a:graphicData uri="http://schemas.openxmlformats.org/drawingml/2006/table">
            <a:tbl>
              <a:tblPr firstRow="1" bandRow="1">
                <a:tableStyleId>{5C22544A-7EE6-4342-B048-85BDC9FD1C3A}</a:tableStyleId>
              </a:tblPr>
              <a:tblGrid>
                <a:gridCol w="1681295">
                  <a:extLst>
                    <a:ext uri="{9D8B030D-6E8A-4147-A177-3AD203B41FA5}">
                      <a16:colId xmlns:a16="http://schemas.microsoft.com/office/drawing/2014/main" val="3810044384"/>
                    </a:ext>
                  </a:extLst>
                </a:gridCol>
                <a:gridCol w="1681295">
                  <a:extLst>
                    <a:ext uri="{9D8B030D-6E8A-4147-A177-3AD203B41FA5}">
                      <a16:colId xmlns:a16="http://schemas.microsoft.com/office/drawing/2014/main" val="3872597300"/>
                    </a:ext>
                  </a:extLst>
                </a:gridCol>
                <a:gridCol w="1681295">
                  <a:extLst>
                    <a:ext uri="{9D8B030D-6E8A-4147-A177-3AD203B41FA5}">
                      <a16:colId xmlns:a16="http://schemas.microsoft.com/office/drawing/2014/main" val="2832449498"/>
                    </a:ext>
                  </a:extLst>
                </a:gridCol>
                <a:gridCol w="684054">
                  <a:extLst>
                    <a:ext uri="{9D8B030D-6E8A-4147-A177-3AD203B41FA5}">
                      <a16:colId xmlns:a16="http://schemas.microsoft.com/office/drawing/2014/main" val="364575291"/>
                    </a:ext>
                  </a:extLst>
                </a:gridCol>
              </a:tblGrid>
              <a:tr h="359235">
                <a:tc>
                  <a:txBody>
                    <a:bodyPr/>
                    <a:lstStyle/>
                    <a:p>
                      <a:endParaRPr lang="zh-TW" altLang="en-US" dirty="0"/>
                    </a:p>
                  </a:txBody>
                  <a:tcPr anchor="ctr"/>
                </a:tc>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a:t>
                      </a:r>
                      <a:endParaRPr lang="zh-TW" altLang="en-US" dirty="0"/>
                    </a:p>
                  </a:txBody>
                  <a:tcPr anchor="ctr"/>
                </a:tc>
                <a:extLst>
                  <a:ext uri="{0D108BD9-81ED-4DB2-BD59-A6C34878D82A}">
                    <a16:rowId xmlns:a16="http://schemas.microsoft.com/office/drawing/2014/main" val="3785820202"/>
                  </a:ext>
                </a:extLst>
              </a:tr>
              <a:tr h="359235">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990187336"/>
                  </a:ext>
                </a:extLst>
              </a:tr>
              <a:tr h="359235">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359918586"/>
                  </a:ext>
                </a:extLst>
              </a:tr>
              <a:tr h="359235">
                <a:tc>
                  <a:txBody>
                    <a:bodyPr/>
                    <a:lstStyle/>
                    <a:p>
                      <a:r>
                        <a:rPr lang="en-US" altLang="zh-TW" dirty="0" smtClean="0"/>
                        <a:t>…</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248972193"/>
                  </a:ext>
                </a:extLst>
              </a:tr>
            </a:tbl>
          </a:graphicData>
        </a:graphic>
      </p:graphicFrame>
      <p:sp>
        <p:nvSpPr>
          <p:cNvPr id="4" name="文字方塊 3"/>
          <p:cNvSpPr txBox="1"/>
          <p:nvPr/>
        </p:nvSpPr>
        <p:spPr>
          <a:xfrm>
            <a:off x="5063706" y="1923691"/>
            <a:ext cx="439947" cy="369332"/>
          </a:xfrm>
          <a:prstGeom prst="rect">
            <a:avLst/>
          </a:prstGeom>
          <a:noFill/>
        </p:spPr>
        <p:txBody>
          <a:bodyPr wrap="square" rtlCol="0">
            <a:spAutoFit/>
          </a:bodyPr>
          <a:lstStyle/>
          <a:p>
            <a:pPr algn="ctr"/>
            <a:r>
              <a:rPr lang="en-US" altLang="zh-TW" b="1" dirty="0" err="1" smtClean="0">
                <a:solidFill>
                  <a:srgbClr val="FF0000"/>
                </a:solidFill>
              </a:rPr>
              <a:t>i</a:t>
            </a:r>
            <a:endParaRPr lang="zh-TW" altLang="en-US" b="1" dirty="0">
              <a:solidFill>
                <a:srgbClr val="FF0000"/>
              </a:solidFill>
            </a:endParaRPr>
          </a:p>
        </p:txBody>
      </p:sp>
      <p:sp>
        <p:nvSpPr>
          <p:cNvPr id="7" name="文字方塊 6"/>
          <p:cNvSpPr txBox="1"/>
          <p:nvPr/>
        </p:nvSpPr>
        <p:spPr>
          <a:xfrm>
            <a:off x="8606287" y="919234"/>
            <a:ext cx="439947" cy="369332"/>
          </a:xfrm>
          <a:prstGeom prst="rect">
            <a:avLst/>
          </a:prstGeom>
          <a:noFill/>
        </p:spPr>
        <p:txBody>
          <a:bodyPr wrap="square" rtlCol="0">
            <a:spAutoFit/>
          </a:bodyPr>
          <a:lstStyle/>
          <a:p>
            <a:pPr algn="ctr"/>
            <a:r>
              <a:rPr lang="en-US" altLang="zh-TW" b="1" dirty="0" smtClean="0">
                <a:solidFill>
                  <a:srgbClr val="FF0000"/>
                </a:solidFill>
              </a:rPr>
              <a:t>j</a:t>
            </a:r>
            <a:endParaRPr lang="zh-TW" altLang="en-US" b="1" dirty="0">
              <a:solidFill>
                <a:srgbClr val="FF0000"/>
              </a:solidFill>
            </a:endParaRPr>
          </a:p>
        </p:txBody>
      </p:sp>
      <p:sp>
        <p:nvSpPr>
          <p:cNvPr id="9" name="矩形 8"/>
          <p:cNvSpPr/>
          <p:nvPr/>
        </p:nvSpPr>
        <p:spPr>
          <a:xfrm>
            <a:off x="3048000" y="2967335"/>
            <a:ext cx="6096000" cy="369332"/>
          </a:xfrm>
          <a:prstGeom prst="rect">
            <a:avLst/>
          </a:prstGeom>
        </p:spPr>
        <p:txBody>
          <a:bodyPr>
            <a:spAutoFit/>
          </a:bodyPr>
          <a:lstStyle/>
          <a:p>
            <a:endParaRPr lang="zh-TW" altLang="en-US" dirty="0"/>
          </a:p>
        </p:txBody>
      </p:sp>
    </p:spTree>
    <p:extLst>
      <p:ext uri="{BB962C8B-B14F-4D97-AF65-F5344CB8AC3E}">
        <p14:creationId xmlns:p14="http://schemas.microsoft.com/office/powerpoint/2010/main" val="371382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320523148"/>
                  </p:ext>
                </p:extLst>
              </p:nvPr>
            </p:nvGraphicFramePr>
            <p:xfrm>
              <a:off x="3289973" y="202167"/>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314931">
                    <a:tc>
                      <a:txBody>
                        <a:bodyPr/>
                        <a:lstStyle/>
                        <a:p>
                          <a:pPr>
                            <a:spcAft>
                              <a:spcPts val="0"/>
                            </a:spcAft>
                          </a:pPr>
                          <a14:m>
                            <m:oMath xmlns:m="http://schemas.openxmlformats.org/officeDocument/2006/math">
                              <m:r>
                                <m:rPr>
                                  <m:sty m:val="p"/>
                                </m:rPr>
                                <a:rPr lang="en-US" sz="1400" kern="0">
                                  <a:effectLst/>
                                  <a:latin typeface="Cambria Math" panose="02040503050406030204" pitchFamily="18" charset="0"/>
                                </a:rPr>
                                <m:t>n</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Number of internal compartments in the network, excluding 0 (zero),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58306929"/>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=0</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where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represents the columns of the flow matrix and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the rows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76207258"/>
                      </a:ext>
                    </a:extLst>
                  </a:tr>
                  <a:tr h="352256">
                    <a:tc>
                      <a:txBody>
                        <a:bodyPr/>
                        <a:lstStyle/>
                        <a:p>
                          <a:pPr>
                            <a:spcAft>
                              <a:spcPts val="0"/>
                            </a:spcAft>
                          </a:pPr>
                          <a14:m>
                            <m:oMath xmlns:m="http://schemas.openxmlformats.org/officeDocument/2006/math">
                              <m:sSubSup>
                                <m:sSubSupPr>
                                  <m:ctrlPr>
                                    <a:rPr lang="zh-TW" sz="1400" i="1" kern="0">
                                      <a:effectLst/>
                                      <a:latin typeface="Cambria Math" panose="02040503050406030204" pitchFamily="18" charset="0"/>
                                    </a:rPr>
                                  </m:ctrlPr>
                                </m:sSubSup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up>
                                  <m:r>
                                    <a:rPr lang="en-US" sz="1400" kern="0">
                                      <a:effectLst/>
                                      <a:latin typeface="Cambria Math" panose="02040503050406030204" pitchFamily="18" charset="0"/>
                                    </a:rPr>
                                    <m:t>∗</m:t>
                                  </m:r>
                                </m:sup>
                              </m:sSubSup>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51277154"/>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outflows from compartment </a:t>
                          </a:r>
                          <a14:m>
                            <m:oMath xmlns:m="http://schemas.openxmlformats.org/officeDocument/2006/math">
                              <m:r>
                                <a:rPr lang="en-US" sz="1400" kern="0">
                                  <a:effectLst/>
                                  <a:latin typeface="Cambria Math" panose="02040503050406030204" pitchFamily="18" charset="0"/>
                                </a:rPr>
                                <m:t>𝑗</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4924367"/>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excluding inflow from external sources</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35574733"/>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Total outflows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excluding outflow to external sources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43572142"/>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𝑍</m:t>
                                  </m:r>
                                </m:e>
                                <m:sub>
                                  <m:r>
                                    <a:rPr lang="en-US" sz="1400" kern="0">
                                      <a:effectLst/>
                                      <a:latin typeface="Cambria Math" panose="02040503050406030204" pitchFamily="18" charset="0"/>
                                    </a:rPr>
                                    <m:t>𝑖</m:t>
                                  </m:r>
                                  <m:r>
                                    <a:rPr lang="en-US" sz="1400" kern="0">
                                      <a:effectLst/>
                                      <a:latin typeface="Cambria Math" panose="02040503050406030204" pitchFamily="18" charset="0"/>
                                    </a:rPr>
                                    <m:t>0</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Flow into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from outside the network</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59872616"/>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𝑌</m:t>
                                  </m:r>
                                </m:e>
                                <m:sub>
                                  <m:r>
                                    <a:rPr lang="en-US" sz="1400" kern="0">
                                      <a:effectLst/>
                                      <a:latin typeface="Cambria Math" panose="02040503050406030204" pitchFamily="18" charset="0"/>
                                    </a:rPr>
                                    <m:t>𝑛</m:t>
                                  </m:r>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out of the network for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compartments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dirty="0">
                              <a:effectLst/>
                            </a:rPr>
                            <a:t> respectively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84336561"/>
                      </a:ext>
                    </a:extLst>
                  </a:tr>
                  <a:tr h="62986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𝐶</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The number of species with which both </a:t>
                          </a:r>
                          <a14:m>
                            <m:oMath xmlns:m="http://schemas.openxmlformats.org/officeDocument/2006/math">
                              <m:r>
                                <a:rPr lang="en-US" sz="1400" kern="0">
                                  <a:effectLst/>
                                  <a:latin typeface="Cambria Math" panose="02040503050406030204" pitchFamily="18" charset="0"/>
                                </a:rPr>
                                <m:t>𝑖</m:t>
                              </m:r>
                            </m:oMath>
                          </a14:m>
                          <a:r>
                            <a:rPr lang="en-US" sz="1400" kern="0">
                              <a:effectLst/>
                            </a:rPr>
                            <a:t>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 divided by the number of species with which either </a:t>
                          </a:r>
                          <a14:m>
                            <m:oMath xmlns:m="http://schemas.openxmlformats.org/officeDocument/2006/math">
                              <m:r>
                                <a:rPr lang="en-US" sz="1400" kern="0">
                                  <a:effectLst/>
                                  <a:latin typeface="Cambria Math" panose="02040503050406030204" pitchFamily="18" charset="0"/>
                                </a:rPr>
                                <m:t>𝑖</m:t>
                              </m:r>
                            </m:oMath>
                          </a14:m>
                          <a:r>
                            <a:rPr lang="en-US" sz="1400" kern="0">
                              <a:effectLst/>
                            </a:rPr>
                            <a:t> or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5838919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𝐼</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320523148"/>
                  </p:ext>
                </p:extLst>
              </p:nvPr>
            </p:nvGraphicFramePr>
            <p:xfrm>
              <a:off x="3289973" y="202167"/>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426720">
                    <a:tc>
                      <a:txBody>
                        <a:bodyPr/>
                        <a:lstStyle/>
                        <a:p>
                          <a:endParaRPr lang="zh-TW"/>
                        </a:p>
                      </a:txBody>
                      <a:tcPr marL="68580" marR="68580" marT="0" marB="0">
                        <a:blipFill>
                          <a:blip r:embed="rId2"/>
                          <a:stretch>
                            <a:fillRect l="-581" t="-87143" r="-406395" b="-1360000"/>
                          </a:stretch>
                        </a:blipFill>
                      </a:tcPr>
                    </a:tc>
                    <a:tc>
                      <a:txBody>
                        <a:bodyPr/>
                        <a:lstStyle/>
                        <a:p>
                          <a:endParaRPr lang="zh-TW"/>
                        </a:p>
                      </a:txBody>
                      <a:tcPr marL="68580" marR="68580" marT="0" marB="0">
                        <a:blipFill>
                          <a:blip r:embed="rId2"/>
                          <a:stretch>
                            <a:fillRect l="-24928" t="-87143" r="-720" b="-1360000"/>
                          </a:stretch>
                        </a:blipFill>
                      </a:tcPr>
                    </a:tc>
                    <a:extLst>
                      <a:ext uri="{0D108BD9-81ED-4DB2-BD59-A6C34878D82A}">
                        <a16:rowId xmlns:a16="http://schemas.microsoft.com/office/drawing/2014/main" val="958306929"/>
                      </a:ext>
                    </a:extLst>
                  </a:tr>
                  <a:tr h="314931">
                    <a:tc>
                      <a:txBody>
                        <a:bodyPr/>
                        <a:lstStyle/>
                        <a:p>
                          <a:endParaRPr lang="zh-TW"/>
                        </a:p>
                      </a:txBody>
                      <a:tcPr marL="68580" marR="68580" marT="0" marB="0">
                        <a:blipFill>
                          <a:blip r:embed="rId2"/>
                          <a:stretch>
                            <a:fillRect l="-581" t="-256863" r="-406395" b="-1766667"/>
                          </a:stretch>
                        </a:blipFill>
                      </a:tcPr>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endParaRPr lang="zh-TW"/>
                        </a:p>
                      </a:txBody>
                      <a:tcPr marL="68580" marR="68580" marT="0" marB="0">
                        <a:blipFill>
                          <a:blip r:embed="rId2"/>
                          <a:stretch>
                            <a:fillRect l="-581" t="-350000" r="-406395" b="-1632692"/>
                          </a:stretch>
                        </a:blipFill>
                      </a:tcPr>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endParaRPr lang="zh-TW"/>
                        </a:p>
                      </a:txBody>
                      <a:tcPr marL="68580" marR="68580" marT="0" marB="0">
                        <a:blipFill>
                          <a:blip r:embed="rId2"/>
                          <a:stretch>
                            <a:fillRect l="-581" t="-450000" r="-406395" b="-1532692"/>
                          </a:stretch>
                        </a:blipFill>
                      </a:tcPr>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426720">
                    <a:tc>
                      <a:txBody>
                        <a:bodyPr/>
                        <a:lstStyle/>
                        <a:p>
                          <a:endParaRPr lang="zh-TW"/>
                        </a:p>
                      </a:txBody>
                      <a:tcPr marL="68580" marR="68580" marT="0" marB="0">
                        <a:blipFill>
                          <a:blip r:embed="rId2"/>
                          <a:stretch>
                            <a:fillRect l="-581" t="-408571" r="-406395" b="-1038571"/>
                          </a:stretch>
                        </a:blipFill>
                      </a:tcPr>
                    </a:tc>
                    <a:tc>
                      <a:txBody>
                        <a:bodyPr/>
                        <a:lstStyle/>
                        <a:p>
                          <a:endParaRPr lang="zh-TW"/>
                        </a:p>
                      </a:txBody>
                      <a:tcPr marL="68580" marR="68580" marT="0" marB="0">
                        <a:blipFill>
                          <a:blip r:embed="rId2"/>
                          <a:stretch>
                            <a:fillRect l="-24928" t="-408571" r="-720" b="-1038571"/>
                          </a:stretch>
                        </a:blipFill>
                      </a:tcPr>
                    </a:tc>
                    <a:extLst>
                      <a:ext uri="{0D108BD9-81ED-4DB2-BD59-A6C34878D82A}">
                        <a16:rowId xmlns:a16="http://schemas.microsoft.com/office/drawing/2014/main" val="3276207258"/>
                      </a:ext>
                    </a:extLst>
                  </a:tr>
                  <a:tr h="352256">
                    <a:tc>
                      <a:txBody>
                        <a:bodyPr/>
                        <a:lstStyle/>
                        <a:p>
                          <a:endParaRPr lang="zh-TW"/>
                        </a:p>
                      </a:txBody>
                      <a:tcPr marL="68580" marR="68580" marT="0" marB="0">
                        <a:blipFill>
                          <a:blip r:embed="rId2"/>
                          <a:stretch>
                            <a:fillRect l="-581" t="-613793" r="-406395" b="-1153448"/>
                          </a:stretch>
                        </a:blipFill>
                      </a:tcPr>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endParaRPr lang="zh-TW"/>
                        </a:p>
                      </a:txBody>
                      <a:tcPr marL="68580" marR="68580" marT="0" marB="0">
                        <a:blipFill>
                          <a:blip r:embed="rId2"/>
                          <a:stretch>
                            <a:fillRect l="-581" t="-796154" r="-406395" b="-1186538"/>
                          </a:stretch>
                        </a:blipFill>
                      </a:tcPr>
                    </a:tc>
                    <a:tc>
                      <a:txBody>
                        <a:bodyPr/>
                        <a:lstStyle/>
                        <a:p>
                          <a:endParaRPr lang="zh-TW"/>
                        </a:p>
                      </a:txBody>
                      <a:tcPr marL="68580" marR="68580" marT="0" marB="0">
                        <a:blipFill>
                          <a:blip r:embed="rId2"/>
                          <a:stretch>
                            <a:fillRect l="-24928" t="-796154" r="-720" b="-1186538"/>
                          </a:stretch>
                        </a:blipFill>
                      </a:tcPr>
                    </a:tc>
                    <a:extLst>
                      <a:ext uri="{0D108BD9-81ED-4DB2-BD59-A6C34878D82A}">
                        <a16:rowId xmlns:a16="http://schemas.microsoft.com/office/drawing/2014/main" val="3051277154"/>
                      </a:ext>
                    </a:extLst>
                  </a:tr>
                  <a:tr h="344674">
                    <a:tc>
                      <a:txBody>
                        <a:bodyPr/>
                        <a:lstStyle/>
                        <a:p>
                          <a:endParaRPr lang="zh-TW"/>
                        </a:p>
                      </a:txBody>
                      <a:tcPr marL="68580" marR="68580" marT="0" marB="0">
                        <a:blipFill>
                          <a:blip r:embed="rId2"/>
                          <a:stretch>
                            <a:fillRect l="-581" t="-832143" r="-406395" b="-1001786"/>
                          </a:stretch>
                        </a:blipFill>
                      </a:tcPr>
                    </a:tc>
                    <a:tc>
                      <a:txBody>
                        <a:bodyPr/>
                        <a:lstStyle/>
                        <a:p>
                          <a:endParaRPr lang="zh-TW"/>
                        </a:p>
                      </a:txBody>
                      <a:tcPr marL="68580" marR="68580" marT="0" marB="0">
                        <a:blipFill>
                          <a:blip r:embed="rId2"/>
                          <a:stretch>
                            <a:fillRect l="-24928" t="-832143" r="-720" b="-1001786"/>
                          </a:stretch>
                        </a:blipFill>
                      </a:tcPr>
                    </a:tc>
                    <a:extLst>
                      <a:ext uri="{0D108BD9-81ED-4DB2-BD59-A6C34878D82A}">
                        <a16:rowId xmlns:a16="http://schemas.microsoft.com/office/drawing/2014/main" val="204924367"/>
                      </a:ext>
                    </a:extLst>
                  </a:tr>
                  <a:tr h="426720">
                    <a:tc>
                      <a:txBody>
                        <a:bodyPr/>
                        <a:lstStyle/>
                        <a:p>
                          <a:endParaRPr lang="zh-TW"/>
                        </a:p>
                      </a:txBody>
                      <a:tcPr marL="68580" marR="68580" marT="0" marB="0">
                        <a:blipFill>
                          <a:blip r:embed="rId2"/>
                          <a:stretch>
                            <a:fillRect l="-581" t="-745714" r="-406395" b="-701429"/>
                          </a:stretch>
                        </a:blipFill>
                      </a:tcPr>
                    </a:tc>
                    <a:tc>
                      <a:txBody>
                        <a:bodyPr/>
                        <a:lstStyle/>
                        <a:p>
                          <a:endParaRPr lang="zh-TW"/>
                        </a:p>
                      </a:txBody>
                      <a:tcPr marL="68580" marR="68580" marT="0" marB="0">
                        <a:blipFill>
                          <a:blip r:embed="rId2"/>
                          <a:stretch>
                            <a:fillRect l="-24928" t="-745714" r="-720" b="-701429"/>
                          </a:stretch>
                        </a:blipFill>
                      </a:tcPr>
                    </a:tc>
                    <a:extLst>
                      <a:ext uri="{0D108BD9-81ED-4DB2-BD59-A6C34878D82A}">
                        <a16:rowId xmlns:a16="http://schemas.microsoft.com/office/drawing/2014/main" val="4235574733"/>
                      </a:ext>
                    </a:extLst>
                  </a:tr>
                  <a:tr h="426720">
                    <a:tc>
                      <a:txBody>
                        <a:bodyPr/>
                        <a:lstStyle/>
                        <a:p>
                          <a:endParaRPr lang="zh-TW"/>
                        </a:p>
                      </a:txBody>
                      <a:tcPr marL="68580" marR="68580" marT="0" marB="0">
                        <a:blipFill>
                          <a:blip r:embed="rId2"/>
                          <a:stretch>
                            <a:fillRect l="-581" t="-845714" r="-406395" b="-601429"/>
                          </a:stretch>
                        </a:blipFill>
                      </a:tcPr>
                    </a:tc>
                    <a:tc>
                      <a:txBody>
                        <a:bodyPr/>
                        <a:lstStyle/>
                        <a:p>
                          <a:endParaRPr lang="zh-TW"/>
                        </a:p>
                      </a:txBody>
                      <a:tcPr marL="68580" marR="68580" marT="0" marB="0">
                        <a:blipFill>
                          <a:blip r:embed="rId2"/>
                          <a:stretch>
                            <a:fillRect l="-24928" t="-845714" r="-720" b="-601429"/>
                          </a:stretch>
                        </a:blipFill>
                      </a:tcPr>
                    </a:tc>
                    <a:extLst>
                      <a:ext uri="{0D108BD9-81ED-4DB2-BD59-A6C34878D82A}">
                        <a16:rowId xmlns:a16="http://schemas.microsoft.com/office/drawing/2014/main" val="1143572142"/>
                      </a:ext>
                    </a:extLst>
                  </a:tr>
                  <a:tr h="426720">
                    <a:tc>
                      <a:txBody>
                        <a:bodyPr/>
                        <a:lstStyle/>
                        <a:p>
                          <a:endParaRPr lang="zh-TW"/>
                        </a:p>
                      </a:txBody>
                      <a:tcPr marL="68580" marR="68580" marT="0" marB="0">
                        <a:blipFill>
                          <a:blip r:embed="rId2"/>
                          <a:stretch>
                            <a:fillRect l="-581" t="-945714" r="-406395" b="-501429"/>
                          </a:stretch>
                        </a:blipFill>
                      </a:tcPr>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426720">
                    <a:tc>
                      <a:txBody>
                        <a:bodyPr/>
                        <a:lstStyle/>
                        <a:p>
                          <a:endParaRPr lang="zh-TW"/>
                        </a:p>
                      </a:txBody>
                      <a:tcPr marL="68580" marR="68580" marT="0" marB="0">
                        <a:blipFill>
                          <a:blip r:embed="rId2"/>
                          <a:stretch>
                            <a:fillRect l="-581" t="-1045714" r="-406395" b="-401429"/>
                          </a:stretch>
                        </a:blipFill>
                      </a:tcPr>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endParaRPr lang="zh-TW"/>
                        </a:p>
                      </a:txBody>
                      <a:tcPr marL="68580" marR="68580" marT="0" marB="0">
                        <a:blipFill>
                          <a:blip r:embed="rId2"/>
                          <a:stretch>
                            <a:fillRect l="-581" t="-1542308" r="-406395" b="-440385"/>
                          </a:stretch>
                        </a:blipFill>
                      </a:tcPr>
                    </a:tc>
                    <a:tc>
                      <a:txBody>
                        <a:bodyPr/>
                        <a:lstStyle/>
                        <a:p>
                          <a:endParaRPr lang="zh-TW"/>
                        </a:p>
                      </a:txBody>
                      <a:tcPr marL="68580" marR="68580" marT="0" marB="0">
                        <a:blipFill>
                          <a:blip r:embed="rId2"/>
                          <a:stretch>
                            <a:fillRect l="-24928" t="-1542308" r="-720" b="-440385"/>
                          </a:stretch>
                        </a:blipFill>
                      </a:tcPr>
                    </a:tc>
                    <a:extLst>
                      <a:ext uri="{0D108BD9-81ED-4DB2-BD59-A6C34878D82A}">
                        <a16:rowId xmlns:a16="http://schemas.microsoft.com/office/drawing/2014/main" val="1659872616"/>
                      </a:ext>
                    </a:extLst>
                  </a:tr>
                  <a:tr h="426720">
                    <a:tc>
                      <a:txBody>
                        <a:bodyPr/>
                        <a:lstStyle/>
                        <a:p>
                          <a:endParaRPr lang="zh-TW"/>
                        </a:p>
                      </a:txBody>
                      <a:tcPr marL="68580" marR="68580" marT="0" marB="0">
                        <a:blipFill>
                          <a:blip r:embed="rId2"/>
                          <a:stretch>
                            <a:fillRect l="-581" t="-1220000" r="-406395" b="-227143"/>
                          </a:stretch>
                        </a:blipFill>
                      </a:tcPr>
                    </a:tc>
                    <a:tc>
                      <a:txBody>
                        <a:bodyPr/>
                        <a:lstStyle/>
                        <a:p>
                          <a:endParaRPr lang="zh-TW"/>
                        </a:p>
                      </a:txBody>
                      <a:tcPr marL="68580" marR="68580" marT="0" marB="0">
                        <a:blipFill>
                          <a:blip r:embed="rId2"/>
                          <a:stretch>
                            <a:fillRect l="-24928" t="-1220000" r="-720" b="-227143"/>
                          </a:stretch>
                        </a:blipFill>
                      </a:tcPr>
                    </a:tc>
                    <a:extLst>
                      <a:ext uri="{0D108BD9-81ED-4DB2-BD59-A6C34878D82A}">
                        <a16:rowId xmlns:a16="http://schemas.microsoft.com/office/drawing/2014/main" val="584336561"/>
                      </a:ext>
                    </a:extLst>
                  </a:tr>
                  <a:tr h="640080">
                    <a:tc>
                      <a:txBody>
                        <a:bodyPr/>
                        <a:lstStyle/>
                        <a:p>
                          <a:endParaRPr lang="zh-TW"/>
                        </a:p>
                      </a:txBody>
                      <a:tcPr marL="68580" marR="68580" marT="0" marB="0">
                        <a:blipFill>
                          <a:blip r:embed="rId2"/>
                          <a:stretch>
                            <a:fillRect l="-581" t="-880000" r="-406395" b="-51429"/>
                          </a:stretch>
                        </a:blipFill>
                      </a:tcPr>
                    </a:tc>
                    <a:tc>
                      <a:txBody>
                        <a:bodyPr/>
                        <a:lstStyle/>
                        <a:p>
                          <a:endParaRPr lang="zh-TW"/>
                        </a:p>
                      </a:txBody>
                      <a:tcPr marL="68580" marR="68580" marT="0" marB="0">
                        <a:blipFill>
                          <a:blip r:embed="rId2"/>
                          <a:stretch>
                            <a:fillRect l="-24928" t="-880000" r="-720" b="-51429"/>
                          </a:stretch>
                        </a:blipFill>
                      </a:tcPr>
                    </a:tc>
                    <a:extLst>
                      <a:ext uri="{0D108BD9-81ED-4DB2-BD59-A6C34878D82A}">
                        <a16:rowId xmlns:a16="http://schemas.microsoft.com/office/drawing/2014/main" val="2258389198"/>
                      </a:ext>
                    </a:extLst>
                  </a:tr>
                  <a:tr h="314931">
                    <a:tc>
                      <a:txBody>
                        <a:bodyPr/>
                        <a:lstStyle/>
                        <a:p>
                          <a:endParaRPr lang="zh-TW"/>
                        </a:p>
                      </a:txBody>
                      <a:tcPr marL="68580" marR="68580" marT="0" marB="0">
                        <a:blipFill>
                          <a:blip r:embed="rId2"/>
                          <a:stretch>
                            <a:fillRect l="-581" t="-1978846" r="-406395" b="-3846"/>
                          </a:stretch>
                        </a:blipFill>
                      </a:tcPr>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Fallback>
      </mc:AlternateContent>
    </p:spTree>
    <p:extLst>
      <p:ext uri="{BB962C8B-B14F-4D97-AF65-F5344CB8AC3E}">
        <p14:creationId xmlns:p14="http://schemas.microsoft.com/office/powerpoint/2010/main" val="55900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189372" y="750203"/>
            <a:ext cx="11850228" cy="1488717"/>
            <a:chOff x="345751" y="400466"/>
            <a:chExt cx="11850228" cy="1488717"/>
          </a:xfrm>
        </p:grpSpPr>
        <p:sp>
          <p:nvSpPr>
            <p:cNvPr id="5" name="矩形 4"/>
            <p:cNvSpPr/>
            <p:nvPr/>
          </p:nvSpPr>
          <p:spPr>
            <a:xfrm>
              <a:off x="345751" y="400466"/>
              <a:ext cx="3743204" cy="461665"/>
            </a:xfrm>
            <a:prstGeom prst="rect">
              <a:avLst/>
            </a:prstGeom>
          </p:spPr>
          <p:txBody>
            <a:bodyPr wrap="none">
              <a:spAutoFit/>
            </a:bodyPr>
            <a:lstStyle/>
            <a:p>
              <a:r>
                <a:rPr lang="en-US" altLang="zh-TW" sz="2400" b="0" i="0" dirty="0" smtClean="0">
                  <a:solidFill>
                    <a:srgbClr val="111111"/>
                  </a:solidFill>
                  <a:effectLst/>
                </a:rPr>
                <a:t>Total system throughput (T..)</a:t>
              </a:r>
              <a:endParaRPr lang="en-US" altLang="zh-TW" sz="2400" dirty="0" smtClean="0"/>
            </a:p>
          </p:txBody>
        </p:sp>
        <mc:AlternateContent xmlns:mc="http://schemas.openxmlformats.org/markup-compatibility/2006" xmlns:a14="http://schemas.microsoft.com/office/drawing/2010/main">
          <mc:Choice Requires="a14">
            <p:sp>
              <p:nvSpPr>
                <p:cNvPr id="8" name="矩形 7"/>
                <p:cNvSpPr/>
                <p:nvPr/>
              </p:nvSpPr>
              <p:spPr>
                <a:xfrm>
                  <a:off x="502129" y="918083"/>
                  <a:ext cx="11693850" cy="971100"/>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a:t>
                  </a:r>
                  <a:r>
                    <a:rPr lang="zh-TW" altLang="en-US" dirty="0" smtClean="0"/>
                    <a:t> </a:t>
                  </a:r>
                  <a:r>
                    <a:rPr lang="en-US" altLang="zh-TW" dirty="0" smtClean="0"/>
                    <a:t>A measure of the size and growth/ activity of the system, is obtained by summing all flow magnitudes in a network. The more material/energy flowing through the system, the larger the value of TST and T··. </a:t>
                  </a:r>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2129" y="918083"/>
                  <a:ext cx="11693850" cy="971100"/>
                </a:xfrm>
                <a:prstGeom prst="rect">
                  <a:avLst/>
                </a:prstGeom>
                <a:blipFill>
                  <a:blip r:embed="rId2"/>
                  <a:stretch>
                    <a:fillRect l="-365" t="-44025" r="-834" b="-10692"/>
                  </a:stretch>
                </a:blipFill>
              </p:spPr>
              <p:txBody>
                <a:bodyPr/>
                <a:lstStyle/>
                <a:p>
                  <a:r>
                    <a:rPr lang="zh-TW" altLang="en-US">
                      <a:noFill/>
                    </a:rPr>
                    <a:t> </a:t>
                  </a:r>
                </a:p>
              </p:txBody>
            </p:sp>
          </mc:Fallback>
        </mc:AlternateContent>
      </p:grpSp>
      <p:grpSp>
        <p:nvGrpSpPr>
          <p:cNvPr id="2" name="群組 1"/>
          <p:cNvGrpSpPr/>
          <p:nvPr/>
        </p:nvGrpSpPr>
        <p:grpSpPr>
          <a:xfrm>
            <a:off x="239955" y="4135082"/>
            <a:ext cx="11117677" cy="1108498"/>
            <a:chOff x="345750" y="4328053"/>
            <a:chExt cx="11117677" cy="1108498"/>
          </a:xfrm>
        </p:grpSpPr>
        <p:sp>
          <p:nvSpPr>
            <p:cNvPr id="6" name="矩形 5"/>
            <p:cNvSpPr/>
            <p:nvPr/>
          </p:nvSpPr>
          <p:spPr>
            <a:xfrm>
              <a:off x="345750" y="4328053"/>
              <a:ext cx="2910990" cy="461665"/>
            </a:xfrm>
            <a:prstGeom prst="rect">
              <a:avLst/>
            </a:prstGeom>
          </p:spPr>
          <p:txBody>
            <a:bodyPr wrap="none">
              <a:spAutoFit/>
            </a:bodyPr>
            <a:lstStyle/>
            <a:p>
              <a:r>
                <a:rPr lang="en-US" altLang="zh-TW" sz="2400" b="0" i="0" dirty="0" smtClean="0">
                  <a:solidFill>
                    <a:srgbClr val="111111"/>
                  </a:solidFill>
                  <a:effectLst/>
                </a:rPr>
                <a:t>Number of links (</a:t>
              </a:r>
              <a:r>
                <a:rPr lang="en-US" altLang="zh-TW" sz="2400" b="0" i="0" dirty="0" err="1" smtClean="0">
                  <a:solidFill>
                    <a:srgbClr val="111111"/>
                  </a:solidFill>
                  <a:effectLst/>
                </a:rPr>
                <a:t>Ltot</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xmlns:a14="http://schemas.microsoft.com/office/drawing/2010/main">
          <mc:Choice Requires="a14">
            <p:sp>
              <p:nvSpPr>
                <p:cNvPr id="10" name="矩形 9"/>
                <p:cNvSpPr/>
                <p:nvPr/>
              </p:nvSpPr>
              <p:spPr>
                <a:xfrm>
                  <a:off x="502129" y="4742450"/>
                  <a:ext cx="10961298" cy="6941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 &gt;0)</m:t>
                              </m:r>
                            </m:e>
                          </m:nary>
                        </m:e>
                      </m:nary>
                      <m:r>
                        <a:rPr lang="en-US" altLang="zh-TW" i="0">
                          <a:latin typeface="Cambria Math" panose="02040503050406030204" pitchFamily="18" charset="0"/>
                        </a:rPr>
                        <m:t>(</m:t>
                      </m:r>
                      <m:r>
                        <m:rPr>
                          <m:sty m:val="p"/>
                        </m:rPr>
                        <a:rPr lang="en-US" altLang="zh-TW" i="0">
                          <a:latin typeface="Cambria Math" panose="02040503050406030204" pitchFamily="18" charset="0"/>
                        </a:rPr>
                        <m:t>with</m:t>
                      </m:r>
                      <m:r>
                        <a:rPr lang="en-US" altLang="zh-TW" i="0">
                          <a:latin typeface="Cambria Math" panose="02040503050406030204" pitchFamily="18" charset="0"/>
                        </a:rPr>
                        <m:t> </m:t>
                      </m:r>
                      <m:r>
                        <m:rPr>
                          <m:sty m:val="p"/>
                        </m:rPr>
                        <a:rPr lang="en-US" altLang="zh-TW" i="0">
                          <a:latin typeface="Cambria Math" panose="02040503050406030204" pitchFamily="18" charset="0"/>
                        </a:rPr>
                        <m:t>convention</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e</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g</m:t>
                      </m:r>
                      <m:r>
                        <a:rPr lang="en-US" altLang="zh-TW" b="0" i="0" smtClean="0">
                          <a:latin typeface="Cambria Math" panose="02040503050406030204" pitchFamily="18" charset="0"/>
                        </a:rPr>
                        <m:t>. </m:t>
                      </m:r>
                      <m:r>
                        <m:rPr>
                          <m:sty m:val="p"/>
                        </m:rPr>
                        <a:rPr lang="en-US" altLang="zh-TW" i="0">
                          <a:latin typeface="Cambria Math" panose="02040503050406030204" pitchFamily="18" charset="0"/>
                        </a:rPr>
                        <m:t>Allesina</m:t>
                      </m:r>
                      <m:r>
                        <a:rPr lang="en-US" altLang="zh-TW" i="0">
                          <a:latin typeface="Cambria Math" panose="02040503050406030204" pitchFamily="18" charset="0"/>
                        </a:rPr>
                        <m:t> </m:t>
                      </m:r>
                      <m:r>
                        <m:rPr>
                          <m:sty m:val="p"/>
                        </m:rPr>
                        <a:rPr lang="en-US" altLang="zh-TW" i="0">
                          <a:latin typeface="Cambria Math" panose="02040503050406030204" pitchFamily="18" charset="0"/>
                        </a:rPr>
                        <m:t>and</m:t>
                      </m:r>
                      <m:r>
                        <a:rPr lang="en-US" altLang="zh-TW" i="0">
                          <a:latin typeface="Cambria Math" panose="02040503050406030204" pitchFamily="18" charset="0"/>
                        </a:rPr>
                        <m:t> </m:t>
                      </m:r>
                      <m:r>
                        <m:rPr>
                          <m:sty m:val="p"/>
                        </m:rPr>
                        <a:rPr lang="en-US" altLang="zh-TW" i="0">
                          <a:latin typeface="Cambria Math" panose="02040503050406030204" pitchFamily="18" charset="0"/>
                        </a:rPr>
                        <m:t>Ulanowicz</m:t>
                      </m:r>
                      <m:r>
                        <a:rPr lang="en-US" altLang="zh-TW" i="0">
                          <a:latin typeface="Cambria Math" panose="02040503050406030204" pitchFamily="18" charset="0"/>
                        </a:rPr>
                        <m:t>, 2004)</m:t>
                      </m:r>
                    </m:oMath>
                  </a14:m>
                  <a:endParaRPr lang="en-US" altLang="zh-TW" dirty="0" smtClean="0"/>
                </a:p>
                <a:p>
                  <a:pPr marL="285750" indent="-285750">
                    <a:buFont typeface="Arial" panose="020B0604020202020204" pitchFamily="34" charset="0"/>
                    <a:buChar char="•"/>
                  </a:pPr>
                  <a:r>
                    <a:rPr lang="en-US" altLang="zh-TW" dirty="0" smtClean="0"/>
                    <a:t>Must be same in both GC and GS model (based on same structure) </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02129" y="4742450"/>
                  <a:ext cx="10961298" cy="694101"/>
                </a:xfrm>
                <a:prstGeom prst="rect">
                  <a:avLst/>
                </a:prstGeom>
                <a:blipFill>
                  <a:blip r:embed="rId3"/>
                  <a:stretch>
                    <a:fillRect l="-334" t="-61404" b="-54386"/>
                  </a:stretch>
                </a:blipFill>
              </p:spPr>
              <p:txBody>
                <a:bodyPr/>
                <a:lstStyle/>
                <a:p>
                  <a:r>
                    <a:rPr lang="zh-TW" altLang="en-US">
                      <a:noFill/>
                    </a:rPr>
                    <a:t> </a:t>
                  </a:r>
                </a:p>
              </p:txBody>
            </p:sp>
          </mc:Fallback>
        </mc:AlternateContent>
      </p:grpSp>
      <p:grpSp>
        <p:nvGrpSpPr>
          <p:cNvPr id="13" name="群組 12"/>
          <p:cNvGrpSpPr/>
          <p:nvPr/>
        </p:nvGrpSpPr>
        <p:grpSpPr>
          <a:xfrm>
            <a:off x="239955" y="5357535"/>
            <a:ext cx="10961298" cy="828925"/>
            <a:chOff x="345750" y="5931540"/>
            <a:chExt cx="10961298" cy="828925"/>
          </a:xfrm>
        </p:grpSpPr>
        <p:sp>
          <p:nvSpPr>
            <p:cNvPr id="9" name="矩形 8"/>
            <p:cNvSpPr/>
            <p:nvPr/>
          </p:nvSpPr>
          <p:spPr>
            <a:xfrm>
              <a:off x="345750" y="5931540"/>
              <a:ext cx="3168753" cy="461665"/>
            </a:xfrm>
            <a:prstGeom prst="rect">
              <a:avLst/>
            </a:prstGeom>
          </p:spPr>
          <p:txBody>
            <a:bodyPr wrap="none">
              <a:spAutoFit/>
            </a:bodyPr>
            <a:lstStyle/>
            <a:p>
              <a:r>
                <a:rPr lang="en-US" altLang="zh-TW" sz="2400" b="0" i="0" dirty="0" smtClean="0">
                  <a:solidFill>
                    <a:srgbClr val="111111"/>
                  </a:solidFill>
                  <a:effectLst/>
                </a:rPr>
                <a:t>Average link weight (</a:t>
              </a:r>
              <a:r>
                <a:rPr lang="en-US" altLang="zh-TW" sz="2400" b="0" i="0" dirty="0" err="1" smtClean="0">
                  <a:solidFill>
                    <a:srgbClr val="111111"/>
                  </a:solidFill>
                  <a:effectLst/>
                </a:rPr>
                <a:t>Tij</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mc:Choice xmlns:a14="http://schemas.microsoft.com/office/drawing/2010/main" Requires="a14">
            <p:sp>
              <p:nvSpPr>
                <p:cNvPr id="11" name="矩形 10"/>
                <p:cNvSpPr/>
                <p:nvPr/>
              </p:nvSpPr>
              <p:spPr>
                <a:xfrm>
                  <a:off x="345750" y="6391133"/>
                  <a:ext cx="10961298" cy="369332"/>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1" smtClean="0">
                          <a:latin typeface="Cambria Math" panose="02040503050406030204" pitchFamily="18" charset="0"/>
                        </a:rPr>
                        <m:t>𝑇</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p:txBody>
            </p:sp>
          </mc:Choice>
          <mc:Fallback>
            <p:sp>
              <p:nvSpPr>
                <p:cNvPr id="11" name="矩形 10"/>
                <p:cNvSpPr>
                  <a:spLocks noRot="1" noChangeAspect="1" noMove="1" noResize="1" noEditPoints="1" noAdjustHandles="1" noChangeArrowheads="1" noChangeShapeType="1" noTextEdit="1"/>
                </p:cNvSpPr>
                <p:nvPr/>
              </p:nvSpPr>
              <p:spPr>
                <a:xfrm>
                  <a:off x="345750" y="6391133"/>
                  <a:ext cx="10961298" cy="369332"/>
                </a:xfrm>
                <a:prstGeom prst="rect">
                  <a:avLst/>
                </a:prstGeom>
                <a:blipFill>
                  <a:blip r:embed="rId4"/>
                  <a:stretch>
                    <a:fillRect l="-334" t="-8197" b="-24590"/>
                  </a:stretch>
                </a:blipFill>
              </p:spPr>
              <p:txBody>
                <a:bodyPr/>
                <a:lstStyle/>
                <a:p>
                  <a:r>
                    <a:rPr lang="zh-TW" altLang="en-US">
                      <a:noFill/>
                    </a:rPr>
                    <a:t> </a:t>
                  </a:r>
                </a:p>
              </p:txBody>
            </p:sp>
          </mc:Fallback>
        </mc:AlternateContent>
      </p:grpSp>
      <p:grpSp>
        <p:nvGrpSpPr>
          <p:cNvPr id="16" name="群組 15"/>
          <p:cNvGrpSpPr/>
          <p:nvPr/>
        </p:nvGrpSpPr>
        <p:grpSpPr>
          <a:xfrm>
            <a:off x="189372" y="2301763"/>
            <a:ext cx="8027528" cy="1719364"/>
            <a:chOff x="345750" y="2003403"/>
            <a:chExt cx="8027528" cy="1719364"/>
          </a:xfrm>
        </p:grpSpPr>
        <p:sp>
          <p:nvSpPr>
            <p:cNvPr id="4" name="矩形 3"/>
            <p:cNvSpPr/>
            <p:nvPr/>
          </p:nvSpPr>
          <p:spPr>
            <a:xfrm>
              <a:off x="345750" y="2003403"/>
              <a:ext cx="4025204" cy="461665"/>
            </a:xfrm>
            <a:prstGeom prst="rect">
              <a:avLst/>
            </a:prstGeom>
          </p:spPr>
          <p:txBody>
            <a:bodyPr wrap="none">
              <a:spAutoFit/>
            </a:bodyPr>
            <a:lstStyle/>
            <a:p>
              <a:r>
                <a:rPr lang="en-US" altLang="zh-TW" sz="2400" b="0" i="0" dirty="0" smtClean="0">
                  <a:solidFill>
                    <a:srgbClr val="111111"/>
                  </a:solidFill>
                  <a:effectLst/>
                </a:rPr>
                <a:t>Total system </a:t>
              </a:r>
              <a:r>
                <a:rPr lang="en-US" altLang="zh-TW" sz="2400" b="0" i="0" dirty="0" err="1" smtClean="0">
                  <a:solidFill>
                    <a:srgbClr val="111111"/>
                  </a:solidFill>
                  <a:effectLst/>
                </a:rPr>
                <a:t>throughflow</a:t>
              </a:r>
              <a:r>
                <a:rPr lang="en-US" altLang="zh-TW" sz="2400" b="0" i="0" dirty="0" smtClean="0">
                  <a:solidFill>
                    <a:srgbClr val="111111"/>
                  </a:solidFill>
                  <a:effectLst/>
                </a:rPr>
                <a:t> (TST)</a:t>
              </a:r>
              <a:endParaRPr lang="en-US" altLang="zh-TW" sz="2400" dirty="0" smtClean="0"/>
            </a:p>
          </p:txBody>
        </p:sp>
        <mc:AlternateContent xmlns:mc="http://schemas.openxmlformats.org/markup-compatibility/2006" xmlns:a14="http://schemas.microsoft.com/office/drawing/2010/main">
          <mc:Choice Requires="a14">
            <p:sp>
              <p:nvSpPr>
                <p:cNvPr id="15" name="矩形 14"/>
                <p:cNvSpPr/>
                <p:nvPr/>
              </p:nvSpPr>
              <p:spPr>
                <a:xfrm>
                  <a:off x="474523" y="2466076"/>
                  <a:ext cx="7898755" cy="125669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b="0" i="1" smtClean="0">
                                      <a:latin typeface="Cambria Math" panose="02040503050406030204" pitchFamily="18" charset="0"/>
                                    </a:rPr>
                                    <m:t>−</m:t>
                                  </m:r>
                                </m:sub>
                              </m:sSub>
                            </m:e>
                          </m:nary>
                          <m:r>
                            <a:rPr lang="en-US" altLang="zh-TW" b="0" i="1" smtClean="0">
                              <a:latin typeface="Cambria Math" panose="02040503050406030204" pitchFamily="18" charset="0"/>
                            </a:rPr>
                            <m:t>]=</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i="1">
                                          <a:latin typeface="Cambria Math" panose="02040503050406030204" pitchFamily="18" charset="0"/>
                                        </a:rPr>
                                        <m:t>+</m:t>
                                      </m:r>
                                    </m:sub>
                                  </m:sSub>
                                </m:e>
                              </m:nary>
                              <m:r>
                                <a:rPr lang="en-US" altLang="zh-TW" b="0" i="1" smtClean="0">
                                  <a:latin typeface="Cambria Math" panose="02040503050406030204" pitchFamily="18" charset="0"/>
                                </a:rPr>
                                <m:t>] </m:t>
                              </m:r>
                            </m:e>
                          </m:nary>
                        </m:e>
                      </m:nary>
                    </m:oMath>
                  </a14:m>
                  <a:endParaRPr lang="en-US" altLang="zh-TW" dirty="0" smtClean="0"/>
                </a:p>
                <a:p>
                  <a:pPr marL="285750" indent="-285750">
                    <a:buFont typeface="Arial" panose="020B0604020202020204" pitchFamily="34" charset="0"/>
                    <a:buChar char="•"/>
                  </a:pPr>
                  <a:r>
                    <a:rPr lang="en-US" altLang="zh-TW" dirty="0" smtClean="0"/>
                    <a:t>Interpretation: the sum of compartmental </a:t>
                  </a:r>
                  <a:r>
                    <a:rPr lang="en-US" altLang="zh-TW" dirty="0" err="1" smtClean="0"/>
                    <a:t>throughflows</a:t>
                  </a:r>
                  <a:r>
                    <a:rPr lang="en-US" altLang="zh-TW" dirty="0" smtClean="0"/>
                    <a:t>.</a:t>
                  </a:r>
                  <a:br>
                    <a:rPr lang="en-US" altLang="zh-TW" dirty="0" smtClean="0"/>
                  </a:br>
                  <a:r>
                    <a:rPr lang="en-US" altLang="zh-TW" dirty="0" smtClean="0"/>
                    <a:t>The more material/energy flowing through the system, the larger the value of TST and T··. </a:t>
                  </a:r>
                  <a:endParaRPr lang="zh-TW"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474523" y="2466076"/>
                  <a:ext cx="7898755" cy="1256691"/>
                </a:xfrm>
                <a:prstGeom prst="rect">
                  <a:avLst/>
                </a:prstGeom>
                <a:blipFill>
                  <a:blip r:embed="rId5"/>
                  <a:stretch>
                    <a:fillRect l="-463" t="-32850" b="-6280"/>
                  </a:stretch>
                </a:blipFill>
              </p:spPr>
              <p:txBody>
                <a:bodyPr/>
                <a:lstStyle/>
                <a:p>
                  <a:r>
                    <a:rPr lang="zh-TW" altLang="en-US">
                      <a:noFill/>
                    </a:rPr>
                    <a:t> </a:t>
                  </a:r>
                </a:p>
              </p:txBody>
            </p:sp>
          </mc:Fallback>
        </mc:AlternateContent>
      </p:grpSp>
      <p:pic>
        <p:nvPicPr>
          <p:cNvPr id="17" name="圖片 16"/>
          <p:cNvPicPr>
            <a:picLocks noChangeAspect="1"/>
          </p:cNvPicPr>
          <p:nvPr/>
        </p:nvPicPr>
        <p:blipFill rotWithShape="1">
          <a:blip r:embed="rId6"/>
          <a:srcRect l="9861" t="29135" r="44583" b="26420"/>
          <a:stretch/>
        </p:blipFill>
        <p:spPr>
          <a:xfrm>
            <a:off x="8065972" y="2366358"/>
            <a:ext cx="3817570" cy="2095008"/>
          </a:xfrm>
          <a:prstGeom prst="rect">
            <a:avLst/>
          </a:prstGeom>
        </p:spPr>
      </p:pic>
      <p:sp>
        <p:nvSpPr>
          <p:cNvPr id="19" name="矩形 18"/>
          <p:cNvSpPr/>
          <p:nvPr/>
        </p:nvSpPr>
        <p:spPr>
          <a:xfrm>
            <a:off x="189372" y="195562"/>
            <a:ext cx="2655063" cy="523220"/>
          </a:xfrm>
          <a:prstGeom prst="rect">
            <a:avLst/>
          </a:prstGeom>
        </p:spPr>
        <p:txBody>
          <a:bodyPr wrap="square">
            <a:spAutoFit/>
          </a:bodyPr>
          <a:lstStyle/>
          <a:p>
            <a:r>
              <a:rPr lang="en-US" altLang="zh-TW" sz="2800" dirty="0"/>
              <a:t>General indices: </a:t>
            </a:r>
          </a:p>
        </p:txBody>
      </p:sp>
    </p:spTree>
    <p:extLst>
      <p:ext uri="{BB962C8B-B14F-4D97-AF65-F5344CB8AC3E}">
        <p14:creationId xmlns:p14="http://schemas.microsoft.com/office/powerpoint/2010/main" val="18346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372" y="281947"/>
            <a:ext cx="2655063" cy="523220"/>
          </a:xfrm>
          <a:prstGeom prst="rect">
            <a:avLst/>
          </a:prstGeom>
        </p:spPr>
        <p:txBody>
          <a:bodyPr wrap="square">
            <a:spAutoFit/>
          </a:bodyPr>
          <a:lstStyle/>
          <a:p>
            <a:r>
              <a:rPr lang="en-US" altLang="zh-TW" sz="2800" dirty="0"/>
              <a:t>General indices: </a:t>
            </a:r>
          </a:p>
        </p:txBody>
      </p:sp>
      <p:grpSp>
        <p:nvGrpSpPr>
          <p:cNvPr id="8" name="群組 7"/>
          <p:cNvGrpSpPr/>
          <p:nvPr/>
        </p:nvGrpSpPr>
        <p:grpSpPr>
          <a:xfrm>
            <a:off x="189372" y="787594"/>
            <a:ext cx="7898912" cy="2059412"/>
            <a:chOff x="583875" y="5084244"/>
            <a:chExt cx="7898912" cy="2059412"/>
          </a:xfrm>
        </p:grpSpPr>
        <p:sp>
          <p:nvSpPr>
            <p:cNvPr id="9" name="矩形 8"/>
            <p:cNvSpPr/>
            <p:nvPr/>
          </p:nvSpPr>
          <p:spPr>
            <a:xfrm>
              <a:off x="583875" y="5084244"/>
              <a:ext cx="2227918" cy="461665"/>
            </a:xfrm>
            <a:prstGeom prst="rect">
              <a:avLst/>
            </a:prstGeom>
          </p:spPr>
          <p:txBody>
            <a:bodyPr wrap="none">
              <a:spAutoFit/>
            </a:bodyPr>
            <a:lstStyle/>
            <a:p>
              <a:r>
                <a:rPr lang="en-US" altLang="zh-TW" sz="2400" b="0" i="0" dirty="0" err="1" smtClean="0">
                  <a:solidFill>
                    <a:srgbClr val="111111"/>
                  </a:solidFill>
                  <a:effectLst/>
                </a:rPr>
                <a:t>Connectance</a:t>
              </a:r>
              <a:r>
                <a:rPr lang="en-US" altLang="zh-TW" sz="2400" b="0" i="0" dirty="0" smtClean="0">
                  <a:solidFill>
                    <a:srgbClr val="111111"/>
                  </a:solidFill>
                  <a:effectLst/>
                </a:rPr>
                <a:t> (C)</a:t>
              </a:r>
              <a:endParaRPr lang="en-US" altLang="zh-TW" sz="2400" dirty="0" smtClean="0"/>
            </a:p>
          </p:txBody>
        </p:sp>
        <mc:AlternateContent xmlns:mc="http://schemas.openxmlformats.org/markup-compatibility/2006">
          <mc:Choice xmlns:a14="http://schemas.microsoft.com/office/drawing/2010/main" Requires="a14">
            <p:sp>
              <p:nvSpPr>
                <p:cNvPr id="10" name="矩形 9"/>
                <p:cNvSpPr/>
                <p:nvPr/>
              </p:nvSpPr>
              <p:spPr>
                <a:xfrm>
                  <a:off x="583875" y="5515005"/>
                  <a:ext cx="7898912" cy="162865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a:t> </a:t>
                  </a:r>
                  <a:r>
                    <a:rPr lang="en-US" altLang="zh-TW" dirty="0" smtClean="0"/>
                    <a:t>the </a:t>
                  </a:r>
                  <a:r>
                    <a:rPr lang="en-US" altLang="zh-TW" dirty="0"/>
                    <a:t>fraction of all possible links that is realized in a food web</a:t>
                  </a:r>
                  <a:r>
                    <a:rPr lang="en-US" altLang="zh-TW" dirty="0" smtClean="0"/>
                    <a:t>.</a:t>
                  </a:r>
                </a:p>
                <a:p>
                  <a:pPr marL="285750" indent="-285750">
                    <a:buFont typeface="Arial" panose="020B0604020202020204" pitchFamily="34" charset="0"/>
                    <a:buChar char="•"/>
                  </a:pPr>
                  <a:r>
                    <a:rPr lang="en-US" altLang="zh-TW" dirty="0"/>
                    <a:t>all large complex dynamic systems may be expected to show the property of being stable up to a critical level of </a:t>
                  </a:r>
                  <a:r>
                    <a:rPr lang="en-US" altLang="zh-TW" dirty="0" err="1" smtClean="0"/>
                    <a:t>connectance</a:t>
                  </a:r>
                  <a:r>
                    <a:rPr lang="en-US" altLang="zh-TW" dirty="0" smtClean="0"/>
                    <a:t>, </a:t>
                  </a:r>
                  <a:r>
                    <a:rPr lang="en-US" altLang="zh-TW" dirty="0"/>
                    <a:t>and then, as the </a:t>
                  </a:r>
                  <a:r>
                    <a:rPr lang="en-US" altLang="zh-TW" dirty="0" err="1"/>
                    <a:t>connectance</a:t>
                  </a:r>
                  <a:r>
                    <a:rPr lang="en-US" altLang="zh-TW" dirty="0"/>
                    <a:t> increases, to go suddenly unstable. </a:t>
                  </a:r>
                  <a:r>
                    <a:rPr lang="en-US" altLang="zh-TW" dirty="0" smtClean="0"/>
                    <a:t>(Gardner</a:t>
                  </a:r>
                  <a:r>
                    <a:rPr lang="zh-TW" altLang="en-US" dirty="0" smtClean="0"/>
                    <a:t> </a:t>
                  </a:r>
                  <a:r>
                    <a:rPr lang="en-US" altLang="zh-TW" dirty="0" smtClean="0"/>
                    <a:t>and </a:t>
                  </a:r>
                  <a:r>
                    <a:rPr lang="en-US" altLang="zh-TW" dirty="0"/>
                    <a:t>Ashby</a:t>
                  </a:r>
                  <a:r>
                    <a:rPr lang="en-US" altLang="zh-TW" dirty="0" smtClean="0"/>
                    <a:t>, 1970) </a:t>
                  </a:r>
                  <a:endParaRPr lang="zh-TW" altLang="en-US" dirty="0"/>
                </a:p>
              </p:txBody>
            </p:sp>
          </mc:Choice>
          <mc:Fallback>
            <p:sp>
              <p:nvSpPr>
                <p:cNvPr id="10" name="矩形 9"/>
                <p:cNvSpPr>
                  <a:spLocks noRot="1" noChangeAspect="1" noMove="1" noResize="1" noEditPoints="1" noAdjustHandles="1" noChangeArrowheads="1" noChangeShapeType="1" noTextEdit="1"/>
                </p:cNvSpPr>
                <p:nvPr/>
              </p:nvSpPr>
              <p:spPr>
                <a:xfrm>
                  <a:off x="583875" y="5515005"/>
                  <a:ext cx="7898912" cy="1628651"/>
                </a:xfrm>
                <a:prstGeom prst="rect">
                  <a:avLst/>
                </a:prstGeom>
                <a:blipFill>
                  <a:blip r:embed="rId2"/>
                  <a:stretch>
                    <a:fillRect l="-463" b="-5243"/>
                  </a:stretch>
                </a:blipFill>
              </p:spPr>
              <p:txBody>
                <a:bodyPr/>
                <a:lstStyle/>
                <a:p>
                  <a:r>
                    <a:rPr lang="zh-TW" altLang="en-US">
                      <a:noFill/>
                    </a:rPr>
                    <a:t> </a:t>
                  </a:r>
                </a:p>
              </p:txBody>
            </p:sp>
          </mc:Fallback>
        </mc:AlternateContent>
      </p:grpSp>
      <p:grpSp>
        <p:nvGrpSpPr>
          <p:cNvPr id="11" name="群組 10"/>
          <p:cNvGrpSpPr/>
          <p:nvPr/>
        </p:nvGrpSpPr>
        <p:grpSpPr>
          <a:xfrm>
            <a:off x="189372" y="3050831"/>
            <a:ext cx="10961298" cy="1946176"/>
            <a:chOff x="583875" y="5084244"/>
            <a:chExt cx="10961298" cy="1946176"/>
          </a:xfrm>
        </p:grpSpPr>
        <mc:AlternateContent xmlns:mc="http://schemas.openxmlformats.org/markup-compatibility/2006" xmlns:a14="http://schemas.microsoft.com/office/drawing/2010/main">
          <mc:Choice Requires="a14">
            <p:sp>
              <p:nvSpPr>
                <p:cNvPr id="12" name="矩形 11"/>
                <p:cNvSpPr/>
                <p:nvPr/>
              </p:nvSpPr>
              <p:spPr>
                <a:xfrm>
                  <a:off x="583875" y="5084244"/>
                  <a:ext cx="3406445" cy="505203"/>
                </a:xfrm>
                <a:prstGeom prst="rect">
                  <a:avLst/>
                </a:prstGeom>
              </p:spPr>
              <p:txBody>
                <a:bodyPr wrap="none">
                  <a:spAutoFit/>
                </a:bodyPr>
                <a:lstStyle/>
                <a:p>
                  <a:r>
                    <a:rPr lang="en-US" altLang="zh-TW" sz="2400" dirty="0" smtClean="0"/>
                    <a:t>Compartmentalization</a:t>
                  </a:r>
                  <a:r>
                    <a:rPr lang="en-US" altLang="zh-TW" sz="2400" b="0" i="0" dirty="0" smtClean="0">
                      <a:solidFill>
                        <a:srgbClr val="111111"/>
                      </a:solidFill>
                      <a:effectLst/>
                    </a:rPr>
                    <a:t> (</a:t>
                  </a:r>
                  <a14:m>
                    <m:oMath xmlns:m="http://schemas.openxmlformats.org/officeDocument/2006/math">
                      <m:bar>
                        <m:barPr>
                          <m:pos m:val="top"/>
                          <m:ctrlPr>
                            <a:rPr lang="en-US" altLang="zh-TW" sz="2400" b="0" i="1" smtClean="0">
                              <a:solidFill>
                                <a:srgbClr val="111111"/>
                              </a:solidFill>
                              <a:effectLst/>
                              <a:latin typeface="Cambria Math" panose="02040503050406030204" pitchFamily="18" charset="0"/>
                            </a:rPr>
                          </m:ctrlPr>
                        </m:barPr>
                        <m:e>
                          <m:r>
                            <m:rPr>
                              <m:sty m:val="p"/>
                            </m:rPr>
                            <a:rPr lang="en-US" altLang="zh-TW" sz="2400" i="1">
                              <a:solidFill>
                                <a:srgbClr val="111111"/>
                              </a:solidFill>
                              <a:latin typeface="Cambria Math" panose="02040503050406030204" pitchFamily="18" charset="0"/>
                            </a:rPr>
                            <m:t>C</m:t>
                          </m:r>
                        </m:e>
                      </m:bar>
                    </m:oMath>
                  </a14:m>
                  <a:r>
                    <a:rPr lang="en-US" altLang="zh-TW" sz="2400" b="0" i="0" dirty="0" smtClean="0">
                      <a:solidFill>
                        <a:srgbClr val="111111"/>
                      </a:solidFill>
                      <a:effectLst/>
                    </a:rPr>
                    <a:t>)</a:t>
                  </a:r>
                  <a:endParaRPr lang="en-US" altLang="zh-TW" sz="2400" dirty="0" smtClean="0"/>
                </a:p>
              </p:txBody>
            </p:sp>
          </mc:Choice>
          <mc:Fallback xmlns="">
            <p:sp>
              <p:nvSpPr>
                <p:cNvPr id="12" name="矩形 11"/>
                <p:cNvSpPr>
                  <a:spLocks noRot="1" noChangeAspect="1" noMove="1" noResize="1" noEditPoints="1" noAdjustHandles="1" noChangeArrowheads="1" noChangeShapeType="1" noTextEdit="1"/>
                </p:cNvSpPr>
                <p:nvPr/>
              </p:nvSpPr>
              <p:spPr>
                <a:xfrm>
                  <a:off x="583875" y="5084244"/>
                  <a:ext cx="3406445" cy="505203"/>
                </a:xfrm>
                <a:prstGeom prst="rect">
                  <a:avLst/>
                </a:prstGeom>
                <a:blipFill>
                  <a:blip r:embed="rId3"/>
                  <a:stretch>
                    <a:fillRect l="-2683" t="-1220" r="-1789" b="-2804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583875" y="5515005"/>
                  <a:ext cx="10961298" cy="1515415"/>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𝑗</m:t>
                                  </m:r>
                                  <m:r>
                                    <a:rPr lang="en-US" altLang="zh-TW" b="0" i="1" smtClean="0">
                                      <a:latin typeface="Cambria Math" panose="02040503050406030204" pitchFamily="18" charset="0"/>
                                    </a:rPr>
                                    <m:t>=1</m:t>
                                  </m:r>
                                </m:e>
                                <m:e>
                                  <m:r>
                                    <a:rPr lang="en-US" altLang="zh-TW" b="0" i="1" smtClean="0">
                                      <a:latin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eqAr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 ranging between 0 and </a:t>
                  </a:r>
                  <a:r>
                    <a:rPr lang="en-US" altLang="zh-TW" dirty="0" smtClean="0"/>
                    <a:t>1</a:t>
                  </a:r>
                </a:p>
                <a:p>
                  <a:pPr marL="285750" indent="-285750">
                    <a:buFont typeface="Arial" panose="020B0604020202020204" pitchFamily="34" charset="0"/>
                    <a:buChar char="•"/>
                  </a:pPr>
                  <a:r>
                    <a:rPr lang="en-US" altLang="zh-TW" dirty="0" smtClean="0"/>
                    <a:t>measures </a:t>
                  </a:r>
                  <a:r>
                    <a:rPr lang="en-US" altLang="zh-TW" dirty="0" smtClean="0"/>
                    <a:t>the degree of connectedness of subsystems within a network, with higher values of </a:t>
                  </a:r>
                  <a14:m>
                    <m:oMath xmlns:m="http://schemas.openxmlformats.org/officeDocument/2006/math">
                      <m:bar>
                        <m:barPr>
                          <m:pos m:val="top"/>
                          <m:ctrlPr>
                            <a:rPr lang="en-US" altLang="zh-TW" i="1" smtClean="0">
                              <a:solidFill>
                                <a:srgbClr val="111111"/>
                              </a:solidFill>
                              <a:latin typeface="Cambria Math" panose="02040503050406030204" pitchFamily="18" charset="0"/>
                            </a:rPr>
                          </m:ctrlPr>
                        </m:barPr>
                        <m:e>
                          <m:r>
                            <m:rPr>
                              <m:sty m:val="p"/>
                            </m:rPr>
                            <a:rPr lang="en-US" altLang="zh-TW" i="1">
                              <a:solidFill>
                                <a:srgbClr val="111111"/>
                              </a:solidFill>
                              <a:latin typeface="Cambria Math" panose="02040503050406030204" pitchFamily="18" charset="0"/>
                            </a:rPr>
                            <m:t>C</m:t>
                          </m:r>
                        </m:e>
                      </m:bar>
                    </m:oMath>
                  </a14:m>
                  <a:r>
                    <a:rPr lang="en-US" altLang="zh-TW" dirty="0" smtClean="0"/>
                    <a:t> indicating stronger subsystems (</a:t>
                  </a:r>
                  <a:r>
                    <a:rPr lang="en-US" altLang="zh-TW" dirty="0" err="1" smtClean="0"/>
                    <a:t>Pimm</a:t>
                  </a:r>
                  <a:r>
                    <a:rPr lang="en-US" altLang="zh-TW" dirty="0" smtClean="0"/>
                    <a:t> and Lawton, 1980</a:t>
                  </a:r>
                  <a:r>
                    <a:rPr lang="en-US" altLang="zh-TW" dirty="0" smtClean="0"/>
                    <a:t>)</a:t>
                  </a:r>
                  <a:endParaRPr lang="zh-TW" altLang="en-US" dirty="0"/>
                </a:p>
              </p:txBody>
            </p:sp>
          </mc:Choice>
          <mc:Fallback>
            <p:sp>
              <p:nvSpPr>
                <p:cNvPr id="13" name="矩形 12"/>
                <p:cNvSpPr>
                  <a:spLocks noRot="1" noChangeAspect="1" noMove="1" noResize="1" noEditPoints="1" noAdjustHandles="1" noChangeArrowheads="1" noChangeShapeType="1" noTextEdit="1"/>
                </p:cNvSpPr>
                <p:nvPr/>
              </p:nvSpPr>
              <p:spPr>
                <a:xfrm>
                  <a:off x="583875" y="5515005"/>
                  <a:ext cx="10961298" cy="1515415"/>
                </a:xfrm>
                <a:prstGeom prst="rect">
                  <a:avLst/>
                </a:prstGeom>
                <a:blipFill>
                  <a:blip r:embed="rId4"/>
                  <a:stretch>
                    <a:fillRect l="-334" t="-25301" b="-5221"/>
                  </a:stretch>
                </a:blipFill>
              </p:spPr>
              <p:txBody>
                <a:bodyPr/>
                <a:lstStyle/>
                <a:p>
                  <a:r>
                    <a:rPr lang="zh-TW" altLang="en-US">
                      <a:noFill/>
                    </a:rPr>
                    <a:t> </a:t>
                  </a:r>
                </a:p>
              </p:txBody>
            </p:sp>
          </mc:Fallback>
        </mc:AlternateContent>
      </p:grpSp>
      <p:pic>
        <p:nvPicPr>
          <p:cNvPr id="2" name="圖片 1"/>
          <p:cNvPicPr>
            <a:picLocks noChangeAspect="1"/>
          </p:cNvPicPr>
          <p:nvPr/>
        </p:nvPicPr>
        <p:blipFill rotWithShape="1">
          <a:blip r:embed="rId5"/>
          <a:srcRect l="51021" t="27276" r="9463" b="4193"/>
          <a:stretch/>
        </p:blipFill>
        <p:spPr>
          <a:xfrm>
            <a:off x="7992197" y="143354"/>
            <a:ext cx="3873513" cy="3778652"/>
          </a:xfrm>
          <a:prstGeom prst="rect">
            <a:avLst/>
          </a:prstGeom>
        </p:spPr>
      </p:pic>
    </p:spTree>
    <p:extLst>
      <p:ext uri="{BB962C8B-B14F-4D97-AF65-F5344CB8AC3E}">
        <p14:creationId xmlns:p14="http://schemas.microsoft.com/office/powerpoint/2010/main" val="389639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372" y="281947"/>
            <a:ext cx="2655063" cy="523220"/>
          </a:xfrm>
          <a:prstGeom prst="rect">
            <a:avLst/>
          </a:prstGeom>
        </p:spPr>
        <p:txBody>
          <a:bodyPr wrap="square">
            <a:spAutoFit/>
          </a:bodyPr>
          <a:lstStyle/>
          <a:p>
            <a:r>
              <a:rPr lang="en-US" altLang="zh-TW" sz="2800" dirty="0" smtClean="0"/>
              <a:t>Pathway analysis</a:t>
            </a:r>
            <a:endParaRPr lang="en-US" altLang="zh-TW" sz="2800" dirty="0"/>
          </a:p>
        </p:txBody>
      </p:sp>
      <p:grpSp>
        <p:nvGrpSpPr>
          <p:cNvPr id="4" name="群組 3"/>
          <p:cNvGrpSpPr/>
          <p:nvPr/>
        </p:nvGrpSpPr>
        <p:grpSpPr>
          <a:xfrm>
            <a:off x="189372" y="3463417"/>
            <a:ext cx="11909584" cy="3134322"/>
            <a:chOff x="583875" y="5084244"/>
            <a:chExt cx="10961298" cy="3134322"/>
          </a:xfrm>
        </p:grpSpPr>
        <p:sp>
          <p:nvSpPr>
            <p:cNvPr id="5" name="矩形 4"/>
            <p:cNvSpPr/>
            <p:nvPr/>
          </p:nvSpPr>
          <p:spPr>
            <a:xfrm>
              <a:off x="583875" y="5084244"/>
              <a:ext cx="3044360" cy="461665"/>
            </a:xfrm>
            <a:prstGeom prst="rect">
              <a:avLst/>
            </a:prstGeom>
          </p:spPr>
          <p:txBody>
            <a:bodyPr wrap="none">
              <a:spAutoFit/>
            </a:bodyPr>
            <a:lstStyle/>
            <a:p>
              <a:r>
                <a:rPr lang="en-US" altLang="zh-TW" sz="2400" dirty="0">
                  <a:solidFill>
                    <a:srgbClr val="111111"/>
                  </a:solidFill>
                </a:rPr>
                <a:t>Finn Cycling index (FCI)</a:t>
              </a:r>
            </a:p>
          </p:txBody>
        </p:sp>
        <mc:AlternateContent xmlns:mc="http://schemas.openxmlformats.org/markup-compatibility/2006">
          <mc:Choice xmlns:a14="http://schemas.microsoft.com/office/drawing/2010/main" Requires="a14">
            <p:sp>
              <p:nvSpPr>
                <p:cNvPr id="6" name="矩形 5"/>
                <p:cNvSpPr/>
                <p:nvPr/>
              </p:nvSpPr>
              <p:spPr>
                <a:xfrm>
                  <a:off x="583875" y="5515005"/>
                  <a:ext cx="10961298" cy="270356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𝑇𝑆𝑇</m:t>
                              </m:r>
                            </m:e>
                            <m:sub>
                              <m:r>
                                <a:rPr lang="en-US" altLang="zh-TW" b="0" i="1" smtClean="0">
                                  <a:latin typeface="Cambria Math" panose="02040503050406030204" pitchFamily="18" charset="0"/>
                                </a:rPr>
                                <m:t>𝐶</m:t>
                              </m:r>
                            </m:sub>
                          </m:sSub>
                        </m:num>
                        <m:den>
                          <m:r>
                            <a:rPr lang="en-US" altLang="zh-TW" b="0" i="1" smtClean="0">
                              <a:latin typeface="Cambria Math" panose="02040503050406030204" pitchFamily="18" charset="0"/>
                            </a:rPr>
                            <m:t>𝑇𝑆𝑇</m:t>
                          </m:r>
                        </m:den>
                      </m:f>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smtClean="0">
                      <a:solidFill>
                        <a:srgbClr val="111111"/>
                      </a:solidFill>
                    </a:rPr>
                    <a:t> </a:t>
                  </a:r>
                  <a:r>
                    <a:rPr lang="en-US" altLang="zh-TW" dirty="0">
                      <a:solidFill>
                        <a:srgbClr val="111111"/>
                      </a:solidFill>
                    </a:rPr>
                    <a:t>the fraction of total carbon cycling generated by recycling processes. </a:t>
                  </a:r>
                  <a:r>
                    <a:rPr lang="en-US" altLang="zh-TW" dirty="0" smtClean="0">
                      <a:solidFill>
                        <a:srgbClr val="111111"/>
                      </a:solidFill>
                    </a:rPr>
                    <a:t>It denotes </a:t>
                  </a:r>
                  <a:r>
                    <a:rPr lang="en-US" altLang="zh-TW" dirty="0">
                      <a:solidFill>
                        <a:srgbClr val="111111"/>
                      </a:solidFill>
                    </a:rPr>
                    <a:t>how much further a unit of inflow travels compared to straight through flow due to cycling processes (Finn, 1976</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e.g. if </a:t>
                  </a:r>
                  <a:r>
                    <a:rPr lang="en-US" altLang="zh-TW" dirty="0" smtClean="0">
                      <a:solidFill>
                        <a:srgbClr val="111111"/>
                      </a:solidFill>
                    </a:rPr>
                    <a:t>FCI=0.5</a:t>
                  </a:r>
                  <a:r>
                    <a:rPr lang="en-US" altLang="zh-TW" dirty="0">
                      <a:solidFill>
                        <a:srgbClr val="111111"/>
                      </a:solidFill>
                    </a:rPr>
                    <a:t>, it means a unit of inflow travels 50% further compared to straight through flow (if the straight pathway is 10, an average unit travels 15 because it is cycled through the system</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FCI can help understand the stability, stress and structural difference in different systems. More cycling shows that input matter/energy is distributed efficiently in the system. The index is not biased by the number of compartments in the system, however, it is affected by lumping of compartments that exchange flows. For a valid comparison between systems, the systems need to have the same structure and level of </a:t>
                  </a:r>
                  <a:r>
                    <a:rPr lang="en-US" altLang="zh-TW" dirty="0" err="1" smtClean="0">
                      <a:solidFill>
                        <a:srgbClr val="111111"/>
                      </a:solidFill>
                    </a:rPr>
                    <a:t>organisation</a:t>
                  </a:r>
                  <a:r>
                    <a:rPr lang="en-US" altLang="zh-TW" dirty="0">
                      <a:solidFill>
                        <a:srgbClr val="111111"/>
                      </a:solidFill>
                    </a:rPr>
                    <a:t>. (Finn, 1976</a:t>
                  </a:r>
                  <a:r>
                    <a:rPr lang="en-US" altLang="zh-TW" dirty="0" smtClean="0">
                      <a:solidFill>
                        <a:srgbClr val="111111"/>
                      </a:solidFill>
                    </a:rPr>
                    <a:t>)</a:t>
                  </a:r>
                  <a:endParaRPr lang="en-US" altLang="zh-TW" dirty="0">
                    <a:solidFill>
                      <a:srgbClr val="111111"/>
                    </a:solidFill>
                  </a:endParaRPr>
                </a:p>
              </p:txBody>
            </p:sp>
          </mc:Choice>
          <mc:Fallback>
            <p:sp>
              <p:nvSpPr>
                <p:cNvPr id="6" name="矩形 5"/>
                <p:cNvSpPr>
                  <a:spLocks noRot="1" noChangeAspect="1" noMove="1" noResize="1" noEditPoints="1" noAdjustHandles="1" noChangeArrowheads="1" noChangeShapeType="1" noTextEdit="1"/>
                </p:cNvSpPr>
                <p:nvPr/>
              </p:nvSpPr>
              <p:spPr>
                <a:xfrm>
                  <a:off x="583875" y="5515005"/>
                  <a:ext cx="10961298" cy="2703561"/>
                </a:xfrm>
                <a:prstGeom prst="rect">
                  <a:avLst/>
                </a:prstGeom>
                <a:blipFill>
                  <a:blip r:embed="rId2"/>
                  <a:stretch>
                    <a:fillRect l="-307" r="-768" b="-2709"/>
                  </a:stretch>
                </a:blipFill>
              </p:spPr>
              <p:txBody>
                <a:bodyPr/>
                <a:lstStyle/>
                <a:p>
                  <a:r>
                    <a:rPr lang="zh-TW" altLang="en-US">
                      <a:noFill/>
                    </a:rPr>
                    <a:t> </a:t>
                  </a:r>
                </a:p>
              </p:txBody>
            </p:sp>
          </mc:Fallback>
        </mc:AlternateContent>
      </p:grpSp>
      <p:grpSp>
        <p:nvGrpSpPr>
          <p:cNvPr id="8" name="群組 7"/>
          <p:cNvGrpSpPr/>
          <p:nvPr/>
        </p:nvGrpSpPr>
        <p:grpSpPr>
          <a:xfrm>
            <a:off x="189372" y="963830"/>
            <a:ext cx="11909584" cy="1257462"/>
            <a:chOff x="583875" y="5084244"/>
            <a:chExt cx="10961298" cy="1257462"/>
          </a:xfrm>
        </p:grpSpPr>
        <p:sp>
          <p:nvSpPr>
            <p:cNvPr id="9" name="矩形 8"/>
            <p:cNvSpPr/>
            <p:nvPr/>
          </p:nvSpPr>
          <p:spPr>
            <a:xfrm>
              <a:off x="583875" y="5084244"/>
              <a:ext cx="3441851" cy="461665"/>
            </a:xfrm>
            <a:prstGeom prst="rect">
              <a:avLst/>
            </a:prstGeom>
          </p:spPr>
          <p:txBody>
            <a:bodyPr wrap="none">
              <a:spAutoFit/>
            </a:bodyPr>
            <a:lstStyle/>
            <a:p>
              <a:r>
                <a:rPr lang="en-US" altLang="zh-TW" sz="2400" dirty="0" smtClean="0">
                  <a:solidFill>
                    <a:srgbClr val="111111"/>
                  </a:solidFill>
                </a:rPr>
                <a:t>The average </a:t>
              </a:r>
              <a:r>
                <a:rPr lang="en-US" altLang="zh-TW" sz="2400" dirty="0">
                  <a:solidFill>
                    <a:srgbClr val="111111"/>
                  </a:solidFill>
                </a:rPr>
                <a:t>path length </a:t>
              </a:r>
              <a:r>
                <a:rPr lang="en-US" altLang="zh-TW" sz="2400" dirty="0" smtClean="0">
                  <a:solidFill>
                    <a:srgbClr val="111111"/>
                  </a:solidFill>
                </a:rPr>
                <a:t>(</a:t>
              </a:r>
              <a:r>
                <a:rPr lang="en-US" altLang="zh-TW" sz="2400" dirty="0">
                  <a:solidFill>
                    <a:srgbClr val="111111"/>
                  </a:solidFill>
                </a:rPr>
                <a:t>PL)</a:t>
              </a:r>
            </a:p>
          </p:txBody>
        </p:sp>
        <mc:AlternateContent xmlns:mc="http://schemas.openxmlformats.org/markup-compatibility/2006" xmlns:a14="http://schemas.microsoft.com/office/drawing/2010/main">
          <mc:Choice Requires="a14">
            <p:sp>
              <p:nvSpPr>
                <p:cNvPr id="10" name="矩形 9"/>
                <p:cNvSpPr/>
                <p:nvPr/>
              </p:nvSpPr>
              <p:spPr>
                <a:xfrm>
                  <a:off x="583875" y="5515005"/>
                  <a:ext cx="10961298" cy="8267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𝑇𝑆𝑇</m:t>
                          </m:r>
                        </m:num>
                        <m:den>
                          <m:nary>
                            <m:naryPr>
                              <m:chr m:val="∑"/>
                              <m:subHide m:val="on"/>
                              <m:supHide m:val="on"/>
                              <m:ctrlPr>
                                <a:rPr lang="en-US" altLang="zh-TW" i="1" smtClean="0">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r>
                                    <a:rPr lang="en-US" altLang="zh-TW" i="1">
                                      <a:latin typeface="Cambria Math" panose="02040503050406030204" pitchFamily="18" charset="0"/>
                                    </a:rPr>
                                    <m:t>0</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𝑇𝑆𝑇</m:t>
                          </m:r>
                        </m:num>
                        <m:den>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𝑗</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oMath>
                  </a14:m>
                  <a:endParaRPr lang="en-US" altLang="zh-TW" dirty="0" smtClean="0"/>
                </a:p>
                <a:p>
                  <a:pPr marL="285750" indent="-285750">
                    <a:buFont typeface="Arial" panose="020B0604020202020204" pitchFamily="34" charset="0"/>
                    <a:buChar char="•"/>
                  </a:pPr>
                  <a:r>
                    <a:rPr lang="en-US" altLang="zh-TW" dirty="0"/>
                    <a:t>Interpretation: mean number of compartments through which each inflow passes, weighted by the sizes of the inflows</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10961298" cy="826701"/>
                </a:xfrm>
                <a:prstGeom prst="rect">
                  <a:avLst/>
                </a:prstGeom>
                <a:blipFill>
                  <a:blip r:embed="rId3"/>
                  <a:stretch>
                    <a:fillRect l="-307" t="-11111" b="-24444"/>
                  </a:stretch>
                </a:blipFill>
              </p:spPr>
              <p:txBody>
                <a:bodyPr/>
                <a:lstStyle/>
                <a:p>
                  <a:r>
                    <a:rPr lang="zh-TW" altLang="en-US">
                      <a:noFill/>
                    </a:rPr>
                    <a:t> </a:t>
                  </a:r>
                </a:p>
              </p:txBody>
            </p:sp>
          </mc:Fallback>
        </mc:AlternateContent>
      </p:grpSp>
      <p:grpSp>
        <p:nvGrpSpPr>
          <p:cNvPr id="11" name="群組 10"/>
          <p:cNvGrpSpPr/>
          <p:nvPr/>
        </p:nvGrpSpPr>
        <p:grpSpPr>
          <a:xfrm>
            <a:off x="189372" y="2392875"/>
            <a:ext cx="11909584" cy="898958"/>
            <a:chOff x="391932" y="4719208"/>
            <a:chExt cx="10961298" cy="898958"/>
          </a:xfrm>
        </p:grpSpPr>
        <p:sp>
          <p:nvSpPr>
            <p:cNvPr id="12" name="矩形 11"/>
            <p:cNvSpPr/>
            <p:nvPr/>
          </p:nvSpPr>
          <p:spPr>
            <a:xfrm>
              <a:off x="391932" y="4719208"/>
              <a:ext cx="4923590" cy="461665"/>
            </a:xfrm>
            <a:prstGeom prst="rect">
              <a:avLst/>
            </a:prstGeom>
          </p:spPr>
          <p:txBody>
            <a:bodyPr wrap="none">
              <a:spAutoFit/>
            </a:bodyPr>
            <a:lstStyle/>
            <a:p>
              <a:r>
                <a:rPr lang="en-US" altLang="zh-TW" sz="2400" dirty="0" smtClean="0">
                  <a:solidFill>
                    <a:srgbClr val="111111"/>
                  </a:solidFill>
                </a:rPr>
                <a:t>Total </a:t>
              </a:r>
              <a:r>
                <a:rPr lang="en-US" altLang="zh-TW" sz="2400" dirty="0">
                  <a:solidFill>
                    <a:srgbClr val="111111"/>
                  </a:solidFill>
                </a:rPr>
                <a:t>system of cycled </a:t>
              </a:r>
              <a:r>
                <a:rPr lang="en-US" altLang="zh-TW" sz="2400" dirty="0" err="1">
                  <a:solidFill>
                    <a:srgbClr val="111111"/>
                  </a:solidFill>
                </a:rPr>
                <a:t>throughflow</a:t>
              </a:r>
              <a:r>
                <a:rPr lang="en-US" altLang="zh-TW" sz="2400" dirty="0">
                  <a:solidFill>
                    <a:srgbClr val="111111"/>
                  </a:solidFill>
                </a:rPr>
                <a:t> (</a:t>
              </a:r>
              <a:r>
                <a:rPr lang="en-US" altLang="zh-TW" sz="2400" dirty="0" err="1">
                  <a:solidFill>
                    <a:srgbClr val="111111"/>
                  </a:solidFill>
                </a:rPr>
                <a:t>TSTc</a:t>
              </a:r>
              <a:r>
                <a:rPr lang="en-US" altLang="zh-TW" sz="2400" dirty="0">
                  <a:solidFill>
                    <a:srgbClr val="111111"/>
                  </a:solidFill>
                </a:rPr>
                <a:t>)</a:t>
              </a:r>
            </a:p>
          </p:txBody>
        </p:sp>
        <mc:AlternateContent xmlns:mc="http://schemas.openxmlformats.org/markup-compatibility/2006">
          <mc:Choice xmlns:a14="http://schemas.microsoft.com/office/drawing/2010/main" Requires="a14">
            <p:sp>
              <p:nvSpPr>
                <p:cNvPr id="13" name="矩形 12"/>
                <p:cNvSpPr/>
                <p:nvPr/>
              </p:nvSpPr>
              <p:spPr>
                <a:xfrm>
                  <a:off x="391932" y="5016463"/>
                  <a:ext cx="10961298" cy="601703"/>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𝑞</m:t>
                                      </m:r>
                                    </m:e>
                                    <m:sub>
                                      <m:r>
                                        <a:rPr lang="en-US" altLang="zh-TW" b="0" i="1" smtClean="0">
                                          <a:latin typeface="Cambria Math" panose="02040503050406030204" pitchFamily="18" charset="0"/>
                                        </a:rPr>
                                        <m:t>𝑖𝑗</m:t>
                                      </m:r>
                                    </m:sub>
                                  </m:sSub>
                                </m:den>
                              </m:f>
                            </m:e>
                          </m:d>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𝑄</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i="1">
                                  <a:latin typeface="Cambria Math" panose="02040503050406030204" pitchFamily="18" charset="0"/>
                                </a:rPr>
                                <m:t>𝐺</m:t>
                              </m:r>
                              <m:r>
                                <a:rPr lang="en-US" altLang="zh-TW" i="1">
                                  <a:latin typeface="Cambria Math" panose="02040503050406030204" pitchFamily="18" charset="0"/>
                                </a:rPr>
                                <m:t>′)</m:t>
                              </m:r>
                            </m:e>
                            <m:sup>
                              <m:r>
                                <a:rPr lang="en-US" altLang="zh-TW" b="0" i="1" smtClean="0">
                                  <a:latin typeface="Cambria Math" panose="02040503050406030204" pitchFamily="18" charset="0"/>
                                </a:rPr>
                                <m:t>−1</m:t>
                              </m:r>
                            </m:sup>
                          </m:sSup>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𝑗𝑖</m:t>
                              </m:r>
                            </m:sub>
                            <m:sup>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max</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e>
                      </m:nary>
                    </m:oMath>
                  </a14:m>
                  <a:endParaRPr lang="en-US" altLang="zh-TW" dirty="0" smtClean="0"/>
                </a:p>
              </p:txBody>
            </p:sp>
          </mc:Choice>
          <mc:Fallback>
            <p:sp>
              <p:nvSpPr>
                <p:cNvPr id="13" name="矩形 12"/>
                <p:cNvSpPr>
                  <a:spLocks noRot="1" noChangeAspect="1" noMove="1" noResize="1" noEditPoints="1" noAdjustHandles="1" noChangeArrowheads="1" noChangeShapeType="1" noTextEdit="1"/>
                </p:cNvSpPr>
                <p:nvPr/>
              </p:nvSpPr>
              <p:spPr>
                <a:xfrm>
                  <a:off x="391932" y="5016463"/>
                  <a:ext cx="10961298" cy="601703"/>
                </a:xfrm>
                <a:prstGeom prst="rect">
                  <a:avLst/>
                </a:prstGeom>
                <a:blipFill>
                  <a:blip r:embed="rId4"/>
                  <a:stretch>
                    <a:fillRect l="-30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69190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9372" y="281947"/>
            <a:ext cx="4709887" cy="523220"/>
          </a:xfrm>
          <a:prstGeom prst="rect">
            <a:avLst/>
          </a:prstGeom>
        </p:spPr>
        <p:txBody>
          <a:bodyPr wrap="square">
            <a:spAutoFit/>
          </a:bodyPr>
          <a:lstStyle/>
          <a:p>
            <a:r>
              <a:rPr lang="en-US" altLang="zh-TW" sz="2800" dirty="0"/>
              <a:t>Network uncertainty</a:t>
            </a:r>
          </a:p>
        </p:txBody>
      </p:sp>
      <p:grpSp>
        <p:nvGrpSpPr>
          <p:cNvPr id="9" name="群組 8"/>
          <p:cNvGrpSpPr/>
          <p:nvPr/>
        </p:nvGrpSpPr>
        <p:grpSpPr>
          <a:xfrm>
            <a:off x="189372" y="901493"/>
            <a:ext cx="11909584" cy="2107182"/>
            <a:chOff x="583875" y="5084244"/>
            <a:chExt cx="10961298" cy="2107182"/>
          </a:xfrm>
        </p:grpSpPr>
        <p:sp>
          <p:nvSpPr>
            <p:cNvPr id="10" name="矩形 9"/>
            <p:cNvSpPr/>
            <p:nvPr/>
          </p:nvSpPr>
          <p:spPr>
            <a:xfrm>
              <a:off x="583875" y="5084244"/>
              <a:ext cx="4110783" cy="461665"/>
            </a:xfrm>
            <a:prstGeom prst="rect">
              <a:avLst/>
            </a:prstGeom>
          </p:spPr>
          <p:txBody>
            <a:bodyPr wrap="none">
              <a:spAutoFit/>
            </a:bodyPr>
            <a:lstStyle/>
            <a:p>
              <a:r>
                <a:rPr lang="en-US" altLang="zh-TW" sz="2400" dirty="0">
                  <a:solidFill>
                    <a:srgbClr val="111111"/>
                  </a:solidFill>
                </a:rPr>
                <a:t>Average mutual information (</a:t>
              </a:r>
              <a:r>
                <a:rPr lang="en-US" altLang="zh-TW" sz="2400" dirty="0" smtClean="0">
                  <a:solidFill>
                    <a:srgbClr val="111111"/>
                  </a:solidFill>
                </a:rPr>
                <a:t>AMI</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1" name="矩形 10"/>
                <p:cNvSpPr/>
                <p:nvPr/>
              </p:nvSpPr>
              <p:spPr>
                <a:xfrm>
                  <a:off x="583875" y="5515005"/>
                  <a:ext cx="10961298" cy="167642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k</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num>
                                <m:den>
                                  <m:r>
                                    <a:rPr lang="en-US" altLang="zh-TW" b="0" i="1" smtClean="0">
                                      <a:latin typeface="Cambria Math" panose="02040503050406030204" pitchFamily="18" charset="0"/>
                                    </a:rPr>
                                    <m:t>𝑇</m:t>
                                  </m:r>
                                  <m:r>
                                    <a:rPr lang="en-US" altLang="zh-TW" b="0" i="1" smtClean="0">
                                      <a:latin typeface="Cambria Math" panose="02040503050406030204" pitchFamily="18" charset="0"/>
                                    </a:rPr>
                                    <m:t>..</m:t>
                                  </m:r>
                                </m:den>
                              </m:f>
                            </m:e>
                          </m:nary>
                        </m:e>
                      </m:nary>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𝑙𝑜𝑔</m:t>
                          </m:r>
                        </m:e>
                        <m:sub>
                          <m:r>
                            <a:rPr lang="en-US" altLang="zh-TW" b="0" i="1" smtClean="0">
                              <a:latin typeface="Cambria Math" panose="02040503050406030204" pitchFamily="18" charset="0"/>
                            </a:rPr>
                            <m:t>2</m:t>
                          </m:r>
                        </m:sub>
                      </m:sSub>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𝑇</m:t>
                          </m:r>
                          <m:r>
                            <a:rPr lang="en-US" altLang="zh-TW" b="0" i="1" smtClean="0">
                              <a:latin typeface="Cambria Math" panose="02040503050406030204" pitchFamily="18" charset="0"/>
                            </a:rPr>
                            <m:t>..</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den>
                      </m:f>
                    </m:oMath>
                  </a14:m>
                  <a:endParaRPr lang="en-US" altLang="zh-TW" dirty="0" smtClean="0"/>
                </a:p>
                <a:p>
                  <a:r>
                    <a:rPr lang="en-US" altLang="zh-TW" dirty="0" smtClean="0"/>
                    <a:t>Interpretation:</a:t>
                  </a:r>
                  <a:r>
                    <a:rPr lang="en-US" altLang="zh-TW" dirty="0" smtClean="0">
                      <a:solidFill>
                        <a:srgbClr val="111111"/>
                      </a:solidFill>
                    </a:rPr>
                    <a:t> shows </a:t>
                  </a:r>
                  <a:r>
                    <a:rPr lang="en-US" altLang="zh-TW" dirty="0">
                      <a:solidFill>
                        <a:srgbClr val="111111"/>
                      </a:solidFill>
                    </a:rPr>
                    <a:t>how orderly and coherently flows are interconnected. </a:t>
                  </a:r>
                  <a:endParaRPr lang="en-US" altLang="zh-TW" dirty="0" smtClean="0">
                    <a:solidFill>
                      <a:srgbClr val="111111"/>
                    </a:solidFill>
                  </a:endParaRPr>
                </a:p>
                <a:p>
                  <a:r>
                    <a:rPr lang="en-US" altLang="zh-TW" dirty="0" smtClean="0">
                      <a:solidFill>
                        <a:srgbClr val="111111"/>
                      </a:solidFill>
                    </a:rPr>
                    <a:t>It </a:t>
                  </a:r>
                  <a:r>
                    <a:rPr lang="en-US" altLang="zh-TW" dirty="0">
                      <a:solidFill>
                        <a:srgbClr val="111111"/>
                      </a:solidFill>
                    </a:rPr>
                    <a:t>can be a measure of food web maturity: food webs that are more developed will have a higher </a:t>
                  </a:r>
                  <a:r>
                    <a:rPr lang="en-US" altLang="zh-TW" dirty="0" smtClean="0">
                      <a:solidFill>
                        <a:srgbClr val="111111"/>
                      </a:solidFill>
                    </a:rPr>
                    <a:t>AMI</a:t>
                  </a:r>
                  <a:r>
                    <a:rPr lang="en-US" altLang="zh-TW" dirty="0">
                      <a:solidFill>
                        <a:srgbClr val="111111"/>
                      </a:solidFill>
                    </a:rPr>
                    <a:t>. It was found to be correlated to soil stress (</a:t>
                  </a:r>
                  <a:r>
                    <a:rPr lang="en-US" altLang="zh-TW" dirty="0" smtClean="0">
                      <a:solidFill>
                        <a:srgbClr val="111111"/>
                      </a:solidFill>
                    </a:rPr>
                    <a:t>Tobor-</a:t>
                  </a:r>
                  <a:r>
                    <a:rPr lang="en-US" altLang="zh-TW" dirty="0" err="1" smtClean="0">
                      <a:solidFill>
                        <a:srgbClr val="111111"/>
                      </a:solidFill>
                    </a:rPr>
                    <a:t>Kaplon</a:t>
                  </a:r>
                  <a:r>
                    <a:rPr lang="en-US" altLang="zh-TW" dirty="0" smtClean="0">
                      <a:solidFill>
                        <a:srgbClr val="111111"/>
                      </a:solidFill>
                    </a:rPr>
                    <a:t> </a:t>
                  </a:r>
                  <a:r>
                    <a:rPr lang="en-US" altLang="zh-TW" dirty="0">
                      <a:solidFill>
                        <a:srgbClr val="111111"/>
                      </a:solidFill>
                    </a:rPr>
                    <a:t>et al. 2007), but not necessarily correlated to benthic sediment disturbance (Van </a:t>
                  </a:r>
                  <a:r>
                    <a:rPr lang="en-US" altLang="zh-TW" dirty="0" err="1">
                      <a:solidFill>
                        <a:srgbClr val="111111"/>
                      </a:solidFill>
                    </a:rPr>
                    <a:t>Oevelen</a:t>
                  </a:r>
                  <a:r>
                    <a:rPr lang="en-US" altLang="zh-TW" dirty="0">
                      <a:solidFill>
                        <a:srgbClr val="111111"/>
                      </a:solidFill>
                    </a:rPr>
                    <a:t> et al. 2011</a:t>
                  </a:r>
                  <a:r>
                    <a:rPr lang="en-US" altLang="zh-TW" dirty="0" smtClean="0">
                      <a:solidFill>
                        <a:srgbClr val="111111"/>
                      </a:solidFill>
                    </a:rPr>
                    <a:t>); </a:t>
                  </a:r>
                  <a:r>
                    <a:rPr lang="en-US" altLang="zh-TW" dirty="0">
                      <a:solidFill>
                        <a:srgbClr val="111111"/>
                      </a:solidFill>
                    </a:rPr>
                    <a:t>as a system matures to form a web-like pattern, the AMI drops</a:t>
                  </a:r>
                  <a:r>
                    <a:rPr lang="en-US" altLang="zh-TW" dirty="0" smtClean="0">
                      <a:solidFill>
                        <a:srgbClr val="111111"/>
                      </a:solidFill>
                    </a:rPr>
                    <a:t>.</a:t>
                  </a:r>
                  <a:endParaRPr lang="zh-TW"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83875" y="5515005"/>
                  <a:ext cx="10961298" cy="1676421"/>
                </a:xfrm>
                <a:prstGeom prst="rect">
                  <a:avLst/>
                </a:prstGeom>
                <a:blipFill>
                  <a:blip r:embed="rId2"/>
                  <a:stretch>
                    <a:fillRect l="-409" t="-21818" b="-4727"/>
                  </a:stretch>
                </a:blipFill>
              </p:spPr>
              <p:txBody>
                <a:bodyPr/>
                <a:lstStyle/>
                <a:p>
                  <a:r>
                    <a:rPr lang="zh-TW" altLang="en-US">
                      <a:noFill/>
                    </a:rPr>
                    <a:t> </a:t>
                  </a:r>
                </a:p>
              </p:txBody>
            </p:sp>
          </mc:Fallback>
        </mc:AlternateContent>
      </p:grpSp>
      <p:sp>
        <p:nvSpPr>
          <p:cNvPr id="13" name="矩形 12"/>
          <p:cNvSpPr/>
          <p:nvPr/>
        </p:nvSpPr>
        <p:spPr>
          <a:xfrm>
            <a:off x="189372" y="3351096"/>
            <a:ext cx="3220241" cy="369332"/>
          </a:xfrm>
          <a:prstGeom prst="rect">
            <a:avLst/>
          </a:prstGeom>
        </p:spPr>
        <p:txBody>
          <a:bodyPr wrap="none">
            <a:spAutoFit/>
          </a:bodyPr>
          <a:lstStyle/>
          <a:p>
            <a:r>
              <a:rPr lang="nb-NO" altLang="zh-TW" dirty="0" smtClean="0"/>
              <a:t>Check</a:t>
            </a:r>
            <a:r>
              <a:rPr lang="en-US" altLang="zh-TW" dirty="0" smtClean="0"/>
              <a:t>:</a:t>
            </a:r>
            <a:r>
              <a:rPr lang="zh-TW" altLang="en-US" dirty="0" smtClean="0"/>
              <a:t> </a:t>
            </a:r>
            <a:r>
              <a:rPr lang="nb-NO" altLang="zh-TW" dirty="0" smtClean="0"/>
              <a:t>Latham </a:t>
            </a:r>
            <a:r>
              <a:rPr lang="nb-NO" altLang="zh-TW" dirty="0" smtClean="0"/>
              <a:t>and Scully (2002)</a:t>
            </a:r>
            <a:endParaRPr lang="zh-TW" altLang="en-US" dirty="0"/>
          </a:p>
        </p:txBody>
      </p:sp>
    </p:spTree>
    <p:extLst>
      <p:ext uri="{BB962C8B-B14F-4D97-AF65-F5344CB8AC3E}">
        <p14:creationId xmlns:p14="http://schemas.microsoft.com/office/powerpoint/2010/main" val="395005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8" name="矩形 7"/>
          <p:cNvSpPr/>
          <p:nvPr/>
        </p:nvSpPr>
        <p:spPr>
          <a:xfrm>
            <a:off x="189372" y="1565440"/>
            <a:ext cx="11479877"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a:t>
            </a:r>
          </a:p>
          <a:p>
            <a:pPr marL="285750" indent="-285750">
              <a:buFont typeface="Arial" panose="020B0604020202020204" pitchFamily="34" charset="0"/>
              <a:buChar char="•"/>
            </a:pPr>
            <a:r>
              <a:rPr lang="en-US" altLang="zh-TW" dirty="0" smtClean="0"/>
              <a:t>FCI</a:t>
            </a:r>
          </a:p>
          <a:p>
            <a:pPr marL="285750" indent="-285750">
              <a:buFont typeface="Arial" panose="020B0604020202020204" pitchFamily="34" charset="0"/>
              <a:buChar char="•"/>
            </a:pPr>
            <a:r>
              <a:rPr lang="en-US" altLang="zh-TW" dirty="0" smtClean="0"/>
              <a:t>AMI</a:t>
            </a:r>
          </a:p>
          <a:p>
            <a:endParaRPr lang="en-US" altLang="zh-TW" dirty="0" smtClean="0"/>
          </a:p>
          <a:p>
            <a:r>
              <a:rPr lang="en-US" altLang="zh-TW" dirty="0" smtClean="0"/>
              <a:t>The </a:t>
            </a:r>
            <a:r>
              <a:rPr lang="en-US" altLang="zh-TW" dirty="0"/>
              <a:t>network indices were compared between canyon sections by calculating the fraction of which the randomized set of indices of one canyon section is larger than that of another section</a:t>
            </a:r>
            <a:r>
              <a:rPr lang="en-US" altLang="zh-TW" dirty="0" smtClean="0"/>
              <a:t>.</a:t>
            </a:r>
          </a:p>
          <a:p>
            <a:r>
              <a:rPr lang="en-US" altLang="zh-TW" dirty="0" smtClean="0"/>
              <a:t>For </a:t>
            </a:r>
            <a:r>
              <a:rPr lang="en-US" altLang="zh-TW" dirty="0"/>
              <a:t>example, when this fraction is 0.90, this implies that 90% of the values of section 1 are larger than the ones of section 2 (and consequently 10% of the values are lower). We define differences of </a:t>
            </a:r>
            <a:r>
              <a:rPr lang="en-US" altLang="zh-TW" dirty="0" smtClean="0"/>
              <a:t>&gt; 90</a:t>
            </a:r>
            <a:r>
              <a:rPr lang="en-US" altLang="zh-TW" dirty="0"/>
              <a:t>% and </a:t>
            </a:r>
            <a:r>
              <a:rPr lang="en-US" altLang="zh-TW" dirty="0" smtClean="0"/>
              <a:t>&lt; 10</a:t>
            </a:r>
            <a:r>
              <a:rPr lang="en-US" altLang="zh-TW" dirty="0"/>
              <a:t>% as significant difference and </a:t>
            </a:r>
            <a:r>
              <a:rPr lang="en-US" altLang="zh-TW" dirty="0" smtClean="0"/>
              <a:t>&gt; 95</a:t>
            </a:r>
            <a:r>
              <a:rPr lang="en-US" altLang="zh-TW" dirty="0"/>
              <a:t>% and </a:t>
            </a:r>
            <a:r>
              <a:rPr lang="en-US" altLang="zh-TW" dirty="0" smtClean="0"/>
              <a:t>&lt; 5</a:t>
            </a:r>
            <a:r>
              <a:rPr lang="en-US" altLang="zh-TW" dirty="0"/>
              <a:t>% as highly significant difference</a:t>
            </a:r>
            <a:endParaRPr lang="zh-TW" altLang="en-US" dirty="0"/>
          </a:p>
        </p:txBody>
      </p:sp>
      <p:sp>
        <p:nvSpPr>
          <p:cNvPr id="9" name="矩形 8"/>
          <p:cNvSpPr/>
          <p:nvPr/>
        </p:nvSpPr>
        <p:spPr>
          <a:xfrm>
            <a:off x="189372" y="1067920"/>
            <a:ext cx="2478307" cy="369332"/>
          </a:xfrm>
          <a:prstGeom prst="rect">
            <a:avLst/>
          </a:prstGeom>
        </p:spPr>
        <p:txBody>
          <a:bodyPr wrap="none">
            <a:spAutoFit/>
          </a:bodyPr>
          <a:lstStyle/>
          <a:p>
            <a:r>
              <a:rPr lang="en-US" altLang="zh-TW" b="1" dirty="0"/>
              <a:t>van </a:t>
            </a:r>
            <a:r>
              <a:rPr lang="en-US" altLang="zh-TW" b="1" dirty="0" err="1" smtClean="0"/>
              <a:t>Oevelen</a:t>
            </a:r>
            <a:r>
              <a:rPr lang="zh-TW" altLang="en-US" b="1" dirty="0" smtClean="0"/>
              <a:t> </a:t>
            </a:r>
            <a:r>
              <a:rPr lang="en-US" altLang="zh-TW" b="1" dirty="0" smtClean="0"/>
              <a:t>et al., 2016</a:t>
            </a:r>
            <a:endParaRPr lang="zh-TW" altLang="en-US" b="1" dirty="0"/>
          </a:p>
        </p:txBody>
      </p:sp>
    </p:spTree>
    <p:extLst>
      <p:ext uri="{BB962C8B-B14F-4D97-AF65-F5344CB8AC3E}">
        <p14:creationId xmlns:p14="http://schemas.microsoft.com/office/powerpoint/2010/main" val="203514461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1776</Words>
  <Application>Microsoft Office PowerPoint</Application>
  <PresentationFormat>寬螢幕</PresentationFormat>
  <Paragraphs>211</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新細明體</vt:lpstr>
      <vt:lpstr>Arial</vt:lpstr>
      <vt:lpstr>Calibri</vt:lpstr>
      <vt:lpstr>Calibri Light</vt:lpstr>
      <vt:lpstr>Cambria Math</vt:lpstr>
      <vt:lpstr>Times New Roman</vt:lpstr>
      <vt:lpstr>Office 佈景主題</vt:lpstr>
      <vt:lpstr>GPSC_LIM food web</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GPSC_LIM food web</dc:title>
  <dc:creator>user</dc:creator>
  <cp:lastModifiedBy>user</cp:lastModifiedBy>
  <cp:revision>53</cp:revision>
  <dcterms:created xsi:type="dcterms:W3CDTF">2022-03-06T12:41:27Z</dcterms:created>
  <dcterms:modified xsi:type="dcterms:W3CDTF">2022-03-10T07:45:38Z</dcterms:modified>
</cp:coreProperties>
</file>