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4" r:id="rId5"/>
    <p:sldId id="263" r:id="rId6"/>
    <p:sldId id="260" r:id="rId7"/>
    <p:sldId id="266" r:id="rId8"/>
    <p:sldId id="261" r:id="rId9"/>
    <p:sldId id="265" r:id="rId10"/>
    <p:sldId id="267" r:id="rId11"/>
    <p:sldId id="268" r:id="rId12"/>
    <p:sldId id="259" r:id="rId13"/>
    <p:sldId id="269" r:id="rId14"/>
    <p:sldId id="270" r:id="rId15"/>
    <p:sldId id="271" r:id="rId16"/>
    <p:sldId id="272" r:id="rId17"/>
    <p:sldId id="273" r:id="rId18"/>
    <p:sldId id="274"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AEFC67EF-5B31-4141-B10F-3F1D01815135}">
          <p14:sldIdLst>
            <p14:sldId id="257"/>
            <p14:sldId id="258"/>
            <p14:sldId id="262"/>
            <p14:sldId id="264"/>
            <p14:sldId id="263"/>
            <p14:sldId id="260"/>
            <p14:sldId id="266"/>
            <p14:sldId id="261"/>
            <p14:sldId id="265"/>
            <p14:sldId id="267"/>
            <p14:sldId id="268"/>
            <p14:sldId id="259"/>
          </p14:sldIdLst>
        </p14:section>
        <p14:section name="AMI" id="{FE8F9A97-1941-437C-B397-604926C627F3}">
          <p14:sldIdLst>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50" d="100"/>
          <a:sy n="50" d="100"/>
        </p:scale>
        <p:origin x="86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092007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26297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47332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85240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58929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E134960-004D-483C-9939-42819B08A455}" type="datetimeFigureOut">
              <a:rPr lang="zh-TW" altLang="en-US" smtClean="0"/>
              <a:t>2022/3/12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265882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E134960-004D-483C-9939-42819B08A455}" type="datetimeFigureOut">
              <a:rPr lang="zh-TW" altLang="en-US" smtClean="0"/>
              <a:t>2022/3/12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08346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E134960-004D-483C-9939-42819B08A455}" type="datetimeFigureOut">
              <a:rPr lang="zh-TW" altLang="en-US" smtClean="0"/>
              <a:t>2022/3/12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91884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E134960-004D-483C-9939-42819B08A455}" type="datetimeFigureOut">
              <a:rPr lang="zh-TW" altLang="en-US" smtClean="0"/>
              <a:t>2022/3/12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66263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E134960-004D-483C-9939-42819B08A455}" type="datetimeFigureOut">
              <a:rPr lang="zh-TW" altLang="en-US" smtClean="0"/>
              <a:t>2022/3/12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54528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E134960-004D-483C-9939-42819B08A455}" type="datetimeFigureOut">
              <a:rPr lang="zh-TW" altLang="en-US" smtClean="0"/>
              <a:t>2022/3/12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265370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34960-004D-483C-9939-42819B08A455}" type="datetimeFigureOut">
              <a:rPr lang="zh-TW" altLang="en-US" smtClean="0"/>
              <a:t>2022/3/12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4167751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0079661120301841#b0810" TargetMode="External"/><Relationship Id="rId7" Type="http://schemas.openxmlformats.org/officeDocument/2006/relationships/hyperlink" Target="https://www.sciencedirect.com/science/article/pii/S0079661120301841#b0435" TargetMode="External"/><Relationship Id="rId2" Type="http://schemas.openxmlformats.org/officeDocument/2006/relationships/hyperlink" Target="https://www.sciencedirect.com/science/article/pii/S0079661120301841#b0310" TargetMode="External"/><Relationship Id="rId1" Type="http://schemas.openxmlformats.org/officeDocument/2006/relationships/slideLayout" Target="../slideLayouts/slideLayout6.xml"/><Relationship Id="rId6" Type="http://schemas.openxmlformats.org/officeDocument/2006/relationships/hyperlink" Target="https://www.sciencedirect.com/science/article/pii/S0079661120301841#b0545" TargetMode="External"/><Relationship Id="rId5" Type="http://schemas.openxmlformats.org/officeDocument/2006/relationships/hyperlink" Target="https://www.sciencedirect.com/science/article/pii/S0079661120301841#b0270" TargetMode="External"/><Relationship Id="rId4" Type="http://schemas.openxmlformats.org/officeDocument/2006/relationships/hyperlink" Target="https://www.sciencedirect.com/science/article/pii/S0079661120301841#b058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GPSC_LIM food web</a:t>
            </a:r>
            <a:endParaRPr lang="zh-TW" altLang="en-US" dirty="0"/>
          </a:p>
        </p:txBody>
      </p:sp>
      <p:sp>
        <p:nvSpPr>
          <p:cNvPr id="4" name="副標題 3"/>
          <p:cNvSpPr>
            <a:spLocks noGrp="1"/>
          </p:cNvSpPr>
          <p:nvPr>
            <p:ph type="subTitle" idx="1"/>
          </p:nvPr>
        </p:nvSpPr>
        <p:spPr/>
        <p:txBody>
          <a:bodyPr/>
          <a:lstStyle/>
          <a:p>
            <a:r>
              <a:rPr lang="en-US" altLang="zh-TW" dirty="0" smtClean="0"/>
              <a:t>Part 3: Network Indices</a:t>
            </a:r>
          </a:p>
          <a:p>
            <a:endParaRPr lang="zh-TW" altLang="en-US" dirty="0"/>
          </a:p>
        </p:txBody>
      </p:sp>
    </p:spTree>
    <p:extLst>
      <p:ext uri="{BB962C8B-B14F-4D97-AF65-F5344CB8AC3E}">
        <p14:creationId xmlns:p14="http://schemas.microsoft.com/office/powerpoint/2010/main" val="45357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139" y="2413338"/>
            <a:ext cx="8633861" cy="369332"/>
          </a:xfrm>
          <a:prstGeom prst="rect">
            <a:avLst/>
          </a:prstGeom>
        </p:spPr>
        <p:txBody>
          <a:bodyPr wrap="square">
            <a:spAutoFit/>
          </a:bodyPr>
          <a:lstStyle/>
          <a:p>
            <a:endParaRPr lang="zh-TW" altLang="en-US" dirty="0"/>
          </a:p>
        </p:txBody>
      </p:sp>
      <p:sp>
        <p:nvSpPr>
          <p:cNvPr id="6" name="矩形 5"/>
          <p:cNvSpPr/>
          <p:nvPr/>
        </p:nvSpPr>
        <p:spPr>
          <a:xfrm>
            <a:off x="189372" y="281947"/>
            <a:ext cx="4709887" cy="523220"/>
          </a:xfrm>
          <a:prstGeom prst="rect">
            <a:avLst/>
          </a:prstGeom>
        </p:spPr>
        <p:txBody>
          <a:bodyPr wrap="square">
            <a:spAutoFit/>
          </a:bodyPr>
          <a:lstStyle/>
          <a:p>
            <a:r>
              <a:rPr lang="en-US" altLang="zh-TW" sz="2800" dirty="0" smtClean="0"/>
              <a:t>Indices used in LIM studies:</a:t>
            </a:r>
            <a:endParaRPr lang="en-US" altLang="zh-TW" sz="2800" dirty="0"/>
          </a:p>
        </p:txBody>
      </p:sp>
      <p:sp>
        <p:nvSpPr>
          <p:cNvPr id="4" name="矩形 3"/>
          <p:cNvSpPr/>
          <p:nvPr/>
        </p:nvSpPr>
        <p:spPr>
          <a:xfrm>
            <a:off x="189372" y="3613666"/>
            <a:ext cx="2301464" cy="369332"/>
          </a:xfrm>
          <a:prstGeom prst="rect">
            <a:avLst/>
          </a:prstGeom>
        </p:spPr>
        <p:txBody>
          <a:bodyPr wrap="none">
            <a:spAutoFit/>
          </a:bodyPr>
          <a:lstStyle/>
          <a:p>
            <a:r>
              <a:rPr lang="en-US" altLang="zh-TW" b="1" dirty="0" err="1" smtClean="0"/>
              <a:t>Stratmann</a:t>
            </a:r>
            <a:r>
              <a:rPr lang="en-US" altLang="zh-TW" b="1" dirty="0" smtClean="0"/>
              <a:t> et al., 2018</a:t>
            </a:r>
            <a:endParaRPr lang="zh-TW" altLang="en-US" b="1" dirty="0"/>
          </a:p>
        </p:txBody>
      </p:sp>
      <p:sp>
        <p:nvSpPr>
          <p:cNvPr id="7" name="矩形 6"/>
          <p:cNvSpPr/>
          <p:nvPr/>
        </p:nvSpPr>
        <p:spPr>
          <a:xfrm>
            <a:off x="189372" y="4093007"/>
            <a:ext cx="11078645" cy="1477328"/>
          </a:xfrm>
          <a:prstGeom prst="rect">
            <a:avLst/>
          </a:prstGeom>
        </p:spPr>
        <p:txBody>
          <a:bodyPr wrap="square">
            <a:spAutoFit/>
          </a:bodyPr>
          <a:lstStyle/>
          <a:p>
            <a:r>
              <a:rPr lang="en-US" altLang="zh-TW" dirty="0">
                <a:solidFill>
                  <a:srgbClr val="2E2E2E"/>
                </a:solidFill>
              </a:rPr>
              <a:t>The network index </a:t>
            </a:r>
            <a:r>
              <a:rPr lang="en-US" altLang="zh-TW" dirty="0" smtClean="0">
                <a:solidFill>
                  <a:srgbClr val="2E2E2E"/>
                </a:solidFill>
              </a:rPr>
              <a:t>T.. fraction </a:t>
            </a:r>
            <a:r>
              <a:rPr lang="en-US" altLang="zh-TW" dirty="0">
                <a:solidFill>
                  <a:srgbClr val="2E2E2E"/>
                </a:solidFill>
              </a:rPr>
              <a:t>was </a:t>
            </a:r>
            <a:r>
              <a:rPr lang="en-US" altLang="zh-TW" dirty="0" smtClean="0">
                <a:solidFill>
                  <a:srgbClr val="2E2E2E"/>
                </a:solidFill>
              </a:rPr>
              <a:t>compared: </a:t>
            </a:r>
          </a:p>
          <a:p>
            <a:pPr marL="285750" indent="-285750">
              <a:buFont typeface="Arial" panose="020B0604020202020204" pitchFamily="34" charset="0"/>
              <a:buChar char="•"/>
            </a:pPr>
            <a:r>
              <a:rPr lang="en-US" altLang="zh-TW" dirty="0" smtClean="0">
                <a:solidFill>
                  <a:srgbClr val="2E2E2E"/>
                </a:solidFill>
              </a:rPr>
              <a:t>T..(side A)/T..(side B) </a:t>
            </a:r>
          </a:p>
          <a:p>
            <a:r>
              <a:rPr lang="en-US" altLang="zh-TW" dirty="0" smtClean="0">
                <a:solidFill>
                  <a:srgbClr val="2E2E2E"/>
                </a:solidFill>
              </a:rPr>
              <a:t>When </a:t>
            </a:r>
            <a:r>
              <a:rPr lang="en-US" altLang="zh-TW" dirty="0">
                <a:solidFill>
                  <a:srgbClr val="2E2E2E"/>
                </a:solidFill>
              </a:rPr>
              <a:t>this fraction is &gt; </a:t>
            </a:r>
            <a:r>
              <a:rPr lang="en-US" altLang="zh-TW" dirty="0" smtClean="0">
                <a:solidFill>
                  <a:srgbClr val="2E2E2E"/>
                </a:solidFill>
              </a:rPr>
              <a:t>0.95, the </a:t>
            </a:r>
            <a:r>
              <a:rPr lang="en-US" altLang="zh-TW" dirty="0">
                <a:solidFill>
                  <a:srgbClr val="2E2E2E"/>
                </a:solidFill>
              </a:rPr>
              <a:t>difference in “total system throughput” between the </a:t>
            </a:r>
            <a:r>
              <a:rPr lang="en-US" altLang="zh-TW" dirty="0" smtClean="0">
                <a:solidFill>
                  <a:srgbClr val="2E2E2E"/>
                </a:solidFill>
              </a:rPr>
              <a:t>two food </a:t>
            </a:r>
            <a:r>
              <a:rPr lang="en-US" altLang="zh-TW" dirty="0">
                <a:solidFill>
                  <a:srgbClr val="2E2E2E"/>
                </a:solidFill>
              </a:rPr>
              <a:t>webs from the same sampling event is considered significantly different (van </a:t>
            </a:r>
            <a:r>
              <a:rPr lang="en-US" altLang="zh-TW" dirty="0" err="1">
                <a:solidFill>
                  <a:srgbClr val="2E2E2E"/>
                </a:solidFill>
              </a:rPr>
              <a:t>Oevelen</a:t>
            </a:r>
            <a:r>
              <a:rPr lang="en-US" altLang="zh-TW" dirty="0">
                <a:solidFill>
                  <a:srgbClr val="2E2E2E"/>
                </a:solidFill>
              </a:rPr>
              <a:t> et al., 2011), indicating </a:t>
            </a:r>
            <a:r>
              <a:rPr lang="en-US" altLang="zh-TW" dirty="0" smtClean="0">
                <a:solidFill>
                  <a:srgbClr val="2E2E2E"/>
                </a:solidFill>
              </a:rPr>
              <a:t>that carbon </a:t>
            </a:r>
            <a:r>
              <a:rPr lang="en-US" altLang="zh-TW" dirty="0">
                <a:solidFill>
                  <a:srgbClr val="2E2E2E"/>
                </a:solidFill>
              </a:rPr>
              <a:t>flows in the food web from that specific </a:t>
            </a:r>
            <a:r>
              <a:rPr lang="en-US" altLang="zh-TW" dirty="0" smtClean="0">
                <a:solidFill>
                  <a:srgbClr val="2E2E2E"/>
                </a:solidFill>
              </a:rPr>
              <a:t>sampling event </a:t>
            </a:r>
            <a:r>
              <a:rPr lang="en-US" altLang="zh-TW" dirty="0">
                <a:solidFill>
                  <a:srgbClr val="2E2E2E"/>
                </a:solidFill>
              </a:rPr>
              <a:t>have not recovered from the experimental disturbance.</a:t>
            </a:r>
          </a:p>
        </p:txBody>
      </p:sp>
      <p:sp>
        <p:nvSpPr>
          <p:cNvPr id="8" name="矩形 7"/>
          <p:cNvSpPr/>
          <p:nvPr/>
        </p:nvSpPr>
        <p:spPr>
          <a:xfrm>
            <a:off x="189372" y="1067920"/>
            <a:ext cx="2126672" cy="369332"/>
          </a:xfrm>
          <a:prstGeom prst="rect">
            <a:avLst/>
          </a:prstGeom>
        </p:spPr>
        <p:txBody>
          <a:bodyPr wrap="none">
            <a:spAutoFit/>
          </a:bodyPr>
          <a:lstStyle/>
          <a:p>
            <a:r>
              <a:rPr lang="en-US" altLang="zh-TW" b="1" dirty="0" smtClean="0"/>
              <a:t>De </a:t>
            </a:r>
            <a:r>
              <a:rPr lang="en-US" altLang="zh-TW" b="1" dirty="0" err="1" smtClean="0"/>
              <a:t>Smet</a:t>
            </a:r>
            <a:r>
              <a:rPr lang="en-US" altLang="zh-TW" b="1" dirty="0" smtClean="0"/>
              <a:t> et al., 2016</a:t>
            </a:r>
            <a:endParaRPr lang="zh-TW" altLang="en-US" b="1" dirty="0"/>
          </a:p>
        </p:txBody>
      </p:sp>
      <p:sp>
        <p:nvSpPr>
          <p:cNvPr id="10" name="矩形 9"/>
          <p:cNvSpPr/>
          <p:nvPr/>
        </p:nvSpPr>
        <p:spPr>
          <a:xfrm>
            <a:off x="189372" y="1443842"/>
            <a:ext cx="11822519" cy="1754326"/>
          </a:xfrm>
          <a:prstGeom prst="rect">
            <a:avLst/>
          </a:prstGeom>
        </p:spPr>
        <p:txBody>
          <a:bodyPr wrap="square">
            <a:spAutoFit/>
          </a:bodyPr>
          <a:lstStyle/>
          <a:p>
            <a:pPr marL="285750" indent="-285750">
              <a:buFont typeface="Arial" panose="020B0604020202020204" pitchFamily="34" charset="0"/>
              <a:buChar char="•"/>
            </a:pPr>
            <a:r>
              <a:rPr lang="en-US" altLang="zh-TW" dirty="0" smtClean="0"/>
              <a:t>Total </a:t>
            </a:r>
            <a:r>
              <a:rPr lang="en-US" altLang="zh-TW" dirty="0"/>
              <a:t>system </a:t>
            </a:r>
            <a:r>
              <a:rPr lang="en-US" altLang="zh-TW" dirty="0" smtClean="0"/>
              <a:t>throughput(T..): </a:t>
            </a:r>
            <a:r>
              <a:rPr lang="en-US" altLang="zh-TW" dirty="0"/>
              <a:t>the sum of all flow magnitudes in a </a:t>
            </a:r>
            <a:r>
              <a:rPr lang="en-US" altLang="zh-TW" dirty="0" smtClean="0"/>
              <a:t>network</a:t>
            </a:r>
          </a:p>
          <a:p>
            <a:pPr marL="285750" indent="-285750">
              <a:buFont typeface="Arial" panose="020B0604020202020204" pitchFamily="34" charset="0"/>
              <a:buChar char="•"/>
            </a:pPr>
            <a:r>
              <a:rPr lang="en-US" altLang="zh-TW" dirty="0" smtClean="0"/>
              <a:t>Total </a:t>
            </a:r>
            <a:r>
              <a:rPr lang="en-US" altLang="zh-TW" dirty="0"/>
              <a:t>number of links (</a:t>
            </a:r>
            <a:r>
              <a:rPr lang="en-US" altLang="zh-TW" dirty="0" err="1"/>
              <a:t>Ltot</a:t>
            </a:r>
            <a:r>
              <a:rPr lang="en-US" altLang="zh-TW" dirty="0" smtClean="0"/>
              <a:t>)</a:t>
            </a:r>
          </a:p>
          <a:p>
            <a:pPr marL="285750" indent="-285750">
              <a:buFont typeface="Arial" panose="020B0604020202020204" pitchFamily="34" charset="0"/>
              <a:buChar char="•"/>
            </a:pPr>
            <a:r>
              <a:rPr lang="en-US" altLang="zh-TW" dirty="0" smtClean="0"/>
              <a:t>The </a:t>
            </a:r>
            <a:r>
              <a:rPr lang="en-US" altLang="zh-TW" dirty="0"/>
              <a:t>average link </a:t>
            </a:r>
            <a:r>
              <a:rPr lang="en-US" altLang="zh-TW" dirty="0" smtClean="0"/>
              <a:t>weight</a:t>
            </a:r>
            <a:r>
              <a:rPr lang="en-US" altLang="zh-TW" dirty="0">
                <a:solidFill>
                  <a:srgbClr val="111111"/>
                </a:solidFill>
              </a:rPr>
              <a:t> (</a:t>
            </a:r>
            <a:r>
              <a:rPr lang="en-US" altLang="zh-TW" dirty="0" err="1">
                <a:solidFill>
                  <a:srgbClr val="111111"/>
                </a:solidFill>
              </a:rPr>
              <a:t>Tij</a:t>
            </a:r>
            <a:r>
              <a:rPr lang="en-US" altLang="zh-TW" dirty="0">
                <a:solidFill>
                  <a:srgbClr val="111111"/>
                </a:solidFill>
              </a:rPr>
              <a:t>)</a:t>
            </a:r>
            <a:endParaRPr lang="en-US" altLang="zh-TW" dirty="0" smtClean="0"/>
          </a:p>
          <a:p>
            <a:pPr marL="285750" indent="-285750">
              <a:buFont typeface="Arial" panose="020B0604020202020204" pitchFamily="34" charset="0"/>
              <a:buChar char="•"/>
            </a:pPr>
            <a:r>
              <a:rPr lang="en-US" altLang="zh-TW" dirty="0" smtClean="0"/>
              <a:t>The</a:t>
            </a:r>
            <a:r>
              <a:rPr lang="zh-TW" altLang="en-US" dirty="0" smtClean="0"/>
              <a:t> </a:t>
            </a:r>
            <a:r>
              <a:rPr lang="en-US" altLang="zh-TW" dirty="0" err="1" smtClean="0"/>
              <a:t>connectance</a:t>
            </a:r>
            <a:r>
              <a:rPr lang="en-US" altLang="zh-TW" dirty="0" smtClean="0"/>
              <a:t> </a:t>
            </a:r>
            <a:r>
              <a:rPr lang="en-US" altLang="zh-TW" dirty="0"/>
              <a:t>(C</a:t>
            </a:r>
            <a:r>
              <a:rPr lang="en-US" altLang="zh-TW" dirty="0" smtClean="0"/>
              <a:t>)</a:t>
            </a:r>
          </a:p>
          <a:p>
            <a:pPr marL="285750" indent="-285750">
              <a:buFont typeface="Arial" panose="020B0604020202020204" pitchFamily="34" charset="0"/>
              <a:buChar char="•"/>
            </a:pPr>
            <a:r>
              <a:rPr lang="en-US" altLang="zh-TW" dirty="0" smtClean="0"/>
              <a:t>The </a:t>
            </a:r>
            <a:r>
              <a:rPr lang="en-US" altLang="zh-TW" dirty="0"/>
              <a:t>average mutual information index (</a:t>
            </a:r>
            <a:r>
              <a:rPr lang="en-US" altLang="zh-TW" dirty="0" smtClean="0"/>
              <a:t>AMI): </a:t>
            </a:r>
            <a:r>
              <a:rPr lang="en-US" altLang="zh-TW" dirty="0"/>
              <a:t>the average amount of constraint placed upon an arbitrary flow anywhere in the </a:t>
            </a:r>
            <a:r>
              <a:rPr lang="en-US" altLang="zh-TW" dirty="0" smtClean="0"/>
              <a:t>network. </a:t>
            </a:r>
            <a:endParaRPr lang="zh-TW" altLang="en-US" dirty="0"/>
          </a:p>
        </p:txBody>
      </p:sp>
    </p:spTree>
    <p:extLst>
      <p:ext uri="{BB962C8B-B14F-4D97-AF65-F5344CB8AC3E}">
        <p14:creationId xmlns:p14="http://schemas.microsoft.com/office/powerpoint/2010/main" val="535623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139" y="2413338"/>
            <a:ext cx="8633861" cy="369332"/>
          </a:xfrm>
          <a:prstGeom prst="rect">
            <a:avLst/>
          </a:prstGeom>
        </p:spPr>
        <p:txBody>
          <a:bodyPr wrap="square">
            <a:spAutoFit/>
          </a:bodyPr>
          <a:lstStyle/>
          <a:p>
            <a:endParaRPr lang="zh-TW" altLang="en-US" dirty="0"/>
          </a:p>
        </p:txBody>
      </p:sp>
      <p:sp>
        <p:nvSpPr>
          <p:cNvPr id="5" name="矩形 4"/>
          <p:cNvSpPr/>
          <p:nvPr/>
        </p:nvSpPr>
        <p:spPr>
          <a:xfrm>
            <a:off x="189372" y="1559452"/>
            <a:ext cx="11688795" cy="4801314"/>
          </a:xfrm>
          <a:prstGeom prst="rect">
            <a:avLst/>
          </a:prstGeom>
        </p:spPr>
        <p:txBody>
          <a:bodyPr wrap="square">
            <a:spAutoFit/>
          </a:bodyPr>
          <a:lstStyle/>
          <a:p>
            <a:r>
              <a:rPr lang="en-US" altLang="zh-TW" dirty="0">
                <a:solidFill>
                  <a:srgbClr val="2E2E2E"/>
                </a:solidFill>
              </a:rPr>
              <a:t>The topological size and </a:t>
            </a:r>
            <a:r>
              <a:rPr lang="en-US" altLang="zh-TW" dirty="0" smtClean="0">
                <a:solidFill>
                  <a:srgbClr val="2E2E2E"/>
                </a:solidFill>
              </a:rPr>
              <a:t>complexity:</a:t>
            </a:r>
          </a:p>
          <a:p>
            <a:pPr marL="285750" indent="-285750">
              <a:buFont typeface="Arial" panose="020B0604020202020204" pitchFamily="34" charset="0"/>
              <a:buChar char="•"/>
            </a:pPr>
            <a:r>
              <a:rPr lang="en-US" altLang="zh-TW" dirty="0" smtClean="0">
                <a:solidFill>
                  <a:srgbClr val="2E2E2E"/>
                </a:solidFill>
              </a:rPr>
              <a:t>The </a:t>
            </a:r>
            <a:r>
              <a:rPr lang="en-US" altLang="zh-TW" dirty="0">
                <a:solidFill>
                  <a:srgbClr val="2E2E2E"/>
                </a:solidFill>
              </a:rPr>
              <a:t>number of links (</a:t>
            </a:r>
            <a:r>
              <a:rPr lang="en-US" altLang="zh-TW" i="1" dirty="0">
                <a:solidFill>
                  <a:srgbClr val="2E2E2E"/>
                </a:solidFill>
              </a:rPr>
              <a:t>L</a:t>
            </a:r>
            <a:r>
              <a:rPr lang="en-US" altLang="zh-TW" dirty="0">
                <a:solidFill>
                  <a:srgbClr val="2E2E2E"/>
                </a:solidFill>
              </a:rPr>
              <a:t>), </a:t>
            </a:r>
            <a:endParaRPr lang="en-US" altLang="zh-TW" dirty="0" smtClean="0">
              <a:solidFill>
                <a:srgbClr val="2E2E2E"/>
              </a:solidFill>
            </a:endParaRPr>
          </a:p>
          <a:p>
            <a:pPr marL="285750" indent="-285750">
              <a:buFont typeface="Arial" panose="020B0604020202020204" pitchFamily="34" charset="0"/>
              <a:buChar char="•"/>
            </a:pPr>
            <a:r>
              <a:rPr lang="en-US" altLang="zh-TW" dirty="0" smtClean="0">
                <a:solidFill>
                  <a:srgbClr val="2E2E2E"/>
                </a:solidFill>
              </a:rPr>
              <a:t>linkage </a:t>
            </a:r>
            <a:r>
              <a:rPr lang="en-US" altLang="zh-TW" dirty="0">
                <a:solidFill>
                  <a:srgbClr val="2E2E2E"/>
                </a:solidFill>
              </a:rPr>
              <a:t>density (</a:t>
            </a:r>
            <a:r>
              <a:rPr lang="en-US" altLang="zh-TW" i="1" dirty="0">
                <a:solidFill>
                  <a:srgbClr val="2E2E2E"/>
                </a:solidFill>
              </a:rPr>
              <a:t>LD</a:t>
            </a:r>
            <a:r>
              <a:rPr lang="en-US" altLang="zh-TW" dirty="0" smtClean="0">
                <a:solidFill>
                  <a:srgbClr val="2E2E2E"/>
                </a:solidFill>
              </a:rPr>
              <a:t>): the </a:t>
            </a:r>
            <a:r>
              <a:rPr lang="en-US" altLang="zh-TW" dirty="0">
                <a:solidFill>
                  <a:srgbClr val="2E2E2E"/>
                </a:solidFill>
              </a:rPr>
              <a:t>average number of links per </a:t>
            </a:r>
            <a:r>
              <a:rPr lang="en-US" altLang="zh-TW" dirty="0" smtClean="0">
                <a:solidFill>
                  <a:srgbClr val="2E2E2E"/>
                </a:solidFill>
              </a:rPr>
              <a:t>compartments</a:t>
            </a:r>
          </a:p>
          <a:p>
            <a:pPr marL="285750" indent="-285750">
              <a:buFont typeface="Arial" panose="020B0604020202020204" pitchFamily="34" charset="0"/>
              <a:buChar char="•"/>
            </a:pPr>
            <a:r>
              <a:rPr lang="en-US" altLang="zh-TW" dirty="0" err="1" smtClean="0">
                <a:solidFill>
                  <a:srgbClr val="2E2E2E"/>
                </a:solidFill>
              </a:rPr>
              <a:t>connectance</a:t>
            </a:r>
            <a:r>
              <a:rPr lang="en-US" altLang="zh-TW" dirty="0" smtClean="0">
                <a:solidFill>
                  <a:srgbClr val="2E2E2E"/>
                </a:solidFill>
              </a:rPr>
              <a:t> </a:t>
            </a:r>
            <a:r>
              <a:rPr lang="en-US" altLang="zh-TW" dirty="0">
                <a:solidFill>
                  <a:srgbClr val="2E2E2E"/>
                </a:solidFill>
              </a:rPr>
              <a:t>(</a:t>
            </a:r>
            <a:r>
              <a:rPr lang="en-US" altLang="zh-TW" i="1" dirty="0">
                <a:solidFill>
                  <a:srgbClr val="2E2E2E"/>
                </a:solidFill>
              </a:rPr>
              <a:t>C</a:t>
            </a:r>
            <a:r>
              <a:rPr lang="en-US" altLang="zh-TW" dirty="0" smtClean="0">
                <a:solidFill>
                  <a:srgbClr val="2E2E2E"/>
                </a:solidFill>
              </a:rPr>
              <a:t>): the </a:t>
            </a:r>
            <a:r>
              <a:rPr lang="en-US" altLang="zh-TW" dirty="0">
                <a:solidFill>
                  <a:srgbClr val="2E2E2E"/>
                </a:solidFill>
              </a:rPr>
              <a:t>proportion of </a:t>
            </a:r>
            <a:r>
              <a:rPr lang="en-US" altLang="zh-TW" dirty="0" err="1">
                <a:solidFill>
                  <a:srgbClr val="2E2E2E"/>
                </a:solidFill>
              </a:rPr>
              <a:t>realised</a:t>
            </a:r>
            <a:r>
              <a:rPr lang="en-US" altLang="zh-TW" dirty="0">
                <a:solidFill>
                  <a:srgbClr val="2E2E2E"/>
                </a:solidFill>
              </a:rPr>
              <a:t> links (</a:t>
            </a:r>
            <a:r>
              <a:rPr lang="en-US" altLang="zh-TW" dirty="0">
                <a:solidFill>
                  <a:srgbClr val="0C7DBB"/>
                </a:solidFill>
                <a:hlinkClick r:id="rId2"/>
              </a:rPr>
              <a:t>Gardner and Ashby, 1970</a:t>
            </a:r>
            <a:r>
              <a:rPr lang="en-US" altLang="zh-TW" dirty="0">
                <a:solidFill>
                  <a:srgbClr val="2E2E2E"/>
                </a:solidFill>
              </a:rPr>
              <a:t>). </a:t>
            </a:r>
            <a:endParaRPr lang="en-US" altLang="zh-TW" dirty="0" smtClean="0">
              <a:solidFill>
                <a:srgbClr val="2E2E2E"/>
              </a:solidFill>
            </a:endParaRPr>
          </a:p>
          <a:p>
            <a:endParaRPr lang="en-US" altLang="zh-TW" dirty="0">
              <a:solidFill>
                <a:srgbClr val="2E2E2E"/>
              </a:solidFill>
            </a:endParaRPr>
          </a:p>
          <a:p>
            <a:pPr marL="285750" indent="-285750">
              <a:buFont typeface="Arial" panose="020B0604020202020204" pitchFamily="34" charset="0"/>
              <a:buChar char="•"/>
            </a:pPr>
            <a:r>
              <a:rPr lang="en-US" altLang="zh-TW" dirty="0" smtClean="0">
                <a:solidFill>
                  <a:srgbClr val="2E2E2E"/>
                </a:solidFill>
              </a:rPr>
              <a:t>Trophic </a:t>
            </a:r>
            <a:r>
              <a:rPr lang="en-US" altLang="zh-TW" dirty="0">
                <a:solidFill>
                  <a:srgbClr val="2E2E2E"/>
                </a:solidFill>
              </a:rPr>
              <a:t>level (</a:t>
            </a:r>
            <a:r>
              <a:rPr lang="en-US" altLang="zh-TW" i="1" dirty="0">
                <a:solidFill>
                  <a:srgbClr val="2E2E2E"/>
                </a:solidFill>
              </a:rPr>
              <a:t>TL</a:t>
            </a:r>
            <a:r>
              <a:rPr lang="en-US" altLang="zh-TW" dirty="0" smtClean="0">
                <a:solidFill>
                  <a:srgbClr val="2E2E2E"/>
                </a:solidFill>
              </a:rPr>
              <a:t>): </a:t>
            </a:r>
            <a:r>
              <a:rPr lang="en-US" altLang="zh-TW" dirty="0">
                <a:solidFill>
                  <a:srgbClr val="2E2E2E"/>
                </a:solidFill>
              </a:rPr>
              <a:t>signifies the position of a trophic compartment in the food chain and is related to resource availability and transfer efficiency (</a:t>
            </a:r>
            <a:r>
              <a:rPr lang="en-US" altLang="zh-TW" dirty="0">
                <a:solidFill>
                  <a:srgbClr val="0C7DBB"/>
                </a:solidFill>
                <a:hlinkClick r:id="rId3"/>
              </a:rPr>
              <a:t>Post, 2002</a:t>
            </a:r>
            <a:r>
              <a:rPr lang="en-US" altLang="zh-TW" dirty="0" smtClean="0">
                <a:solidFill>
                  <a:srgbClr val="2E2E2E"/>
                </a:solidFill>
              </a:rPr>
              <a:t>).</a:t>
            </a:r>
          </a:p>
          <a:p>
            <a:endParaRPr lang="en-US" altLang="zh-TW" dirty="0">
              <a:solidFill>
                <a:srgbClr val="2E2E2E"/>
              </a:solidFill>
            </a:endParaRPr>
          </a:p>
          <a:p>
            <a:r>
              <a:rPr lang="en-US" altLang="zh-TW" dirty="0" smtClean="0">
                <a:solidFill>
                  <a:srgbClr val="2E2E2E"/>
                </a:solidFill>
              </a:rPr>
              <a:t>C cycling:</a:t>
            </a:r>
          </a:p>
          <a:p>
            <a:pPr marL="285750" indent="-285750">
              <a:buFont typeface="Arial" panose="020B0604020202020204" pitchFamily="34" charset="0"/>
              <a:buChar char="•"/>
            </a:pPr>
            <a:r>
              <a:rPr lang="en-US" altLang="zh-TW" dirty="0" smtClean="0">
                <a:solidFill>
                  <a:srgbClr val="2E2E2E"/>
                </a:solidFill>
              </a:rPr>
              <a:t>Total </a:t>
            </a:r>
            <a:r>
              <a:rPr lang="en-US" altLang="zh-TW" dirty="0">
                <a:solidFill>
                  <a:srgbClr val="2E2E2E"/>
                </a:solidFill>
              </a:rPr>
              <a:t>system throughput (</a:t>
            </a:r>
            <a:r>
              <a:rPr lang="en-US" altLang="zh-TW" i="1" dirty="0">
                <a:solidFill>
                  <a:srgbClr val="2E2E2E"/>
                </a:solidFill>
              </a:rPr>
              <a:t>T</a:t>
            </a:r>
            <a:r>
              <a:rPr lang="en-US" altLang="zh-TW" i="1" dirty="0" smtClean="0">
                <a:solidFill>
                  <a:srgbClr val="2E2E2E"/>
                </a:solidFill>
              </a:rPr>
              <a:t>..</a:t>
            </a:r>
            <a:r>
              <a:rPr lang="en-US" altLang="zh-TW" dirty="0" smtClean="0">
                <a:solidFill>
                  <a:srgbClr val="2E2E2E"/>
                </a:solidFill>
              </a:rPr>
              <a:t>):</a:t>
            </a:r>
            <a:r>
              <a:rPr lang="zh-TW" altLang="en-US" dirty="0" smtClean="0">
                <a:solidFill>
                  <a:srgbClr val="2E2E2E"/>
                </a:solidFill>
              </a:rPr>
              <a:t> </a:t>
            </a:r>
            <a:r>
              <a:rPr lang="en-US" altLang="zh-TW" dirty="0" smtClean="0">
                <a:solidFill>
                  <a:srgbClr val="2E2E2E"/>
                </a:solidFill>
              </a:rPr>
              <a:t>the </a:t>
            </a:r>
            <a:r>
              <a:rPr lang="en-US" altLang="zh-TW" dirty="0">
                <a:solidFill>
                  <a:srgbClr val="2E2E2E"/>
                </a:solidFill>
              </a:rPr>
              <a:t>sum of all C flows in the food web, reflecting the ‘ecological’ size of the system (</a:t>
            </a:r>
            <a:r>
              <a:rPr lang="en-US" altLang="zh-TW" dirty="0">
                <a:solidFill>
                  <a:srgbClr val="0C7DBB"/>
                </a:solidFill>
                <a:hlinkClick r:id="rId4"/>
              </a:rPr>
              <a:t>Latham, 2006</a:t>
            </a:r>
            <a:r>
              <a:rPr lang="en-US" altLang="zh-TW" dirty="0" smtClean="0">
                <a:solidFill>
                  <a:srgbClr val="2E2E2E"/>
                </a:solidFill>
              </a:rPr>
              <a:t>) </a:t>
            </a:r>
          </a:p>
          <a:p>
            <a:pPr marL="285750" indent="-285750">
              <a:buFont typeface="Arial" panose="020B0604020202020204" pitchFamily="34" charset="0"/>
              <a:buChar char="•"/>
            </a:pPr>
            <a:r>
              <a:rPr lang="en-US" altLang="zh-TW" dirty="0" smtClean="0">
                <a:solidFill>
                  <a:srgbClr val="2E2E2E"/>
                </a:solidFill>
              </a:rPr>
              <a:t>Finn’s </a:t>
            </a:r>
            <a:r>
              <a:rPr lang="en-US" altLang="zh-TW" dirty="0">
                <a:solidFill>
                  <a:srgbClr val="2E2E2E"/>
                </a:solidFill>
              </a:rPr>
              <a:t>Cycling Index (</a:t>
            </a:r>
            <a:r>
              <a:rPr lang="en-US" altLang="zh-TW" i="1" dirty="0">
                <a:solidFill>
                  <a:srgbClr val="2E2E2E"/>
                </a:solidFill>
              </a:rPr>
              <a:t>FCI</a:t>
            </a:r>
            <a:r>
              <a:rPr lang="en-US" altLang="zh-TW" dirty="0" smtClean="0">
                <a:solidFill>
                  <a:srgbClr val="2E2E2E"/>
                </a:solidFill>
              </a:rPr>
              <a:t>):</a:t>
            </a:r>
            <a:r>
              <a:rPr lang="zh-TW" altLang="en-US" dirty="0" smtClean="0">
                <a:solidFill>
                  <a:srgbClr val="2E2E2E"/>
                </a:solidFill>
              </a:rPr>
              <a:t> </a:t>
            </a:r>
            <a:r>
              <a:rPr lang="en-US" altLang="zh-TW" dirty="0" smtClean="0">
                <a:solidFill>
                  <a:srgbClr val="2E2E2E"/>
                </a:solidFill>
              </a:rPr>
              <a:t>the </a:t>
            </a:r>
            <a:r>
              <a:rPr lang="en-US" altLang="zh-TW" dirty="0">
                <a:solidFill>
                  <a:srgbClr val="2E2E2E"/>
                </a:solidFill>
              </a:rPr>
              <a:t>proportion of C cycling due to recycling processes, reflecting structural differences and the efficiency of C usage in a system (</a:t>
            </a:r>
            <a:r>
              <a:rPr lang="en-US" altLang="zh-TW" dirty="0">
                <a:solidFill>
                  <a:srgbClr val="0C7DBB"/>
                </a:solidFill>
                <a:hlinkClick r:id="rId5"/>
              </a:rPr>
              <a:t>Finn, 1976</a:t>
            </a:r>
            <a:r>
              <a:rPr lang="en-US" altLang="zh-TW" dirty="0">
                <a:solidFill>
                  <a:srgbClr val="2E2E2E"/>
                </a:solidFill>
              </a:rPr>
              <a:t>). </a:t>
            </a:r>
            <a:endParaRPr lang="en-US" altLang="zh-TW" dirty="0" smtClean="0">
              <a:solidFill>
                <a:srgbClr val="2E2E2E"/>
              </a:solidFill>
            </a:endParaRPr>
          </a:p>
          <a:p>
            <a:endParaRPr lang="en-US" altLang="zh-TW" dirty="0">
              <a:solidFill>
                <a:srgbClr val="2E2E2E"/>
              </a:solidFill>
            </a:endParaRPr>
          </a:p>
          <a:p>
            <a:r>
              <a:rPr lang="en-US" altLang="zh-TW" dirty="0" smtClean="0">
                <a:solidFill>
                  <a:srgbClr val="2E2E2E"/>
                </a:solidFill>
              </a:rPr>
              <a:t>Network </a:t>
            </a:r>
            <a:r>
              <a:rPr lang="en-US" altLang="zh-TW" dirty="0">
                <a:solidFill>
                  <a:srgbClr val="2E2E2E"/>
                </a:solidFill>
              </a:rPr>
              <a:t>indices are robust to a fair extent of variation in input data and network structure (</a:t>
            </a:r>
            <a:r>
              <a:rPr lang="en-US" altLang="zh-TW" dirty="0" err="1">
                <a:solidFill>
                  <a:srgbClr val="0C7DBB"/>
                </a:solidFill>
                <a:hlinkClick r:id="rId6"/>
              </a:rPr>
              <a:t>Kones</a:t>
            </a:r>
            <a:r>
              <a:rPr lang="en-US" altLang="zh-TW" dirty="0">
                <a:solidFill>
                  <a:srgbClr val="0C7DBB"/>
                </a:solidFill>
                <a:hlinkClick r:id="rId6"/>
              </a:rPr>
              <a:t> et al., 2009</a:t>
            </a:r>
            <a:r>
              <a:rPr lang="en-US" altLang="zh-TW" dirty="0">
                <a:solidFill>
                  <a:srgbClr val="2E2E2E"/>
                </a:solidFill>
              </a:rPr>
              <a:t>, </a:t>
            </a:r>
            <a:r>
              <a:rPr lang="en-US" altLang="zh-TW" dirty="0">
                <a:solidFill>
                  <a:srgbClr val="0C7DBB"/>
                </a:solidFill>
                <a:hlinkClick r:id="rId7"/>
              </a:rPr>
              <a:t>Heymans et al., 2014</a:t>
            </a:r>
            <a:r>
              <a:rPr lang="en-US" altLang="zh-TW" dirty="0">
                <a:solidFill>
                  <a:srgbClr val="2E2E2E"/>
                </a:solidFill>
              </a:rPr>
              <a:t>). This underlines their suitability for </a:t>
            </a:r>
            <a:r>
              <a:rPr lang="en-US" altLang="zh-TW" dirty="0" err="1">
                <a:solidFill>
                  <a:srgbClr val="2E2E2E"/>
                </a:solidFill>
              </a:rPr>
              <a:t>analysing</a:t>
            </a:r>
            <a:r>
              <a:rPr lang="en-US" altLang="zh-TW" dirty="0">
                <a:solidFill>
                  <a:srgbClr val="2E2E2E"/>
                </a:solidFill>
              </a:rPr>
              <a:t> models that cannot be fully parameterized with empirical data, like the food-web model from the remote DISCOL experimental area where direct measurements are limited.</a:t>
            </a:r>
            <a:endParaRPr lang="zh-TW" altLang="en-US" dirty="0"/>
          </a:p>
        </p:txBody>
      </p:sp>
      <p:sp>
        <p:nvSpPr>
          <p:cNvPr id="6" name="矩形 5"/>
          <p:cNvSpPr/>
          <p:nvPr/>
        </p:nvSpPr>
        <p:spPr>
          <a:xfrm>
            <a:off x="189372" y="281947"/>
            <a:ext cx="4709887" cy="523220"/>
          </a:xfrm>
          <a:prstGeom prst="rect">
            <a:avLst/>
          </a:prstGeom>
        </p:spPr>
        <p:txBody>
          <a:bodyPr wrap="square">
            <a:spAutoFit/>
          </a:bodyPr>
          <a:lstStyle/>
          <a:p>
            <a:r>
              <a:rPr lang="en-US" altLang="zh-TW" sz="2800" dirty="0" smtClean="0"/>
              <a:t>Indices used in LIM studies:</a:t>
            </a:r>
            <a:endParaRPr lang="en-US" altLang="zh-TW" sz="2800" dirty="0"/>
          </a:p>
        </p:txBody>
      </p:sp>
      <p:sp>
        <p:nvSpPr>
          <p:cNvPr id="4" name="矩形 3"/>
          <p:cNvSpPr/>
          <p:nvPr/>
        </p:nvSpPr>
        <p:spPr>
          <a:xfrm>
            <a:off x="189372" y="915176"/>
            <a:ext cx="2155462" cy="369332"/>
          </a:xfrm>
          <a:prstGeom prst="rect">
            <a:avLst/>
          </a:prstGeom>
        </p:spPr>
        <p:txBody>
          <a:bodyPr wrap="none">
            <a:spAutoFit/>
          </a:bodyPr>
          <a:lstStyle/>
          <a:p>
            <a:r>
              <a:rPr lang="en-US" altLang="zh-TW" b="1" dirty="0"/>
              <a:t>De </a:t>
            </a:r>
            <a:r>
              <a:rPr lang="en-US" altLang="zh-TW" b="1" dirty="0" err="1" smtClean="0"/>
              <a:t>Jonge</a:t>
            </a:r>
            <a:r>
              <a:rPr lang="en-US" altLang="zh-TW" b="1" dirty="0"/>
              <a:t> </a:t>
            </a:r>
            <a:r>
              <a:rPr lang="en-US" altLang="zh-TW" b="1" dirty="0" smtClean="0"/>
              <a:t>et al., 2020</a:t>
            </a:r>
            <a:endParaRPr lang="en-US" altLang="zh-TW" b="1" dirty="0"/>
          </a:p>
        </p:txBody>
      </p:sp>
    </p:spTree>
    <p:extLst>
      <p:ext uri="{BB962C8B-B14F-4D97-AF65-F5344CB8AC3E}">
        <p14:creationId xmlns:p14="http://schemas.microsoft.com/office/powerpoint/2010/main" val="3597048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7572" y="805167"/>
            <a:ext cx="5498196" cy="1754326"/>
          </a:xfrm>
          <a:prstGeom prst="rect">
            <a:avLst/>
          </a:prstGeom>
        </p:spPr>
        <p:txBody>
          <a:bodyPr wrap="square">
            <a:spAutoFit/>
          </a:bodyPr>
          <a:lstStyle/>
          <a:p>
            <a:pPr marL="285750" indent="-285750">
              <a:buFont typeface="Arial" panose="020B0604020202020204" pitchFamily="34" charset="0"/>
              <a:buChar char="•"/>
            </a:pPr>
            <a:r>
              <a:rPr lang="en-US" altLang="zh-TW" b="0" i="0" dirty="0" smtClean="0">
                <a:solidFill>
                  <a:srgbClr val="111111"/>
                </a:solidFill>
                <a:effectLst/>
              </a:rPr>
              <a:t>What do these network features tell you about the ecological system?</a:t>
            </a:r>
          </a:p>
          <a:p>
            <a:pPr marL="285750" indent="-285750">
              <a:buFont typeface="Arial" panose="020B0604020202020204" pitchFamily="34" charset="0"/>
              <a:buChar char="•"/>
            </a:pPr>
            <a:r>
              <a:rPr lang="en-US" altLang="zh-TW" b="0" i="0" dirty="0" smtClean="0">
                <a:solidFill>
                  <a:srgbClr val="111111"/>
                </a:solidFill>
                <a:effectLst/>
              </a:rPr>
              <a:t>Is the interpretation of your measures dependent on the quality of your data?</a:t>
            </a:r>
          </a:p>
          <a:p>
            <a:pPr lvl="1"/>
            <a:r>
              <a:rPr lang="zh-TW" altLang="en-US" b="0" i="0" dirty="0" smtClean="0">
                <a:solidFill>
                  <a:srgbClr val="111111"/>
                </a:solidFill>
                <a:effectLst/>
              </a:rPr>
              <a:t>→ </a:t>
            </a:r>
            <a:r>
              <a:rPr lang="en-US" altLang="zh-TW" b="0" i="0" dirty="0" smtClean="0">
                <a:solidFill>
                  <a:srgbClr val="111111"/>
                </a:solidFill>
                <a:effectLst/>
              </a:rPr>
              <a:t>How trustworthy and robust are the indices you calculated?</a:t>
            </a:r>
            <a:endParaRPr lang="zh-TW" altLang="en-US" dirty="0"/>
          </a:p>
        </p:txBody>
      </p:sp>
      <p:sp>
        <p:nvSpPr>
          <p:cNvPr id="4" name="矩形 3"/>
          <p:cNvSpPr/>
          <p:nvPr/>
        </p:nvSpPr>
        <p:spPr>
          <a:xfrm>
            <a:off x="189372" y="281947"/>
            <a:ext cx="7425086" cy="523220"/>
          </a:xfrm>
          <a:prstGeom prst="rect">
            <a:avLst/>
          </a:prstGeom>
        </p:spPr>
        <p:txBody>
          <a:bodyPr wrap="square">
            <a:spAutoFit/>
          </a:bodyPr>
          <a:lstStyle/>
          <a:p>
            <a:r>
              <a:rPr lang="en-US" altLang="zh-TW" sz="2800" dirty="0"/>
              <a:t>After calculating the network indices</a:t>
            </a:r>
          </a:p>
        </p:txBody>
      </p:sp>
      <p:sp>
        <p:nvSpPr>
          <p:cNvPr id="8" name="矩形 7"/>
          <p:cNvSpPr/>
          <p:nvPr/>
        </p:nvSpPr>
        <p:spPr>
          <a:xfrm>
            <a:off x="8029914" y="5411772"/>
            <a:ext cx="4375557" cy="923330"/>
          </a:xfrm>
          <a:prstGeom prst="rect">
            <a:avLst/>
          </a:prstGeom>
        </p:spPr>
        <p:txBody>
          <a:bodyPr wrap="none">
            <a:spAutoFit/>
          </a:bodyPr>
          <a:lstStyle/>
          <a:p>
            <a:r>
              <a:rPr lang="en-US" altLang="zh-TW" dirty="0">
                <a:solidFill>
                  <a:srgbClr val="111111"/>
                </a:solidFill>
              </a:rPr>
              <a:t>Number of links (</a:t>
            </a:r>
            <a:r>
              <a:rPr lang="en-US" altLang="zh-TW" dirty="0" err="1">
                <a:solidFill>
                  <a:srgbClr val="111111"/>
                </a:solidFill>
              </a:rPr>
              <a:t>Ltot</a:t>
            </a:r>
            <a:r>
              <a:rPr lang="en-US" altLang="zh-TW" dirty="0" smtClean="0">
                <a:solidFill>
                  <a:srgbClr val="111111"/>
                </a:solidFill>
              </a:rPr>
              <a:t>): GC1=GS1=16</a:t>
            </a:r>
          </a:p>
          <a:p>
            <a:r>
              <a:rPr lang="en-US" altLang="zh-TW" dirty="0" err="1">
                <a:solidFill>
                  <a:srgbClr val="111111"/>
                </a:solidFill>
              </a:rPr>
              <a:t>Connectance</a:t>
            </a:r>
            <a:r>
              <a:rPr lang="en-US" altLang="zh-TW" dirty="0">
                <a:solidFill>
                  <a:srgbClr val="111111"/>
                </a:solidFill>
              </a:rPr>
              <a:t> (C</a:t>
            </a:r>
            <a:r>
              <a:rPr lang="en-US" altLang="zh-TW" dirty="0" smtClean="0">
                <a:solidFill>
                  <a:srgbClr val="111111"/>
                </a:solidFill>
              </a:rPr>
              <a:t>)</a:t>
            </a:r>
            <a:r>
              <a:rPr lang="en-US" altLang="zh-TW" dirty="0" smtClean="0"/>
              <a:t>: </a:t>
            </a:r>
            <a:r>
              <a:rPr lang="en-US" altLang="zh-TW" dirty="0" smtClean="0">
                <a:solidFill>
                  <a:srgbClr val="111111"/>
                </a:solidFill>
              </a:rPr>
              <a:t>GC1=GS1=0.75</a:t>
            </a:r>
          </a:p>
          <a:p>
            <a:pPr marL="742950" lvl="1" indent="-285750">
              <a:buFont typeface="Arial" panose="020B0604020202020204" pitchFamily="34" charset="0"/>
              <a:buChar char="•"/>
            </a:pPr>
            <a:r>
              <a:rPr lang="en-US" altLang="zh-TW" dirty="0" smtClean="0">
                <a:solidFill>
                  <a:srgbClr val="111111"/>
                </a:solidFill>
              </a:rPr>
              <a:t>Same value based on same structure</a:t>
            </a:r>
            <a:endParaRPr lang="en-US" altLang="zh-TW" dirty="0"/>
          </a:p>
        </p:txBody>
      </p:sp>
      <p:grpSp>
        <p:nvGrpSpPr>
          <p:cNvPr id="21" name="群組 20"/>
          <p:cNvGrpSpPr/>
          <p:nvPr/>
        </p:nvGrpSpPr>
        <p:grpSpPr>
          <a:xfrm>
            <a:off x="5823052" y="962872"/>
            <a:ext cx="5865316" cy="5817116"/>
            <a:chOff x="5783968" y="612950"/>
            <a:chExt cx="5865316" cy="5817116"/>
          </a:xfrm>
        </p:grpSpPr>
        <p:sp>
          <p:nvSpPr>
            <p:cNvPr id="16" name="矩形 15"/>
            <p:cNvSpPr/>
            <p:nvPr/>
          </p:nvSpPr>
          <p:spPr>
            <a:xfrm>
              <a:off x="6004022" y="624245"/>
              <a:ext cx="1881754" cy="1820619"/>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7885776" y="615458"/>
              <a:ext cx="3763508" cy="1820619"/>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002884" y="2436078"/>
              <a:ext cx="5646400" cy="190001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04022" y="4344877"/>
              <a:ext cx="1881754" cy="1929741"/>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83968" y="612950"/>
              <a:ext cx="5817116" cy="5817116"/>
            </a:xfrm>
            <a:prstGeom prst="rect">
              <a:avLst/>
            </a:prstGeom>
          </p:spPr>
        </p:pic>
      </p:grpSp>
      <p:grpSp>
        <p:nvGrpSpPr>
          <p:cNvPr id="19" name="群組 18"/>
          <p:cNvGrpSpPr/>
          <p:nvPr/>
        </p:nvGrpSpPr>
        <p:grpSpPr>
          <a:xfrm>
            <a:off x="237572" y="2736747"/>
            <a:ext cx="5402258" cy="3693319"/>
            <a:chOff x="1490472" y="3364992"/>
            <a:chExt cx="5402258" cy="3693319"/>
          </a:xfrm>
        </p:grpSpPr>
        <p:sp>
          <p:nvSpPr>
            <p:cNvPr id="9" name="文字方塊 8"/>
            <p:cNvSpPr txBox="1"/>
            <p:nvPr/>
          </p:nvSpPr>
          <p:spPr>
            <a:xfrm>
              <a:off x="1490472" y="3364992"/>
              <a:ext cx="5402258" cy="3693319"/>
            </a:xfrm>
            <a:prstGeom prst="rect">
              <a:avLst/>
            </a:prstGeom>
            <a:noFill/>
          </p:spPr>
          <p:txBody>
            <a:bodyPr wrap="square" rtlCol="0">
              <a:spAutoFit/>
            </a:bodyPr>
            <a:lstStyle/>
            <a:p>
              <a:r>
                <a:rPr lang="en-US" altLang="zh-TW" dirty="0" smtClean="0"/>
                <a:t>General indices: </a:t>
              </a:r>
              <a:r>
                <a:rPr lang="en-US" altLang="zh-TW" dirty="0"/>
                <a:t>GC1 &gt; GS1</a:t>
              </a:r>
            </a:p>
            <a:p>
              <a:pPr marL="285750" indent="-285750">
                <a:buFont typeface="Arial" panose="020B0604020202020204" pitchFamily="34" charset="0"/>
                <a:buChar char="•"/>
              </a:pPr>
              <a:r>
                <a:rPr lang="en-US" altLang="zh-TW" dirty="0"/>
                <a:t>The more material/energy flowing through the system, the larger the value of TST and T</a:t>
              </a:r>
              <a:r>
                <a:rPr lang="en-US" altLang="zh-TW" dirty="0" smtClean="0"/>
                <a:t>··</a:t>
              </a:r>
            </a:p>
            <a:p>
              <a:pPr marL="285750" indent="-285750">
                <a:buFont typeface="Arial" panose="020B0604020202020204" pitchFamily="34" charset="0"/>
                <a:buChar char="•"/>
              </a:pPr>
              <a:endParaRPr lang="en-US" altLang="zh-TW" dirty="0" smtClean="0"/>
            </a:p>
            <a:p>
              <a:r>
                <a:rPr lang="en-US" altLang="zh-TW" dirty="0" smtClean="0"/>
                <a:t>Pathway analysis: GC1 &gt; GS1</a:t>
              </a:r>
            </a:p>
            <a:p>
              <a:pPr marL="285750" indent="-285750">
                <a:buFont typeface="Arial" panose="020B0604020202020204" pitchFamily="34" charset="0"/>
                <a:buChar char="•"/>
              </a:pPr>
              <a:r>
                <a:rPr lang="en-US" altLang="zh-TW" dirty="0" smtClean="0">
                  <a:solidFill>
                    <a:srgbClr val="111111"/>
                  </a:solidFill>
                </a:rPr>
                <a:t>The </a:t>
              </a:r>
              <a:r>
                <a:rPr lang="en-US" altLang="zh-TW" dirty="0">
                  <a:solidFill>
                    <a:srgbClr val="111111"/>
                  </a:solidFill>
                </a:rPr>
                <a:t>fraction of total carbon cycling generated by recycling processes. More </a:t>
              </a:r>
              <a:r>
                <a:rPr lang="en-US" altLang="zh-TW" dirty="0" smtClean="0">
                  <a:solidFill>
                    <a:srgbClr val="111111"/>
                  </a:solidFill>
                </a:rPr>
                <a:t>cycling= </a:t>
              </a:r>
              <a:r>
                <a:rPr lang="en-US" altLang="zh-TW" dirty="0">
                  <a:solidFill>
                    <a:srgbClr val="111111"/>
                  </a:solidFill>
                </a:rPr>
                <a:t>input matter/energy is distributed efficiently in the </a:t>
              </a:r>
              <a:r>
                <a:rPr lang="en-US" altLang="zh-TW" dirty="0" smtClean="0">
                  <a:solidFill>
                    <a:srgbClr val="111111"/>
                  </a:solidFill>
                </a:rPr>
                <a:t>system</a:t>
              </a:r>
            </a:p>
            <a:p>
              <a:r>
                <a:rPr lang="en-US" altLang="zh-TW" dirty="0" smtClean="0">
                  <a:solidFill>
                    <a:srgbClr val="111111"/>
                  </a:solidFill>
                </a:rPr>
                <a:t> </a:t>
              </a:r>
              <a:endParaRPr lang="en-US" altLang="zh-TW" dirty="0" smtClean="0"/>
            </a:p>
            <a:p>
              <a:r>
                <a:rPr lang="en-US" altLang="zh-TW" dirty="0" smtClean="0"/>
                <a:t>Network uncertainty: GC1 &lt; GS1</a:t>
              </a:r>
            </a:p>
            <a:p>
              <a:pPr marL="285750" indent="-285750">
                <a:buFont typeface="Arial" panose="020B0604020202020204" pitchFamily="34" charset="0"/>
                <a:buChar char="•"/>
              </a:pPr>
              <a:r>
                <a:rPr lang="en-US" altLang="zh-TW" dirty="0" smtClean="0"/>
                <a:t>lower</a:t>
              </a:r>
              <a:r>
                <a:rPr lang="en-US" altLang="zh-TW" dirty="0"/>
                <a:t> </a:t>
              </a:r>
              <a:r>
                <a:rPr lang="en-US" altLang="zh-TW" dirty="0" smtClean="0"/>
                <a:t>= more stable (Rutledge </a:t>
              </a:r>
              <a:r>
                <a:rPr lang="en-US" altLang="zh-TW" dirty="0"/>
                <a:t>et al. </a:t>
              </a:r>
              <a:r>
                <a:rPr lang="en-US" altLang="zh-TW" dirty="0" smtClean="0"/>
                <a:t>1976</a:t>
              </a:r>
              <a:r>
                <a:rPr lang="en-US" altLang="zh-TW" dirty="0"/>
                <a:t>) </a:t>
              </a:r>
            </a:p>
            <a:p>
              <a:pPr marL="285750" indent="-285750">
                <a:buFont typeface="Arial" panose="020B0604020202020204" pitchFamily="34" charset="0"/>
                <a:buChar char="•"/>
              </a:pPr>
              <a:r>
                <a:rPr lang="en-US" altLang="zh-TW" dirty="0" smtClean="0"/>
                <a:t>Higher= well-development</a:t>
              </a:r>
              <a:r>
                <a:rPr lang="en-US" altLang="zh-TW" dirty="0"/>
                <a:t> (</a:t>
              </a:r>
              <a:r>
                <a:rPr lang="en-US" altLang="zh-TW" dirty="0" err="1" smtClean="0"/>
                <a:t>Ulanowicz</a:t>
              </a:r>
              <a:r>
                <a:rPr lang="en-US" altLang="zh-TW" dirty="0" smtClean="0"/>
                <a:t> 1980; 1986; </a:t>
              </a:r>
              <a:r>
                <a:rPr lang="en-US" altLang="zh-TW" dirty="0"/>
                <a:t>1997) </a:t>
              </a:r>
              <a:endParaRPr lang="zh-TW" altLang="en-US" dirty="0"/>
            </a:p>
          </p:txBody>
        </p:sp>
        <p:sp>
          <p:nvSpPr>
            <p:cNvPr id="10" name="矩形 9"/>
            <p:cNvSpPr/>
            <p:nvPr/>
          </p:nvSpPr>
          <p:spPr>
            <a:xfrm>
              <a:off x="1577756" y="3443132"/>
              <a:ext cx="1540348" cy="25104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577756" y="4499675"/>
              <a:ext cx="1613500" cy="251044"/>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557194" y="5845516"/>
              <a:ext cx="2039112" cy="329184"/>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580837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9755" y="367625"/>
            <a:ext cx="5683222" cy="523220"/>
          </a:xfrm>
          <a:prstGeom prst="rect">
            <a:avLst/>
          </a:prstGeom>
        </p:spPr>
        <p:txBody>
          <a:bodyPr wrap="none">
            <a:spAutoFit/>
          </a:bodyPr>
          <a:lstStyle/>
          <a:p>
            <a:r>
              <a:rPr lang="en-US" altLang="zh-TW" sz="2800" dirty="0" smtClean="0"/>
              <a:t>Foundation </a:t>
            </a:r>
            <a:r>
              <a:rPr lang="en-US" altLang="zh-TW" sz="2800" dirty="0"/>
              <a:t>in communication theory</a:t>
            </a:r>
            <a:endParaRPr lang="zh-TW" altLang="en-US" sz="2800" dirty="0"/>
          </a:p>
        </p:txBody>
      </p:sp>
      <p:sp>
        <p:nvSpPr>
          <p:cNvPr id="7" name="矩形 6"/>
          <p:cNvSpPr/>
          <p:nvPr/>
        </p:nvSpPr>
        <p:spPr>
          <a:xfrm>
            <a:off x="323640" y="1152698"/>
            <a:ext cx="11593578" cy="4247317"/>
          </a:xfrm>
          <a:prstGeom prst="rect">
            <a:avLst/>
          </a:prstGeom>
        </p:spPr>
        <p:txBody>
          <a:bodyPr wrap="square">
            <a:spAutoFit/>
          </a:bodyPr>
          <a:lstStyle/>
          <a:p>
            <a:pPr marL="285750" indent="-285750">
              <a:buFont typeface="Arial" panose="020B0604020202020204" pitchFamily="34" charset="0"/>
              <a:buChar char="•"/>
            </a:pPr>
            <a:r>
              <a:rPr lang="en-US" altLang="zh-TW" dirty="0" smtClean="0"/>
              <a:t>Developed </a:t>
            </a:r>
            <a:r>
              <a:rPr lang="en-US" altLang="zh-TW" dirty="0"/>
              <a:t>from the study of electrical </a:t>
            </a:r>
            <a:r>
              <a:rPr lang="en-US" altLang="zh-TW" dirty="0" smtClean="0"/>
              <a:t>communication: the telegraph, Morse </a:t>
            </a:r>
            <a:r>
              <a:rPr lang="en-US" altLang="zh-TW" dirty="0"/>
              <a:t>Code </a:t>
            </a:r>
            <a:r>
              <a:rPr lang="en-US" altLang="zh-TW" dirty="0" smtClean="0"/>
              <a:t>fame. </a:t>
            </a:r>
          </a:p>
          <a:p>
            <a:pPr marL="285750" indent="-285750">
              <a:buFont typeface="Arial" panose="020B0604020202020204" pitchFamily="34" charset="0"/>
              <a:buChar char="•"/>
            </a:pPr>
            <a:r>
              <a:rPr lang="en-US" altLang="zh-TW" dirty="0" smtClean="0"/>
              <a:t>The </a:t>
            </a:r>
            <a:r>
              <a:rPr lang="en-US" altLang="zh-TW" dirty="0"/>
              <a:t>principal foundations of communication </a:t>
            </a:r>
            <a:r>
              <a:rPr lang="en-US" altLang="zh-TW" dirty="0" smtClean="0"/>
              <a:t>theory</a:t>
            </a:r>
          </a:p>
          <a:p>
            <a:pPr marL="742950" lvl="1" indent="-285750">
              <a:buFont typeface="Arial" panose="020B0604020202020204" pitchFamily="34" charset="0"/>
              <a:buChar char="•"/>
            </a:pPr>
            <a:r>
              <a:rPr lang="en-US" altLang="zh-TW" dirty="0" smtClean="0"/>
              <a:t>A </a:t>
            </a:r>
            <a:r>
              <a:rPr lang="en-US" altLang="zh-TW" dirty="0"/>
              <a:t>Mathematical Theory of </a:t>
            </a:r>
            <a:r>
              <a:rPr lang="en-US" altLang="zh-TW" dirty="0" smtClean="0"/>
              <a:t>Communication (Shannon, 1948). </a:t>
            </a:r>
          </a:p>
          <a:p>
            <a:pPr marL="742950" lvl="1" indent="-285750">
              <a:buFont typeface="Arial" panose="020B0604020202020204" pitchFamily="34" charset="0"/>
              <a:buChar char="•"/>
            </a:pPr>
            <a:r>
              <a:rPr lang="en-US" altLang="zh-TW" dirty="0" smtClean="0"/>
              <a:t>Concerned </a:t>
            </a:r>
            <a:r>
              <a:rPr lang="en-US" altLang="zh-TW" dirty="0"/>
              <a:t>with the coding and efficient transmission of information over noisy channels, including telegraph, telephone, television, and radio (Pierce, 1980</a:t>
            </a:r>
            <a:r>
              <a:rPr lang="en-US" altLang="zh-TW" dirty="0" smtClean="0"/>
              <a:t>).</a:t>
            </a:r>
          </a:p>
          <a:p>
            <a:pPr marL="742950" lvl="1" indent="-285750">
              <a:buFont typeface="Arial" panose="020B0604020202020204" pitchFamily="34" charset="0"/>
              <a:buChar char="•"/>
            </a:pPr>
            <a:r>
              <a:rPr lang="en-US" altLang="zh-TW" dirty="0" smtClean="0"/>
              <a:t>Information: a </a:t>
            </a:r>
            <a:r>
              <a:rPr lang="en-US" altLang="zh-TW" dirty="0"/>
              <a:t>measurable quantity expressing the degree of uncertainty about what message will be produced by a message source. </a:t>
            </a:r>
            <a:endParaRPr lang="en-US" altLang="zh-TW" dirty="0" smtClean="0"/>
          </a:p>
          <a:p>
            <a:pPr marL="1200150" lvl="2" indent="-285750">
              <a:buFont typeface="Arial" panose="020B0604020202020204" pitchFamily="34" charset="0"/>
              <a:buChar char="•"/>
            </a:pPr>
            <a:r>
              <a:rPr lang="en-US" altLang="zh-TW" dirty="0" smtClean="0"/>
              <a:t>The </a:t>
            </a:r>
            <a:r>
              <a:rPr lang="en-US" altLang="zh-TW" dirty="0"/>
              <a:t>more that is known about a message source, the less information and the less uncertainty there is in what message will be produced. </a:t>
            </a:r>
            <a:endParaRPr lang="en-US" altLang="zh-TW" dirty="0" smtClean="0"/>
          </a:p>
          <a:p>
            <a:pPr marL="1200150" lvl="2" indent="-285750">
              <a:buFont typeface="Arial" panose="020B0604020202020204" pitchFamily="34" charset="0"/>
              <a:buChar char="•"/>
            </a:pPr>
            <a:r>
              <a:rPr lang="en-US" altLang="zh-TW" dirty="0" smtClean="0"/>
              <a:t>Entropy= the uncertainty</a:t>
            </a:r>
          </a:p>
          <a:p>
            <a:pPr marL="1200150" lvl="2" indent="-285750">
              <a:buFont typeface="Arial" panose="020B0604020202020204" pitchFamily="34" charset="0"/>
              <a:buChar char="•"/>
            </a:pPr>
            <a:r>
              <a:rPr lang="en-US" altLang="zh-TW" dirty="0" smtClean="0"/>
              <a:t>Information=</a:t>
            </a:r>
            <a:r>
              <a:rPr lang="en-US" altLang="zh-TW" dirty="0"/>
              <a:t> the freedom of choice of the source to produce messages. </a:t>
            </a:r>
            <a:endParaRPr lang="en-US" altLang="zh-TW" dirty="0" smtClean="0"/>
          </a:p>
          <a:p>
            <a:pPr marL="1657350" lvl="3" indent="-285750">
              <a:buFont typeface="Arial" panose="020B0604020202020204" pitchFamily="34" charset="0"/>
              <a:buChar char="•"/>
            </a:pPr>
            <a:r>
              <a:rPr lang="en-US" altLang="zh-TW" dirty="0" smtClean="0"/>
              <a:t>The </a:t>
            </a:r>
            <a:r>
              <a:rPr lang="en-US" altLang="zh-TW" dirty="0"/>
              <a:t>more uncertain you are about what message the source will produce, the more information content a message from that source will contain</a:t>
            </a:r>
            <a:r>
              <a:rPr lang="en-US" altLang="zh-TW" dirty="0" smtClean="0"/>
              <a:t>.</a:t>
            </a:r>
          </a:p>
          <a:p>
            <a:pPr marL="1657350" lvl="3" indent="-285750">
              <a:buFont typeface="Arial" panose="020B0604020202020204" pitchFamily="34" charset="0"/>
              <a:buChar char="•"/>
            </a:pPr>
            <a:r>
              <a:rPr lang="en-US" altLang="zh-TW" dirty="0" smtClean="0"/>
              <a:t>The </a:t>
            </a:r>
            <a:r>
              <a:rPr lang="en-US" altLang="zh-TW" dirty="0"/>
              <a:t>capacity to discover what signal a source will </a:t>
            </a:r>
            <a:r>
              <a:rPr lang="en-US" altLang="zh-TW" dirty="0" smtClean="0"/>
              <a:t>produce</a:t>
            </a:r>
            <a:endParaRPr lang="zh-TW" altLang="en-US" dirty="0"/>
          </a:p>
          <a:p>
            <a:pPr marL="1200150" lvl="2"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3013510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3428" y="1245042"/>
            <a:ext cx="11591396" cy="2308324"/>
          </a:xfrm>
          <a:prstGeom prst="rect">
            <a:avLst/>
          </a:prstGeom>
        </p:spPr>
        <p:txBody>
          <a:bodyPr wrap="square">
            <a:spAutoFit/>
          </a:bodyPr>
          <a:lstStyle/>
          <a:p>
            <a:r>
              <a:rPr lang="en-US" altLang="zh-TW" dirty="0" smtClean="0"/>
              <a:t>The </a:t>
            </a:r>
            <a:r>
              <a:rPr lang="en-US" altLang="zh-TW" dirty="0"/>
              <a:t>uncertainty, or </a:t>
            </a:r>
            <a:r>
              <a:rPr lang="en-US" altLang="zh-TW" dirty="0" smtClean="0"/>
              <a:t>information</a:t>
            </a:r>
            <a:r>
              <a:rPr lang="zh-TW" altLang="en-US" dirty="0" smtClean="0"/>
              <a:t> </a:t>
            </a:r>
            <a:r>
              <a:rPr lang="en-US" altLang="zh-TW" dirty="0" smtClean="0"/>
              <a:t>measure</a:t>
            </a:r>
          </a:p>
          <a:p>
            <a:pPr marL="285750" indent="-285750">
              <a:buFont typeface="Arial" panose="020B0604020202020204" pitchFamily="34" charset="0"/>
              <a:buChar char="•"/>
            </a:pPr>
            <a:r>
              <a:rPr lang="en-US" altLang="zh-TW" dirty="0" smtClean="0"/>
              <a:t>a </a:t>
            </a:r>
            <a:r>
              <a:rPr lang="en-US" altLang="zh-TW" dirty="0"/>
              <a:t>statistical measure of the uncertainty of the message source. </a:t>
            </a:r>
            <a:endParaRPr lang="en-US" altLang="zh-TW" dirty="0" smtClean="0"/>
          </a:p>
          <a:p>
            <a:pPr marL="285750" indent="-285750">
              <a:buFont typeface="Arial" panose="020B0604020202020204" pitchFamily="34" charset="0"/>
              <a:buChar char="•"/>
            </a:pPr>
            <a:r>
              <a:rPr lang="en-US" altLang="zh-TW" dirty="0" smtClean="0"/>
              <a:t>H </a:t>
            </a:r>
            <a:r>
              <a:rPr lang="en-US" altLang="zh-TW" dirty="0"/>
              <a:t>is related to the number of binary decisions that must be made to account for all of the possible messages that may be produced</a:t>
            </a:r>
            <a:r>
              <a:rPr lang="en-US" altLang="zh-TW" dirty="0" smtClean="0"/>
              <a:t>.</a:t>
            </a:r>
            <a:r>
              <a:rPr lang="en-US" altLang="zh-TW" dirty="0"/>
              <a:t> [Network analysis interpretation using a base of logs equal to 2, which is consistent with the concept of binary decisions.] </a:t>
            </a:r>
            <a:endParaRPr lang="en-US" altLang="zh-TW" dirty="0" smtClean="0"/>
          </a:p>
          <a:p>
            <a:pPr marL="285750" indent="-285750">
              <a:buFont typeface="Arial" panose="020B0604020202020204" pitchFamily="34" charset="0"/>
              <a:buChar char="•"/>
            </a:pPr>
            <a:r>
              <a:rPr lang="en-US" altLang="zh-TW" dirty="0" smtClean="0"/>
              <a:t>Pi: probability </a:t>
            </a:r>
            <a:r>
              <a:rPr lang="en-US" altLang="zh-TW" dirty="0"/>
              <a:t>of flow over the </a:t>
            </a:r>
            <a:r>
              <a:rPr lang="en-US" altLang="zh-TW" dirty="0" err="1"/>
              <a:t>ith</a:t>
            </a:r>
            <a:r>
              <a:rPr lang="en-US" altLang="zh-TW" dirty="0"/>
              <a:t> </a:t>
            </a:r>
            <a:r>
              <a:rPr lang="en-US" altLang="zh-TW" dirty="0" smtClean="0"/>
              <a:t>link</a:t>
            </a:r>
          </a:p>
          <a:p>
            <a:pPr marL="285750" indent="-285750">
              <a:buFont typeface="Arial" panose="020B0604020202020204" pitchFamily="34" charset="0"/>
              <a:buChar char="•"/>
            </a:pPr>
            <a:r>
              <a:rPr lang="en-US" altLang="zh-TW" dirty="0"/>
              <a:t>Based on the frequency of signals in sequences that a message source produces, we are able to describe the source with this general measure of uncertainty</a:t>
            </a:r>
            <a:endParaRPr lang="zh-TW" altLang="en-US" dirty="0"/>
          </a:p>
        </p:txBody>
      </p:sp>
      <p:sp>
        <p:nvSpPr>
          <p:cNvPr id="4" name="矩形 3"/>
          <p:cNvSpPr/>
          <p:nvPr/>
        </p:nvSpPr>
        <p:spPr>
          <a:xfrm>
            <a:off x="259755" y="367625"/>
            <a:ext cx="5683222" cy="523220"/>
          </a:xfrm>
          <a:prstGeom prst="rect">
            <a:avLst/>
          </a:prstGeom>
        </p:spPr>
        <p:txBody>
          <a:bodyPr wrap="none">
            <a:spAutoFit/>
          </a:bodyPr>
          <a:lstStyle/>
          <a:p>
            <a:r>
              <a:rPr lang="en-US" altLang="zh-TW" sz="2800" dirty="0" smtClean="0"/>
              <a:t>Foundation </a:t>
            </a:r>
            <a:r>
              <a:rPr lang="en-US" altLang="zh-TW" sz="2800" dirty="0"/>
              <a:t>in communication theory</a:t>
            </a:r>
            <a:endParaRPr lang="zh-TW" altLang="en-US" sz="2800" dirty="0"/>
          </a:p>
        </p:txBody>
      </p:sp>
      <p:pic>
        <p:nvPicPr>
          <p:cNvPr id="5" name="圖片 4"/>
          <p:cNvPicPr>
            <a:picLocks noChangeAspect="1"/>
          </p:cNvPicPr>
          <p:nvPr/>
        </p:nvPicPr>
        <p:blipFill>
          <a:blip r:embed="rId2"/>
          <a:stretch>
            <a:fillRect/>
          </a:stretch>
        </p:blipFill>
        <p:spPr>
          <a:xfrm>
            <a:off x="6750714" y="1152871"/>
            <a:ext cx="2447925" cy="628650"/>
          </a:xfrm>
          <a:prstGeom prst="rect">
            <a:avLst/>
          </a:prstGeom>
        </p:spPr>
      </p:pic>
    </p:spTree>
    <p:extLst>
      <p:ext uri="{BB962C8B-B14F-4D97-AF65-F5344CB8AC3E}">
        <p14:creationId xmlns:p14="http://schemas.microsoft.com/office/powerpoint/2010/main" val="3173659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6331094" y="1239895"/>
            <a:ext cx="5514975" cy="4029075"/>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259755" y="1239895"/>
                <a:ext cx="6096000" cy="1477328"/>
              </a:xfrm>
              <a:prstGeom prst="rect">
                <a:avLst/>
              </a:prstGeom>
            </p:spPr>
            <p:txBody>
              <a:bodyPr>
                <a:spAutoFit/>
              </a:bodyPr>
              <a:lstStyle/>
              <a:p>
                <a:pPr marL="285750" indent="-285750">
                  <a:buFont typeface="Arial" panose="020B0604020202020204" pitchFamily="34" charset="0"/>
                  <a:buChar char="•"/>
                </a:pPr>
                <a:r>
                  <a:rPr lang="en-US" altLang="zh-TW" dirty="0" smtClean="0"/>
                  <a:t>A </a:t>
                </a:r>
                <a:r>
                  <a:rPr lang="en-US" altLang="zh-TW" dirty="0"/>
                  <a:t>mathematical description of a network based on a system seen at time t (State a) and time </a:t>
                </a:r>
                <a:r>
                  <a:rPr lang="en-US" altLang="zh-TW" dirty="0" err="1"/>
                  <a:t>t+t</a:t>
                </a:r>
                <a:r>
                  <a:rPr lang="en-US" altLang="zh-TW" dirty="0"/>
                  <a:t> (State b). </a:t>
                </a:r>
                <a:endParaRPr lang="en-US" altLang="zh-TW" dirty="0" smtClean="0"/>
              </a:p>
              <a:p>
                <a:r>
                  <a:rPr lang="zh-TW" altLang="en-US" dirty="0" smtClean="0"/>
                  <a:t>！ </a:t>
                </a:r>
                <a:r>
                  <a:rPr lang="en-US" altLang="zh-TW" dirty="0" smtClean="0"/>
                  <a:t>The states</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smtClean="0"/>
                  <a:t> change </a:t>
                </a:r>
                <a:r>
                  <a:rPr lang="en-US" altLang="zh-TW" dirty="0"/>
                  <a:t>in the system; they are merely an output perspective (State a) and an input perspective (State b) on the internal t</a:t>
                </a:r>
                <a:r>
                  <a:rPr lang="en-US" altLang="zh-TW" dirty="0" smtClean="0"/>
                  <a:t>.</a:t>
                </a:r>
                <a:endParaRPr lang="zh-TW"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59755" y="1239895"/>
                <a:ext cx="6096000" cy="1477328"/>
              </a:xfrm>
              <a:prstGeom prst="rect">
                <a:avLst/>
              </a:prstGeom>
              <a:blipFill>
                <a:blip r:embed="rId3"/>
                <a:stretch>
                  <a:fillRect l="-900" t="-2058" r="-300" b="-5350"/>
                </a:stretch>
              </a:blipFill>
            </p:spPr>
            <p:txBody>
              <a:bodyPr/>
              <a:lstStyle/>
              <a:p>
                <a:r>
                  <a:rPr lang="zh-TW" altLang="en-US">
                    <a:noFill/>
                  </a:rPr>
                  <a:t> </a:t>
                </a:r>
              </a:p>
            </p:txBody>
          </p:sp>
        </mc:Fallback>
      </mc:AlternateContent>
      <p:sp>
        <p:nvSpPr>
          <p:cNvPr id="5" name="矩形 4"/>
          <p:cNvSpPr/>
          <p:nvPr/>
        </p:nvSpPr>
        <p:spPr>
          <a:xfrm>
            <a:off x="259755" y="367625"/>
            <a:ext cx="5770362" cy="523220"/>
          </a:xfrm>
          <a:prstGeom prst="rect">
            <a:avLst/>
          </a:prstGeom>
        </p:spPr>
        <p:txBody>
          <a:bodyPr wrap="none">
            <a:spAutoFit/>
          </a:bodyPr>
          <a:lstStyle/>
          <a:p>
            <a:r>
              <a:rPr lang="en-US" altLang="zh-TW" sz="2800" dirty="0"/>
              <a:t>The average mutual </a:t>
            </a:r>
            <a:r>
              <a:rPr lang="en-US" altLang="zh-TW" sz="2800" dirty="0" smtClean="0"/>
              <a:t>information</a:t>
            </a:r>
            <a:r>
              <a:rPr lang="zh-TW" altLang="en-US" sz="2800" dirty="0" smtClean="0"/>
              <a:t> </a:t>
            </a:r>
            <a:r>
              <a:rPr lang="en-US" altLang="zh-TW" sz="2800" dirty="0" smtClean="0"/>
              <a:t>(AMI)</a:t>
            </a:r>
            <a:endParaRPr lang="zh-TW" altLang="en-US" sz="2800" dirty="0"/>
          </a:p>
        </p:txBody>
      </p:sp>
      <p:sp>
        <p:nvSpPr>
          <p:cNvPr id="6" name="文字方塊 5"/>
          <p:cNvSpPr txBox="1"/>
          <p:nvPr/>
        </p:nvSpPr>
        <p:spPr>
          <a:xfrm>
            <a:off x="7381702" y="1795549"/>
            <a:ext cx="679994" cy="369332"/>
          </a:xfrm>
          <a:prstGeom prst="rect">
            <a:avLst/>
          </a:prstGeom>
          <a:noFill/>
        </p:spPr>
        <p:txBody>
          <a:bodyPr wrap="none" rtlCol="0">
            <a:spAutoFit/>
          </a:bodyPr>
          <a:lstStyle/>
          <a:p>
            <a:r>
              <a:rPr lang="en-US" altLang="zh-TW" dirty="0" smtClean="0">
                <a:solidFill>
                  <a:srgbClr val="FF0000"/>
                </a:solidFill>
              </a:rPr>
              <a:t>input</a:t>
            </a:r>
            <a:endParaRPr lang="zh-TW" altLang="en-US" dirty="0">
              <a:solidFill>
                <a:srgbClr val="FF0000"/>
              </a:solidFill>
            </a:endParaRPr>
          </a:p>
        </p:txBody>
      </p:sp>
      <p:sp>
        <p:nvSpPr>
          <p:cNvPr id="7" name="文字方塊 6"/>
          <p:cNvSpPr txBox="1"/>
          <p:nvPr/>
        </p:nvSpPr>
        <p:spPr>
          <a:xfrm>
            <a:off x="10202487" y="4102217"/>
            <a:ext cx="1516762" cy="369332"/>
          </a:xfrm>
          <a:prstGeom prst="rect">
            <a:avLst/>
          </a:prstGeom>
          <a:noFill/>
        </p:spPr>
        <p:txBody>
          <a:bodyPr wrap="none" rtlCol="0">
            <a:spAutoFit/>
          </a:bodyPr>
          <a:lstStyle/>
          <a:p>
            <a:r>
              <a:rPr lang="en-US" altLang="zh-TW" dirty="0" smtClean="0">
                <a:solidFill>
                  <a:srgbClr val="FF0000"/>
                </a:solidFill>
              </a:rPr>
              <a:t>Usable output</a:t>
            </a:r>
            <a:endParaRPr lang="zh-TW" altLang="en-US" dirty="0">
              <a:solidFill>
                <a:srgbClr val="FF0000"/>
              </a:solidFill>
            </a:endParaRPr>
          </a:p>
        </p:txBody>
      </p:sp>
      <p:sp>
        <p:nvSpPr>
          <p:cNvPr id="8" name="文字方塊 7"/>
          <p:cNvSpPr txBox="1"/>
          <p:nvPr/>
        </p:nvSpPr>
        <p:spPr>
          <a:xfrm>
            <a:off x="10202487" y="4685593"/>
            <a:ext cx="1760418" cy="369332"/>
          </a:xfrm>
          <a:prstGeom prst="rect">
            <a:avLst/>
          </a:prstGeom>
          <a:noFill/>
        </p:spPr>
        <p:txBody>
          <a:bodyPr wrap="none" rtlCol="0">
            <a:spAutoFit/>
          </a:bodyPr>
          <a:lstStyle/>
          <a:p>
            <a:r>
              <a:rPr lang="en-US" altLang="zh-TW" dirty="0" smtClean="0">
                <a:solidFill>
                  <a:srgbClr val="FF0000"/>
                </a:solidFill>
              </a:rPr>
              <a:t>Unusable output</a:t>
            </a:r>
            <a:endParaRPr lang="zh-TW" altLang="en-US" dirty="0">
              <a:solidFill>
                <a:srgbClr val="FF0000"/>
              </a:solidFill>
            </a:endParaRPr>
          </a:p>
        </p:txBody>
      </p:sp>
      <p:sp>
        <p:nvSpPr>
          <p:cNvPr id="10" name="矩形 9"/>
          <p:cNvSpPr/>
          <p:nvPr/>
        </p:nvSpPr>
        <p:spPr>
          <a:xfrm>
            <a:off x="259755" y="3069766"/>
            <a:ext cx="2274341" cy="369332"/>
          </a:xfrm>
          <a:prstGeom prst="rect">
            <a:avLst/>
          </a:prstGeom>
        </p:spPr>
        <p:txBody>
          <a:bodyPr wrap="none">
            <a:spAutoFit/>
          </a:bodyPr>
          <a:lstStyle/>
          <a:p>
            <a:pPr marL="285750" indent="-285750">
              <a:buFont typeface="Arial" panose="020B0604020202020204" pitchFamily="34" charset="0"/>
              <a:buChar char="•"/>
            </a:pPr>
            <a:r>
              <a:rPr lang="en-US" altLang="zh-TW" dirty="0"/>
              <a:t>Formula Derivation</a:t>
            </a:r>
            <a:endParaRPr lang="zh-TW" altLang="en-US" dirty="0"/>
          </a:p>
        </p:txBody>
      </p:sp>
      <p:pic>
        <p:nvPicPr>
          <p:cNvPr id="11" name="圖片 10"/>
          <p:cNvPicPr>
            <a:picLocks noChangeAspect="1"/>
          </p:cNvPicPr>
          <p:nvPr/>
        </p:nvPicPr>
        <p:blipFill rotWithShape="1">
          <a:blip r:embed="rId4"/>
          <a:srcRect b="71794"/>
          <a:stretch/>
        </p:blipFill>
        <p:spPr>
          <a:xfrm>
            <a:off x="294605" y="3565900"/>
            <a:ext cx="1102320" cy="1119693"/>
          </a:xfrm>
          <a:prstGeom prst="rect">
            <a:avLst/>
          </a:prstGeom>
        </p:spPr>
      </p:pic>
      <p:sp>
        <p:nvSpPr>
          <p:cNvPr id="13" name="矩形 12"/>
          <p:cNvSpPr/>
          <p:nvPr/>
        </p:nvSpPr>
        <p:spPr>
          <a:xfrm>
            <a:off x="1296155" y="3699633"/>
            <a:ext cx="4515082" cy="369332"/>
          </a:xfrm>
          <a:prstGeom prst="rect">
            <a:avLst/>
          </a:prstGeom>
        </p:spPr>
        <p:txBody>
          <a:bodyPr wrap="none">
            <a:spAutoFit/>
          </a:bodyPr>
          <a:lstStyle/>
          <a:p>
            <a:r>
              <a:rPr lang="en-US" altLang="zh-TW" dirty="0" smtClean="0"/>
              <a:t>: The </a:t>
            </a:r>
            <a:r>
              <a:rPr lang="en-US" altLang="zh-TW" dirty="0"/>
              <a:t>total flow out of compartment </a:t>
            </a:r>
            <a:r>
              <a:rPr lang="en-US" altLang="zh-TW" dirty="0" err="1"/>
              <a:t>i</a:t>
            </a:r>
            <a:r>
              <a:rPr lang="en-US" altLang="zh-TW" dirty="0"/>
              <a:t> at time t</a:t>
            </a:r>
            <a:endParaRPr lang="zh-TW" altLang="en-US" dirty="0"/>
          </a:p>
        </p:txBody>
      </p:sp>
      <mc:AlternateContent xmlns:mc="http://schemas.openxmlformats.org/markup-compatibility/2006" xmlns:a14="http://schemas.microsoft.com/office/drawing/2010/main">
        <mc:Choice Requires="a14">
          <p:sp>
            <p:nvSpPr>
              <p:cNvPr id="14" name="矩形 13"/>
              <p:cNvSpPr/>
              <p:nvPr/>
            </p:nvSpPr>
            <p:spPr>
              <a:xfrm>
                <a:off x="1297758" y="4316261"/>
                <a:ext cx="5575116" cy="369332"/>
              </a:xfrm>
              <a:prstGeom prst="rect">
                <a:avLst/>
              </a:prstGeom>
            </p:spPr>
            <p:txBody>
              <a:bodyPr wrap="none">
                <a:spAutoFit/>
              </a:bodyPr>
              <a:lstStyle/>
              <a:p>
                <a:r>
                  <a:rPr lang="en-US" altLang="zh-TW" dirty="0" smtClean="0"/>
                  <a:t>: The </a:t>
                </a:r>
                <a:r>
                  <a:rPr lang="en-US" altLang="zh-TW" dirty="0"/>
                  <a:t>total flow into compartment j at time t</a:t>
                </a:r>
                <a:r>
                  <a:rPr lang="en-US" altLang="zh-TW" dirty="0" smtClean="0"/>
                  <a:t>+</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smtClean="0"/>
                  <a:t>t; (‘)=input</a:t>
                </a:r>
                <a:endParaRPr lang="zh-TW"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297758" y="4316261"/>
                <a:ext cx="5575116" cy="369332"/>
              </a:xfrm>
              <a:prstGeom prst="rect">
                <a:avLst/>
              </a:prstGeom>
              <a:blipFill>
                <a:blip r:embed="rId5"/>
                <a:stretch>
                  <a:fillRect l="-985" t="-8197" r="-219" b="-24590"/>
                </a:stretch>
              </a:blipFill>
            </p:spPr>
            <p:txBody>
              <a:bodyPr/>
              <a:lstStyle/>
              <a:p>
                <a:r>
                  <a:rPr lang="zh-TW" altLang="en-US">
                    <a:noFill/>
                  </a:rPr>
                  <a:t> </a:t>
                </a:r>
              </a:p>
            </p:txBody>
          </p:sp>
        </mc:Fallback>
      </mc:AlternateContent>
      <p:pic>
        <p:nvPicPr>
          <p:cNvPr id="15" name="圖片 14"/>
          <p:cNvPicPr>
            <a:picLocks noChangeAspect="1"/>
          </p:cNvPicPr>
          <p:nvPr/>
        </p:nvPicPr>
        <p:blipFill>
          <a:blip r:embed="rId6"/>
          <a:stretch>
            <a:fillRect/>
          </a:stretch>
        </p:blipFill>
        <p:spPr>
          <a:xfrm>
            <a:off x="253625" y="4812395"/>
            <a:ext cx="1184280" cy="1239363"/>
          </a:xfrm>
          <a:prstGeom prst="rect">
            <a:avLst/>
          </a:prstGeom>
        </p:spPr>
      </p:pic>
      <p:sp>
        <p:nvSpPr>
          <p:cNvPr id="17" name="矩形 16"/>
          <p:cNvSpPr/>
          <p:nvPr/>
        </p:nvSpPr>
        <p:spPr>
          <a:xfrm>
            <a:off x="1296155" y="5038136"/>
            <a:ext cx="8399485" cy="369332"/>
          </a:xfrm>
          <a:prstGeom prst="rect">
            <a:avLst/>
          </a:prstGeom>
        </p:spPr>
        <p:txBody>
          <a:bodyPr wrap="square">
            <a:spAutoFit/>
          </a:bodyPr>
          <a:lstStyle/>
          <a:p>
            <a:r>
              <a:rPr lang="en-US" altLang="zh-TW" dirty="0" smtClean="0"/>
              <a:t>: The </a:t>
            </a:r>
            <a:r>
              <a:rPr lang="en-US" altLang="zh-TW" dirty="0"/>
              <a:t>probability that any given quantum of flow in the network will leave </a:t>
            </a:r>
            <a:r>
              <a:rPr lang="en-US" altLang="zh-TW" dirty="0" err="1"/>
              <a:t>i</a:t>
            </a:r>
            <a:r>
              <a:rPr lang="en-US" altLang="zh-TW" dirty="0"/>
              <a:t> at time t</a:t>
            </a:r>
            <a:endParaRPr lang="zh-TW" altLang="en-US" dirty="0"/>
          </a:p>
        </p:txBody>
      </p:sp>
      <mc:AlternateContent xmlns:mc="http://schemas.openxmlformats.org/markup-compatibility/2006" xmlns:a14="http://schemas.microsoft.com/office/drawing/2010/main">
        <mc:Choice Requires="a14">
          <p:sp>
            <p:nvSpPr>
              <p:cNvPr id="18" name="矩形 17"/>
              <p:cNvSpPr/>
              <p:nvPr/>
            </p:nvSpPr>
            <p:spPr>
              <a:xfrm>
                <a:off x="1296155" y="5633209"/>
                <a:ext cx="6284221" cy="369332"/>
              </a:xfrm>
              <a:prstGeom prst="rect">
                <a:avLst/>
              </a:prstGeom>
            </p:spPr>
            <p:txBody>
              <a:bodyPr wrap="none">
                <a:spAutoFit/>
              </a:bodyPr>
              <a:lstStyle/>
              <a:p>
                <a:r>
                  <a:rPr lang="en-US" altLang="zh-TW" dirty="0" smtClean="0"/>
                  <a:t>: The </a:t>
                </a:r>
                <a:r>
                  <a:rPr lang="en-US" altLang="zh-TW" dirty="0"/>
                  <a:t>probability that flow will enter compartment j at time t+</a:t>
                </a:r>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dirty="0" err="1"/>
                  <a:t>t</a:t>
                </a:r>
                <a:endParaRPr lang="zh-TW"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1296155" y="5633209"/>
                <a:ext cx="6284221" cy="369332"/>
              </a:xfrm>
              <a:prstGeom prst="rect">
                <a:avLst/>
              </a:prstGeom>
              <a:blipFill>
                <a:blip r:embed="rId7"/>
                <a:stretch>
                  <a:fillRect l="-873" t="-8197"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88682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693" y="260065"/>
            <a:ext cx="2274341" cy="369332"/>
          </a:xfrm>
          <a:prstGeom prst="rect">
            <a:avLst/>
          </a:prstGeom>
        </p:spPr>
        <p:txBody>
          <a:bodyPr wrap="none">
            <a:spAutoFit/>
          </a:bodyPr>
          <a:lstStyle/>
          <a:p>
            <a:pPr marL="285750" indent="-285750">
              <a:buFont typeface="Arial" panose="020B0604020202020204" pitchFamily="34" charset="0"/>
              <a:buChar char="•"/>
            </a:pPr>
            <a:r>
              <a:rPr lang="en-US" altLang="zh-TW" dirty="0"/>
              <a:t>Formula Derivation</a:t>
            </a:r>
            <a:endParaRPr lang="zh-TW" altLang="en-US" dirty="0"/>
          </a:p>
        </p:txBody>
      </p:sp>
      <p:pic>
        <p:nvPicPr>
          <p:cNvPr id="3" name="圖片 2"/>
          <p:cNvPicPr>
            <a:picLocks noChangeAspect="1"/>
          </p:cNvPicPr>
          <p:nvPr/>
        </p:nvPicPr>
        <p:blipFill>
          <a:blip r:embed="rId2"/>
          <a:stretch>
            <a:fillRect/>
          </a:stretch>
        </p:blipFill>
        <p:spPr>
          <a:xfrm>
            <a:off x="348442" y="629397"/>
            <a:ext cx="1388918" cy="634071"/>
          </a:xfrm>
          <a:prstGeom prst="rect">
            <a:avLst/>
          </a:prstGeom>
        </p:spPr>
      </p:pic>
      <p:sp>
        <p:nvSpPr>
          <p:cNvPr id="5" name="矩形 4"/>
          <p:cNvSpPr/>
          <p:nvPr/>
        </p:nvSpPr>
        <p:spPr>
          <a:xfrm>
            <a:off x="1540047" y="761766"/>
            <a:ext cx="10480156" cy="369332"/>
          </a:xfrm>
          <a:prstGeom prst="rect">
            <a:avLst/>
          </a:prstGeom>
        </p:spPr>
        <p:txBody>
          <a:bodyPr wrap="square">
            <a:spAutoFit/>
          </a:bodyPr>
          <a:lstStyle/>
          <a:p>
            <a:r>
              <a:rPr lang="en-US" altLang="zh-TW" dirty="0"/>
              <a:t> ‘joint probability</a:t>
            </a:r>
            <a:r>
              <a:rPr lang="en-US" altLang="zh-TW" dirty="0" smtClean="0"/>
              <a:t>’: any </a:t>
            </a:r>
            <a:r>
              <a:rPr lang="en-US" altLang="zh-TW" dirty="0"/>
              <a:t>given quantum of flow will both leave </a:t>
            </a:r>
            <a:r>
              <a:rPr lang="en-US" altLang="zh-TW" dirty="0" err="1"/>
              <a:t>i</a:t>
            </a:r>
            <a:r>
              <a:rPr lang="en-US" altLang="zh-TW" dirty="0"/>
              <a:t> at time t and enter j at time </a:t>
            </a:r>
            <a:r>
              <a:rPr lang="en-US" altLang="zh-TW" dirty="0" err="1" smtClean="0"/>
              <a:t>t+t</a:t>
            </a:r>
            <a:r>
              <a:rPr lang="en-US" altLang="zh-TW" dirty="0" smtClean="0"/>
              <a:t>. </a:t>
            </a:r>
          </a:p>
        </p:txBody>
      </p:sp>
      <p:pic>
        <p:nvPicPr>
          <p:cNvPr id="6" name="圖片 5"/>
          <p:cNvPicPr>
            <a:picLocks noChangeAspect="1"/>
          </p:cNvPicPr>
          <p:nvPr/>
        </p:nvPicPr>
        <p:blipFill>
          <a:blip r:embed="rId3"/>
          <a:stretch>
            <a:fillRect/>
          </a:stretch>
        </p:blipFill>
        <p:spPr>
          <a:xfrm>
            <a:off x="348442" y="1263467"/>
            <a:ext cx="1272540" cy="606676"/>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1620982" y="1382139"/>
                <a:ext cx="8681258" cy="369332"/>
              </a:xfrm>
              <a:prstGeom prst="rect">
                <a:avLst/>
              </a:prstGeom>
            </p:spPr>
            <p:txBody>
              <a:bodyPr wrap="square">
                <a:spAutoFit/>
              </a:bodyPr>
              <a:lstStyle/>
              <a:p>
                <a:r>
                  <a:rPr lang="en-US" altLang="zh-TW" dirty="0" smtClean="0"/>
                  <a:t>‘conditional’ probability: </a:t>
                </a:r>
                <a:r>
                  <a:rPr lang="en-US" altLang="zh-TW" dirty="0"/>
                  <a:t>flow leaving </a:t>
                </a:r>
                <a:r>
                  <a:rPr lang="en-US" altLang="zh-TW" dirty="0" err="1"/>
                  <a:t>i</a:t>
                </a:r>
                <a:r>
                  <a:rPr lang="en-US" altLang="zh-TW" dirty="0"/>
                  <a:t> at time t will arrive at j at time </a:t>
                </a:r>
                <a:r>
                  <a:rPr lang="en-US" altLang="zh-TW" dirty="0" smtClean="0"/>
                  <a:t>t+</a:t>
                </a:r>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dirty="0" smtClean="0"/>
                  <a:t>t</a:t>
                </a:r>
                <a:endParaRPr lang="zh-TW"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620982" y="1382139"/>
                <a:ext cx="8681258" cy="369332"/>
              </a:xfrm>
              <a:prstGeom prst="rect">
                <a:avLst/>
              </a:prstGeom>
              <a:blipFill>
                <a:blip r:embed="rId4"/>
                <a:stretch>
                  <a:fillRect l="-632" t="-10000" b="-26667"/>
                </a:stretch>
              </a:blipFill>
            </p:spPr>
            <p:txBody>
              <a:bodyPr/>
              <a:lstStyle/>
              <a:p>
                <a:r>
                  <a:rPr lang="zh-TW" altLang="en-US">
                    <a:noFill/>
                  </a:rPr>
                  <a:t> </a:t>
                </a:r>
              </a:p>
            </p:txBody>
          </p:sp>
        </mc:Fallback>
      </mc:AlternateContent>
      <p:pic>
        <p:nvPicPr>
          <p:cNvPr id="8" name="圖片 7"/>
          <p:cNvPicPr>
            <a:picLocks noChangeAspect="1"/>
          </p:cNvPicPr>
          <p:nvPr/>
        </p:nvPicPr>
        <p:blipFill>
          <a:blip r:embed="rId5"/>
          <a:stretch>
            <a:fillRect/>
          </a:stretch>
        </p:blipFill>
        <p:spPr>
          <a:xfrm>
            <a:off x="348442" y="1988815"/>
            <a:ext cx="1571798" cy="534940"/>
          </a:xfrm>
          <a:prstGeom prst="rect">
            <a:avLst/>
          </a:prstGeom>
        </p:spPr>
      </p:pic>
      <p:sp>
        <p:nvSpPr>
          <p:cNvPr id="9" name="文字方塊 8"/>
          <p:cNvSpPr txBox="1"/>
          <p:nvPr/>
        </p:nvSpPr>
        <p:spPr>
          <a:xfrm>
            <a:off x="1920240" y="2071619"/>
            <a:ext cx="2240293" cy="369332"/>
          </a:xfrm>
          <a:prstGeom prst="rect">
            <a:avLst/>
          </a:prstGeom>
          <a:noFill/>
        </p:spPr>
        <p:txBody>
          <a:bodyPr wrap="none" rtlCol="0">
            <a:spAutoFit/>
          </a:bodyPr>
          <a:lstStyle/>
          <a:p>
            <a:r>
              <a:rPr lang="en-US" altLang="zh-TW" dirty="0" smtClean="0"/>
              <a:t>From Bayes</a:t>
            </a:r>
            <a:r>
              <a:rPr lang="en-US" altLang="zh-TW" dirty="0"/>
              <a:t>’ Theorem</a:t>
            </a:r>
            <a:endParaRPr lang="zh-TW" altLang="en-US" dirty="0"/>
          </a:p>
        </p:txBody>
      </p:sp>
      <p:pic>
        <p:nvPicPr>
          <p:cNvPr id="10" name="圖片 9"/>
          <p:cNvPicPr>
            <a:picLocks noChangeAspect="1"/>
          </p:cNvPicPr>
          <p:nvPr/>
        </p:nvPicPr>
        <p:blipFill>
          <a:blip r:embed="rId6"/>
          <a:stretch>
            <a:fillRect/>
          </a:stretch>
        </p:blipFill>
        <p:spPr>
          <a:xfrm>
            <a:off x="5029198" y="1924700"/>
            <a:ext cx="2685025" cy="663169"/>
          </a:xfrm>
          <a:prstGeom prst="rect">
            <a:avLst/>
          </a:prstGeom>
        </p:spPr>
      </p:pic>
      <p:sp>
        <p:nvSpPr>
          <p:cNvPr id="11" name="向右箭號 10"/>
          <p:cNvSpPr/>
          <p:nvPr/>
        </p:nvSpPr>
        <p:spPr>
          <a:xfrm>
            <a:off x="4289367" y="2163952"/>
            <a:ext cx="532014" cy="1846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2" name="圖片 11"/>
          <p:cNvPicPr>
            <a:picLocks noChangeAspect="1"/>
          </p:cNvPicPr>
          <p:nvPr/>
        </p:nvPicPr>
        <p:blipFill>
          <a:blip r:embed="rId7"/>
          <a:stretch>
            <a:fillRect/>
          </a:stretch>
        </p:blipFill>
        <p:spPr>
          <a:xfrm>
            <a:off x="8661871" y="1936548"/>
            <a:ext cx="2447925" cy="628650"/>
          </a:xfrm>
          <a:prstGeom prst="rect">
            <a:avLst/>
          </a:prstGeom>
        </p:spPr>
      </p:pic>
      <p:sp>
        <p:nvSpPr>
          <p:cNvPr id="14" name="向右箭號 13"/>
          <p:cNvSpPr/>
          <p:nvPr/>
        </p:nvSpPr>
        <p:spPr>
          <a:xfrm rot="10800000" flipH="1">
            <a:off x="4432802" y="6035605"/>
            <a:ext cx="2416053" cy="3083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5" name="圖片 14"/>
          <p:cNvPicPr>
            <a:picLocks noChangeAspect="1"/>
          </p:cNvPicPr>
          <p:nvPr/>
        </p:nvPicPr>
        <p:blipFill>
          <a:blip r:embed="rId8"/>
          <a:stretch>
            <a:fillRect/>
          </a:stretch>
        </p:blipFill>
        <p:spPr>
          <a:xfrm>
            <a:off x="348442" y="2757045"/>
            <a:ext cx="3433849" cy="603943"/>
          </a:xfrm>
          <a:prstGeom prst="rect">
            <a:avLst/>
          </a:prstGeom>
        </p:spPr>
      </p:pic>
      <mc:AlternateContent xmlns:mc="http://schemas.openxmlformats.org/markup-compatibility/2006" xmlns:a14="http://schemas.microsoft.com/office/drawing/2010/main">
        <mc:Choice Requires="a14">
          <p:sp>
            <p:nvSpPr>
              <p:cNvPr id="20" name="矩形 19"/>
              <p:cNvSpPr/>
              <p:nvPr/>
            </p:nvSpPr>
            <p:spPr>
              <a:xfrm>
                <a:off x="3782291" y="2691124"/>
                <a:ext cx="7881236" cy="1754326"/>
              </a:xfrm>
              <a:prstGeom prst="rect">
                <a:avLst/>
              </a:prstGeom>
            </p:spPr>
            <p:txBody>
              <a:bodyPr wrap="square">
                <a:spAutoFit/>
              </a:bodyPr>
              <a:lstStyle/>
              <a:p>
                <a:r>
                  <a:rPr lang="en-US" altLang="zh-TW" dirty="0"/>
                  <a:t>For any compartment j at time t+</a:t>
                </a:r>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en-US" altLang="zh-TW" dirty="0"/>
                  <a:t>t, there is uncertainty about the source of flow into that </a:t>
                </a:r>
                <a:r>
                  <a:rPr lang="en-US" altLang="zh-TW" dirty="0" smtClean="0"/>
                  <a:t>compartment; (k is convention of AMI index, set k=1 here)</a:t>
                </a:r>
              </a:p>
              <a:p>
                <a:pPr marL="285750" indent="-285750">
                  <a:buFont typeface="Arial" panose="020B0604020202020204" pitchFamily="34" charset="0"/>
                  <a:buChar char="•"/>
                </a:pPr>
                <a:r>
                  <a:rPr lang="en-US" altLang="zh-TW" dirty="0"/>
                  <a:t>interpret the results of calculation as ‘bits.’</a:t>
                </a:r>
              </a:p>
              <a:p>
                <a:pPr marL="742950" lvl="1" indent="-285750">
                  <a:buFont typeface="Arial" panose="020B0604020202020204" pitchFamily="34" charset="0"/>
                  <a:buChar char="•"/>
                </a:pPr>
                <a:r>
                  <a:rPr lang="en-US" altLang="zh-TW" dirty="0"/>
                  <a:t>Bits relate to the concept of binary decisions. One bit will be 1 binary decision and is consistent with using a base of logarithms equal to 2</a:t>
                </a:r>
                <a:endParaRPr lang="zh-TW" altLang="en-US" dirty="0"/>
              </a:p>
              <a:p>
                <a:endParaRPr lang="zh-TW"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3782291" y="2691124"/>
                <a:ext cx="7881236" cy="1754326"/>
              </a:xfrm>
              <a:prstGeom prst="rect">
                <a:avLst/>
              </a:prstGeom>
              <a:blipFill>
                <a:blip r:embed="rId9"/>
                <a:stretch>
                  <a:fillRect l="-619" t="-1736"/>
                </a:stretch>
              </a:blipFill>
            </p:spPr>
            <p:txBody>
              <a:bodyPr/>
              <a:lstStyle/>
              <a:p>
                <a:r>
                  <a:rPr lang="zh-TW" altLang="en-US">
                    <a:noFill/>
                  </a:rPr>
                  <a:t> </a:t>
                </a:r>
              </a:p>
            </p:txBody>
          </p:sp>
        </mc:Fallback>
      </mc:AlternateContent>
      <p:pic>
        <p:nvPicPr>
          <p:cNvPr id="23" name="圖片 22"/>
          <p:cNvPicPr>
            <a:picLocks noChangeAspect="1"/>
          </p:cNvPicPr>
          <p:nvPr/>
        </p:nvPicPr>
        <p:blipFill>
          <a:blip r:embed="rId10"/>
          <a:stretch>
            <a:fillRect/>
          </a:stretch>
        </p:blipFill>
        <p:spPr>
          <a:xfrm>
            <a:off x="284693" y="4004282"/>
            <a:ext cx="4071331" cy="2497363"/>
          </a:xfrm>
          <a:prstGeom prst="rect">
            <a:avLst/>
          </a:prstGeom>
        </p:spPr>
      </p:pic>
      <p:sp>
        <p:nvSpPr>
          <p:cNvPr id="24" name="矩形 23"/>
          <p:cNvSpPr/>
          <p:nvPr/>
        </p:nvSpPr>
        <p:spPr>
          <a:xfrm>
            <a:off x="773084" y="4064924"/>
            <a:ext cx="1147156" cy="2493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p:cNvSpPr txBox="1"/>
          <p:nvPr/>
        </p:nvSpPr>
        <p:spPr>
          <a:xfrm>
            <a:off x="1134341" y="3677082"/>
            <a:ext cx="383438" cy="369332"/>
          </a:xfrm>
          <a:prstGeom prst="rect">
            <a:avLst/>
          </a:prstGeom>
          <a:noFill/>
        </p:spPr>
        <p:txBody>
          <a:bodyPr wrap="none" rtlCol="0">
            <a:spAutoFit/>
          </a:bodyPr>
          <a:lstStyle/>
          <a:p>
            <a:r>
              <a:rPr lang="en-US" altLang="zh-TW" dirty="0" err="1" smtClean="0">
                <a:solidFill>
                  <a:schemeClr val="accent1"/>
                </a:solidFill>
              </a:rPr>
              <a:t>Hj</a:t>
            </a:r>
            <a:endParaRPr lang="zh-TW" altLang="en-US" dirty="0">
              <a:solidFill>
                <a:schemeClr val="accent1"/>
              </a:solidFill>
            </a:endParaRPr>
          </a:p>
        </p:txBody>
      </p:sp>
      <p:sp>
        <p:nvSpPr>
          <p:cNvPr id="26" name="矩形 25"/>
          <p:cNvSpPr/>
          <p:nvPr/>
        </p:nvSpPr>
        <p:spPr>
          <a:xfrm>
            <a:off x="2197521" y="3517517"/>
            <a:ext cx="1307489" cy="646331"/>
          </a:xfrm>
          <a:prstGeom prst="rect">
            <a:avLst/>
          </a:prstGeom>
        </p:spPr>
        <p:txBody>
          <a:bodyPr wrap="square">
            <a:spAutoFit/>
          </a:bodyPr>
          <a:lstStyle/>
          <a:p>
            <a:r>
              <a:rPr lang="en-US" altLang="zh-TW" dirty="0" smtClean="0">
                <a:solidFill>
                  <a:schemeClr val="accent2"/>
                </a:solidFill>
              </a:rPr>
              <a:t>conditional </a:t>
            </a:r>
            <a:r>
              <a:rPr lang="en-US" altLang="zh-TW" dirty="0">
                <a:solidFill>
                  <a:schemeClr val="accent2"/>
                </a:solidFill>
              </a:rPr>
              <a:t>probability</a:t>
            </a:r>
            <a:endParaRPr lang="zh-TW" altLang="en-US" dirty="0">
              <a:solidFill>
                <a:schemeClr val="accent2"/>
              </a:solidFill>
            </a:endParaRPr>
          </a:p>
        </p:txBody>
      </p:sp>
      <p:sp>
        <p:nvSpPr>
          <p:cNvPr id="27" name="矩形 26"/>
          <p:cNvSpPr/>
          <p:nvPr/>
        </p:nvSpPr>
        <p:spPr>
          <a:xfrm>
            <a:off x="2065366" y="4079720"/>
            <a:ext cx="1439644" cy="249381"/>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4420626" y="4281280"/>
            <a:ext cx="7520182" cy="1477328"/>
          </a:xfrm>
          <a:prstGeom prst="rect">
            <a:avLst/>
          </a:prstGeom>
        </p:spPr>
        <p:txBody>
          <a:bodyPr wrap="square">
            <a:spAutoFit/>
          </a:bodyPr>
          <a:lstStyle/>
          <a:p>
            <a:r>
              <a:rPr lang="en-US" altLang="zh-TW" dirty="0" err="1" smtClean="0"/>
              <a:t>Cij</a:t>
            </a:r>
            <a:r>
              <a:rPr lang="en-US" altLang="zh-TW" dirty="0" smtClean="0"/>
              <a:t>: a </a:t>
            </a:r>
            <a:r>
              <a:rPr lang="en-US" altLang="zh-TW" dirty="0"/>
              <a:t>measure of constraint away from completely arbitrary </a:t>
            </a:r>
            <a:r>
              <a:rPr lang="en-US" altLang="zh-TW" dirty="0" smtClean="0"/>
              <a:t>flow</a:t>
            </a:r>
          </a:p>
          <a:p>
            <a:pPr marL="285750" indent="-285750">
              <a:buFont typeface="Arial" panose="020B0604020202020204" pitchFamily="34" charset="0"/>
              <a:buChar char="•"/>
            </a:pPr>
            <a:r>
              <a:rPr lang="en-US" altLang="zh-TW" dirty="0"/>
              <a:t>Each </a:t>
            </a:r>
            <a:r>
              <a:rPr lang="en-US" altLang="zh-TW" dirty="0" err="1"/>
              <a:t>Cij</a:t>
            </a:r>
            <a:r>
              <a:rPr lang="en-US" altLang="zh-TW" dirty="0"/>
              <a:t> is weighed by the joint probability of that </a:t>
            </a:r>
            <a:r>
              <a:rPr lang="en-US" altLang="zh-TW" dirty="0" smtClean="0"/>
              <a:t>flow</a:t>
            </a:r>
          </a:p>
          <a:p>
            <a:pPr marL="285750" indent="-285750">
              <a:buFont typeface="Arial" panose="020B0604020202020204" pitchFamily="34" charset="0"/>
              <a:buChar char="•"/>
            </a:pPr>
            <a:r>
              <a:rPr lang="en-US" altLang="zh-TW" dirty="0" smtClean="0"/>
              <a:t>weighted constraints are summed over all combinations of </a:t>
            </a:r>
            <a:r>
              <a:rPr lang="en-US" altLang="zh-TW" dirty="0" err="1" smtClean="0"/>
              <a:t>i</a:t>
            </a:r>
            <a:r>
              <a:rPr lang="en-US" altLang="zh-TW" dirty="0" smtClean="0"/>
              <a:t> and j in the network. </a:t>
            </a:r>
          </a:p>
          <a:p>
            <a:pPr marL="285750" indent="-285750">
              <a:buFont typeface="Arial" panose="020B0604020202020204" pitchFamily="34" charset="0"/>
              <a:buChar char="•"/>
            </a:pPr>
            <a:r>
              <a:rPr lang="en-US" altLang="zh-TW" dirty="0" smtClean="0"/>
              <a:t>The result is the AMI</a:t>
            </a:r>
            <a:endParaRPr lang="zh-TW" altLang="en-US" dirty="0"/>
          </a:p>
        </p:txBody>
      </p:sp>
      <p:sp>
        <p:nvSpPr>
          <p:cNvPr id="29" name="弧形向右箭號 28"/>
          <p:cNvSpPr/>
          <p:nvPr/>
        </p:nvSpPr>
        <p:spPr>
          <a:xfrm flipH="1">
            <a:off x="3648456" y="4406895"/>
            <a:ext cx="512077" cy="1868203"/>
          </a:xfrm>
          <a:prstGeom prst="curvedRightArrow">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30" name="圖片 29"/>
          <p:cNvPicPr>
            <a:picLocks noChangeAspect="1"/>
          </p:cNvPicPr>
          <p:nvPr/>
        </p:nvPicPr>
        <p:blipFill>
          <a:blip r:embed="rId11"/>
          <a:stretch>
            <a:fillRect/>
          </a:stretch>
        </p:blipFill>
        <p:spPr>
          <a:xfrm>
            <a:off x="7260336" y="5302308"/>
            <a:ext cx="3622206" cy="1304943"/>
          </a:xfrm>
          <a:prstGeom prst="rect">
            <a:avLst/>
          </a:prstGeom>
        </p:spPr>
      </p:pic>
    </p:spTree>
    <p:extLst>
      <p:ext uri="{BB962C8B-B14F-4D97-AF65-F5344CB8AC3E}">
        <p14:creationId xmlns:p14="http://schemas.microsoft.com/office/powerpoint/2010/main" val="1408595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755" y="367625"/>
            <a:ext cx="5770362" cy="523220"/>
          </a:xfrm>
          <a:prstGeom prst="rect">
            <a:avLst/>
          </a:prstGeom>
        </p:spPr>
        <p:txBody>
          <a:bodyPr wrap="none">
            <a:spAutoFit/>
          </a:bodyPr>
          <a:lstStyle/>
          <a:p>
            <a:r>
              <a:rPr lang="en-US" altLang="zh-TW" sz="2800" dirty="0"/>
              <a:t>The average mutual </a:t>
            </a:r>
            <a:r>
              <a:rPr lang="en-US" altLang="zh-TW" sz="2800" dirty="0" smtClean="0"/>
              <a:t>information</a:t>
            </a:r>
            <a:r>
              <a:rPr lang="zh-TW" altLang="en-US" sz="2800" dirty="0" smtClean="0"/>
              <a:t> </a:t>
            </a:r>
            <a:r>
              <a:rPr lang="en-US" altLang="zh-TW" sz="2800" dirty="0" smtClean="0"/>
              <a:t>(AMI)</a:t>
            </a:r>
            <a:endParaRPr lang="zh-TW" altLang="en-US" sz="2800" dirty="0"/>
          </a:p>
        </p:txBody>
      </p:sp>
      <p:sp>
        <p:nvSpPr>
          <p:cNvPr id="3" name="矩形 2"/>
          <p:cNvSpPr/>
          <p:nvPr/>
        </p:nvSpPr>
        <p:spPr>
          <a:xfrm>
            <a:off x="259755" y="1048942"/>
            <a:ext cx="1789914" cy="369332"/>
          </a:xfrm>
          <a:prstGeom prst="rect">
            <a:avLst/>
          </a:prstGeom>
        </p:spPr>
        <p:txBody>
          <a:bodyPr wrap="none">
            <a:spAutoFit/>
          </a:bodyPr>
          <a:lstStyle/>
          <a:p>
            <a:pPr marL="285750" indent="-285750">
              <a:buFont typeface="Arial" panose="020B0604020202020204" pitchFamily="34" charset="0"/>
              <a:buChar char="•"/>
            </a:pPr>
            <a:r>
              <a:rPr lang="en-US" altLang="zh-TW" dirty="0" smtClean="0"/>
              <a:t>Interpretation</a:t>
            </a:r>
            <a:endParaRPr lang="zh-TW" altLang="en-US" dirty="0"/>
          </a:p>
        </p:txBody>
      </p:sp>
      <p:sp>
        <p:nvSpPr>
          <p:cNvPr id="5" name="矩形 4"/>
          <p:cNvSpPr/>
          <p:nvPr/>
        </p:nvSpPr>
        <p:spPr>
          <a:xfrm>
            <a:off x="2706024" y="1576371"/>
            <a:ext cx="7610158" cy="1754326"/>
          </a:xfrm>
          <a:prstGeom prst="rect">
            <a:avLst/>
          </a:prstGeom>
        </p:spPr>
        <p:txBody>
          <a:bodyPr wrap="square">
            <a:spAutoFit/>
          </a:bodyPr>
          <a:lstStyle/>
          <a:p>
            <a:r>
              <a:rPr lang="en-US" altLang="zh-TW" dirty="0"/>
              <a:t>Rutledge et al. (1976) </a:t>
            </a:r>
            <a:endParaRPr lang="en-US" altLang="zh-TW" dirty="0" smtClean="0"/>
          </a:p>
          <a:p>
            <a:pPr marL="285750" indent="-285750">
              <a:buFont typeface="Arial" panose="020B0604020202020204" pitchFamily="34" charset="0"/>
              <a:buChar char="•"/>
            </a:pPr>
            <a:r>
              <a:rPr lang="en-US" altLang="zh-TW" dirty="0" smtClean="0"/>
              <a:t>defined </a:t>
            </a:r>
            <a:r>
              <a:rPr lang="en-US" altLang="zh-TW" dirty="0"/>
              <a:t>the statistical </a:t>
            </a:r>
            <a:r>
              <a:rPr lang="en-US" altLang="zh-TW" dirty="0" smtClean="0"/>
              <a:t>uncertainty (HR) </a:t>
            </a:r>
            <a:r>
              <a:rPr lang="en-US" altLang="zh-TW" dirty="0"/>
              <a:t>as an upper bound on the </a:t>
            </a:r>
            <a:r>
              <a:rPr lang="en-US" altLang="zh-TW" dirty="0" smtClean="0"/>
              <a:t>AMI. </a:t>
            </a:r>
          </a:p>
          <a:p>
            <a:pPr marL="285750" indent="-285750">
              <a:buFont typeface="Arial" panose="020B0604020202020204" pitchFamily="34" charset="0"/>
              <a:buChar char="•"/>
            </a:pPr>
            <a:r>
              <a:rPr lang="en-US" altLang="zh-TW" dirty="0" smtClean="0"/>
              <a:t>defined the HR – AMI = DR, the </a:t>
            </a:r>
            <a:r>
              <a:rPr lang="en-US" altLang="zh-TW" dirty="0"/>
              <a:t>conditional </a:t>
            </a:r>
            <a:r>
              <a:rPr lang="en-US" altLang="zh-TW" dirty="0" smtClean="0"/>
              <a:t>uncertainty</a:t>
            </a:r>
          </a:p>
          <a:p>
            <a:pPr marL="285750" indent="-285750">
              <a:buFont typeface="Arial" panose="020B0604020202020204" pitchFamily="34" charset="0"/>
              <a:buChar char="•"/>
            </a:pPr>
            <a:r>
              <a:rPr lang="en-US" altLang="zh-TW" dirty="0"/>
              <a:t>As the AMI </a:t>
            </a:r>
            <a:r>
              <a:rPr lang="en-US" altLang="zh-TW" dirty="0" smtClean="0"/>
              <a:t>falls(= less constraints)  </a:t>
            </a:r>
            <a:r>
              <a:rPr lang="en-US" altLang="zh-TW" dirty="0"/>
              <a:t>in a system with increasing ‘choice’ (i.e. web-like </a:t>
            </a:r>
            <a:r>
              <a:rPr lang="en-US" altLang="zh-TW" dirty="0" smtClean="0"/>
              <a:t>structure; mature; complex structure), the </a:t>
            </a:r>
            <a:r>
              <a:rPr lang="en-US" altLang="zh-TW" dirty="0"/>
              <a:t>stability </a:t>
            </a:r>
            <a:r>
              <a:rPr lang="en-US" altLang="zh-TW" dirty="0" smtClean="0"/>
              <a:t>(DR) </a:t>
            </a:r>
            <a:r>
              <a:rPr lang="en-US" altLang="zh-TW" dirty="0"/>
              <a:t>has </a:t>
            </a:r>
            <a:r>
              <a:rPr lang="en-US" altLang="zh-TW" dirty="0" smtClean="0"/>
              <a:t>increased</a:t>
            </a:r>
            <a:endParaRPr lang="zh-TW" altLang="en-US" dirty="0"/>
          </a:p>
        </p:txBody>
      </p:sp>
      <p:pic>
        <p:nvPicPr>
          <p:cNvPr id="6" name="圖片 5"/>
          <p:cNvPicPr>
            <a:picLocks noChangeAspect="1"/>
          </p:cNvPicPr>
          <p:nvPr/>
        </p:nvPicPr>
        <p:blipFill>
          <a:blip r:embed="rId2"/>
          <a:stretch>
            <a:fillRect/>
          </a:stretch>
        </p:blipFill>
        <p:spPr>
          <a:xfrm>
            <a:off x="259755" y="1576371"/>
            <a:ext cx="2236557" cy="1144285"/>
          </a:xfrm>
          <a:prstGeom prst="rect">
            <a:avLst/>
          </a:prstGeom>
        </p:spPr>
      </p:pic>
      <p:sp>
        <p:nvSpPr>
          <p:cNvPr id="9" name="矩形 8"/>
          <p:cNvSpPr/>
          <p:nvPr/>
        </p:nvSpPr>
        <p:spPr>
          <a:xfrm>
            <a:off x="6247822" y="1913345"/>
            <a:ext cx="418154" cy="24938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5371473" y="1506420"/>
            <a:ext cx="5590954" cy="369332"/>
          </a:xfrm>
          <a:prstGeom prst="rect">
            <a:avLst/>
          </a:prstGeom>
        </p:spPr>
        <p:txBody>
          <a:bodyPr wrap="none">
            <a:spAutoFit/>
          </a:bodyPr>
          <a:lstStyle/>
          <a:p>
            <a:r>
              <a:rPr lang="en-US" altLang="zh-TW" dirty="0" smtClean="0">
                <a:solidFill>
                  <a:schemeClr val="accent1"/>
                </a:solidFill>
              </a:rPr>
              <a:t>Diversity,</a:t>
            </a:r>
            <a:r>
              <a:rPr lang="en-US" altLang="zh-TW" dirty="0">
                <a:solidFill>
                  <a:schemeClr val="accent1"/>
                </a:solidFill>
              </a:rPr>
              <a:t> the effective number of choices for energy flow</a:t>
            </a:r>
            <a:r>
              <a:rPr lang="en-US" altLang="zh-TW" dirty="0" smtClean="0">
                <a:solidFill>
                  <a:schemeClr val="accent1"/>
                </a:solidFill>
              </a:rPr>
              <a:t> </a:t>
            </a:r>
            <a:endParaRPr lang="zh-TW" altLang="en-US" dirty="0">
              <a:solidFill>
                <a:schemeClr val="accent1"/>
              </a:solidFill>
            </a:endParaRPr>
          </a:p>
        </p:txBody>
      </p:sp>
      <p:sp>
        <p:nvSpPr>
          <p:cNvPr id="12" name="矩形 11"/>
          <p:cNvSpPr/>
          <p:nvPr/>
        </p:nvSpPr>
        <p:spPr>
          <a:xfrm>
            <a:off x="2706024" y="3314518"/>
            <a:ext cx="9254328" cy="923330"/>
          </a:xfrm>
          <a:prstGeom prst="rect">
            <a:avLst/>
          </a:prstGeom>
        </p:spPr>
        <p:txBody>
          <a:bodyPr wrap="square">
            <a:spAutoFit/>
          </a:bodyPr>
          <a:lstStyle/>
          <a:p>
            <a:r>
              <a:rPr lang="en-US" altLang="zh-TW" dirty="0" err="1" smtClean="0"/>
              <a:t>Ulanowicz</a:t>
            </a:r>
            <a:r>
              <a:rPr lang="en-US" altLang="zh-TW" dirty="0" smtClean="0"/>
              <a:t> </a:t>
            </a:r>
            <a:r>
              <a:rPr lang="en-US" altLang="zh-TW" dirty="0"/>
              <a:t>(1980, 1986, 1997) </a:t>
            </a:r>
            <a:endParaRPr lang="en-US" altLang="zh-TW" dirty="0" smtClean="0"/>
          </a:p>
          <a:p>
            <a:pPr marL="285750" indent="-285750">
              <a:buFont typeface="Arial" panose="020B0604020202020204" pitchFamily="34" charset="0"/>
              <a:buChar char="•"/>
            </a:pPr>
            <a:r>
              <a:rPr lang="en-US" altLang="zh-TW" dirty="0" smtClean="0"/>
              <a:t>held </a:t>
            </a:r>
            <a:r>
              <a:rPr lang="en-US" altLang="zh-TW" dirty="0"/>
              <a:t>the opposite </a:t>
            </a:r>
            <a:r>
              <a:rPr lang="en-US" altLang="zh-TW" dirty="0" smtClean="0"/>
              <a:t>view: the </a:t>
            </a:r>
            <a:r>
              <a:rPr lang="en-US" altLang="zh-TW" dirty="0"/>
              <a:t>AMI should increase with </a:t>
            </a:r>
            <a:r>
              <a:rPr lang="en-US" altLang="zh-TW" dirty="0" smtClean="0"/>
              <a:t>development</a:t>
            </a:r>
          </a:p>
          <a:p>
            <a:pPr marL="285750" indent="-285750">
              <a:buFont typeface="Arial" panose="020B0604020202020204" pitchFamily="34" charset="0"/>
              <a:buChar char="•"/>
            </a:pPr>
            <a:r>
              <a:rPr lang="en-US" altLang="zh-TW" dirty="0" smtClean="0"/>
              <a:t>AMI would </a:t>
            </a:r>
            <a:r>
              <a:rPr lang="en-US" altLang="zh-TW" dirty="0"/>
              <a:t>indicate a refining of the network to distinctly constrained flow patterns.</a:t>
            </a:r>
            <a:endParaRPr lang="zh-TW" altLang="en-US" dirty="0"/>
          </a:p>
        </p:txBody>
      </p:sp>
    </p:spTree>
    <p:extLst>
      <p:ext uri="{BB962C8B-B14F-4D97-AF65-F5344CB8AC3E}">
        <p14:creationId xmlns:p14="http://schemas.microsoft.com/office/powerpoint/2010/main" val="148408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552090" y="586596"/>
            <a:ext cx="9868619" cy="2862322"/>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BAC = 30% TOU</a:t>
            </a:r>
            <a:r>
              <a:rPr lang="zh-TW" altLang="en-US" dirty="0" smtClean="0"/>
              <a:t> </a:t>
            </a:r>
            <a:r>
              <a:rPr lang="en-US" altLang="zh-TW" dirty="0" smtClean="0"/>
              <a:t>(ref)</a:t>
            </a:r>
          </a:p>
          <a:p>
            <a:pPr marL="742950" lvl="1" indent="-285750">
              <a:buFont typeface="Arial" panose="020B0604020202020204" pitchFamily="34" charset="0"/>
              <a:buChar char="•"/>
            </a:pPr>
            <a:r>
              <a:rPr lang="zh-TW" altLang="en-US" dirty="0" smtClean="0"/>
              <a:t>以</a:t>
            </a:r>
            <a:r>
              <a:rPr lang="en-US" altLang="zh-TW" dirty="0" smtClean="0"/>
              <a:t>30%TOU</a:t>
            </a:r>
            <a:r>
              <a:rPr lang="zh-TW" altLang="en-US" dirty="0" smtClean="0"/>
              <a:t>的結果跟</a:t>
            </a:r>
            <a:r>
              <a:rPr lang="en-US" altLang="zh-TW" dirty="0" smtClean="0"/>
              <a:t>DOU</a:t>
            </a:r>
            <a:r>
              <a:rPr lang="zh-TW" altLang="en-US" dirty="0" smtClean="0"/>
              <a:t>比較</a:t>
            </a:r>
            <a:r>
              <a:rPr lang="en-US" altLang="zh-TW" dirty="0" smtClean="0"/>
              <a:t>(</a:t>
            </a:r>
            <a:r>
              <a:rPr lang="zh-TW" altLang="en-US" dirty="0" smtClean="0"/>
              <a:t>大約</a:t>
            </a:r>
            <a:r>
              <a:rPr lang="en-US" altLang="zh-TW" dirty="0" smtClean="0"/>
              <a:t>=20-25%)</a:t>
            </a:r>
          </a:p>
          <a:p>
            <a:pPr marL="742950" lvl="1" indent="-285750">
              <a:buFont typeface="Arial" panose="020B0604020202020204" pitchFamily="34" charset="0"/>
              <a:buChar char="•"/>
            </a:pPr>
            <a:r>
              <a:rPr lang="en-US" altLang="zh-TW" dirty="0" smtClean="0"/>
              <a:t>if BAC=DOU?</a:t>
            </a:r>
          </a:p>
          <a:p>
            <a:pPr marL="285750" indent="-285750">
              <a:buFont typeface="Arial" panose="020B0604020202020204" pitchFamily="34" charset="0"/>
              <a:buChar char="•"/>
            </a:pPr>
            <a:r>
              <a:rPr lang="zh-TW" altLang="en-US" dirty="0" smtClean="0"/>
              <a:t>把我們的</a:t>
            </a:r>
            <a:r>
              <a:rPr lang="en-US" altLang="zh-TW" dirty="0" smtClean="0"/>
              <a:t>TOU%</a:t>
            </a:r>
            <a:r>
              <a:rPr lang="zh-TW" altLang="en-US" dirty="0" smtClean="0"/>
              <a:t> * </a:t>
            </a:r>
            <a:r>
              <a:rPr lang="en-US" altLang="zh-TW" dirty="0" smtClean="0"/>
              <a:t>huh </a:t>
            </a:r>
            <a:r>
              <a:rPr lang="zh-TW" altLang="en-US" dirty="0" smtClean="0"/>
              <a:t>的</a:t>
            </a:r>
            <a:r>
              <a:rPr lang="en-US" altLang="zh-TW" dirty="0" smtClean="0"/>
              <a:t>sedimentation rate</a:t>
            </a:r>
            <a:r>
              <a:rPr lang="zh-TW" altLang="en-US" dirty="0" smtClean="0"/>
              <a:t> </a:t>
            </a:r>
            <a:r>
              <a:rPr lang="en-US" altLang="zh-TW" dirty="0" smtClean="0"/>
              <a:t>=</a:t>
            </a:r>
            <a:r>
              <a:rPr lang="zh-TW" altLang="en-US" dirty="0" smtClean="0"/>
              <a:t> </a:t>
            </a:r>
            <a:r>
              <a:rPr lang="en-US" altLang="zh-TW" dirty="0" smtClean="0"/>
              <a:t>OC</a:t>
            </a:r>
            <a:r>
              <a:rPr lang="zh-TW" altLang="en-US" dirty="0" smtClean="0"/>
              <a:t> </a:t>
            </a:r>
            <a:r>
              <a:rPr lang="en-US" altLang="zh-TW" dirty="0" smtClean="0"/>
              <a:t>content -&gt;</a:t>
            </a:r>
            <a:r>
              <a:rPr lang="zh-TW" altLang="en-US" dirty="0" smtClean="0"/>
              <a:t> 跟</a:t>
            </a:r>
            <a:r>
              <a:rPr lang="en-US" altLang="zh-TW" dirty="0" smtClean="0"/>
              <a:t>model </a:t>
            </a:r>
            <a:r>
              <a:rPr lang="zh-TW" altLang="en-US" dirty="0" smtClean="0"/>
              <a:t>的值比較</a:t>
            </a:r>
            <a:endParaRPr lang="en-US" altLang="zh-TW" dirty="0" smtClean="0"/>
          </a:p>
          <a:p>
            <a:pPr marL="742950" lvl="1" indent="-285750">
              <a:buFont typeface="Arial" panose="020B0604020202020204" pitchFamily="34" charset="0"/>
              <a:buChar char="•"/>
            </a:pPr>
            <a:endParaRPr lang="en-US" altLang="zh-TW" dirty="0" smtClean="0"/>
          </a:p>
          <a:p>
            <a:pPr marL="742950" lvl="1"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en-US" dirty="0"/>
              <a:t>不設</a:t>
            </a:r>
            <a:r>
              <a:rPr lang="en-US" altLang="zh-TW" dirty="0" smtClean="0"/>
              <a:t>POC</a:t>
            </a:r>
            <a:r>
              <a:rPr lang="zh-TW" altLang="en-US" dirty="0" smtClean="0"/>
              <a:t>的上限</a:t>
            </a:r>
            <a:r>
              <a:rPr lang="en-US" altLang="zh-TW" dirty="0" smtClean="0"/>
              <a:t>(</a:t>
            </a:r>
            <a:r>
              <a:rPr lang="zh-TW" altLang="en-US" dirty="0" smtClean="0"/>
              <a:t>直接讓</a:t>
            </a:r>
            <a:r>
              <a:rPr lang="en-US" altLang="zh-TW" dirty="0" smtClean="0"/>
              <a:t>model</a:t>
            </a:r>
            <a:r>
              <a:rPr lang="zh-TW" altLang="en-US" dirty="0" smtClean="0"/>
              <a:t>決定</a:t>
            </a:r>
            <a:r>
              <a:rPr lang="en-US" altLang="zh-TW" dirty="0" smtClean="0"/>
              <a:t>)</a:t>
            </a:r>
          </a:p>
          <a:p>
            <a:pPr marL="742950" lvl="1" indent="-285750">
              <a:buFont typeface="Arial" panose="020B0604020202020204" pitchFamily="34" charset="0"/>
              <a:buChar char="•"/>
            </a:pPr>
            <a:r>
              <a:rPr lang="zh-TW" altLang="en-US" dirty="0" smtClean="0"/>
              <a:t>反證</a:t>
            </a:r>
            <a:r>
              <a:rPr lang="en-US" altLang="zh-TW" dirty="0" smtClean="0"/>
              <a:t>sediment trap</a:t>
            </a:r>
            <a:r>
              <a:rPr lang="zh-TW" altLang="en-US" dirty="0" smtClean="0"/>
              <a:t>的</a:t>
            </a:r>
            <a:r>
              <a:rPr lang="en-US" altLang="zh-TW" dirty="0" smtClean="0"/>
              <a:t>flux</a:t>
            </a:r>
            <a:r>
              <a:rPr lang="zh-TW" altLang="en-US" dirty="0" smtClean="0"/>
              <a:t>是不是有問題</a:t>
            </a:r>
            <a:r>
              <a:rPr lang="en-US" altLang="zh-TW" dirty="0" smtClean="0"/>
              <a:t>?</a:t>
            </a:r>
          </a:p>
          <a:p>
            <a:pPr marL="742950" lvl="1" indent="-285750">
              <a:buFont typeface="Arial" panose="020B0604020202020204" pitchFamily="34" charset="0"/>
              <a:buChar char="•"/>
            </a:pPr>
            <a:r>
              <a:rPr lang="en-US" altLang="zh-TW" dirty="0" smtClean="0"/>
              <a:t>Sedimentation rate</a:t>
            </a:r>
            <a:r>
              <a:rPr lang="zh-TW" altLang="en-US" dirty="0" smtClean="0"/>
              <a:t> </a:t>
            </a:r>
            <a:r>
              <a:rPr lang="en-US" altLang="zh-TW" dirty="0" smtClean="0"/>
              <a:t>:</a:t>
            </a:r>
            <a:r>
              <a:rPr lang="zh-TW" altLang="en-US" dirty="0" smtClean="0"/>
              <a:t> 維持</a:t>
            </a:r>
            <a:endParaRPr lang="en-US" altLang="zh-TW" dirty="0" smtClean="0"/>
          </a:p>
          <a:p>
            <a:pPr marL="285750" indent="-285750">
              <a:buFont typeface="Arial" panose="020B0604020202020204" pitchFamily="34" charset="0"/>
              <a:buChar char="•"/>
            </a:pPr>
            <a:r>
              <a:rPr lang="en-US" altLang="zh-TW" dirty="0" smtClean="0"/>
              <a:t>!</a:t>
            </a:r>
            <a:r>
              <a:rPr lang="zh-TW" altLang="en-US" dirty="0" smtClean="0"/>
              <a:t> </a:t>
            </a:r>
            <a:r>
              <a:rPr lang="en-US" altLang="zh-TW" dirty="0" smtClean="0"/>
              <a:t>Check the part of POC part! 20220311</a:t>
            </a:r>
            <a:endParaRPr lang="zh-TW" altLang="en-US" dirty="0"/>
          </a:p>
        </p:txBody>
      </p:sp>
    </p:spTree>
    <p:extLst>
      <p:ext uri="{BB962C8B-B14F-4D97-AF65-F5344CB8AC3E}">
        <p14:creationId xmlns:p14="http://schemas.microsoft.com/office/powerpoint/2010/main" val="282785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5751" y="400466"/>
            <a:ext cx="2547044" cy="523220"/>
          </a:xfrm>
          <a:prstGeom prst="rect">
            <a:avLst/>
          </a:prstGeom>
        </p:spPr>
        <p:txBody>
          <a:bodyPr wrap="none">
            <a:spAutoFit/>
          </a:bodyPr>
          <a:lstStyle/>
          <a:p>
            <a:r>
              <a:rPr lang="en-US" altLang="zh-TW" sz="2800" dirty="0" smtClean="0"/>
              <a:t>Network Indices</a:t>
            </a:r>
          </a:p>
        </p:txBody>
      </p:sp>
      <p:sp>
        <p:nvSpPr>
          <p:cNvPr id="8" name="矩形 7"/>
          <p:cNvSpPr/>
          <p:nvPr/>
        </p:nvSpPr>
        <p:spPr>
          <a:xfrm>
            <a:off x="787879" y="1103900"/>
            <a:ext cx="10961298" cy="2585323"/>
          </a:xfrm>
          <a:prstGeom prst="rect">
            <a:avLst/>
          </a:prstGeom>
        </p:spPr>
        <p:txBody>
          <a:bodyPr wrap="square">
            <a:spAutoFit/>
          </a:bodyPr>
          <a:lstStyle/>
          <a:p>
            <a:pPr marL="285750" indent="-285750">
              <a:buFont typeface="Arial" panose="020B0604020202020204" pitchFamily="34" charset="0"/>
              <a:buChar char="•"/>
            </a:pPr>
            <a:r>
              <a:rPr lang="en-US" altLang="zh-TW" dirty="0" smtClean="0"/>
              <a:t>To better understand the structural properties and transformations that occur in ecosystems from the micro- to the macro-</a:t>
            </a:r>
            <a:r>
              <a:rPr lang="en-US" altLang="zh-TW" dirty="0" err="1" smtClean="0"/>
              <a:t>scopic</a:t>
            </a:r>
            <a:r>
              <a:rPr lang="en-US" altLang="zh-TW" dirty="0" smtClean="0"/>
              <a:t> level</a:t>
            </a:r>
          </a:p>
          <a:p>
            <a:pPr marL="285750" indent="-285750">
              <a:buFont typeface="Arial" panose="020B0604020202020204" pitchFamily="34" charset="0"/>
              <a:buChar char="•"/>
            </a:pPr>
            <a:r>
              <a:rPr lang="en-US" altLang="zh-TW" dirty="0" smtClean="0"/>
              <a:t>A robust estimators of food web functioning, even in the face of inherent uncertainty in the exact value of food web flows</a:t>
            </a:r>
          </a:p>
          <a:p>
            <a:pPr marL="285750" indent="-285750">
              <a:buFont typeface="Arial" panose="020B0604020202020204" pitchFamily="34" charset="0"/>
              <a:buChar char="•"/>
            </a:pPr>
            <a:r>
              <a:rPr lang="en-US" altLang="zh-TW" dirty="0" smtClean="0"/>
              <a:t>The R-package </a:t>
            </a:r>
            <a:r>
              <a:rPr lang="en-US" altLang="zh-TW" dirty="0" err="1" smtClean="0"/>
              <a:t>NetIndices</a:t>
            </a:r>
            <a:r>
              <a:rPr lang="en-US" altLang="zh-TW" dirty="0" smtClean="0"/>
              <a:t> (</a:t>
            </a:r>
            <a:r>
              <a:rPr lang="en-US" altLang="zh-TW" dirty="0" err="1" smtClean="0"/>
              <a:t>Kones</a:t>
            </a:r>
            <a:r>
              <a:rPr lang="en-US" altLang="zh-TW" dirty="0" smtClean="0"/>
              <a:t>, </a:t>
            </a:r>
            <a:r>
              <a:rPr lang="en-US" altLang="zh-TW" dirty="0" err="1" smtClean="0"/>
              <a:t>Soetaert</a:t>
            </a:r>
            <a:r>
              <a:rPr lang="en-US" altLang="zh-TW" dirty="0" smtClean="0"/>
              <a:t> &amp; van </a:t>
            </a:r>
            <a:r>
              <a:rPr lang="en-US" altLang="zh-TW" dirty="0" err="1" smtClean="0"/>
              <a:t>Oevelen</a:t>
            </a:r>
            <a:r>
              <a:rPr lang="en-US" altLang="zh-TW" dirty="0" smtClean="0"/>
              <a:t>, 2009) can be used to estimate network indices</a:t>
            </a:r>
          </a:p>
          <a:p>
            <a:endParaRPr lang="en-US" altLang="zh-TW" b="0" i="0" dirty="0" smtClean="0">
              <a:solidFill>
                <a:srgbClr val="111111"/>
              </a:solidFill>
              <a:effectLst/>
            </a:endParaRPr>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a:p>
          <a:p>
            <a:pPr marL="742950" lvl="1"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369986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5751" y="400466"/>
            <a:ext cx="6179256" cy="523220"/>
          </a:xfrm>
          <a:prstGeom prst="rect">
            <a:avLst/>
          </a:prstGeom>
        </p:spPr>
        <p:txBody>
          <a:bodyPr wrap="none">
            <a:spAutoFit/>
          </a:bodyPr>
          <a:lstStyle/>
          <a:p>
            <a:r>
              <a:rPr lang="en-US" altLang="zh-TW" sz="2800" dirty="0" smtClean="0"/>
              <a:t>General idea to calculate network indices</a:t>
            </a:r>
          </a:p>
        </p:txBody>
      </p:sp>
      <p:sp>
        <p:nvSpPr>
          <p:cNvPr id="8" name="矩形 7"/>
          <p:cNvSpPr/>
          <p:nvPr/>
        </p:nvSpPr>
        <p:spPr>
          <a:xfrm>
            <a:off x="787879" y="1103900"/>
            <a:ext cx="10961298" cy="3970318"/>
          </a:xfrm>
          <a:prstGeom prst="rect">
            <a:avLst/>
          </a:prstGeom>
        </p:spPr>
        <p:txBody>
          <a:bodyPr wrap="square">
            <a:spAutoFit/>
          </a:bodyPr>
          <a:lstStyle/>
          <a:p>
            <a:pPr marL="342900" indent="-342900">
              <a:buFont typeface="+mj-lt"/>
              <a:buAutoNum type="arabicPeriod"/>
            </a:pPr>
            <a:r>
              <a:rPr lang="en-US" altLang="zh-TW" dirty="0" smtClean="0"/>
              <a:t>Get solutions of flows value in the food web</a:t>
            </a:r>
          </a:p>
          <a:p>
            <a:pPr marL="342900" indent="-342900">
              <a:buFont typeface="+mj-lt"/>
              <a:buAutoNum type="arabicPeriod"/>
            </a:pPr>
            <a:r>
              <a:rPr lang="en-US" altLang="zh-TW" dirty="0" smtClean="0"/>
              <a:t>Turn it into a matrix in the form:</a:t>
            </a:r>
          </a:p>
          <a:p>
            <a:pPr marL="800100" lvl="1" indent="-342900">
              <a:buFont typeface="Arial" panose="020B0604020202020204" pitchFamily="34" charset="0"/>
              <a:buChar char="•"/>
            </a:pPr>
            <a:r>
              <a:rPr lang="en-US" altLang="zh-TW" dirty="0" smtClean="0"/>
              <a:t>Flow: </a:t>
            </a:r>
            <a:r>
              <a:rPr lang="en-US" altLang="zh-TW" dirty="0" err="1" smtClean="0"/>
              <a:t>i</a:t>
            </a:r>
            <a:r>
              <a:rPr lang="zh-TW" altLang="en-US" dirty="0" smtClean="0"/>
              <a:t> → </a:t>
            </a:r>
            <a:r>
              <a:rPr lang="en-US" altLang="zh-TW" dirty="0" smtClean="0"/>
              <a:t>j </a:t>
            </a:r>
          </a:p>
          <a:p>
            <a:pPr marL="1257300" lvl="2" indent="-342900">
              <a:buFont typeface="Arial" panose="020B0604020202020204" pitchFamily="34" charset="0"/>
              <a:buChar char="•"/>
            </a:pPr>
            <a:r>
              <a:rPr lang="en-US" altLang="zh-TW" dirty="0" smtClean="0"/>
              <a:t>predefined</a:t>
            </a:r>
          </a:p>
          <a:p>
            <a:pPr marL="800100" lvl="1" indent="-342900">
              <a:buFont typeface="Arial" panose="020B0604020202020204" pitchFamily="34" charset="0"/>
              <a:buChar char="•"/>
            </a:pPr>
            <a:r>
              <a:rPr lang="en-US" altLang="zh-TW" dirty="0" smtClean="0"/>
              <a:t>With a value (or 0 = no flow)</a:t>
            </a:r>
          </a:p>
          <a:p>
            <a:pPr marL="1257300" lvl="2" indent="-342900">
              <a:buFont typeface="Arial" panose="020B0604020202020204" pitchFamily="34" charset="0"/>
              <a:buChar char="•"/>
            </a:pPr>
            <a:r>
              <a:rPr lang="en-US" altLang="zh-TW" dirty="0" smtClean="0"/>
              <a:t>Solutions from Parsimonious/LA </a:t>
            </a:r>
          </a:p>
          <a:p>
            <a:pPr marL="342900" indent="-342900">
              <a:buFont typeface="+mj-lt"/>
              <a:buAutoNum type="arabicPeriod"/>
            </a:pPr>
            <a:r>
              <a:rPr lang="en-US" altLang="zh-TW" dirty="0" smtClean="0"/>
              <a:t>Define some compartment as:</a:t>
            </a:r>
          </a:p>
          <a:p>
            <a:pPr marL="800100" lvl="1" indent="-342900">
              <a:buFont typeface="Arial" panose="020B0604020202020204" pitchFamily="34" charset="0"/>
              <a:buChar char="•"/>
            </a:pPr>
            <a:r>
              <a:rPr lang="en-US" altLang="zh-TW" dirty="0" smtClean="0"/>
              <a:t>Import</a:t>
            </a:r>
          </a:p>
          <a:p>
            <a:pPr marL="800100" lvl="1" indent="-342900">
              <a:buFont typeface="Arial" panose="020B0604020202020204" pitchFamily="34" charset="0"/>
              <a:buChar char="•"/>
            </a:pPr>
            <a:r>
              <a:rPr lang="en-US" altLang="zh-TW" dirty="0" smtClean="0"/>
              <a:t>Export/ Dissipation: export(=usable, e.g. OC); dissipation(=unusable, e.g. IC)</a:t>
            </a:r>
          </a:p>
          <a:p>
            <a:pPr marL="800100" lvl="1" indent="-342900">
              <a:buFont typeface="Arial" panose="020B0604020202020204" pitchFamily="34" charset="0"/>
              <a:buChar char="•"/>
            </a:pPr>
            <a:r>
              <a:rPr lang="en-US" altLang="zh-TW" dirty="0" smtClean="0"/>
              <a:t>Dead</a:t>
            </a:r>
          </a:p>
          <a:p>
            <a:pPr lvl="1"/>
            <a:r>
              <a:rPr lang="zh-TW" altLang="en-US" dirty="0"/>
              <a:t>！  </a:t>
            </a:r>
            <a:r>
              <a:rPr lang="en-US" altLang="zh-TW" dirty="0" smtClean="0"/>
              <a:t>These </a:t>
            </a:r>
            <a:r>
              <a:rPr lang="en-US" altLang="zh-TW" dirty="0"/>
              <a:t>external compartments which function as </a:t>
            </a:r>
            <a:r>
              <a:rPr lang="en-US" altLang="zh-TW" dirty="0" smtClean="0"/>
              <a:t>in/output </a:t>
            </a:r>
            <a:r>
              <a:rPr lang="en-US" altLang="zh-TW" dirty="0"/>
              <a:t>for </a:t>
            </a:r>
            <a:r>
              <a:rPr lang="en-US" altLang="zh-TW" dirty="0" smtClean="0"/>
              <a:t>the </a:t>
            </a:r>
            <a:r>
              <a:rPr lang="en-US" altLang="zh-TW" dirty="0"/>
              <a:t>food web, are often big and vague compartments that are not </a:t>
            </a:r>
            <a:r>
              <a:rPr lang="en-US" altLang="zh-TW" dirty="0" smtClean="0"/>
              <a:t>quantified</a:t>
            </a:r>
          </a:p>
          <a:p>
            <a:pPr marL="342900" indent="-342900">
              <a:buFont typeface="+mj-lt"/>
              <a:buAutoNum type="arabicPeriod"/>
            </a:pPr>
            <a:r>
              <a:rPr lang="en-US" altLang="zh-TW" dirty="0" smtClean="0"/>
              <a:t>Select which index to calculate</a:t>
            </a:r>
          </a:p>
          <a:p>
            <a:pPr marL="342900" indent="-342900">
              <a:buFont typeface="+mj-lt"/>
              <a:buAutoNum type="arabicPeriod"/>
            </a:pPr>
            <a:r>
              <a:rPr lang="en-US" altLang="zh-TW" dirty="0" smtClean="0"/>
              <a:t>The R-package </a:t>
            </a:r>
            <a:r>
              <a:rPr lang="en-US" altLang="zh-TW" dirty="0" err="1" smtClean="0"/>
              <a:t>NetIndices</a:t>
            </a:r>
            <a:r>
              <a:rPr lang="en-US" altLang="zh-TW" dirty="0" smtClean="0"/>
              <a:t> (</a:t>
            </a:r>
            <a:r>
              <a:rPr lang="en-US" altLang="zh-TW" dirty="0" err="1" smtClean="0"/>
              <a:t>Kones</a:t>
            </a:r>
            <a:r>
              <a:rPr lang="en-US" altLang="zh-TW" dirty="0" smtClean="0"/>
              <a:t>, </a:t>
            </a:r>
            <a:r>
              <a:rPr lang="en-US" altLang="zh-TW" dirty="0" err="1" smtClean="0"/>
              <a:t>Soetaert</a:t>
            </a:r>
            <a:r>
              <a:rPr lang="en-US" altLang="zh-TW" dirty="0" smtClean="0"/>
              <a:t> &amp; van </a:t>
            </a:r>
            <a:r>
              <a:rPr lang="en-US" altLang="zh-TW" dirty="0" err="1" smtClean="0"/>
              <a:t>Oevelen</a:t>
            </a:r>
            <a:r>
              <a:rPr lang="en-US" altLang="zh-TW" dirty="0" smtClean="0"/>
              <a:t>, 2009)</a:t>
            </a:r>
          </a:p>
        </p:txBody>
      </p:sp>
      <p:graphicFrame>
        <p:nvGraphicFramePr>
          <p:cNvPr id="3" name="表格 2"/>
          <p:cNvGraphicFramePr>
            <a:graphicFrameLocks noGrp="1"/>
          </p:cNvGraphicFramePr>
          <p:nvPr>
            <p:extLst>
              <p:ext uri="{D42A27DB-BD31-4B8C-83A1-F6EECF244321}">
                <p14:modId xmlns:p14="http://schemas.microsoft.com/office/powerpoint/2010/main" val="722567802"/>
              </p:ext>
            </p:extLst>
          </p:nvPr>
        </p:nvGraphicFramePr>
        <p:xfrm>
          <a:off x="5572664" y="1349393"/>
          <a:ext cx="5727939" cy="1463040"/>
        </p:xfrm>
        <a:graphic>
          <a:graphicData uri="http://schemas.openxmlformats.org/drawingml/2006/table">
            <a:tbl>
              <a:tblPr firstRow="1" bandRow="1">
                <a:tableStyleId>{5C22544A-7EE6-4342-B048-85BDC9FD1C3A}</a:tableStyleId>
              </a:tblPr>
              <a:tblGrid>
                <a:gridCol w="1681295">
                  <a:extLst>
                    <a:ext uri="{9D8B030D-6E8A-4147-A177-3AD203B41FA5}">
                      <a16:colId xmlns:a16="http://schemas.microsoft.com/office/drawing/2014/main" val="3810044384"/>
                    </a:ext>
                  </a:extLst>
                </a:gridCol>
                <a:gridCol w="1681295">
                  <a:extLst>
                    <a:ext uri="{9D8B030D-6E8A-4147-A177-3AD203B41FA5}">
                      <a16:colId xmlns:a16="http://schemas.microsoft.com/office/drawing/2014/main" val="3872597300"/>
                    </a:ext>
                  </a:extLst>
                </a:gridCol>
                <a:gridCol w="1681295">
                  <a:extLst>
                    <a:ext uri="{9D8B030D-6E8A-4147-A177-3AD203B41FA5}">
                      <a16:colId xmlns:a16="http://schemas.microsoft.com/office/drawing/2014/main" val="2832449498"/>
                    </a:ext>
                  </a:extLst>
                </a:gridCol>
                <a:gridCol w="684054">
                  <a:extLst>
                    <a:ext uri="{9D8B030D-6E8A-4147-A177-3AD203B41FA5}">
                      <a16:colId xmlns:a16="http://schemas.microsoft.com/office/drawing/2014/main" val="364575291"/>
                    </a:ext>
                  </a:extLst>
                </a:gridCol>
              </a:tblGrid>
              <a:tr h="359235">
                <a:tc>
                  <a:txBody>
                    <a:bodyPr/>
                    <a:lstStyle/>
                    <a:p>
                      <a:endParaRPr lang="zh-TW" altLang="en-US" dirty="0"/>
                    </a:p>
                  </a:txBody>
                  <a:tcPr anchor="ctr"/>
                </a:tc>
                <a:tc>
                  <a:txBody>
                    <a:bodyPr/>
                    <a:lstStyle/>
                    <a:p>
                      <a:r>
                        <a:rPr lang="en-US" altLang="zh-TW" dirty="0" smtClean="0"/>
                        <a:t>Compartment</a:t>
                      </a:r>
                      <a:r>
                        <a:rPr lang="en-US" altLang="zh-TW" baseline="0" dirty="0" smtClean="0"/>
                        <a:t> 1</a:t>
                      </a:r>
                      <a:endParaRPr lang="zh-TW" altLang="en-US" dirty="0"/>
                    </a:p>
                  </a:txBody>
                  <a:tcPr anchor="ctr"/>
                </a:tc>
                <a:tc>
                  <a:txBody>
                    <a:bodyPr/>
                    <a:lstStyle/>
                    <a:p>
                      <a:r>
                        <a:rPr lang="en-US" altLang="zh-TW" dirty="0" smtClean="0"/>
                        <a:t>Compartment</a:t>
                      </a:r>
                      <a:r>
                        <a:rPr lang="en-US" altLang="zh-TW" baseline="0" dirty="0" smtClean="0"/>
                        <a:t> 2</a:t>
                      </a:r>
                      <a:endParaRPr lang="zh-TW" altLang="en-US" dirty="0"/>
                    </a:p>
                  </a:txBody>
                  <a:tcPr anchor="ctr"/>
                </a:tc>
                <a:tc>
                  <a:txBody>
                    <a:bodyPr/>
                    <a:lstStyle/>
                    <a:p>
                      <a:r>
                        <a:rPr lang="en-US" altLang="zh-TW" dirty="0" smtClean="0"/>
                        <a:t>…</a:t>
                      </a:r>
                      <a:endParaRPr lang="zh-TW" altLang="en-US" dirty="0"/>
                    </a:p>
                  </a:txBody>
                  <a:tcPr anchor="ctr"/>
                </a:tc>
                <a:extLst>
                  <a:ext uri="{0D108BD9-81ED-4DB2-BD59-A6C34878D82A}">
                    <a16:rowId xmlns:a16="http://schemas.microsoft.com/office/drawing/2014/main" val="3785820202"/>
                  </a:ext>
                </a:extLst>
              </a:tr>
              <a:tr h="359235">
                <a:tc>
                  <a:txBody>
                    <a:bodyPr/>
                    <a:lstStyle/>
                    <a:p>
                      <a:r>
                        <a:rPr lang="en-US" altLang="zh-TW" dirty="0" smtClean="0"/>
                        <a:t>Compartment</a:t>
                      </a:r>
                      <a:r>
                        <a:rPr lang="en-US" altLang="zh-TW" baseline="0" dirty="0" smtClean="0"/>
                        <a:t> 1</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extLst>
                  <a:ext uri="{0D108BD9-81ED-4DB2-BD59-A6C34878D82A}">
                    <a16:rowId xmlns:a16="http://schemas.microsoft.com/office/drawing/2014/main" val="2990187336"/>
                  </a:ext>
                </a:extLst>
              </a:tr>
              <a:tr h="359235">
                <a:tc>
                  <a:txBody>
                    <a:bodyPr/>
                    <a:lstStyle/>
                    <a:p>
                      <a:r>
                        <a:rPr lang="en-US" altLang="zh-TW" dirty="0" smtClean="0"/>
                        <a:t>Compartment</a:t>
                      </a:r>
                      <a:r>
                        <a:rPr lang="en-US" altLang="zh-TW" baseline="0" dirty="0" smtClean="0"/>
                        <a:t> 2</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extLst>
                  <a:ext uri="{0D108BD9-81ED-4DB2-BD59-A6C34878D82A}">
                    <a16:rowId xmlns:a16="http://schemas.microsoft.com/office/drawing/2014/main" val="2359918586"/>
                  </a:ext>
                </a:extLst>
              </a:tr>
              <a:tr h="359235">
                <a:tc>
                  <a:txBody>
                    <a:bodyPr/>
                    <a:lstStyle/>
                    <a:p>
                      <a:r>
                        <a:rPr lang="en-US" altLang="zh-TW" dirty="0" smtClean="0"/>
                        <a:t>…</a:t>
                      </a:r>
                      <a:endParaRPr lang="zh-TW"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extLst>
                  <a:ext uri="{0D108BD9-81ED-4DB2-BD59-A6C34878D82A}">
                    <a16:rowId xmlns:a16="http://schemas.microsoft.com/office/drawing/2014/main" val="2248972193"/>
                  </a:ext>
                </a:extLst>
              </a:tr>
            </a:tbl>
          </a:graphicData>
        </a:graphic>
      </p:graphicFrame>
      <p:sp>
        <p:nvSpPr>
          <p:cNvPr id="4" name="文字方塊 3"/>
          <p:cNvSpPr txBox="1"/>
          <p:nvPr/>
        </p:nvSpPr>
        <p:spPr>
          <a:xfrm>
            <a:off x="5063706" y="1923691"/>
            <a:ext cx="439947" cy="369332"/>
          </a:xfrm>
          <a:prstGeom prst="rect">
            <a:avLst/>
          </a:prstGeom>
          <a:noFill/>
        </p:spPr>
        <p:txBody>
          <a:bodyPr wrap="square" rtlCol="0">
            <a:spAutoFit/>
          </a:bodyPr>
          <a:lstStyle/>
          <a:p>
            <a:pPr algn="ctr"/>
            <a:r>
              <a:rPr lang="en-US" altLang="zh-TW" b="1" dirty="0" err="1" smtClean="0">
                <a:solidFill>
                  <a:srgbClr val="FF0000"/>
                </a:solidFill>
              </a:rPr>
              <a:t>i</a:t>
            </a:r>
            <a:endParaRPr lang="zh-TW" altLang="en-US" b="1" dirty="0">
              <a:solidFill>
                <a:srgbClr val="FF0000"/>
              </a:solidFill>
            </a:endParaRPr>
          </a:p>
        </p:txBody>
      </p:sp>
      <p:sp>
        <p:nvSpPr>
          <p:cNvPr id="7" name="文字方塊 6"/>
          <p:cNvSpPr txBox="1"/>
          <p:nvPr/>
        </p:nvSpPr>
        <p:spPr>
          <a:xfrm>
            <a:off x="8606287" y="919234"/>
            <a:ext cx="439947" cy="369332"/>
          </a:xfrm>
          <a:prstGeom prst="rect">
            <a:avLst/>
          </a:prstGeom>
          <a:noFill/>
        </p:spPr>
        <p:txBody>
          <a:bodyPr wrap="square" rtlCol="0">
            <a:spAutoFit/>
          </a:bodyPr>
          <a:lstStyle/>
          <a:p>
            <a:pPr algn="ctr"/>
            <a:r>
              <a:rPr lang="en-US" altLang="zh-TW" b="1" dirty="0" smtClean="0">
                <a:solidFill>
                  <a:srgbClr val="FF0000"/>
                </a:solidFill>
              </a:rPr>
              <a:t>j</a:t>
            </a:r>
            <a:endParaRPr lang="zh-TW" altLang="en-US" b="1" dirty="0">
              <a:solidFill>
                <a:srgbClr val="FF0000"/>
              </a:solidFill>
            </a:endParaRPr>
          </a:p>
        </p:txBody>
      </p:sp>
      <p:sp>
        <p:nvSpPr>
          <p:cNvPr id="9" name="矩形 8"/>
          <p:cNvSpPr/>
          <p:nvPr/>
        </p:nvSpPr>
        <p:spPr>
          <a:xfrm>
            <a:off x="3048000" y="2967335"/>
            <a:ext cx="6096000" cy="369332"/>
          </a:xfrm>
          <a:prstGeom prst="rect">
            <a:avLst/>
          </a:prstGeom>
        </p:spPr>
        <p:txBody>
          <a:bodyPr>
            <a:spAutoFit/>
          </a:bodyPr>
          <a:lstStyle/>
          <a:p>
            <a:endParaRPr lang="zh-TW" altLang="en-US" dirty="0"/>
          </a:p>
        </p:txBody>
      </p:sp>
    </p:spTree>
    <p:extLst>
      <p:ext uri="{BB962C8B-B14F-4D97-AF65-F5344CB8AC3E}">
        <p14:creationId xmlns:p14="http://schemas.microsoft.com/office/powerpoint/2010/main" val="3713826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20523148"/>
                  </p:ext>
                </p:extLst>
              </p:nvPr>
            </p:nvGraphicFramePr>
            <p:xfrm>
              <a:off x="3289973" y="202167"/>
              <a:ext cx="5274310" cy="6528567"/>
            </p:xfrm>
            <a:graphic>
              <a:graphicData uri="http://schemas.openxmlformats.org/drawingml/2006/table">
                <a:tbl>
                  <a:tblPr firstRow="1" firstCol="1" bandRow="1">
                    <a:tableStyleId>{F5AB1C69-6EDB-4FF4-983F-18BD219EF322}</a:tableStyleId>
                  </a:tblPr>
                  <a:tblGrid>
                    <a:gridCol w="1050054">
                      <a:extLst>
                        <a:ext uri="{9D8B030D-6E8A-4147-A177-3AD203B41FA5}">
                          <a16:colId xmlns:a16="http://schemas.microsoft.com/office/drawing/2014/main" val="3509665718"/>
                        </a:ext>
                      </a:extLst>
                    </a:gridCol>
                    <a:gridCol w="4224256">
                      <a:extLst>
                        <a:ext uri="{9D8B030D-6E8A-4147-A177-3AD203B41FA5}">
                          <a16:colId xmlns:a16="http://schemas.microsoft.com/office/drawing/2014/main" val="1383809199"/>
                        </a:ext>
                      </a:extLst>
                    </a:gridCol>
                  </a:tblGrid>
                  <a:tr h="314931">
                    <a:tc>
                      <a:txBody>
                        <a:bodyPr/>
                        <a:lstStyle/>
                        <a:p>
                          <a:pPr>
                            <a:spcAft>
                              <a:spcPts val="0"/>
                            </a:spcAft>
                          </a:pPr>
                          <a:r>
                            <a:rPr lang="en-US" sz="1400" kern="0">
                              <a:effectLst/>
                            </a:rPr>
                            <a:t>Term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Description</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90802158"/>
                      </a:ext>
                    </a:extLst>
                  </a:tr>
                  <a:tr h="314931">
                    <a:tc>
                      <a:txBody>
                        <a:bodyPr/>
                        <a:lstStyle/>
                        <a:p>
                          <a:pPr>
                            <a:spcAft>
                              <a:spcPts val="0"/>
                            </a:spcAft>
                          </a:pPr>
                          <a14:m>
                            <m:oMath xmlns:m="http://schemas.openxmlformats.org/officeDocument/2006/math">
                              <m:r>
                                <m:rPr>
                                  <m:sty m:val="p"/>
                                </m:rPr>
                                <a:rPr lang="en-US" sz="1400" kern="0">
                                  <a:effectLst/>
                                  <a:latin typeface="Cambria Math" panose="02040503050406030204" pitchFamily="18" charset="0"/>
                                </a:rPr>
                                <m:t>n</m:t>
                              </m:r>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Number of internal compartments in the network, excluding 0 (zero),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rPr>
                            <a:t> and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58306929"/>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=0</m:t>
                              </m:r>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External source</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51156185"/>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m:t>
                              </m:r>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Useable export from the food </a:t>
                          </a:r>
                          <a:r>
                            <a:rPr lang="en-US" sz="1400" kern="0" dirty="0" smtClean="0">
                              <a:effectLst/>
                            </a:rPr>
                            <a:t>web</a:t>
                          </a:r>
                          <a:r>
                            <a:rPr lang="en-US" sz="1400" kern="0" baseline="0" dirty="0" smtClean="0">
                              <a:effectLst/>
                            </a:rPr>
                            <a:t> (export)</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73324818"/>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m:t>
                              </m:r>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Unusable export from the food </a:t>
                          </a:r>
                          <a:r>
                            <a:rPr lang="en-US" sz="1400" kern="0" dirty="0" smtClean="0">
                              <a:effectLst/>
                            </a:rPr>
                            <a:t>web (dissipation)</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38998360"/>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Flow from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to </a:t>
                          </a:r>
                          <a14:m>
                            <m:oMath xmlns:m="http://schemas.openxmlformats.org/officeDocument/2006/math">
                              <m:r>
                                <a:rPr lang="en-US" sz="1400" kern="0">
                                  <a:effectLst/>
                                  <a:latin typeface="Cambria Math" panose="02040503050406030204" pitchFamily="18" charset="0"/>
                                </a:rPr>
                                <m:t>𝑖</m:t>
                              </m:r>
                            </m:oMath>
                          </a14:m>
                          <a:r>
                            <a:rPr lang="en-US" sz="1400" kern="0" dirty="0">
                              <a:effectLst/>
                            </a:rPr>
                            <a:t> where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represents the columns of the flow matrix and </a:t>
                          </a:r>
                          <a14:m>
                            <m:oMath xmlns:m="http://schemas.openxmlformats.org/officeDocument/2006/math">
                              <m:r>
                                <a:rPr lang="en-US" sz="1400" kern="0">
                                  <a:effectLst/>
                                  <a:latin typeface="Cambria Math" panose="02040503050406030204" pitchFamily="18" charset="0"/>
                                </a:rPr>
                                <m:t>𝑖</m:t>
                              </m:r>
                            </m:oMath>
                          </a14:m>
                          <a:r>
                            <a:rPr lang="en-US" sz="1400" kern="0" dirty="0">
                              <a:effectLst/>
                            </a:rPr>
                            <a:t> the rows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76207258"/>
                      </a:ext>
                    </a:extLst>
                  </a:tr>
                  <a:tr h="352256">
                    <a:tc>
                      <a:txBody>
                        <a:bodyPr/>
                        <a:lstStyle/>
                        <a:p>
                          <a:pPr>
                            <a:spcAft>
                              <a:spcPts val="0"/>
                            </a:spcAft>
                          </a:pPr>
                          <a14:m>
                            <m:oMath xmlns:m="http://schemas.openxmlformats.org/officeDocument/2006/math">
                              <m:sSubSup>
                                <m:sSubSupPr>
                                  <m:ctrlPr>
                                    <a:rPr lang="zh-TW" sz="1400" i="1" kern="0">
                                      <a:effectLst/>
                                      <a:latin typeface="Cambria Math" panose="02040503050406030204" pitchFamily="18" charset="0"/>
                                    </a:rPr>
                                  </m:ctrlPr>
                                </m:sSubSup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𝑖𝑗</m:t>
                                  </m:r>
                                </m:sub>
                                <m:sup>
                                  <m:r>
                                    <a:rPr lang="en-US" sz="1400" kern="0">
                                      <a:effectLst/>
                                      <a:latin typeface="Cambria Math" panose="02040503050406030204" pitchFamily="18" charset="0"/>
                                    </a:rPr>
                                    <m:t>∗</m:t>
                                  </m:r>
                                </m:sup>
                              </m:sSubSup>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Flow matrix, excluding flows to and from the externals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0342304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m:t>
                                  </m:r>
                                  <m:r>
                                    <a:rPr lang="en-US" sz="1400" kern="0">
                                      <a:effectLst/>
                                      <a:latin typeface="Cambria Math" panose="02040503050406030204" pitchFamily="18" charset="0"/>
                                    </a:rPr>
                                    <m:t>.</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Total inflows to compartment </a:t>
                          </a:r>
                          <a14:m>
                            <m:oMath xmlns:m="http://schemas.openxmlformats.org/officeDocument/2006/math">
                              <m:r>
                                <a:rPr lang="en-US" sz="1400" kern="0">
                                  <a:effectLst/>
                                  <a:latin typeface="Cambria Math" panose="02040503050406030204" pitchFamily="18" charset="0"/>
                                </a:rPr>
                                <m:t>𝑖</m:t>
                              </m:r>
                            </m:oMath>
                          </a14:m>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51277154"/>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m:t>
                                  </m:r>
                                  <m:r>
                                    <a:rPr lang="en-US" sz="1400" kern="0">
                                      <a:effectLst/>
                                      <a:latin typeface="Cambria Math" panose="02040503050406030204" pitchFamily="18" charset="0"/>
                                    </a:rPr>
                                    <m:t>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Total outflows from compartment </a:t>
                          </a:r>
                          <a14:m>
                            <m:oMath xmlns:m="http://schemas.openxmlformats.org/officeDocument/2006/math">
                              <m:r>
                                <a:rPr lang="en-US" sz="1400" kern="0">
                                  <a:effectLst/>
                                  <a:latin typeface="Cambria Math" panose="02040503050406030204" pitchFamily="18" charset="0"/>
                                </a:rPr>
                                <m:t>𝑗</m:t>
                              </m:r>
                            </m:oMath>
                          </a14:m>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4924367"/>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Total inflows to compartment </a:t>
                          </a:r>
                          <a14:m>
                            <m:oMath xmlns:m="http://schemas.openxmlformats.org/officeDocument/2006/math">
                              <m:r>
                                <a:rPr lang="en-US" sz="1400" kern="0">
                                  <a:effectLst/>
                                  <a:latin typeface="Cambria Math" panose="02040503050406030204" pitchFamily="18" charset="0"/>
                                </a:rPr>
                                <m:t>𝑖</m:t>
                              </m:r>
                            </m:oMath>
                          </a14:m>
                          <a:r>
                            <a:rPr lang="en-US" sz="1400" kern="0">
                              <a:effectLst/>
                            </a:rPr>
                            <a:t> excluding inflow from external sources</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235574733"/>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Total outflows from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excluding outflow to external sources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43572142"/>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m:t>
                                  </m:r>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𝑥</m:t>
                                      </m:r>
                                    </m:e>
                                    <m:sub>
                                      <m:r>
                                        <a:rPr lang="en-US" sz="1400" kern="0">
                                          <a:effectLst/>
                                          <a:latin typeface="Cambria Math" panose="02040503050406030204" pitchFamily="18" charset="0"/>
                                        </a:rPr>
                                        <m:t>𝑖</m:t>
                                      </m:r>
                                    </m:sub>
                                  </m:sSub>
                                  <m:r>
                                    <a:rPr lang="en-US" sz="1400" kern="0">
                                      <a:effectLst/>
                                      <a:latin typeface="Cambria Math" panose="02040503050406030204" pitchFamily="18" charset="0"/>
                                    </a:rPr>
                                    <m:t>)</m:t>
                                  </m:r>
                                </m:e>
                                <m:sub>
                                  <m:r>
                                    <a:rPr lang="en-US" sz="1400" kern="0">
                                      <a:effectLst/>
                                      <a:latin typeface="Cambria Math" panose="02040503050406030204" pitchFamily="18" charset="0"/>
                                    </a:rPr>
                                    <m:t>−</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A negative state derivative, considered as a gain to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9900635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m:t>
                                  </m:r>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𝑥</m:t>
                                      </m:r>
                                    </m:e>
                                    <m:sub>
                                      <m:r>
                                        <a:rPr lang="en-US" sz="1400" kern="0">
                                          <a:effectLst/>
                                          <a:latin typeface="Cambria Math" panose="02040503050406030204" pitchFamily="18" charset="0"/>
                                        </a:rPr>
                                        <m:t>𝑖</m:t>
                                      </m:r>
                                    </m:sub>
                                  </m:sSub>
                                  <m:r>
                                    <a:rPr lang="en-US" sz="1400" kern="0">
                                      <a:effectLst/>
                                      <a:latin typeface="Cambria Math" panose="02040503050406030204" pitchFamily="18" charset="0"/>
                                    </a:rPr>
                                    <m:t>)</m:t>
                                  </m:r>
                                </m:e>
                                <m:sub>
                                  <m:r>
                                    <a:rPr lang="en-US" sz="1400" kern="0">
                                      <a:effectLst/>
                                      <a:latin typeface="Cambria Math" panose="02040503050406030204" pitchFamily="18" charset="0"/>
                                    </a:rPr>
                                    <m:t>+</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A positive state derivative, considered as a loss from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8235953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𝑍</m:t>
                                  </m:r>
                                </m:e>
                                <m:sub>
                                  <m:r>
                                    <a:rPr lang="en-US" sz="1400" kern="0">
                                      <a:effectLst/>
                                      <a:latin typeface="Cambria Math" panose="02040503050406030204" pitchFamily="18" charset="0"/>
                                    </a:rPr>
                                    <m:t>𝑖</m:t>
                                  </m:r>
                                  <m:r>
                                    <a:rPr lang="en-US" sz="1400" kern="0">
                                      <a:effectLst/>
                                      <a:latin typeface="Cambria Math" panose="02040503050406030204" pitchFamily="18" charset="0"/>
                                    </a:rPr>
                                    <m:t>0</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Flow into compartment </a:t>
                          </a:r>
                          <a14:m>
                            <m:oMath xmlns:m="http://schemas.openxmlformats.org/officeDocument/2006/math">
                              <m:r>
                                <a:rPr lang="en-US" sz="1400" kern="0">
                                  <a:effectLst/>
                                  <a:latin typeface="Cambria Math" panose="02040503050406030204" pitchFamily="18" charset="0"/>
                                </a:rPr>
                                <m:t>𝑖</m:t>
                              </m:r>
                            </m:oMath>
                          </a14:m>
                          <a:r>
                            <a:rPr lang="en-US" sz="1400" kern="0">
                              <a:effectLst/>
                            </a:rPr>
                            <a:t> from outside the network</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659872616"/>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𝑌</m:t>
                                  </m:r>
                                </m:e>
                                <m:sub>
                                  <m:r>
                                    <a:rPr lang="en-US" sz="1400" kern="0">
                                      <a:effectLst/>
                                      <a:latin typeface="Cambria Math" panose="02040503050406030204" pitchFamily="18" charset="0"/>
                                    </a:rPr>
                                    <m:t>𝑛</m:t>
                                  </m:r>
                                  <m:r>
                                    <a:rPr lang="en-US" sz="1400" kern="0">
                                      <a:effectLst/>
                                      <a:latin typeface="Cambria Math" panose="02040503050406030204" pitchFamily="18" charset="0"/>
                                    </a:rPr>
                                    <m:t>+</m:t>
                                  </m:r>
                                  <m:r>
                                    <a:rPr lang="en-US" sz="1400" kern="0">
                                      <a:effectLst/>
                                      <a:latin typeface="Cambria Math" panose="02040503050406030204" pitchFamily="18" charset="0"/>
                                    </a:rPr>
                                    <m:t>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Flow out of the network for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to compartments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rPr>
                            <a:t> and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r>
                            <a:rPr lang="en-US" sz="1400" kern="0" dirty="0">
                              <a:effectLst/>
                            </a:rPr>
                            <a:t> respectively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584336561"/>
                      </a:ext>
                    </a:extLst>
                  </a:tr>
                  <a:tr h="62986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𝐶</m:t>
                                  </m:r>
                                </m:e>
                                <m:sub>
                                  <m:r>
                                    <a:rPr lang="en-US" sz="1400" kern="0">
                                      <a:effectLst/>
                                      <a:latin typeface="Cambria Math" panose="02040503050406030204" pitchFamily="18" charset="0"/>
                                    </a:rPr>
                                    <m:t>𝑖𝑗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The number of species with which both </a:t>
                          </a:r>
                          <a14:m>
                            <m:oMath xmlns:m="http://schemas.openxmlformats.org/officeDocument/2006/math">
                              <m:r>
                                <a:rPr lang="en-US" sz="1400" kern="0">
                                  <a:effectLst/>
                                  <a:latin typeface="Cambria Math" panose="02040503050406030204" pitchFamily="18" charset="0"/>
                                </a:rPr>
                                <m:t>𝑖</m:t>
                              </m:r>
                            </m:oMath>
                          </a14:m>
                          <a:r>
                            <a:rPr lang="en-US" sz="1400" kern="0">
                              <a:effectLst/>
                            </a:rPr>
                            <a:t> </a:t>
                          </a:r>
                          <a14:m>
                            <m:oMath xmlns:m="http://schemas.openxmlformats.org/officeDocument/2006/math">
                              <m:r>
                                <a:rPr lang="en-US" sz="1400" kern="0">
                                  <a:effectLst/>
                                  <a:latin typeface="Cambria Math" panose="02040503050406030204" pitchFamily="18" charset="0"/>
                                </a:rPr>
                                <m:t>𝑗</m:t>
                              </m:r>
                            </m:oMath>
                          </a14:m>
                          <a:r>
                            <a:rPr lang="en-US" sz="1400" kern="0">
                              <a:effectLst/>
                            </a:rPr>
                            <a:t> interact divided by the number of species with which either </a:t>
                          </a:r>
                          <a14:m>
                            <m:oMath xmlns:m="http://schemas.openxmlformats.org/officeDocument/2006/math">
                              <m:r>
                                <a:rPr lang="en-US" sz="1400" kern="0">
                                  <a:effectLst/>
                                  <a:latin typeface="Cambria Math" panose="02040503050406030204" pitchFamily="18" charset="0"/>
                                </a:rPr>
                                <m:t>𝑖</m:t>
                              </m:r>
                            </m:oMath>
                          </a14:m>
                          <a:r>
                            <a:rPr lang="en-US" sz="1400" kern="0">
                              <a:effectLst/>
                            </a:rPr>
                            <a:t> or </a:t>
                          </a:r>
                          <a14:m>
                            <m:oMath xmlns:m="http://schemas.openxmlformats.org/officeDocument/2006/math">
                              <m:r>
                                <a:rPr lang="en-US" sz="1400" kern="0">
                                  <a:effectLst/>
                                  <a:latin typeface="Cambria Math" panose="02040503050406030204" pitchFamily="18" charset="0"/>
                                </a:rPr>
                                <m:t>𝑗</m:t>
                              </m:r>
                            </m:oMath>
                          </a14:m>
                          <a:r>
                            <a:rPr lang="en-US" sz="1400" kern="0">
                              <a:effectLst/>
                            </a:rPr>
                            <a:t> interact</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258389198"/>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𝐼</m:t>
                              </m:r>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Identity matrix</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0422286"/>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20523148"/>
                  </p:ext>
                </p:extLst>
              </p:nvPr>
            </p:nvGraphicFramePr>
            <p:xfrm>
              <a:off x="3289973" y="202167"/>
              <a:ext cx="5274310" cy="6528567"/>
            </p:xfrm>
            <a:graphic>
              <a:graphicData uri="http://schemas.openxmlformats.org/drawingml/2006/table">
                <a:tbl>
                  <a:tblPr firstRow="1" firstCol="1" bandRow="1">
                    <a:tableStyleId>{F5AB1C69-6EDB-4FF4-983F-18BD219EF322}</a:tableStyleId>
                  </a:tblPr>
                  <a:tblGrid>
                    <a:gridCol w="1050054">
                      <a:extLst>
                        <a:ext uri="{9D8B030D-6E8A-4147-A177-3AD203B41FA5}">
                          <a16:colId xmlns:a16="http://schemas.microsoft.com/office/drawing/2014/main" val="3509665718"/>
                        </a:ext>
                      </a:extLst>
                    </a:gridCol>
                    <a:gridCol w="4224256">
                      <a:extLst>
                        <a:ext uri="{9D8B030D-6E8A-4147-A177-3AD203B41FA5}">
                          <a16:colId xmlns:a16="http://schemas.microsoft.com/office/drawing/2014/main" val="1383809199"/>
                        </a:ext>
                      </a:extLst>
                    </a:gridCol>
                  </a:tblGrid>
                  <a:tr h="314931">
                    <a:tc>
                      <a:txBody>
                        <a:bodyPr/>
                        <a:lstStyle/>
                        <a:p>
                          <a:pPr>
                            <a:spcAft>
                              <a:spcPts val="0"/>
                            </a:spcAft>
                          </a:pPr>
                          <a:r>
                            <a:rPr lang="en-US" sz="1400" kern="0">
                              <a:effectLst/>
                            </a:rPr>
                            <a:t>Term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Description</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90802158"/>
                      </a:ext>
                    </a:extLst>
                  </a:tr>
                  <a:tr h="426720">
                    <a:tc>
                      <a:txBody>
                        <a:bodyPr/>
                        <a:lstStyle/>
                        <a:p>
                          <a:endParaRPr lang="zh-TW"/>
                        </a:p>
                      </a:txBody>
                      <a:tcPr marL="68580" marR="68580" marT="0" marB="0">
                        <a:blipFill>
                          <a:blip r:embed="rId2"/>
                          <a:stretch>
                            <a:fillRect l="-581" t="-87143" r="-406395" b="-1360000"/>
                          </a:stretch>
                        </a:blipFill>
                      </a:tcPr>
                    </a:tc>
                    <a:tc>
                      <a:txBody>
                        <a:bodyPr/>
                        <a:lstStyle/>
                        <a:p>
                          <a:endParaRPr lang="zh-TW"/>
                        </a:p>
                      </a:txBody>
                      <a:tcPr marL="68580" marR="68580" marT="0" marB="0">
                        <a:blipFill>
                          <a:blip r:embed="rId2"/>
                          <a:stretch>
                            <a:fillRect l="-24928" t="-87143" r="-720" b="-1360000"/>
                          </a:stretch>
                        </a:blipFill>
                      </a:tcPr>
                    </a:tc>
                    <a:extLst>
                      <a:ext uri="{0D108BD9-81ED-4DB2-BD59-A6C34878D82A}">
                        <a16:rowId xmlns:a16="http://schemas.microsoft.com/office/drawing/2014/main" val="958306929"/>
                      </a:ext>
                    </a:extLst>
                  </a:tr>
                  <a:tr h="314931">
                    <a:tc>
                      <a:txBody>
                        <a:bodyPr/>
                        <a:lstStyle/>
                        <a:p>
                          <a:endParaRPr lang="zh-TW"/>
                        </a:p>
                      </a:txBody>
                      <a:tcPr marL="68580" marR="68580" marT="0" marB="0">
                        <a:blipFill>
                          <a:blip r:embed="rId2"/>
                          <a:stretch>
                            <a:fillRect l="-581" t="-256863" r="-406395" b="-1766667"/>
                          </a:stretch>
                        </a:blipFill>
                      </a:tcPr>
                    </a:tc>
                    <a:tc>
                      <a:txBody>
                        <a:bodyPr/>
                        <a:lstStyle/>
                        <a:p>
                          <a:pPr>
                            <a:spcAft>
                              <a:spcPts val="0"/>
                            </a:spcAft>
                          </a:pPr>
                          <a:r>
                            <a:rPr lang="en-US" sz="1400" kern="0">
                              <a:effectLst/>
                            </a:rPr>
                            <a:t>External source</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51156185"/>
                      </a:ext>
                    </a:extLst>
                  </a:tr>
                  <a:tr h="314931">
                    <a:tc>
                      <a:txBody>
                        <a:bodyPr/>
                        <a:lstStyle/>
                        <a:p>
                          <a:endParaRPr lang="zh-TW"/>
                        </a:p>
                      </a:txBody>
                      <a:tcPr marL="68580" marR="68580" marT="0" marB="0">
                        <a:blipFill>
                          <a:blip r:embed="rId2"/>
                          <a:stretch>
                            <a:fillRect l="-581" t="-350000" r="-406395" b="-1632692"/>
                          </a:stretch>
                        </a:blipFill>
                      </a:tcPr>
                    </a:tc>
                    <a:tc>
                      <a:txBody>
                        <a:bodyPr/>
                        <a:lstStyle/>
                        <a:p>
                          <a:pPr>
                            <a:spcAft>
                              <a:spcPts val="0"/>
                            </a:spcAft>
                          </a:pPr>
                          <a:r>
                            <a:rPr lang="en-US" sz="1400" kern="0" dirty="0">
                              <a:effectLst/>
                            </a:rPr>
                            <a:t>Useable export from the food </a:t>
                          </a:r>
                          <a:r>
                            <a:rPr lang="en-US" sz="1400" kern="0" dirty="0" smtClean="0">
                              <a:effectLst/>
                            </a:rPr>
                            <a:t>web</a:t>
                          </a:r>
                          <a:r>
                            <a:rPr lang="en-US" sz="1400" kern="0" baseline="0" dirty="0" smtClean="0">
                              <a:effectLst/>
                            </a:rPr>
                            <a:t> (export)</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73324818"/>
                      </a:ext>
                    </a:extLst>
                  </a:tr>
                  <a:tr h="314931">
                    <a:tc>
                      <a:txBody>
                        <a:bodyPr/>
                        <a:lstStyle/>
                        <a:p>
                          <a:endParaRPr lang="zh-TW"/>
                        </a:p>
                      </a:txBody>
                      <a:tcPr marL="68580" marR="68580" marT="0" marB="0">
                        <a:blipFill>
                          <a:blip r:embed="rId2"/>
                          <a:stretch>
                            <a:fillRect l="-581" t="-450000" r="-406395" b="-1532692"/>
                          </a:stretch>
                        </a:blipFill>
                      </a:tcPr>
                    </a:tc>
                    <a:tc>
                      <a:txBody>
                        <a:bodyPr/>
                        <a:lstStyle/>
                        <a:p>
                          <a:pPr>
                            <a:spcAft>
                              <a:spcPts val="0"/>
                            </a:spcAft>
                          </a:pPr>
                          <a:r>
                            <a:rPr lang="en-US" sz="1400" kern="0" dirty="0">
                              <a:effectLst/>
                            </a:rPr>
                            <a:t>Unusable export from the food </a:t>
                          </a:r>
                          <a:r>
                            <a:rPr lang="en-US" sz="1400" kern="0" dirty="0" smtClean="0">
                              <a:effectLst/>
                            </a:rPr>
                            <a:t>web (dissipation)</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38998360"/>
                      </a:ext>
                    </a:extLst>
                  </a:tr>
                  <a:tr h="426720">
                    <a:tc>
                      <a:txBody>
                        <a:bodyPr/>
                        <a:lstStyle/>
                        <a:p>
                          <a:endParaRPr lang="zh-TW"/>
                        </a:p>
                      </a:txBody>
                      <a:tcPr marL="68580" marR="68580" marT="0" marB="0">
                        <a:blipFill>
                          <a:blip r:embed="rId2"/>
                          <a:stretch>
                            <a:fillRect l="-581" t="-408571" r="-406395" b="-1038571"/>
                          </a:stretch>
                        </a:blipFill>
                      </a:tcPr>
                    </a:tc>
                    <a:tc>
                      <a:txBody>
                        <a:bodyPr/>
                        <a:lstStyle/>
                        <a:p>
                          <a:endParaRPr lang="zh-TW"/>
                        </a:p>
                      </a:txBody>
                      <a:tcPr marL="68580" marR="68580" marT="0" marB="0">
                        <a:blipFill>
                          <a:blip r:embed="rId2"/>
                          <a:stretch>
                            <a:fillRect l="-24928" t="-408571" r="-720" b="-1038571"/>
                          </a:stretch>
                        </a:blipFill>
                      </a:tcPr>
                    </a:tc>
                    <a:extLst>
                      <a:ext uri="{0D108BD9-81ED-4DB2-BD59-A6C34878D82A}">
                        <a16:rowId xmlns:a16="http://schemas.microsoft.com/office/drawing/2014/main" val="3276207258"/>
                      </a:ext>
                    </a:extLst>
                  </a:tr>
                  <a:tr h="352256">
                    <a:tc>
                      <a:txBody>
                        <a:bodyPr/>
                        <a:lstStyle/>
                        <a:p>
                          <a:endParaRPr lang="zh-TW"/>
                        </a:p>
                      </a:txBody>
                      <a:tcPr marL="68580" marR="68580" marT="0" marB="0">
                        <a:blipFill>
                          <a:blip r:embed="rId2"/>
                          <a:stretch>
                            <a:fillRect l="-581" t="-613793" r="-406395" b="-1153448"/>
                          </a:stretch>
                        </a:blipFill>
                      </a:tcPr>
                    </a:tc>
                    <a:tc>
                      <a:txBody>
                        <a:bodyPr/>
                        <a:lstStyle/>
                        <a:p>
                          <a:pPr>
                            <a:spcAft>
                              <a:spcPts val="0"/>
                            </a:spcAft>
                          </a:pPr>
                          <a:r>
                            <a:rPr lang="en-US" sz="1400" kern="0" dirty="0">
                              <a:effectLst/>
                            </a:rPr>
                            <a:t>Flow matrix, excluding flows to and from the externals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03423045"/>
                      </a:ext>
                    </a:extLst>
                  </a:tr>
                  <a:tr h="314931">
                    <a:tc>
                      <a:txBody>
                        <a:bodyPr/>
                        <a:lstStyle/>
                        <a:p>
                          <a:endParaRPr lang="zh-TW"/>
                        </a:p>
                      </a:txBody>
                      <a:tcPr marL="68580" marR="68580" marT="0" marB="0">
                        <a:blipFill>
                          <a:blip r:embed="rId2"/>
                          <a:stretch>
                            <a:fillRect l="-581" t="-796154" r="-406395" b="-1186538"/>
                          </a:stretch>
                        </a:blipFill>
                      </a:tcPr>
                    </a:tc>
                    <a:tc>
                      <a:txBody>
                        <a:bodyPr/>
                        <a:lstStyle/>
                        <a:p>
                          <a:endParaRPr lang="zh-TW"/>
                        </a:p>
                      </a:txBody>
                      <a:tcPr marL="68580" marR="68580" marT="0" marB="0">
                        <a:blipFill>
                          <a:blip r:embed="rId2"/>
                          <a:stretch>
                            <a:fillRect l="-24928" t="-796154" r="-720" b="-1186538"/>
                          </a:stretch>
                        </a:blipFill>
                      </a:tcPr>
                    </a:tc>
                    <a:extLst>
                      <a:ext uri="{0D108BD9-81ED-4DB2-BD59-A6C34878D82A}">
                        <a16:rowId xmlns:a16="http://schemas.microsoft.com/office/drawing/2014/main" val="3051277154"/>
                      </a:ext>
                    </a:extLst>
                  </a:tr>
                  <a:tr h="344674">
                    <a:tc>
                      <a:txBody>
                        <a:bodyPr/>
                        <a:lstStyle/>
                        <a:p>
                          <a:endParaRPr lang="zh-TW"/>
                        </a:p>
                      </a:txBody>
                      <a:tcPr marL="68580" marR="68580" marT="0" marB="0">
                        <a:blipFill>
                          <a:blip r:embed="rId2"/>
                          <a:stretch>
                            <a:fillRect l="-581" t="-832143" r="-406395" b="-1001786"/>
                          </a:stretch>
                        </a:blipFill>
                      </a:tcPr>
                    </a:tc>
                    <a:tc>
                      <a:txBody>
                        <a:bodyPr/>
                        <a:lstStyle/>
                        <a:p>
                          <a:endParaRPr lang="zh-TW"/>
                        </a:p>
                      </a:txBody>
                      <a:tcPr marL="68580" marR="68580" marT="0" marB="0">
                        <a:blipFill>
                          <a:blip r:embed="rId2"/>
                          <a:stretch>
                            <a:fillRect l="-24928" t="-832143" r="-720" b="-1001786"/>
                          </a:stretch>
                        </a:blipFill>
                      </a:tcPr>
                    </a:tc>
                    <a:extLst>
                      <a:ext uri="{0D108BD9-81ED-4DB2-BD59-A6C34878D82A}">
                        <a16:rowId xmlns:a16="http://schemas.microsoft.com/office/drawing/2014/main" val="204924367"/>
                      </a:ext>
                    </a:extLst>
                  </a:tr>
                  <a:tr h="426720">
                    <a:tc>
                      <a:txBody>
                        <a:bodyPr/>
                        <a:lstStyle/>
                        <a:p>
                          <a:endParaRPr lang="zh-TW"/>
                        </a:p>
                      </a:txBody>
                      <a:tcPr marL="68580" marR="68580" marT="0" marB="0">
                        <a:blipFill>
                          <a:blip r:embed="rId2"/>
                          <a:stretch>
                            <a:fillRect l="-581" t="-745714" r="-406395" b="-701429"/>
                          </a:stretch>
                        </a:blipFill>
                      </a:tcPr>
                    </a:tc>
                    <a:tc>
                      <a:txBody>
                        <a:bodyPr/>
                        <a:lstStyle/>
                        <a:p>
                          <a:endParaRPr lang="zh-TW"/>
                        </a:p>
                      </a:txBody>
                      <a:tcPr marL="68580" marR="68580" marT="0" marB="0">
                        <a:blipFill>
                          <a:blip r:embed="rId2"/>
                          <a:stretch>
                            <a:fillRect l="-24928" t="-745714" r="-720" b="-701429"/>
                          </a:stretch>
                        </a:blipFill>
                      </a:tcPr>
                    </a:tc>
                    <a:extLst>
                      <a:ext uri="{0D108BD9-81ED-4DB2-BD59-A6C34878D82A}">
                        <a16:rowId xmlns:a16="http://schemas.microsoft.com/office/drawing/2014/main" val="4235574733"/>
                      </a:ext>
                    </a:extLst>
                  </a:tr>
                  <a:tr h="426720">
                    <a:tc>
                      <a:txBody>
                        <a:bodyPr/>
                        <a:lstStyle/>
                        <a:p>
                          <a:endParaRPr lang="zh-TW"/>
                        </a:p>
                      </a:txBody>
                      <a:tcPr marL="68580" marR="68580" marT="0" marB="0">
                        <a:blipFill>
                          <a:blip r:embed="rId2"/>
                          <a:stretch>
                            <a:fillRect l="-581" t="-845714" r="-406395" b="-601429"/>
                          </a:stretch>
                        </a:blipFill>
                      </a:tcPr>
                    </a:tc>
                    <a:tc>
                      <a:txBody>
                        <a:bodyPr/>
                        <a:lstStyle/>
                        <a:p>
                          <a:endParaRPr lang="zh-TW"/>
                        </a:p>
                      </a:txBody>
                      <a:tcPr marL="68580" marR="68580" marT="0" marB="0">
                        <a:blipFill>
                          <a:blip r:embed="rId2"/>
                          <a:stretch>
                            <a:fillRect l="-24928" t="-845714" r="-720" b="-601429"/>
                          </a:stretch>
                        </a:blipFill>
                      </a:tcPr>
                    </a:tc>
                    <a:extLst>
                      <a:ext uri="{0D108BD9-81ED-4DB2-BD59-A6C34878D82A}">
                        <a16:rowId xmlns:a16="http://schemas.microsoft.com/office/drawing/2014/main" val="1143572142"/>
                      </a:ext>
                    </a:extLst>
                  </a:tr>
                  <a:tr h="426720">
                    <a:tc>
                      <a:txBody>
                        <a:bodyPr/>
                        <a:lstStyle/>
                        <a:p>
                          <a:endParaRPr lang="zh-TW"/>
                        </a:p>
                      </a:txBody>
                      <a:tcPr marL="68580" marR="68580" marT="0" marB="0">
                        <a:blipFill>
                          <a:blip r:embed="rId2"/>
                          <a:stretch>
                            <a:fillRect l="-581" t="-945714" r="-406395" b="-501429"/>
                          </a:stretch>
                        </a:blipFill>
                      </a:tcPr>
                    </a:tc>
                    <a:tc>
                      <a:txBody>
                        <a:bodyPr/>
                        <a:lstStyle/>
                        <a:p>
                          <a:pPr>
                            <a:spcAft>
                              <a:spcPts val="0"/>
                            </a:spcAft>
                          </a:pPr>
                          <a:r>
                            <a:rPr lang="en-US" sz="1400" kern="0" dirty="0">
                              <a:effectLst/>
                            </a:rPr>
                            <a:t>A negative state derivative, considered as a gain to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99006355"/>
                      </a:ext>
                    </a:extLst>
                  </a:tr>
                  <a:tr h="426720">
                    <a:tc>
                      <a:txBody>
                        <a:bodyPr/>
                        <a:lstStyle/>
                        <a:p>
                          <a:endParaRPr lang="zh-TW"/>
                        </a:p>
                      </a:txBody>
                      <a:tcPr marL="68580" marR="68580" marT="0" marB="0">
                        <a:blipFill>
                          <a:blip r:embed="rId2"/>
                          <a:stretch>
                            <a:fillRect l="-581" t="-1045714" r="-406395" b="-401429"/>
                          </a:stretch>
                        </a:blipFill>
                      </a:tcPr>
                    </a:tc>
                    <a:tc>
                      <a:txBody>
                        <a:bodyPr/>
                        <a:lstStyle/>
                        <a:p>
                          <a:pPr>
                            <a:spcAft>
                              <a:spcPts val="0"/>
                            </a:spcAft>
                          </a:pPr>
                          <a:r>
                            <a:rPr lang="en-US" sz="1400" kern="0" dirty="0">
                              <a:effectLst/>
                            </a:rPr>
                            <a:t>A positive state derivative, considered as a loss from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82359535"/>
                      </a:ext>
                    </a:extLst>
                  </a:tr>
                  <a:tr h="314931">
                    <a:tc>
                      <a:txBody>
                        <a:bodyPr/>
                        <a:lstStyle/>
                        <a:p>
                          <a:endParaRPr lang="zh-TW"/>
                        </a:p>
                      </a:txBody>
                      <a:tcPr marL="68580" marR="68580" marT="0" marB="0">
                        <a:blipFill>
                          <a:blip r:embed="rId2"/>
                          <a:stretch>
                            <a:fillRect l="-581" t="-1542308" r="-406395" b="-440385"/>
                          </a:stretch>
                        </a:blipFill>
                      </a:tcPr>
                    </a:tc>
                    <a:tc>
                      <a:txBody>
                        <a:bodyPr/>
                        <a:lstStyle/>
                        <a:p>
                          <a:endParaRPr lang="zh-TW"/>
                        </a:p>
                      </a:txBody>
                      <a:tcPr marL="68580" marR="68580" marT="0" marB="0">
                        <a:blipFill>
                          <a:blip r:embed="rId2"/>
                          <a:stretch>
                            <a:fillRect l="-24928" t="-1542308" r="-720" b="-440385"/>
                          </a:stretch>
                        </a:blipFill>
                      </a:tcPr>
                    </a:tc>
                    <a:extLst>
                      <a:ext uri="{0D108BD9-81ED-4DB2-BD59-A6C34878D82A}">
                        <a16:rowId xmlns:a16="http://schemas.microsoft.com/office/drawing/2014/main" val="1659872616"/>
                      </a:ext>
                    </a:extLst>
                  </a:tr>
                  <a:tr h="426720">
                    <a:tc>
                      <a:txBody>
                        <a:bodyPr/>
                        <a:lstStyle/>
                        <a:p>
                          <a:endParaRPr lang="zh-TW"/>
                        </a:p>
                      </a:txBody>
                      <a:tcPr marL="68580" marR="68580" marT="0" marB="0">
                        <a:blipFill>
                          <a:blip r:embed="rId2"/>
                          <a:stretch>
                            <a:fillRect l="-581" t="-1220000" r="-406395" b="-227143"/>
                          </a:stretch>
                        </a:blipFill>
                      </a:tcPr>
                    </a:tc>
                    <a:tc>
                      <a:txBody>
                        <a:bodyPr/>
                        <a:lstStyle/>
                        <a:p>
                          <a:endParaRPr lang="zh-TW"/>
                        </a:p>
                      </a:txBody>
                      <a:tcPr marL="68580" marR="68580" marT="0" marB="0">
                        <a:blipFill>
                          <a:blip r:embed="rId2"/>
                          <a:stretch>
                            <a:fillRect l="-24928" t="-1220000" r="-720" b="-227143"/>
                          </a:stretch>
                        </a:blipFill>
                      </a:tcPr>
                    </a:tc>
                    <a:extLst>
                      <a:ext uri="{0D108BD9-81ED-4DB2-BD59-A6C34878D82A}">
                        <a16:rowId xmlns:a16="http://schemas.microsoft.com/office/drawing/2014/main" val="584336561"/>
                      </a:ext>
                    </a:extLst>
                  </a:tr>
                  <a:tr h="640080">
                    <a:tc>
                      <a:txBody>
                        <a:bodyPr/>
                        <a:lstStyle/>
                        <a:p>
                          <a:endParaRPr lang="zh-TW"/>
                        </a:p>
                      </a:txBody>
                      <a:tcPr marL="68580" marR="68580" marT="0" marB="0">
                        <a:blipFill>
                          <a:blip r:embed="rId2"/>
                          <a:stretch>
                            <a:fillRect l="-581" t="-880000" r="-406395" b="-51429"/>
                          </a:stretch>
                        </a:blipFill>
                      </a:tcPr>
                    </a:tc>
                    <a:tc>
                      <a:txBody>
                        <a:bodyPr/>
                        <a:lstStyle/>
                        <a:p>
                          <a:endParaRPr lang="zh-TW"/>
                        </a:p>
                      </a:txBody>
                      <a:tcPr marL="68580" marR="68580" marT="0" marB="0">
                        <a:blipFill>
                          <a:blip r:embed="rId2"/>
                          <a:stretch>
                            <a:fillRect l="-24928" t="-880000" r="-720" b="-51429"/>
                          </a:stretch>
                        </a:blipFill>
                      </a:tcPr>
                    </a:tc>
                    <a:extLst>
                      <a:ext uri="{0D108BD9-81ED-4DB2-BD59-A6C34878D82A}">
                        <a16:rowId xmlns:a16="http://schemas.microsoft.com/office/drawing/2014/main" val="2258389198"/>
                      </a:ext>
                    </a:extLst>
                  </a:tr>
                  <a:tr h="314931">
                    <a:tc>
                      <a:txBody>
                        <a:bodyPr/>
                        <a:lstStyle/>
                        <a:p>
                          <a:endParaRPr lang="zh-TW"/>
                        </a:p>
                      </a:txBody>
                      <a:tcPr marL="68580" marR="68580" marT="0" marB="0">
                        <a:blipFill>
                          <a:blip r:embed="rId2"/>
                          <a:stretch>
                            <a:fillRect l="-581" t="-1978846" r="-406395" b="-3846"/>
                          </a:stretch>
                        </a:blipFill>
                      </a:tcPr>
                    </a:tc>
                    <a:tc>
                      <a:txBody>
                        <a:bodyPr/>
                        <a:lstStyle/>
                        <a:p>
                          <a:pPr>
                            <a:spcAft>
                              <a:spcPts val="0"/>
                            </a:spcAft>
                          </a:pPr>
                          <a:r>
                            <a:rPr lang="en-US" sz="1400" kern="0" dirty="0">
                              <a:effectLst/>
                            </a:rPr>
                            <a:t>Identity matrix</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0422286"/>
                      </a:ext>
                    </a:extLst>
                  </a:tr>
                </a:tbl>
              </a:graphicData>
            </a:graphic>
          </p:graphicFrame>
        </mc:Fallback>
      </mc:AlternateContent>
    </p:spTree>
    <p:extLst>
      <p:ext uri="{BB962C8B-B14F-4D97-AF65-F5344CB8AC3E}">
        <p14:creationId xmlns:p14="http://schemas.microsoft.com/office/powerpoint/2010/main" val="559007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p:cNvGrpSpPr/>
          <p:nvPr/>
        </p:nvGrpSpPr>
        <p:grpSpPr>
          <a:xfrm>
            <a:off x="189372" y="750203"/>
            <a:ext cx="11850228" cy="1488717"/>
            <a:chOff x="345751" y="400466"/>
            <a:chExt cx="11850228" cy="1488717"/>
          </a:xfrm>
        </p:grpSpPr>
        <p:sp>
          <p:nvSpPr>
            <p:cNvPr id="5" name="矩形 4"/>
            <p:cNvSpPr/>
            <p:nvPr/>
          </p:nvSpPr>
          <p:spPr>
            <a:xfrm>
              <a:off x="345751" y="400466"/>
              <a:ext cx="3743204" cy="461665"/>
            </a:xfrm>
            <a:prstGeom prst="rect">
              <a:avLst/>
            </a:prstGeom>
          </p:spPr>
          <p:txBody>
            <a:bodyPr wrap="none">
              <a:spAutoFit/>
            </a:bodyPr>
            <a:lstStyle/>
            <a:p>
              <a:r>
                <a:rPr lang="en-US" altLang="zh-TW" sz="2400" b="0" i="0" dirty="0" smtClean="0">
                  <a:solidFill>
                    <a:srgbClr val="111111"/>
                  </a:solidFill>
                  <a:effectLst/>
                </a:rPr>
                <a:t>Total system throughput (T..)</a:t>
              </a:r>
              <a:endParaRPr lang="en-US" altLang="zh-TW" sz="2400" dirty="0" smtClean="0"/>
            </a:p>
          </p:txBody>
        </p:sp>
        <mc:AlternateContent xmlns:mc="http://schemas.openxmlformats.org/markup-compatibility/2006" xmlns:a14="http://schemas.microsoft.com/office/drawing/2010/main">
          <mc:Choice Requires="a14">
            <p:sp>
              <p:nvSpPr>
                <p:cNvPr id="8" name="矩形 7"/>
                <p:cNvSpPr/>
                <p:nvPr/>
              </p:nvSpPr>
              <p:spPr>
                <a:xfrm>
                  <a:off x="502129" y="918083"/>
                  <a:ext cx="11693850" cy="971100"/>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 </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+2</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e>
                          </m:nary>
                        </m:e>
                      </m:nary>
                    </m:oMath>
                  </a14:m>
                  <a:endParaRPr lang="en-US" altLang="zh-TW" dirty="0" smtClean="0"/>
                </a:p>
                <a:p>
                  <a:pPr marL="285750" indent="-285750">
                    <a:buFont typeface="Arial" panose="020B0604020202020204" pitchFamily="34" charset="0"/>
                    <a:buChar char="•"/>
                  </a:pPr>
                  <a:r>
                    <a:rPr lang="en-US" altLang="zh-TW" dirty="0" smtClean="0"/>
                    <a:t>Interpretation:</a:t>
                  </a:r>
                  <a:r>
                    <a:rPr lang="zh-TW" altLang="en-US" dirty="0" smtClean="0"/>
                    <a:t> </a:t>
                  </a:r>
                  <a:r>
                    <a:rPr lang="en-US" altLang="zh-TW" dirty="0" smtClean="0"/>
                    <a:t>A measure of the size and growth/ activity of the system, is obtained by summing all flow magnitudes in a network. The more material/energy flowing through the system, the larger the value of TST and T··. </a:t>
                  </a:r>
                  <a:endParaRPr lang="zh-TW" altLang="en-US" dirty="0"/>
                </a:p>
              </p:txBody>
            </p:sp>
          </mc:Choice>
          <mc:Fallback xmlns="">
            <p:sp>
              <p:nvSpPr>
                <p:cNvPr id="8" name="矩形 7"/>
                <p:cNvSpPr>
                  <a:spLocks noRot="1" noChangeAspect="1" noMove="1" noResize="1" noEditPoints="1" noAdjustHandles="1" noChangeArrowheads="1" noChangeShapeType="1" noTextEdit="1"/>
                </p:cNvSpPr>
                <p:nvPr/>
              </p:nvSpPr>
              <p:spPr>
                <a:xfrm>
                  <a:off x="502129" y="918083"/>
                  <a:ext cx="11693850" cy="971100"/>
                </a:xfrm>
                <a:prstGeom prst="rect">
                  <a:avLst/>
                </a:prstGeom>
                <a:blipFill>
                  <a:blip r:embed="rId2"/>
                  <a:stretch>
                    <a:fillRect l="-365" t="-44025" r="-834" b="-10692"/>
                  </a:stretch>
                </a:blipFill>
              </p:spPr>
              <p:txBody>
                <a:bodyPr/>
                <a:lstStyle/>
                <a:p>
                  <a:r>
                    <a:rPr lang="zh-TW" altLang="en-US">
                      <a:noFill/>
                    </a:rPr>
                    <a:t> </a:t>
                  </a:r>
                </a:p>
              </p:txBody>
            </p:sp>
          </mc:Fallback>
        </mc:AlternateContent>
      </p:grpSp>
      <p:grpSp>
        <p:nvGrpSpPr>
          <p:cNvPr id="2" name="群組 1"/>
          <p:cNvGrpSpPr/>
          <p:nvPr/>
        </p:nvGrpSpPr>
        <p:grpSpPr>
          <a:xfrm>
            <a:off x="239955" y="4135082"/>
            <a:ext cx="11117677" cy="1108498"/>
            <a:chOff x="345750" y="4328053"/>
            <a:chExt cx="11117677" cy="1108498"/>
          </a:xfrm>
        </p:grpSpPr>
        <p:sp>
          <p:nvSpPr>
            <p:cNvPr id="6" name="矩形 5"/>
            <p:cNvSpPr/>
            <p:nvPr/>
          </p:nvSpPr>
          <p:spPr>
            <a:xfrm>
              <a:off x="345750" y="4328053"/>
              <a:ext cx="2910990" cy="461665"/>
            </a:xfrm>
            <a:prstGeom prst="rect">
              <a:avLst/>
            </a:prstGeom>
          </p:spPr>
          <p:txBody>
            <a:bodyPr wrap="none">
              <a:spAutoFit/>
            </a:bodyPr>
            <a:lstStyle/>
            <a:p>
              <a:r>
                <a:rPr lang="en-US" altLang="zh-TW" sz="2400" b="0" i="0" dirty="0" smtClean="0">
                  <a:solidFill>
                    <a:srgbClr val="111111"/>
                  </a:solidFill>
                  <a:effectLst/>
                </a:rPr>
                <a:t>Number of links (</a:t>
              </a:r>
              <a:r>
                <a:rPr lang="en-US" altLang="zh-TW" sz="2400" b="0" i="0" dirty="0" err="1" smtClean="0">
                  <a:solidFill>
                    <a:srgbClr val="111111"/>
                  </a:solidFill>
                  <a:effectLst/>
                </a:rPr>
                <a:t>Ltot</a:t>
              </a:r>
              <a:r>
                <a:rPr lang="en-US" altLang="zh-TW" sz="2400" b="0" i="0" dirty="0" smtClean="0">
                  <a:solidFill>
                    <a:srgbClr val="111111"/>
                  </a:solidFill>
                  <a:effectLst/>
                </a:rPr>
                <a:t>)</a:t>
              </a:r>
              <a:endParaRPr lang="en-US" altLang="zh-TW" sz="2400" dirty="0" smtClean="0"/>
            </a:p>
          </p:txBody>
        </p:sp>
        <mc:AlternateContent xmlns:mc="http://schemas.openxmlformats.org/markup-compatibility/2006" xmlns:a14="http://schemas.microsoft.com/office/drawing/2010/main">
          <mc:Choice Requires="a14">
            <p:sp>
              <p:nvSpPr>
                <p:cNvPr id="10" name="矩形 9"/>
                <p:cNvSpPr/>
                <p:nvPr/>
              </p:nvSpPr>
              <p:spPr>
                <a:xfrm>
                  <a:off x="502129" y="4742450"/>
                  <a:ext cx="10961298" cy="69410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 </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+2</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 &gt;0)</m:t>
                              </m:r>
                            </m:e>
                          </m:nary>
                        </m:e>
                      </m:nary>
                      <m:r>
                        <a:rPr lang="en-US" altLang="zh-TW" i="0">
                          <a:latin typeface="Cambria Math" panose="02040503050406030204" pitchFamily="18" charset="0"/>
                        </a:rPr>
                        <m:t>(</m:t>
                      </m:r>
                      <m:r>
                        <m:rPr>
                          <m:sty m:val="p"/>
                        </m:rPr>
                        <a:rPr lang="en-US" altLang="zh-TW" i="0">
                          <a:latin typeface="Cambria Math" panose="02040503050406030204" pitchFamily="18" charset="0"/>
                        </a:rPr>
                        <m:t>with</m:t>
                      </m:r>
                      <m:r>
                        <a:rPr lang="en-US" altLang="zh-TW" i="0">
                          <a:latin typeface="Cambria Math" panose="02040503050406030204" pitchFamily="18" charset="0"/>
                        </a:rPr>
                        <m:t> </m:t>
                      </m:r>
                      <m:r>
                        <m:rPr>
                          <m:sty m:val="p"/>
                        </m:rPr>
                        <a:rPr lang="en-US" altLang="zh-TW" i="0">
                          <a:latin typeface="Cambria Math" panose="02040503050406030204" pitchFamily="18" charset="0"/>
                        </a:rPr>
                        <m:t>convention</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e</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g</m:t>
                      </m:r>
                      <m:r>
                        <a:rPr lang="en-US" altLang="zh-TW" b="0" i="0" smtClean="0">
                          <a:latin typeface="Cambria Math" panose="02040503050406030204" pitchFamily="18" charset="0"/>
                        </a:rPr>
                        <m:t>. </m:t>
                      </m:r>
                      <m:r>
                        <m:rPr>
                          <m:sty m:val="p"/>
                        </m:rPr>
                        <a:rPr lang="en-US" altLang="zh-TW" i="0">
                          <a:latin typeface="Cambria Math" panose="02040503050406030204" pitchFamily="18" charset="0"/>
                        </a:rPr>
                        <m:t>Allesina</m:t>
                      </m:r>
                      <m:r>
                        <a:rPr lang="en-US" altLang="zh-TW" i="0">
                          <a:latin typeface="Cambria Math" panose="02040503050406030204" pitchFamily="18" charset="0"/>
                        </a:rPr>
                        <m:t> </m:t>
                      </m:r>
                      <m:r>
                        <m:rPr>
                          <m:sty m:val="p"/>
                        </m:rPr>
                        <a:rPr lang="en-US" altLang="zh-TW" i="0">
                          <a:latin typeface="Cambria Math" panose="02040503050406030204" pitchFamily="18" charset="0"/>
                        </a:rPr>
                        <m:t>and</m:t>
                      </m:r>
                      <m:r>
                        <a:rPr lang="en-US" altLang="zh-TW" i="0">
                          <a:latin typeface="Cambria Math" panose="02040503050406030204" pitchFamily="18" charset="0"/>
                        </a:rPr>
                        <m:t> </m:t>
                      </m:r>
                      <m:r>
                        <m:rPr>
                          <m:sty m:val="p"/>
                        </m:rPr>
                        <a:rPr lang="en-US" altLang="zh-TW" i="0">
                          <a:latin typeface="Cambria Math" panose="02040503050406030204" pitchFamily="18" charset="0"/>
                        </a:rPr>
                        <m:t>Ulanowicz</m:t>
                      </m:r>
                      <m:r>
                        <a:rPr lang="en-US" altLang="zh-TW" i="0">
                          <a:latin typeface="Cambria Math" panose="02040503050406030204" pitchFamily="18" charset="0"/>
                        </a:rPr>
                        <m:t>, 2004)</m:t>
                      </m:r>
                    </m:oMath>
                  </a14:m>
                  <a:endParaRPr lang="en-US" altLang="zh-TW" dirty="0" smtClean="0"/>
                </a:p>
                <a:p>
                  <a:pPr marL="285750" indent="-285750">
                    <a:buFont typeface="Arial" panose="020B0604020202020204" pitchFamily="34" charset="0"/>
                    <a:buChar char="•"/>
                  </a:pPr>
                  <a:r>
                    <a:rPr lang="en-US" altLang="zh-TW" dirty="0" smtClean="0"/>
                    <a:t>Must be same in both GC and GS model (based on same structure) </a:t>
                  </a:r>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02129" y="4742450"/>
                  <a:ext cx="10961298" cy="694101"/>
                </a:xfrm>
                <a:prstGeom prst="rect">
                  <a:avLst/>
                </a:prstGeom>
                <a:blipFill>
                  <a:blip r:embed="rId3"/>
                  <a:stretch>
                    <a:fillRect l="-334" t="-61404" b="-54386"/>
                  </a:stretch>
                </a:blipFill>
              </p:spPr>
              <p:txBody>
                <a:bodyPr/>
                <a:lstStyle/>
                <a:p>
                  <a:r>
                    <a:rPr lang="zh-TW" altLang="en-US">
                      <a:noFill/>
                    </a:rPr>
                    <a:t> </a:t>
                  </a:r>
                </a:p>
              </p:txBody>
            </p:sp>
          </mc:Fallback>
        </mc:AlternateContent>
      </p:grpSp>
      <p:grpSp>
        <p:nvGrpSpPr>
          <p:cNvPr id="13" name="群組 12"/>
          <p:cNvGrpSpPr/>
          <p:nvPr/>
        </p:nvGrpSpPr>
        <p:grpSpPr>
          <a:xfrm>
            <a:off x="239955" y="5357535"/>
            <a:ext cx="10961298" cy="828925"/>
            <a:chOff x="345750" y="5931540"/>
            <a:chExt cx="10961298" cy="828925"/>
          </a:xfrm>
        </p:grpSpPr>
        <p:sp>
          <p:nvSpPr>
            <p:cNvPr id="9" name="矩形 8"/>
            <p:cNvSpPr/>
            <p:nvPr/>
          </p:nvSpPr>
          <p:spPr>
            <a:xfrm>
              <a:off x="345750" y="5931540"/>
              <a:ext cx="3168753" cy="461665"/>
            </a:xfrm>
            <a:prstGeom prst="rect">
              <a:avLst/>
            </a:prstGeom>
          </p:spPr>
          <p:txBody>
            <a:bodyPr wrap="none">
              <a:spAutoFit/>
            </a:bodyPr>
            <a:lstStyle/>
            <a:p>
              <a:r>
                <a:rPr lang="en-US" altLang="zh-TW" sz="2400" b="0" i="0" dirty="0" smtClean="0">
                  <a:solidFill>
                    <a:srgbClr val="111111"/>
                  </a:solidFill>
                  <a:effectLst/>
                </a:rPr>
                <a:t>Average link weight (</a:t>
              </a:r>
              <a:r>
                <a:rPr lang="en-US" altLang="zh-TW" sz="2400" b="0" i="0" dirty="0" err="1" smtClean="0">
                  <a:solidFill>
                    <a:srgbClr val="111111"/>
                  </a:solidFill>
                  <a:effectLst/>
                </a:rPr>
                <a:t>Tij</a:t>
              </a:r>
              <a:r>
                <a:rPr lang="en-US" altLang="zh-TW" sz="2400" b="0" i="0" dirty="0" smtClean="0">
                  <a:solidFill>
                    <a:srgbClr val="111111"/>
                  </a:solidFill>
                  <a:effectLst/>
                </a:rPr>
                <a:t>)</a:t>
              </a:r>
              <a:endParaRPr lang="en-US" altLang="zh-TW" sz="2400" dirty="0" smtClean="0"/>
            </a:p>
          </p:txBody>
        </p:sp>
        <mc:AlternateContent xmlns:mc="http://schemas.openxmlformats.org/markup-compatibility/2006" xmlns:a14="http://schemas.microsoft.com/office/drawing/2010/main">
          <mc:Choice Requires="a14">
            <p:sp>
              <p:nvSpPr>
                <p:cNvPr id="11" name="矩形 10"/>
                <p:cNvSpPr/>
                <p:nvPr/>
              </p:nvSpPr>
              <p:spPr>
                <a:xfrm>
                  <a:off x="345750" y="6391133"/>
                  <a:ext cx="10961298" cy="369332"/>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r>
                        <a:rPr lang="en-US" altLang="zh-TW" b="0" i="1" smtClean="0">
                          <a:latin typeface="Cambria Math" panose="02040503050406030204" pitchFamily="18" charset="0"/>
                        </a:rPr>
                        <m:t>𝑇</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𝑡𝑜𝑡</m:t>
                          </m:r>
                        </m:sub>
                      </m:sSub>
                    </m:oMath>
                  </a14:m>
                  <a:endParaRPr lang="en-US" altLang="zh-TW" dirty="0" smtClean="0"/>
                </a:p>
              </p:txBody>
            </p:sp>
          </mc:Choice>
          <mc:Fallback xmlns="">
            <p:sp>
              <p:nvSpPr>
                <p:cNvPr id="11" name="矩形 10"/>
                <p:cNvSpPr>
                  <a:spLocks noRot="1" noChangeAspect="1" noMove="1" noResize="1" noEditPoints="1" noAdjustHandles="1" noChangeArrowheads="1" noChangeShapeType="1" noTextEdit="1"/>
                </p:cNvSpPr>
                <p:nvPr/>
              </p:nvSpPr>
              <p:spPr>
                <a:xfrm>
                  <a:off x="345750" y="6391133"/>
                  <a:ext cx="10961298" cy="369332"/>
                </a:xfrm>
                <a:prstGeom prst="rect">
                  <a:avLst/>
                </a:prstGeom>
                <a:blipFill>
                  <a:blip r:embed="rId4"/>
                  <a:stretch>
                    <a:fillRect l="-334" t="-8197" b="-24590"/>
                  </a:stretch>
                </a:blipFill>
              </p:spPr>
              <p:txBody>
                <a:bodyPr/>
                <a:lstStyle/>
                <a:p>
                  <a:r>
                    <a:rPr lang="zh-TW" altLang="en-US">
                      <a:noFill/>
                    </a:rPr>
                    <a:t> </a:t>
                  </a:r>
                </a:p>
              </p:txBody>
            </p:sp>
          </mc:Fallback>
        </mc:AlternateContent>
      </p:grpSp>
      <p:grpSp>
        <p:nvGrpSpPr>
          <p:cNvPr id="16" name="群組 15"/>
          <p:cNvGrpSpPr/>
          <p:nvPr/>
        </p:nvGrpSpPr>
        <p:grpSpPr>
          <a:xfrm>
            <a:off x="189372" y="2301763"/>
            <a:ext cx="8027528" cy="1719364"/>
            <a:chOff x="345750" y="2003403"/>
            <a:chExt cx="8027528" cy="1719364"/>
          </a:xfrm>
        </p:grpSpPr>
        <p:sp>
          <p:nvSpPr>
            <p:cNvPr id="4" name="矩形 3"/>
            <p:cNvSpPr/>
            <p:nvPr/>
          </p:nvSpPr>
          <p:spPr>
            <a:xfrm>
              <a:off x="345750" y="2003403"/>
              <a:ext cx="4025204" cy="461665"/>
            </a:xfrm>
            <a:prstGeom prst="rect">
              <a:avLst/>
            </a:prstGeom>
          </p:spPr>
          <p:txBody>
            <a:bodyPr wrap="none">
              <a:spAutoFit/>
            </a:bodyPr>
            <a:lstStyle/>
            <a:p>
              <a:r>
                <a:rPr lang="en-US" altLang="zh-TW" sz="2400" b="0" i="0" dirty="0" smtClean="0">
                  <a:solidFill>
                    <a:srgbClr val="111111"/>
                  </a:solidFill>
                  <a:effectLst/>
                </a:rPr>
                <a:t>Total system </a:t>
              </a:r>
              <a:r>
                <a:rPr lang="en-US" altLang="zh-TW" sz="2400" b="0" i="0" dirty="0" err="1" smtClean="0">
                  <a:solidFill>
                    <a:srgbClr val="111111"/>
                  </a:solidFill>
                  <a:effectLst/>
                </a:rPr>
                <a:t>throughflow</a:t>
              </a:r>
              <a:r>
                <a:rPr lang="en-US" altLang="zh-TW" sz="2400" b="0" i="0" dirty="0" smtClean="0">
                  <a:solidFill>
                    <a:srgbClr val="111111"/>
                  </a:solidFill>
                  <a:effectLst/>
                </a:rPr>
                <a:t> (TST)</a:t>
              </a:r>
              <a:endParaRPr lang="en-US" altLang="zh-TW" sz="2400" dirty="0" smtClean="0"/>
            </a:p>
          </p:txBody>
        </p:sp>
        <mc:AlternateContent xmlns:mc="http://schemas.openxmlformats.org/markup-compatibility/2006" xmlns:a14="http://schemas.microsoft.com/office/drawing/2010/main">
          <mc:Choice Requires="a14">
            <p:sp>
              <p:nvSpPr>
                <p:cNvPr id="15" name="矩形 14"/>
                <p:cNvSpPr/>
                <p:nvPr/>
              </p:nvSpPr>
              <p:spPr>
                <a:xfrm>
                  <a:off x="474523" y="2466076"/>
                  <a:ext cx="7898755" cy="125669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 </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r>
                                <a:rPr lang="en-US" altLang="zh-TW" b="0" i="1" smtClean="0">
                                  <a:latin typeface="Cambria Math" panose="02040503050406030204" pitchFamily="18" charset="0"/>
                                </a:rPr>
                                <m:t>[ </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acc>
                                    <m:accPr>
                                      <m:chr m:val="̇"/>
                                      <m:ctrlPr>
                                        <a:rPr lang="en-US" altLang="zh-TW" b="0"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acc>
                                </m:e>
                                <m:sub>
                                  <m:r>
                                    <a:rPr lang="en-US" altLang="zh-TW" b="0" i="1" smtClean="0">
                                      <a:latin typeface="Cambria Math" panose="02040503050406030204" pitchFamily="18" charset="0"/>
                                    </a:rPr>
                                    <m:t>−</m:t>
                                  </m:r>
                                </m:sub>
                              </m:sSub>
                            </m:e>
                          </m:nary>
                          <m:r>
                            <a:rPr lang="en-US" altLang="zh-TW" b="0" i="1" smtClean="0">
                              <a:latin typeface="Cambria Math" panose="02040503050406030204" pitchFamily="18" charset="0"/>
                            </a:rPr>
                            <m:t>]=</m:t>
                          </m:r>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r>
                                    <a:rPr lang="en-US" altLang="zh-TW" b="0" i="1" smtClean="0">
                                      <a:latin typeface="Cambria Math" panose="02040503050406030204" pitchFamily="18" charset="0"/>
                                    </a:rPr>
                                    <m:t>[ </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acc>
                                        <m:accPr>
                                          <m:chr m:val="̇"/>
                                          <m:ctrlPr>
                                            <a:rPr lang="en-US" altLang="zh-TW" b="0"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acc>
                                    </m:e>
                                    <m:sub>
                                      <m:r>
                                        <a:rPr lang="en-US" altLang="zh-TW" i="1">
                                          <a:latin typeface="Cambria Math" panose="02040503050406030204" pitchFamily="18" charset="0"/>
                                        </a:rPr>
                                        <m:t>+</m:t>
                                      </m:r>
                                    </m:sub>
                                  </m:sSub>
                                </m:e>
                              </m:nary>
                              <m:r>
                                <a:rPr lang="en-US" altLang="zh-TW" b="0" i="1" smtClean="0">
                                  <a:latin typeface="Cambria Math" panose="02040503050406030204" pitchFamily="18" charset="0"/>
                                </a:rPr>
                                <m:t>] </m:t>
                              </m:r>
                            </m:e>
                          </m:nary>
                        </m:e>
                      </m:nary>
                    </m:oMath>
                  </a14:m>
                  <a:endParaRPr lang="en-US" altLang="zh-TW" dirty="0" smtClean="0"/>
                </a:p>
                <a:p>
                  <a:pPr marL="285750" indent="-285750">
                    <a:buFont typeface="Arial" panose="020B0604020202020204" pitchFamily="34" charset="0"/>
                    <a:buChar char="•"/>
                  </a:pPr>
                  <a:r>
                    <a:rPr lang="en-US" altLang="zh-TW" dirty="0" smtClean="0"/>
                    <a:t>Interpretation: the sum of compartmental </a:t>
                  </a:r>
                  <a:r>
                    <a:rPr lang="en-US" altLang="zh-TW" dirty="0" err="1" smtClean="0"/>
                    <a:t>throughflows</a:t>
                  </a:r>
                  <a:r>
                    <a:rPr lang="en-US" altLang="zh-TW" dirty="0" smtClean="0"/>
                    <a:t>.</a:t>
                  </a:r>
                  <a:br>
                    <a:rPr lang="en-US" altLang="zh-TW" dirty="0" smtClean="0"/>
                  </a:br>
                  <a:r>
                    <a:rPr lang="en-US" altLang="zh-TW" dirty="0" smtClean="0"/>
                    <a:t>The more material/energy flowing through the system, the larger the value of TST and T··. </a:t>
                  </a:r>
                  <a:endParaRPr lang="zh-TW"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474523" y="2466076"/>
                  <a:ext cx="7898755" cy="1256691"/>
                </a:xfrm>
                <a:prstGeom prst="rect">
                  <a:avLst/>
                </a:prstGeom>
                <a:blipFill>
                  <a:blip r:embed="rId5"/>
                  <a:stretch>
                    <a:fillRect l="-463" t="-32850" b="-6280"/>
                  </a:stretch>
                </a:blipFill>
              </p:spPr>
              <p:txBody>
                <a:bodyPr/>
                <a:lstStyle/>
                <a:p>
                  <a:r>
                    <a:rPr lang="zh-TW" altLang="en-US">
                      <a:noFill/>
                    </a:rPr>
                    <a:t> </a:t>
                  </a:r>
                </a:p>
              </p:txBody>
            </p:sp>
          </mc:Fallback>
        </mc:AlternateContent>
      </p:grpSp>
      <p:pic>
        <p:nvPicPr>
          <p:cNvPr id="17" name="圖片 16"/>
          <p:cNvPicPr>
            <a:picLocks noChangeAspect="1"/>
          </p:cNvPicPr>
          <p:nvPr/>
        </p:nvPicPr>
        <p:blipFill rotWithShape="1">
          <a:blip r:embed="rId6"/>
          <a:srcRect l="9861" t="29135" r="44583" b="26420"/>
          <a:stretch/>
        </p:blipFill>
        <p:spPr>
          <a:xfrm>
            <a:off x="8065972" y="2366358"/>
            <a:ext cx="3817570" cy="2095008"/>
          </a:xfrm>
          <a:prstGeom prst="rect">
            <a:avLst/>
          </a:prstGeom>
        </p:spPr>
      </p:pic>
      <p:sp>
        <p:nvSpPr>
          <p:cNvPr id="19" name="矩形 18"/>
          <p:cNvSpPr/>
          <p:nvPr/>
        </p:nvSpPr>
        <p:spPr>
          <a:xfrm>
            <a:off x="189372" y="195562"/>
            <a:ext cx="2655063" cy="523220"/>
          </a:xfrm>
          <a:prstGeom prst="rect">
            <a:avLst/>
          </a:prstGeom>
        </p:spPr>
        <p:txBody>
          <a:bodyPr wrap="square">
            <a:spAutoFit/>
          </a:bodyPr>
          <a:lstStyle/>
          <a:p>
            <a:r>
              <a:rPr lang="en-US" altLang="zh-TW" sz="2800" dirty="0"/>
              <a:t>General indices: </a:t>
            </a:r>
          </a:p>
        </p:txBody>
      </p:sp>
    </p:spTree>
    <p:extLst>
      <p:ext uri="{BB962C8B-B14F-4D97-AF65-F5344CB8AC3E}">
        <p14:creationId xmlns:p14="http://schemas.microsoft.com/office/powerpoint/2010/main" val="183467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372" y="281947"/>
            <a:ext cx="2655063" cy="523220"/>
          </a:xfrm>
          <a:prstGeom prst="rect">
            <a:avLst/>
          </a:prstGeom>
        </p:spPr>
        <p:txBody>
          <a:bodyPr wrap="square">
            <a:spAutoFit/>
          </a:bodyPr>
          <a:lstStyle/>
          <a:p>
            <a:r>
              <a:rPr lang="en-US" altLang="zh-TW" sz="2800" dirty="0"/>
              <a:t>General indices: </a:t>
            </a:r>
          </a:p>
        </p:txBody>
      </p:sp>
      <p:grpSp>
        <p:nvGrpSpPr>
          <p:cNvPr id="8" name="群組 7"/>
          <p:cNvGrpSpPr/>
          <p:nvPr/>
        </p:nvGrpSpPr>
        <p:grpSpPr>
          <a:xfrm>
            <a:off x="189372" y="787594"/>
            <a:ext cx="7898912" cy="2059412"/>
            <a:chOff x="583875" y="5084244"/>
            <a:chExt cx="7898912" cy="2059412"/>
          </a:xfrm>
        </p:grpSpPr>
        <p:sp>
          <p:nvSpPr>
            <p:cNvPr id="9" name="矩形 8"/>
            <p:cNvSpPr/>
            <p:nvPr/>
          </p:nvSpPr>
          <p:spPr>
            <a:xfrm>
              <a:off x="583875" y="5084244"/>
              <a:ext cx="2227918" cy="461665"/>
            </a:xfrm>
            <a:prstGeom prst="rect">
              <a:avLst/>
            </a:prstGeom>
          </p:spPr>
          <p:txBody>
            <a:bodyPr wrap="none">
              <a:spAutoFit/>
            </a:bodyPr>
            <a:lstStyle/>
            <a:p>
              <a:r>
                <a:rPr lang="en-US" altLang="zh-TW" sz="2400" b="0" i="0" dirty="0" err="1" smtClean="0">
                  <a:solidFill>
                    <a:srgbClr val="111111"/>
                  </a:solidFill>
                  <a:effectLst/>
                </a:rPr>
                <a:t>Connectance</a:t>
              </a:r>
              <a:r>
                <a:rPr lang="en-US" altLang="zh-TW" sz="2400" b="0" i="0" dirty="0" smtClean="0">
                  <a:solidFill>
                    <a:srgbClr val="111111"/>
                  </a:solidFill>
                  <a:effectLst/>
                </a:rPr>
                <a:t> (C)</a:t>
              </a:r>
              <a:endParaRPr lang="en-US" altLang="zh-TW" sz="2400" dirty="0" smtClean="0"/>
            </a:p>
          </p:txBody>
        </p:sp>
        <mc:AlternateContent xmlns:mc="http://schemas.openxmlformats.org/markup-compatibility/2006" xmlns:a14="http://schemas.microsoft.com/office/drawing/2010/main">
          <mc:Choice Requires="a14">
            <p:sp>
              <p:nvSpPr>
                <p:cNvPr id="10" name="矩形 9"/>
                <p:cNvSpPr/>
                <p:nvPr/>
              </p:nvSpPr>
              <p:spPr>
                <a:xfrm>
                  <a:off x="583875" y="5515005"/>
                  <a:ext cx="7898912" cy="162865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−1)</m:t>
                          </m:r>
                        </m:den>
                      </m:f>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𝑡𝑜𝑡</m:t>
                          </m:r>
                        </m:sub>
                      </m:sSub>
                    </m:oMath>
                  </a14:m>
                  <a:endParaRPr lang="en-US" altLang="zh-TW" dirty="0" smtClean="0"/>
                </a:p>
                <a:p>
                  <a:pPr marL="285750" indent="-285750">
                    <a:buFont typeface="Arial" panose="020B0604020202020204" pitchFamily="34" charset="0"/>
                    <a:buChar char="•"/>
                  </a:pPr>
                  <a:r>
                    <a:rPr lang="en-US" altLang="zh-TW" dirty="0" smtClean="0"/>
                    <a:t>Interpretation:</a:t>
                  </a:r>
                  <a:r>
                    <a:rPr lang="en-US" altLang="zh-TW" dirty="0"/>
                    <a:t> </a:t>
                  </a:r>
                  <a:r>
                    <a:rPr lang="en-US" altLang="zh-TW" dirty="0" smtClean="0"/>
                    <a:t>the </a:t>
                  </a:r>
                  <a:r>
                    <a:rPr lang="en-US" altLang="zh-TW" dirty="0"/>
                    <a:t>fraction of all possible links that is realized in a food web</a:t>
                  </a:r>
                  <a:r>
                    <a:rPr lang="en-US" altLang="zh-TW" dirty="0" smtClean="0"/>
                    <a:t>.</a:t>
                  </a:r>
                </a:p>
                <a:p>
                  <a:pPr marL="285750" indent="-285750">
                    <a:buFont typeface="Arial" panose="020B0604020202020204" pitchFamily="34" charset="0"/>
                    <a:buChar char="•"/>
                  </a:pPr>
                  <a:r>
                    <a:rPr lang="en-US" altLang="zh-TW" dirty="0"/>
                    <a:t>all large complex dynamic systems may be expected to show the property of being stable up to a critical level of </a:t>
                  </a:r>
                  <a:r>
                    <a:rPr lang="en-US" altLang="zh-TW" dirty="0" err="1" smtClean="0"/>
                    <a:t>connectance</a:t>
                  </a:r>
                  <a:r>
                    <a:rPr lang="en-US" altLang="zh-TW" dirty="0" smtClean="0"/>
                    <a:t>, </a:t>
                  </a:r>
                  <a:r>
                    <a:rPr lang="en-US" altLang="zh-TW" dirty="0"/>
                    <a:t>and then, as the </a:t>
                  </a:r>
                  <a:r>
                    <a:rPr lang="en-US" altLang="zh-TW" dirty="0" err="1"/>
                    <a:t>connectance</a:t>
                  </a:r>
                  <a:r>
                    <a:rPr lang="en-US" altLang="zh-TW" dirty="0"/>
                    <a:t> increases, to go suddenly unstable. </a:t>
                  </a:r>
                  <a:r>
                    <a:rPr lang="en-US" altLang="zh-TW" dirty="0" smtClean="0"/>
                    <a:t>(Gardner</a:t>
                  </a:r>
                  <a:r>
                    <a:rPr lang="zh-TW" altLang="en-US" dirty="0" smtClean="0"/>
                    <a:t> </a:t>
                  </a:r>
                  <a:r>
                    <a:rPr lang="en-US" altLang="zh-TW" dirty="0" smtClean="0"/>
                    <a:t>and </a:t>
                  </a:r>
                  <a:r>
                    <a:rPr lang="en-US" altLang="zh-TW" dirty="0"/>
                    <a:t>Ashby</a:t>
                  </a:r>
                  <a:r>
                    <a:rPr lang="en-US" altLang="zh-TW" dirty="0" smtClean="0"/>
                    <a:t>, 1970) </a:t>
                  </a:r>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83875" y="5515005"/>
                  <a:ext cx="7898912" cy="1628651"/>
                </a:xfrm>
                <a:prstGeom prst="rect">
                  <a:avLst/>
                </a:prstGeom>
                <a:blipFill>
                  <a:blip r:embed="rId2"/>
                  <a:stretch>
                    <a:fillRect l="-463" b="-5243"/>
                  </a:stretch>
                </a:blipFill>
              </p:spPr>
              <p:txBody>
                <a:bodyPr/>
                <a:lstStyle/>
                <a:p>
                  <a:r>
                    <a:rPr lang="zh-TW" altLang="en-US">
                      <a:noFill/>
                    </a:rPr>
                    <a:t> </a:t>
                  </a:r>
                </a:p>
              </p:txBody>
            </p:sp>
          </mc:Fallback>
        </mc:AlternateContent>
      </p:grpSp>
      <p:grpSp>
        <p:nvGrpSpPr>
          <p:cNvPr id="11" name="群組 10"/>
          <p:cNvGrpSpPr/>
          <p:nvPr/>
        </p:nvGrpSpPr>
        <p:grpSpPr>
          <a:xfrm>
            <a:off x="189372" y="3050831"/>
            <a:ext cx="10961298" cy="1946176"/>
            <a:chOff x="583875" y="5084244"/>
            <a:chExt cx="10961298" cy="1946176"/>
          </a:xfrm>
        </p:grpSpPr>
        <mc:AlternateContent xmlns:mc="http://schemas.openxmlformats.org/markup-compatibility/2006" xmlns:a14="http://schemas.microsoft.com/office/drawing/2010/main">
          <mc:Choice Requires="a14">
            <p:sp>
              <p:nvSpPr>
                <p:cNvPr id="12" name="矩形 11"/>
                <p:cNvSpPr/>
                <p:nvPr/>
              </p:nvSpPr>
              <p:spPr>
                <a:xfrm>
                  <a:off x="583875" y="5084244"/>
                  <a:ext cx="3406445" cy="505203"/>
                </a:xfrm>
                <a:prstGeom prst="rect">
                  <a:avLst/>
                </a:prstGeom>
              </p:spPr>
              <p:txBody>
                <a:bodyPr wrap="none">
                  <a:spAutoFit/>
                </a:bodyPr>
                <a:lstStyle/>
                <a:p>
                  <a:r>
                    <a:rPr lang="en-US" altLang="zh-TW" sz="2400" dirty="0" smtClean="0"/>
                    <a:t>Compartmentalization</a:t>
                  </a:r>
                  <a:r>
                    <a:rPr lang="en-US" altLang="zh-TW" sz="2400" b="0" i="0" dirty="0" smtClean="0">
                      <a:solidFill>
                        <a:srgbClr val="111111"/>
                      </a:solidFill>
                      <a:effectLst/>
                    </a:rPr>
                    <a:t> (</a:t>
                  </a:r>
                  <a14:m>
                    <m:oMath xmlns:m="http://schemas.openxmlformats.org/officeDocument/2006/math">
                      <m:bar>
                        <m:barPr>
                          <m:pos m:val="top"/>
                          <m:ctrlPr>
                            <a:rPr lang="en-US" altLang="zh-TW" sz="2400" b="0" i="1" smtClean="0">
                              <a:solidFill>
                                <a:srgbClr val="111111"/>
                              </a:solidFill>
                              <a:effectLst/>
                              <a:latin typeface="Cambria Math" panose="02040503050406030204" pitchFamily="18" charset="0"/>
                            </a:rPr>
                          </m:ctrlPr>
                        </m:barPr>
                        <m:e>
                          <m:r>
                            <m:rPr>
                              <m:sty m:val="p"/>
                            </m:rPr>
                            <a:rPr lang="en-US" altLang="zh-TW" sz="2400" i="1">
                              <a:solidFill>
                                <a:srgbClr val="111111"/>
                              </a:solidFill>
                              <a:latin typeface="Cambria Math" panose="02040503050406030204" pitchFamily="18" charset="0"/>
                            </a:rPr>
                            <m:t>C</m:t>
                          </m:r>
                        </m:e>
                      </m:bar>
                    </m:oMath>
                  </a14:m>
                  <a:r>
                    <a:rPr lang="en-US" altLang="zh-TW" sz="2400" b="0" i="0" dirty="0" smtClean="0">
                      <a:solidFill>
                        <a:srgbClr val="111111"/>
                      </a:solidFill>
                      <a:effectLst/>
                    </a:rPr>
                    <a:t>)</a:t>
                  </a:r>
                  <a:endParaRPr lang="en-US" altLang="zh-TW" sz="2400" dirty="0" smtClean="0"/>
                </a:p>
              </p:txBody>
            </p:sp>
          </mc:Choice>
          <mc:Fallback xmlns="">
            <p:sp>
              <p:nvSpPr>
                <p:cNvPr id="12" name="矩形 11"/>
                <p:cNvSpPr>
                  <a:spLocks noRot="1" noChangeAspect="1" noMove="1" noResize="1" noEditPoints="1" noAdjustHandles="1" noChangeArrowheads="1" noChangeShapeType="1" noTextEdit="1"/>
                </p:cNvSpPr>
                <p:nvPr/>
              </p:nvSpPr>
              <p:spPr>
                <a:xfrm>
                  <a:off x="583875" y="5084244"/>
                  <a:ext cx="3406445" cy="505203"/>
                </a:xfrm>
                <a:prstGeom prst="rect">
                  <a:avLst/>
                </a:prstGeom>
                <a:blipFill>
                  <a:blip r:embed="rId3"/>
                  <a:stretch>
                    <a:fillRect l="-2683" t="-1220" r="-1789" b="-280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83875" y="5515005"/>
                  <a:ext cx="10961298" cy="1515415"/>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−1)</m:t>
                          </m:r>
                        </m:den>
                      </m:f>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nary>
                            <m:naryPr>
                              <m:chr m:val="∑"/>
                              <m:ctrlPr>
                                <a:rPr lang="en-US" altLang="zh-TW" i="1" smtClean="0">
                                  <a:latin typeface="Cambria Math" panose="02040503050406030204" pitchFamily="18" charset="0"/>
                                </a:rPr>
                              </m:ctrlPr>
                            </m:naryPr>
                            <m:sub>
                              <m:eqArr>
                                <m:eqArrPr>
                                  <m:ctrlPr>
                                    <a:rPr lang="en-US" altLang="zh-TW" b="0" i="1" smtClean="0">
                                      <a:latin typeface="Cambria Math" panose="02040503050406030204" pitchFamily="18" charset="0"/>
                                    </a:rPr>
                                  </m:ctrlPr>
                                </m:eqArrPr>
                                <m:e>
                                  <m:r>
                                    <a:rPr lang="en-US" altLang="zh-TW" b="0" i="1" smtClean="0">
                                      <a:latin typeface="Cambria Math" panose="02040503050406030204" pitchFamily="18" charset="0"/>
                                    </a:rPr>
                                    <m:t>𝑗</m:t>
                                  </m:r>
                                  <m:r>
                                    <a:rPr lang="en-US" altLang="zh-TW" b="0" i="1" smtClean="0">
                                      <a:latin typeface="Cambria Math" panose="02040503050406030204" pitchFamily="18" charset="0"/>
                                    </a:rPr>
                                    <m:t>=1</m:t>
                                  </m:r>
                                </m:e>
                                <m:e>
                                  <m:r>
                                    <a:rPr lang="en-US" altLang="zh-TW" b="0" i="1" smtClean="0">
                                      <a:latin typeface="Cambria Math" panose="02040503050406030204" pitchFamily="18" charset="0"/>
                                    </a:rPr>
                                    <m:t>𝑗</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m:t>
                                  </m:r>
                                </m:e>
                              </m:eqArr>
                            </m:sub>
                            <m:sup>
                              <m:r>
                                <a:rPr lang="en-US" altLang="zh-TW" b="0" i="1" smtClean="0">
                                  <a:latin typeface="Cambria Math" panose="02040503050406030204" pitchFamily="18" charset="0"/>
                                </a:rPr>
                                <m:t>𝑛</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𝑖𝑗</m:t>
                                  </m:r>
                                </m:sub>
                              </m:sSub>
                            </m:e>
                          </m:nary>
                        </m:e>
                      </m:nary>
                    </m:oMath>
                  </a14:m>
                  <a:endParaRPr lang="en-US" altLang="zh-TW" dirty="0" smtClean="0"/>
                </a:p>
                <a:p>
                  <a:pPr marL="285750" indent="-285750">
                    <a:buFont typeface="Arial" panose="020B0604020202020204" pitchFamily="34" charset="0"/>
                    <a:buChar char="•"/>
                  </a:pPr>
                  <a:r>
                    <a:rPr lang="en-US" altLang="zh-TW" dirty="0" smtClean="0"/>
                    <a:t>Interpretation: ranging between 0 and 1</a:t>
                  </a:r>
                </a:p>
                <a:p>
                  <a:pPr marL="285750" indent="-285750">
                    <a:buFont typeface="Arial" panose="020B0604020202020204" pitchFamily="34" charset="0"/>
                    <a:buChar char="•"/>
                  </a:pPr>
                  <a:r>
                    <a:rPr lang="en-US" altLang="zh-TW" dirty="0" smtClean="0"/>
                    <a:t>measures the degree of connectedness of subsystems within a network, with higher values of </a:t>
                  </a:r>
                  <a14:m>
                    <m:oMath xmlns:m="http://schemas.openxmlformats.org/officeDocument/2006/math">
                      <m:bar>
                        <m:barPr>
                          <m:pos m:val="top"/>
                          <m:ctrlPr>
                            <a:rPr lang="en-US" altLang="zh-TW" i="1" smtClean="0">
                              <a:solidFill>
                                <a:srgbClr val="111111"/>
                              </a:solidFill>
                              <a:latin typeface="Cambria Math" panose="02040503050406030204" pitchFamily="18" charset="0"/>
                            </a:rPr>
                          </m:ctrlPr>
                        </m:barPr>
                        <m:e>
                          <m:r>
                            <m:rPr>
                              <m:sty m:val="p"/>
                            </m:rPr>
                            <a:rPr lang="en-US" altLang="zh-TW" i="1">
                              <a:solidFill>
                                <a:srgbClr val="111111"/>
                              </a:solidFill>
                              <a:latin typeface="Cambria Math" panose="02040503050406030204" pitchFamily="18" charset="0"/>
                            </a:rPr>
                            <m:t>C</m:t>
                          </m:r>
                        </m:e>
                      </m:bar>
                    </m:oMath>
                  </a14:m>
                  <a:r>
                    <a:rPr lang="en-US" altLang="zh-TW" dirty="0" smtClean="0"/>
                    <a:t> indicating stronger subsystems (</a:t>
                  </a:r>
                  <a:r>
                    <a:rPr lang="en-US" altLang="zh-TW" dirty="0" err="1" smtClean="0"/>
                    <a:t>Pimm</a:t>
                  </a:r>
                  <a:r>
                    <a:rPr lang="en-US" altLang="zh-TW" dirty="0" smtClean="0"/>
                    <a:t> and Lawton, 1980)</a:t>
                  </a:r>
                  <a:endParaRPr lang="zh-TW"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583875" y="5515005"/>
                  <a:ext cx="10961298" cy="1515415"/>
                </a:xfrm>
                <a:prstGeom prst="rect">
                  <a:avLst/>
                </a:prstGeom>
                <a:blipFill>
                  <a:blip r:embed="rId4"/>
                  <a:stretch>
                    <a:fillRect l="-334" t="-25301" b="-5221"/>
                  </a:stretch>
                </a:blipFill>
              </p:spPr>
              <p:txBody>
                <a:bodyPr/>
                <a:lstStyle/>
                <a:p>
                  <a:r>
                    <a:rPr lang="zh-TW" altLang="en-US">
                      <a:noFill/>
                    </a:rPr>
                    <a:t> </a:t>
                  </a:r>
                </a:p>
              </p:txBody>
            </p:sp>
          </mc:Fallback>
        </mc:AlternateContent>
      </p:grpSp>
      <p:pic>
        <p:nvPicPr>
          <p:cNvPr id="2" name="圖片 1"/>
          <p:cNvPicPr>
            <a:picLocks noChangeAspect="1"/>
          </p:cNvPicPr>
          <p:nvPr/>
        </p:nvPicPr>
        <p:blipFill rotWithShape="1">
          <a:blip r:embed="rId5"/>
          <a:srcRect l="51021" t="27276" r="9463" b="4193"/>
          <a:stretch/>
        </p:blipFill>
        <p:spPr>
          <a:xfrm>
            <a:off x="7992197" y="143354"/>
            <a:ext cx="3873513" cy="3778652"/>
          </a:xfrm>
          <a:prstGeom prst="rect">
            <a:avLst/>
          </a:prstGeom>
        </p:spPr>
      </p:pic>
    </p:spTree>
    <p:extLst>
      <p:ext uri="{BB962C8B-B14F-4D97-AF65-F5344CB8AC3E}">
        <p14:creationId xmlns:p14="http://schemas.microsoft.com/office/powerpoint/2010/main" val="3896398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9372" y="281947"/>
            <a:ext cx="2655063" cy="523220"/>
          </a:xfrm>
          <a:prstGeom prst="rect">
            <a:avLst/>
          </a:prstGeom>
        </p:spPr>
        <p:txBody>
          <a:bodyPr wrap="square">
            <a:spAutoFit/>
          </a:bodyPr>
          <a:lstStyle/>
          <a:p>
            <a:r>
              <a:rPr lang="en-US" altLang="zh-TW" sz="2800" dirty="0" smtClean="0"/>
              <a:t>Pathway analysis</a:t>
            </a:r>
            <a:endParaRPr lang="en-US" altLang="zh-TW" sz="2800" dirty="0"/>
          </a:p>
        </p:txBody>
      </p:sp>
      <p:grpSp>
        <p:nvGrpSpPr>
          <p:cNvPr id="4" name="群組 3"/>
          <p:cNvGrpSpPr/>
          <p:nvPr/>
        </p:nvGrpSpPr>
        <p:grpSpPr>
          <a:xfrm>
            <a:off x="189372" y="3463417"/>
            <a:ext cx="11909584" cy="3134322"/>
            <a:chOff x="583875" y="5084244"/>
            <a:chExt cx="10961298" cy="3134322"/>
          </a:xfrm>
        </p:grpSpPr>
        <p:sp>
          <p:nvSpPr>
            <p:cNvPr id="5" name="矩形 4"/>
            <p:cNvSpPr/>
            <p:nvPr/>
          </p:nvSpPr>
          <p:spPr>
            <a:xfrm>
              <a:off x="583875" y="5084244"/>
              <a:ext cx="3044360" cy="461665"/>
            </a:xfrm>
            <a:prstGeom prst="rect">
              <a:avLst/>
            </a:prstGeom>
          </p:spPr>
          <p:txBody>
            <a:bodyPr wrap="none">
              <a:spAutoFit/>
            </a:bodyPr>
            <a:lstStyle/>
            <a:p>
              <a:r>
                <a:rPr lang="en-US" altLang="zh-TW" sz="2400" dirty="0">
                  <a:solidFill>
                    <a:srgbClr val="111111"/>
                  </a:solidFill>
                </a:rPr>
                <a:t>Finn Cycling index (FCI)</a:t>
              </a:r>
            </a:p>
          </p:txBody>
        </p:sp>
        <mc:AlternateContent xmlns:mc="http://schemas.openxmlformats.org/markup-compatibility/2006" xmlns:a14="http://schemas.microsoft.com/office/drawing/2010/main">
          <mc:Choice Requires="a14">
            <p:sp>
              <p:nvSpPr>
                <p:cNvPr id="6" name="矩形 5"/>
                <p:cNvSpPr/>
                <p:nvPr/>
              </p:nvSpPr>
              <p:spPr>
                <a:xfrm>
                  <a:off x="583875" y="5515005"/>
                  <a:ext cx="10961298" cy="270356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𝑇𝑆𝑇</m:t>
                              </m:r>
                            </m:e>
                            <m:sub>
                              <m:r>
                                <a:rPr lang="en-US" altLang="zh-TW" b="0" i="1" smtClean="0">
                                  <a:latin typeface="Cambria Math" panose="02040503050406030204" pitchFamily="18" charset="0"/>
                                </a:rPr>
                                <m:t>𝐶</m:t>
                              </m:r>
                            </m:sub>
                          </m:sSub>
                        </m:num>
                        <m:den>
                          <m:r>
                            <a:rPr lang="en-US" altLang="zh-TW" b="0" i="1" smtClean="0">
                              <a:latin typeface="Cambria Math" panose="02040503050406030204" pitchFamily="18" charset="0"/>
                            </a:rPr>
                            <m:t>𝑇𝑆𝑇</m:t>
                          </m:r>
                        </m:den>
                      </m:f>
                    </m:oMath>
                  </a14:m>
                  <a:endParaRPr lang="en-US" altLang="zh-TW" dirty="0" smtClean="0"/>
                </a:p>
                <a:p>
                  <a:pPr marL="285750" indent="-285750">
                    <a:buFont typeface="Arial" panose="020B0604020202020204" pitchFamily="34" charset="0"/>
                    <a:buChar char="•"/>
                  </a:pPr>
                  <a:r>
                    <a:rPr lang="en-US" altLang="zh-TW" dirty="0" smtClean="0"/>
                    <a:t>Interpretation:</a:t>
                  </a:r>
                  <a:r>
                    <a:rPr lang="en-US" altLang="zh-TW" dirty="0" smtClean="0">
                      <a:solidFill>
                        <a:srgbClr val="111111"/>
                      </a:solidFill>
                    </a:rPr>
                    <a:t> </a:t>
                  </a:r>
                  <a:r>
                    <a:rPr lang="en-US" altLang="zh-TW" dirty="0">
                      <a:solidFill>
                        <a:srgbClr val="111111"/>
                      </a:solidFill>
                    </a:rPr>
                    <a:t>the fraction of total carbon cycling generated by recycling processes. </a:t>
                  </a:r>
                  <a:r>
                    <a:rPr lang="en-US" altLang="zh-TW" dirty="0" smtClean="0">
                      <a:solidFill>
                        <a:srgbClr val="111111"/>
                      </a:solidFill>
                    </a:rPr>
                    <a:t>It denotes </a:t>
                  </a:r>
                  <a:r>
                    <a:rPr lang="en-US" altLang="zh-TW" dirty="0">
                      <a:solidFill>
                        <a:srgbClr val="111111"/>
                      </a:solidFill>
                    </a:rPr>
                    <a:t>how much further a unit of inflow travels compared to straight through flow due to cycling processes (Finn, 1976</a:t>
                  </a:r>
                  <a:r>
                    <a:rPr lang="en-US" altLang="zh-TW" dirty="0" smtClean="0">
                      <a:solidFill>
                        <a:srgbClr val="111111"/>
                      </a:solidFill>
                    </a:rPr>
                    <a:t>).</a:t>
                  </a:r>
                </a:p>
                <a:p>
                  <a:pPr marL="285750" indent="-285750">
                    <a:buFont typeface="Arial" panose="020B0604020202020204" pitchFamily="34" charset="0"/>
                    <a:buChar char="•"/>
                  </a:pPr>
                  <a:r>
                    <a:rPr lang="en-US" altLang="zh-TW" dirty="0" smtClean="0">
                      <a:solidFill>
                        <a:srgbClr val="111111"/>
                      </a:solidFill>
                    </a:rPr>
                    <a:t>e.g. if FCI=0.5</a:t>
                  </a:r>
                  <a:r>
                    <a:rPr lang="en-US" altLang="zh-TW" dirty="0">
                      <a:solidFill>
                        <a:srgbClr val="111111"/>
                      </a:solidFill>
                    </a:rPr>
                    <a:t>, it means a unit of inflow travels 50% further compared to straight through flow (if the straight pathway is 10, an average unit travels 15 because it is cycled through the system</a:t>
                  </a:r>
                  <a:r>
                    <a:rPr lang="en-US" altLang="zh-TW" dirty="0" smtClean="0">
                      <a:solidFill>
                        <a:srgbClr val="111111"/>
                      </a:solidFill>
                    </a:rPr>
                    <a:t>).</a:t>
                  </a:r>
                </a:p>
                <a:p>
                  <a:pPr marL="285750" indent="-285750">
                    <a:buFont typeface="Arial" panose="020B0604020202020204" pitchFamily="34" charset="0"/>
                    <a:buChar char="•"/>
                  </a:pPr>
                  <a:r>
                    <a:rPr lang="en-US" altLang="zh-TW" dirty="0" smtClean="0">
                      <a:solidFill>
                        <a:srgbClr val="111111"/>
                      </a:solidFill>
                    </a:rPr>
                    <a:t>The </a:t>
                  </a:r>
                  <a:r>
                    <a:rPr lang="en-US" altLang="zh-TW" dirty="0">
                      <a:solidFill>
                        <a:srgbClr val="111111"/>
                      </a:solidFill>
                    </a:rPr>
                    <a:t>FCI can help understand the stability, stress and structural difference in different systems. More cycling shows that input matter/energy is distributed efficiently in the system. The index is not biased by the number of compartments in the system, however, it is affected by lumping of compartments that exchange flows. For a valid comparison between systems, the systems need to have the same structure and level of </a:t>
                  </a:r>
                  <a:r>
                    <a:rPr lang="en-US" altLang="zh-TW" dirty="0" err="1" smtClean="0">
                      <a:solidFill>
                        <a:srgbClr val="111111"/>
                      </a:solidFill>
                    </a:rPr>
                    <a:t>organisation</a:t>
                  </a:r>
                  <a:r>
                    <a:rPr lang="en-US" altLang="zh-TW" dirty="0">
                      <a:solidFill>
                        <a:srgbClr val="111111"/>
                      </a:solidFill>
                    </a:rPr>
                    <a:t>. (Finn, 1976</a:t>
                  </a:r>
                  <a:r>
                    <a:rPr lang="en-US" altLang="zh-TW" dirty="0" smtClean="0">
                      <a:solidFill>
                        <a:srgbClr val="111111"/>
                      </a:solidFill>
                    </a:rPr>
                    <a:t>)</a:t>
                  </a:r>
                  <a:endParaRPr lang="en-US" altLang="zh-TW" dirty="0">
                    <a:solidFill>
                      <a:srgbClr val="111111"/>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583875" y="5515005"/>
                  <a:ext cx="10961298" cy="2703561"/>
                </a:xfrm>
                <a:prstGeom prst="rect">
                  <a:avLst/>
                </a:prstGeom>
                <a:blipFill>
                  <a:blip r:embed="rId2"/>
                  <a:stretch>
                    <a:fillRect l="-307" r="-768" b="-2709"/>
                  </a:stretch>
                </a:blipFill>
              </p:spPr>
              <p:txBody>
                <a:bodyPr/>
                <a:lstStyle/>
                <a:p>
                  <a:r>
                    <a:rPr lang="zh-TW" altLang="en-US">
                      <a:noFill/>
                    </a:rPr>
                    <a:t> </a:t>
                  </a:r>
                </a:p>
              </p:txBody>
            </p:sp>
          </mc:Fallback>
        </mc:AlternateContent>
      </p:grpSp>
      <p:grpSp>
        <p:nvGrpSpPr>
          <p:cNvPr id="8" name="群組 7"/>
          <p:cNvGrpSpPr/>
          <p:nvPr/>
        </p:nvGrpSpPr>
        <p:grpSpPr>
          <a:xfrm>
            <a:off x="189372" y="963830"/>
            <a:ext cx="11909584" cy="1257462"/>
            <a:chOff x="583875" y="5084244"/>
            <a:chExt cx="10961298" cy="1257462"/>
          </a:xfrm>
        </p:grpSpPr>
        <p:sp>
          <p:nvSpPr>
            <p:cNvPr id="9" name="矩形 8"/>
            <p:cNvSpPr/>
            <p:nvPr/>
          </p:nvSpPr>
          <p:spPr>
            <a:xfrm>
              <a:off x="583875" y="5084244"/>
              <a:ext cx="3441851" cy="461665"/>
            </a:xfrm>
            <a:prstGeom prst="rect">
              <a:avLst/>
            </a:prstGeom>
          </p:spPr>
          <p:txBody>
            <a:bodyPr wrap="none">
              <a:spAutoFit/>
            </a:bodyPr>
            <a:lstStyle/>
            <a:p>
              <a:r>
                <a:rPr lang="en-US" altLang="zh-TW" sz="2400" dirty="0" smtClean="0">
                  <a:solidFill>
                    <a:srgbClr val="111111"/>
                  </a:solidFill>
                </a:rPr>
                <a:t>The average </a:t>
              </a:r>
              <a:r>
                <a:rPr lang="en-US" altLang="zh-TW" sz="2400" dirty="0">
                  <a:solidFill>
                    <a:srgbClr val="111111"/>
                  </a:solidFill>
                </a:rPr>
                <a:t>path length </a:t>
              </a:r>
              <a:r>
                <a:rPr lang="en-US" altLang="zh-TW" sz="2400" dirty="0" smtClean="0">
                  <a:solidFill>
                    <a:srgbClr val="111111"/>
                  </a:solidFill>
                </a:rPr>
                <a:t>(</a:t>
              </a:r>
              <a:r>
                <a:rPr lang="en-US" altLang="zh-TW" sz="2400" dirty="0">
                  <a:solidFill>
                    <a:srgbClr val="111111"/>
                  </a:solidFill>
                </a:rPr>
                <a:t>PL)</a:t>
              </a:r>
            </a:p>
          </p:txBody>
        </p:sp>
        <mc:AlternateContent xmlns:mc="http://schemas.openxmlformats.org/markup-compatibility/2006" xmlns:a14="http://schemas.microsoft.com/office/drawing/2010/main">
          <mc:Choice Requires="a14">
            <p:sp>
              <p:nvSpPr>
                <p:cNvPr id="10" name="矩形 9"/>
                <p:cNvSpPr/>
                <p:nvPr/>
              </p:nvSpPr>
              <p:spPr>
                <a:xfrm>
                  <a:off x="583875" y="5515005"/>
                  <a:ext cx="10961298" cy="82670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𝑇𝑆𝑇</m:t>
                          </m:r>
                        </m:num>
                        <m:den>
                          <m:nary>
                            <m:naryPr>
                              <m:chr m:val="∑"/>
                              <m:subHide m:val="on"/>
                              <m:supHide m:val="on"/>
                              <m:ctrlPr>
                                <a:rPr lang="en-US" altLang="zh-TW" i="1" smtClean="0">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m:t>
                                  </m:r>
                                  <m:r>
                                    <a:rPr lang="en-US" altLang="zh-TW" i="1">
                                      <a:latin typeface="Cambria Math" panose="02040503050406030204" pitchFamily="18" charset="0"/>
                                    </a:rPr>
                                    <m:t>0</m:t>
                                  </m:r>
                                </m:sub>
                              </m:sSub>
                              <m:r>
                                <a:rPr lang="en-US" altLang="zh-TW" i="1">
                                  <a:latin typeface="Cambria Math" panose="02040503050406030204" pitchFamily="18" charset="0"/>
                                </a:rPr>
                                <m:t>−</m:t>
                              </m:r>
                              <m:nary>
                                <m:naryPr>
                                  <m:chr m:val="∑"/>
                                  <m:subHide m:val="on"/>
                                  <m:supHide m:val="on"/>
                                  <m:ctrlPr>
                                    <a:rPr lang="en-US" altLang="zh-TW" i="1">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e>
                                      </m:acc>
                                    </m:e>
                                    <m:sub>
                                      <m:r>
                                        <a:rPr lang="en-US" altLang="zh-TW" i="1">
                                          <a:latin typeface="Cambria Math" panose="02040503050406030204" pitchFamily="18" charset="0"/>
                                        </a:rPr>
                                        <m:t>−</m:t>
                                      </m:r>
                                    </m:sub>
                                  </m:sSub>
                                </m:e>
                              </m:nary>
                            </m:e>
                          </m:nary>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𝑇𝑆𝑇</m:t>
                          </m:r>
                        </m:num>
                        <m:den>
                          <m:nary>
                            <m:naryPr>
                              <m:chr m:val="∑"/>
                              <m:subHide m:val="on"/>
                              <m:supHide m:val="on"/>
                              <m:ctrlPr>
                                <a:rPr lang="en-US" altLang="zh-TW" i="1">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𝑗</m:t>
                                  </m:r>
                                </m:sub>
                              </m:sSub>
                              <m:r>
                                <a:rPr lang="en-US" altLang="zh-TW" i="1">
                                  <a:latin typeface="Cambria Math" panose="02040503050406030204" pitchFamily="18" charset="0"/>
                                </a:rPr>
                                <m:t>+</m:t>
                              </m:r>
                              <m:nary>
                                <m:naryPr>
                                  <m:chr m:val="∑"/>
                                  <m:subHide m:val="on"/>
                                  <m:supHide m:val="on"/>
                                  <m:ctrlPr>
                                    <a:rPr lang="en-US" altLang="zh-TW" i="1">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e>
                                      </m:acc>
                                    </m:e>
                                    <m:sub>
                                      <m:r>
                                        <a:rPr lang="en-US" altLang="zh-TW" i="1">
                                          <a:latin typeface="Cambria Math" panose="02040503050406030204" pitchFamily="18" charset="0"/>
                                        </a:rPr>
                                        <m:t>+</m:t>
                                      </m:r>
                                    </m:sub>
                                  </m:sSub>
                                </m:e>
                              </m:nary>
                            </m:e>
                          </m:nary>
                        </m:den>
                      </m:f>
                    </m:oMath>
                  </a14:m>
                  <a:endParaRPr lang="en-US" altLang="zh-TW" dirty="0" smtClean="0"/>
                </a:p>
                <a:p>
                  <a:pPr marL="285750" indent="-285750">
                    <a:buFont typeface="Arial" panose="020B0604020202020204" pitchFamily="34" charset="0"/>
                    <a:buChar char="•"/>
                  </a:pPr>
                  <a:r>
                    <a:rPr lang="en-US" altLang="zh-TW" dirty="0"/>
                    <a:t>Interpretation: mean number of compartments through which each inflow passes, weighted by the sizes of the inflows</a:t>
                  </a:r>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83875" y="5515005"/>
                  <a:ext cx="10961298" cy="826701"/>
                </a:xfrm>
                <a:prstGeom prst="rect">
                  <a:avLst/>
                </a:prstGeom>
                <a:blipFill>
                  <a:blip r:embed="rId3"/>
                  <a:stretch>
                    <a:fillRect l="-307" t="-11111" b="-24444"/>
                  </a:stretch>
                </a:blipFill>
              </p:spPr>
              <p:txBody>
                <a:bodyPr/>
                <a:lstStyle/>
                <a:p>
                  <a:r>
                    <a:rPr lang="zh-TW" altLang="en-US">
                      <a:noFill/>
                    </a:rPr>
                    <a:t> </a:t>
                  </a:r>
                </a:p>
              </p:txBody>
            </p:sp>
          </mc:Fallback>
        </mc:AlternateContent>
      </p:grpSp>
      <p:grpSp>
        <p:nvGrpSpPr>
          <p:cNvPr id="11" name="群組 10"/>
          <p:cNvGrpSpPr/>
          <p:nvPr/>
        </p:nvGrpSpPr>
        <p:grpSpPr>
          <a:xfrm>
            <a:off x="189372" y="2392875"/>
            <a:ext cx="11909584" cy="898958"/>
            <a:chOff x="391932" y="4719208"/>
            <a:chExt cx="10961298" cy="898958"/>
          </a:xfrm>
        </p:grpSpPr>
        <p:sp>
          <p:nvSpPr>
            <p:cNvPr id="12" name="矩形 11"/>
            <p:cNvSpPr/>
            <p:nvPr/>
          </p:nvSpPr>
          <p:spPr>
            <a:xfrm>
              <a:off x="391932" y="4719208"/>
              <a:ext cx="4923590" cy="461665"/>
            </a:xfrm>
            <a:prstGeom prst="rect">
              <a:avLst/>
            </a:prstGeom>
          </p:spPr>
          <p:txBody>
            <a:bodyPr wrap="none">
              <a:spAutoFit/>
            </a:bodyPr>
            <a:lstStyle/>
            <a:p>
              <a:r>
                <a:rPr lang="en-US" altLang="zh-TW" sz="2400" dirty="0" smtClean="0">
                  <a:solidFill>
                    <a:srgbClr val="111111"/>
                  </a:solidFill>
                </a:rPr>
                <a:t>Total </a:t>
              </a:r>
              <a:r>
                <a:rPr lang="en-US" altLang="zh-TW" sz="2400" dirty="0">
                  <a:solidFill>
                    <a:srgbClr val="111111"/>
                  </a:solidFill>
                </a:rPr>
                <a:t>system of cycled </a:t>
              </a:r>
              <a:r>
                <a:rPr lang="en-US" altLang="zh-TW" sz="2400" dirty="0" err="1">
                  <a:solidFill>
                    <a:srgbClr val="111111"/>
                  </a:solidFill>
                </a:rPr>
                <a:t>throughflow</a:t>
              </a:r>
              <a:r>
                <a:rPr lang="en-US" altLang="zh-TW" sz="2400" dirty="0">
                  <a:solidFill>
                    <a:srgbClr val="111111"/>
                  </a:solidFill>
                </a:rPr>
                <a:t> (</a:t>
              </a:r>
              <a:r>
                <a:rPr lang="en-US" altLang="zh-TW" sz="2400" dirty="0" err="1">
                  <a:solidFill>
                    <a:srgbClr val="111111"/>
                  </a:solidFill>
                </a:rPr>
                <a:t>TSTc</a:t>
              </a:r>
              <a:r>
                <a:rPr lang="en-US" altLang="zh-TW" sz="2400" dirty="0">
                  <a:solidFill>
                    <a:srgbClr val="111111"/>
                  </a:solidFill>
                </a:rPr>
                <a:t>)</a:t>
              </a:r>
            </a:p>
          </p:txBody>
        </p:sp>
        <mc:AlternateContent xmlns:mc="http://schemas.openxmlformats.org/markup-compatibility/2006" xmlns:a14="http://schemas.microsoft.com/office/drawing/2010/main">
          <mc:Choice Requires="a14">
            <p:sp>
              <p:nvSpPr>
                <p:cNvPr id="13" name="矩形 12"/>
                <p:cNvSpPr/>
                <p:nvPr/>
              </p:nvSpPr>
              <p:spPr>
                <a:xfrm>
                  <a:off x="391932" y="5016463"/>
                  <a:ext cx="10961298" cy="601703"/>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𝑞</m:t>
                                      </m:r>
                                    </m:e>
                                    <m:sub>
                                      <m:r>
                                        <a:rPr lang="en-US" altLang="zh-TW" b="0" i="1" smtClean="0">
                                          <a:latin typeface="Cambria Math" panose="02040503050406030204" pitchFamily="18" charset="0"/>
                                        </a:rPr>
                                        <m:t>𝑖𝑗</m:t>
                                      </m:r>
                                    </m:sub>
                                  </m:sSub>
                                </m:den>
                              </m:f>
                            </m:e>
                          </m:d>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𝑗</m:t>
                              </m:r>
                            </m:sub>
                          </m:sSub>
                          <m:r>
                            <a:rPr lang="zh-TW" altLang="en-US" i="1">
                              <a:latin typeface="Cambria Math" panose="02040503050406030204" pitchFamily="18" charset="0"/>
                            </a:rPr>
                            <m:t>，</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r>
                            <a:rPr lang="en-US" altLang="zh-TW" b="0" i="1" smtClean="0">
                              <a:latin typeface="Cambria Math" panose="02040503050406030204" pitchFamily="18" charset="0"/>
                            </a:rPr>
                            <m:t>𝑄</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i="1">
                                  <a:latin typeface="Cambria Math" panose="02040503050406030204" pitchFamily="18" charset="0"/>
                                </a:rPr>
                                <m:t>(</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i="1">
                                  <a:latin typeface="Cambria Math" panose="02040503050406030204" pitchFamily="18" charset="0"/>
                                </a:rPr>
                                <m:t>𝐺</m:t>
                              </m:r>
                              <m:r>
                                <a:rPr lang="en-US" altLang="zh-TW" i="1">
                                  <a:latin typeface="Cambria Math" panose="02040503050406030204" pitchFamily="18" charset="0"/>
                                </a:rPr>
                                <m:t>′)</m:t>
                              </m:r>
                            </m:e>
                            <m:sup>
                              <m:r>
                                <a:rPr lang="en-US" altLang="zh-TW" b="0" i="1" smtClean="0">
                                  <a:latin typeface="Cambria Math" panose="02040503050406030204" pitchFamily="18" charset="0"/>
                                </a:rPr>
                                <m:t>−1</m:t>
                              </m:r>
                            </m:sup>
                          </m:sSup>
                          <m:r>
                            <a:rPr lang="zh-TW" altLang="en-US" i="1">
                              <a:latin typeface="Cambria Math" panose="02040503050406030204" pitchFamily="18" charset="0"/>
                            </a:rPr>
                            <m:t>，</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𝐺</m:t>
                              </m:r>
                            </m:e>
                            <m:sup>
                              <m:r>
                                <a:rPr lang="en-US" altLang="zh-TW" b="0" i="1" smtClean="0">
                                  <a:latin typeface="Cambria Math" panose="02040503050406030204" pitchFamily="18" charset="0"/>
                                </a:rPr>
                                <m:t>′</m:t>
                              </m:r>
                            </m:sup>
                          </m:sSup>
                          <m:r>
                            <a:rPr lang="en-US" altLang="zh-TW" b="0" i="1" smtClean="0">
                              <a:latin typeface="Cambria Math" panose="02040503050406030204" pitchFamily="18" charset="0"/>
                            </a:rPr>
                            <m:t>=[</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𝑗𝑖</m:t>
                              </m:r>
                            </m:sub>
                            <m:sup>
                              <m:r>
                                <a:rPr lang="en-US" altLang="zh-TW" b="0" i="1" smtClean="0">
                                  <a:latin typeface="Cambria Math" panose="02040503050406030204" pitchFamily="18" charset="0"/>
                                </a:rPr>
                                <m:t>∗</m:t>
                              </m:r>
                            </m:sup>
                          </m:sSubSup>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max</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𝑗</m:t>
                              </m:r>
                            </m:sub>
                          </m:sSub>
                          <m:r>
                            <a:rPr lang="en-US" altLang="zh-TW" b="0" i="1" smtClean="0">
                              <a:latin typeface="Cambria Math" panose="02040503050406030204" pitchFamily="18" charset="0"/>
                            </a:rPr>
                            <m:t>)]</m:t>
                          </m:r>
                        </m:e>
                      </m:nary>
                    </m:oMath>
                  </a14:m>
                  <a:endParaRPr lang="en-US" altLang="zh-TW" dirty="0" smtClean="0"/>
                </a:p>
              </p:txBody>
            </p:sp>
          </mc:Choice>
          <mc:Fallback xmlns="">
            <p:sp>
              <p:nvSpPr>
                <p:cNvPr id="13" name="矩形 12"/>
                <p:cNvSpPr>
                  <a:spLocks noRot="1" noChangeAspect="1" noMove="1" noResize="1" noEditPoints="1" noAdjustHandles="1" noChangeArrowheads="1" noChangeShapeType="1" noTextEdit="1"/>
                </p:cNvSpPr>
                <p:nvPr/>
              </p:nvSpPr>
              <p:spPr>
                <a:xfrm>
                  <a:off x="391932" y="5016463"/>
                  <a:ext cx="10961298" cy="601703"/>
                </a:xfrm>
                <a:prstGeom prst="rect">
                  <a:avLst/>
                </a:prstGeom>
                <a:blipFill>
                  <a:blip r:embed="rId4"/>
                  <a:stretch>
                    <a:fillRect l="-30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691903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9372" y="281947"/>
            <a:ext cx="4709887" cy="523220"/>
          </a:xfrm>
          <a:prstGeom prst="rect">
            <a:avLst/>
          </a:prstGeom>
        </p:spPr>
        <p:txBody>
          <a:bodyPr wrap="square">
            <a:spAutoFit/>
          </a:bodyPr>
          <a:lstStyle/>
          <a:p>
            <a:r>
              <a:rPr lang="en-US" altLang="zh-TW" sz="2800" dirty="0"/>
              <a:t>Network uncertainty</a:t>
            </a:r>
          </a:p>
        </p:txBody>
      </p:sp>
      <p:grpSp>
        <p:nvGrpSpPr>
          <p:cNvPr id="9" name="群組 8"/>
          <p:cNvGrpSpPr/>
          <p:nvPr/>
        </p:nvGrpSpPr>
        <p:grpSpPr>
          <a:xfrm>
            <a:off x="189372" y="901493"/>
            <a:ext cx="11909584" cy="2107182"/>
            <a:chOff x="583875" y="5084244"/>
            <a:chExt cx="10961298" cy="2107182"/>
          </a:xfrm>
        </p:grpSpPr>
        <p:sp>
          <p:nvSpPr>
            <p:cNvPr id="10" name="矩形 9"/>
            <p:cNvSpPr/>
            <p:nvPr/>
          </p:nvSpPr>
          <p:spPr>
            <a:xfrm>
              <a:off x="583875" y="5084244"/>
              <a:ext cx="4110783" cy="461665"/>
            </a:xfrm>
            <a:prstGeom prst="rect">
              <a:avLst/>
            </a:prstGeom>
          </p:spPr>
          <p:txBody>
            <a:bodyPr wrap="none">
              <a:spAutoFit/>
            </a:bodyPr>
            <a:lstStyle/>
            <a:p>
              <a:r>
                <a:rPr lang="en-US" altLang="zh-TW" sz="2400" dirty="0">
                  <a:solidFill>
                    <a:srgbClr val="111111"/>
                  </a:solidFill>
                </a:rPr>
                <a:t>Average mutual information (</a:t>
              </a:r>
              <a:r>
                <a:rPr lang="en-US" altLang="zh-TW" sz="2400" dirty="0" smtClean="0">
                  <a:solidFill>
                    <a:srgbClr val="111111"/>
                  </a:solidFill>
                </a:rPr>
                <a:t>AMI</a:t>
              </a:r>
              <a:r>
                <a:rPr lang="en-US" altLang="zh-TW" sz="2400" dirty="0">
                  <a:solidFill>
                    <a:srgbClr val="111111"/>
                  </a:solidFill>
                </a:rPr>
                <a:t>)</a:t>
              </a:r>
            </a:p>
          </p:txBody>
        </p:sp>
        <mc:AlternateContent xmlns:mc="http://schemas.openxmlformats.org/markup-compatibility/2006" xmlns:a14="http://schemas.microsoft.com/office/drawing/2010/main">
          <mc:Choice Requires="a14">
            <p:sp>
              <p:nvSpPr>
                <p:cNvPr id="11" name="矩形 10"/>
                <p:cNvSpPr/>
                <p:nvPr/>
              </p:nvSpPr>
              <p:spPr>
                <a:xfrm>
                  <a:off x="583875" y="5515005"/>
                  <a:ext cx="10961298" cy="167642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k</m:t>
                      </m:r>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+2</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sup>
                            <m:e>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num>
                                <m:den>
                                  <m:r>
                                    <a:rPr lang="en-US" altLang="zh-TW" b="0" i="1" smtClean="0">
                                      <a:latin typeface="Cambria Math" panose="02040503050406030204" pitchFamily="18" charset="0"/>
                                    </a:rPr>
                                    <m:t>𝑇</m:t>
                                  </m:r>
                                  <m:r>
                                    <a:rPr lang="en-US" altLang="zh-TW" b="0" i="1" smtClean="0">
                                      <a:latin typeface="Cambria Math" panose="02040503050406030204" pitchFamily="18" charset="0"/>
                                    </a:rPr>
                                    <m:t>..</m:t>
                                  </m:r>
                                </m:den>
                              </m:f>
                            </m:e>
                          </m:nary>
                        </m:e>
                      </m:nary>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𝑙𝑜𝑔</m:t>
                          </m:r>
                        </m:e>
                        <m:sub>
                          <m:r>
                            <a:rPr lang="en-US" altLang="zh-TW" b="0" i="1" smtClean="0">
                              <a:latin typeface="Cambria Math" panose="02040503050406030204" pitchFamily="18" charset="0"/>
                            </a:rPr>
                            <m:t>2</m:t>
                          </m:r>
                        </m:sub>
                      </m:sSub>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𝑇</m:t>
                          </m:r>
                          <m:r>
                            <a:rPr lang="en-US" altLang="zh-TW" b="0" i="1" smtClean="0">
                              <a:latin typeface="Cambria Math" panose="02040503050406030204" pitchFamily="18" charset="0"/>
                            </a:rPr>
                            <m:t>..</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m:t>
                              </m:r>
                            </m:sub>
                          </m:s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m:t>
                              </m:r>
                              <m:r>
                                <a:rPr lang="en-US" altLang="zh-TW" b="0" i="1" smtClean="0">
                                  <a:latin typeface="Cambria Math" panose="02040503050406030204" pitchFamily="18" charset="0"/>
                                </a:rPr>
                                <m:t>𝑗</m:t>
                              </m:r>
                            </m:sub>
                          </m:sSub>
                        </m:den>
                      </m:f>
                    </m:oMath>
                  </a14:m>
                  <a:endParaRPr lang="en-US" altLang="zh-TW" dirty="0" smtClean="0"/>
                </a:p>
                <a:p>
                  <a:r>
                    <a:rPr lang="en-US" altLang="zh-TW" dirty="0" smtClean="0"/>
                    <a:t>Interpretation:</a:t>
                  </a:r>
                  <a:r>
                    <a:rPr lang="en-US" altLang="zh-TW" dirty="0" smtClean="0">
                      <a:solidFill>
                        <a:srgbClr val="111111"/>
                      </a:solidFill>
                    </a:rPr>
                    <a:t> shows </a:t>
                  </a:r>
                  <a:r>
                    <a:rPr lang="en-US" altLang="zh-TW" dirty="0">
                      <a:solidFill>
                        <a:srgbClr val="111111"/>
                      </a:solidFill>
                    </a:rPr>
                    <a:t>how orderly and coherently flows are interconnected. </a:t>
                  </a:r>
                  <a:endParaRPr lang="en-US" altLang="zh-TW" dirty="0" smtClean="0">
                    <a:solidFill>
                      <a:srgbClr val="111111"/>
                    </a:solidFill>
                  </a:endParaRPr>
                </a:p>
                <a:p>
                  <a:r>
                    <a:rPr lang="en-US" altLang="zh-TW" dirty="0" smtClean="0">
                      <a:solidFill>
                        <a:srgbClr val="111111"/>
                      </a:solidFill>
                    </a:rPr>
                    <a:t>It </a:t>
                  </a:r>
                  <a:r>
                    <a:rPr lang="en-US" altLang="zh-TW" dirty="0">
                      <a:solidFill>
                        <a:srgbClr val="111111"/>
                      </a:solidFill>
                    </a:rPr>
                    <a:t>can be a measure of food web maturity: food webs that are more developed will have a higher </a:t>
                  </a:r>
                  <a:r>
                    <a:rPr lang="en-US" altLang="zh-TW" dirty="0" smtClean="0">
                      <a:solidFill>
                        <a:srgbClr val="111111"/>
                      </a:solidFill>
                    </a:rPr>
                    <a:t>AMI</a:t>
                  </a:r>
                  <a:r>
                    <a:rPr lang="en-US" altLang="zh-TW" dirty="0">
                      <a:solidFill>
                        <a:srgbClr val="111111"/>
                      </a:solidFill>
                    </a:rPr>
                    <a:t>. It was found to be correlated to soil stress (</a:t>
                  </a:r>
                  <a:r>
                    <a:rPr lang="en-US" altLang="zh-TW" dirty="0" smtClean="0">
                      <a:solidFill>
                        <a:srgbClr val="111111"/>
                      </a:solidFill>
                    </a:rPr>
                    <a:t>Tobor-</a:t>
                  </a:r>
                  <a:r>
                    <a:rPr lang="en-US" altLang="zh-TW" dirty="0" err="1" smtClean="0">
                      <a:solidFill>
                        <a:srgbClr val="111111"/>
                      </a:solidFill>
                    </a:rPr>
                    <a:t>Kaplon</a:t>
                  </a:r>
                  <a:r>
                    <a:rPr lang="en-US" altLang="zh-TW" dirty="0" smtClean="0">
                      <a:solidFill>
                        <a:srgbClr val="111111"/>
                      </a:solidFill>
                    </a:rPr>
                    <a:t> </a:t>
                  </a:r>
                  <a:r>
                    <a:rPr lang="en-US" altLang="zh-TW" dirty="0">
                      <a:solidFill>
                        <a:srgbClr val="111111"/>
                      </a:solidFill>
                    </a:rPr>
                    <a:t>et al. 2007), but not necessarily correlated to benthic sediment disturbance (Van </a:t>
                  </a:r>
                  <a:r>
                    <a:rPr lang="en-US" altLang="zh-TW" dirty="0" err="1">
                      <a:solidFill>
                        <a:srgbClr val="111111"/>
                      </a:solidFill>
                    </a:rPr>
                    <a:t>Oevelen</a:t>
                  </a:r>
                  <a:r>
                    <a:rPr lang="en-US" altLang="zh-TW" dirty="0">
                      <a:solidFill>
                        <a:srgbClr val="111111"/>
                      </a:solidFill>
                    </a:rPr>
                    <a:t> et al. 2011</a:t>
                  </a:r>
                  <a:r>
                    <a:rPr lang="en-US" altLang="zh-TW" dirty="0" smtClean="0">
                      <a:solidFill>
                        <a:srgbClr val="111111"/>
                      </a:solidFill>
                    </a:rPr>
                    <a:t>); </a:t>
                  </a:r>
                  <a:r>
                    <a:rPr lang="en-US" altLang="zh-TW" dirty="0">
                      <a:solidFill>
                        <a:srgbClr val="111111"/>
                      </a:solidFill>
                    </a:rPr>
                    <a:t>as a system matures to form a web-like pattern, the AMI drops</a:t>
                  </a:r>
                  <a:r>
                    <a:rPr lang="en-US" altLang="zh-TW" dirty="0" smtClean="0">
                      <a:solidFill>
                        <a:srgbClr val="111111"/>
                      </a:solidFill>
                    </a:rPr>
                    <a:t>.</a:t>
                  </a:r>
                  <a:endParaRPr lang="zh-TW"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83875" y="5515005"/>
                  <a:ext cx="10961298" cy="1676421"/>
                </a:xfrm>
                <a:prstGeom prst="rect">
                  <a:avLst/>
                </a:prstGeom>
                <a:blipFill>
                  <a:blip r:embed="rId2"/>
                  <a:stretch>
                    <a:fillRect l="-409" t="-21818" b="-4727"/>
                  </a:stretch>
                </a:blipFill>
              </p:spPr>
              <p:txBody>
                <a:bodyPr/>
                <a:lstStyle/>
                <a:p>
                  <a:r>
                    <a:rPr lang="zh-TW" altLang="en-US">
                      <a:noFill/>
                    </a:rPr>
                    <a:t> </a:t>
                  </a:r>
                </a:p>
              </p:txBody>
            </p:sp>
          </mc:Fallback>
        </mc:AlternateContent>
      </p:grpSp>
      <p:sp>
        <p:nvSpPr>
          <p:cNvPr id="13" name="矩形 12"/>
          <p:cNvSpPr/>
          <p:nvPr/>
        </p:nvSpPr>
        <p:spPr>
          <a:xfrm>
            <a:off x="189372" y="3351096"/>
            <a:ext cx="3220241" cy="369332"/>
          </a:xfrm>
          <a:prstGeom prst="rect">
            <a:avLst/>
          </a:prstGeom>
        </p:spPr>
        <p:txBody>
          <a:bodyPr wrap="none">
            <a:spAutoFit/>
          </a:bodyPr>
          <a:lstStyle/>
          <a:p>
            <a:r>
              <a:rPr lang="nb-NO" altLang="zh-TW" dirty="0" smtClean="0"/>
              <a:t>Check</a:t>
            </a:r>
            <a:r>
              <a:rPr lang="en-US" altLang="zh-TW" dirty="0" smtClean="0"/>
              <a:t>:</a:t>
            </a:r>
            <a:r>
              <a:rPr lang="zh-TW" altLang="en-US" dirty="0" smtClean="0"/>
              <a:t> </a:t>
            </a:r>
            <a:r>
              <a:rPr lang="nb-NO" altLang="zh-TW" dirty="0" smtClean="0"/>
              <a:t>Latham and Scully (2002)</a:t>
            </a:r>
            <a:endParaRPr lang="zh-TW" altLang="en-US" dirty="0"/>
          </a:p>
        </p:txBody>
      </p:sp>
    </p:spTree>
    <p:extLst>
      <p:ext uri="{BB962C8B-B14F-4D97-AF65-F5344CB8AC3E}">
        <p14:creationId xmlns:p14="http://schemas.microsoft.com/office/powerpoint/2010/main" val="3950053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139" y="2413338"/>
            <a:ext cx="8633861" cy="369332"/>
          </a:xfrm>
          <a:prstGeom prst="rect">
            <a:avLst/>
          </a:prstGeom>
        </p:spPr>
        <p:txBody>
          <a:bodyPr wrap="square">
            <a:spAutoFit/>
          </a:bodyPr>
          <a:lstStyle/>
          <a:p>
            <a:endParaRPr lang="zh-TW" altLang="en-US" dirty="0"/>
          </a:p>
        </p:txBody>
      </p:sp>
      <p:sp>
        <p:nvSpPr>
          <p:cNvPr id="6" name="矩形 5"/>
          <p:cNvSpPr/>
          <p:nvPr/>
        </p:nvSpPr>
        <p:spPr>
          <a:xfrm>
            <a:off x="189372" y="281947"/>
            <a:ext cx="4709887" cy="523220"/>
          </a:xfrm>
          <a:prstGeom prst="rect">
            <a:avLst/>
          </a:prstGeom>
        </p:spPr>
        <p:txBody>
          <a:bodyPr wrap="square">
            <a:spAutoFit/>
          </a:bodyPr>
          <a:lstStyle/>
          <a:p>
            <a:r>
              <a:rPr lang="en-US" altLang="zh-TW" sz="2800" dirty="0" smtClean="0"/>
              <a:t>Indices used in LIM studies:</a:t>
            </a:r>
            <a:endParaRPr lang="en-US" altLang="zh-TW" sz="2800" dirty="0"/>
          </a:p>
        </p:txBody>
      </p:sp>
      <p:sp>
        <p:nvSpPr>
          <p:cNvPr id="8" name="矩形 7"/>
          <p:cNvSpPr/>
          <p:nvPr/>
        </p:nvSpPr>
        <p:spPr>
          <a:xfrm>
            <a:off x="189372" y="1565440"/>
            <a:ext cx="11479877" cy="2585323"/>
          </a:xfrm>
          <a:prstGeom prst="rect">
            <a:avLst/>
          </a:prstGeom>
        </p:spPr>
        <p:txBody>
          <a:bodyPr wrap="square">
            <a:spAutoFit/>
          </a:bodyPr>
          <a:lstStyle/>
          <a:p>
            <a:pPr marL="285750" indent="-285750">
              <a:buFont typeface="Arial" panose="020B0604020202020204" pitchFamily="34" charset="0"/>
              <a:buChar char="•"/>
            </a:pPr>
            <a:r>
              <a:rPr lang="en-US" altLang="zh-TW" dirty="0" smtClean="0"/>
              <a:t>T..</a:t>
            </a:r>
          </a:p>
          <a:p>
            <a:pPr marL="285750" indent="-285750">
              <a:buFont typeface="Arial" panose="020B0604020202020204" pitchFamily="34" charset="0"/>
              <a:buChar char="•"/>
            </a:pPr>
            <a:r>
              <a:rPr lang="en-US" altLang="zh-TW" dirty="0" smtClean="0"/>
              <a:t>FCI</a:t>
            </a:r>
          </a:p>
          <a:p>
            <a:pPr marL="285750" indent="-285750">
              <a:buFont typeface="Arial" panose="020B0604020202020204" pitchFamily="34" charset="0"/>
              <a:buChar char="•"/>
            </a:pPr>
            <a:r>
              <a:rPr lang="en-US" altLang="zh-TW" dirty="0" smtClean="0"/>
              <a:t>AMI</a:t>
            </a:r>
          </a:p>
          <a:p>
            <a:endParaRPr lang="en-US" altLang="zh-TW" dirty="0" smtClean="0"/>
          </a:p>
          <a:p>
            <a:r>
              <a:rPr lang="en-US" altLang="zh-TW" dirty="0" smtClean="0"/>
              <a:t>The </a:t>
            </a:r>
            <a:r>
              <a:rPr lang="en-US" altLang="zh-TW" dirty="0"/>
              <a:t>network indices were compared between canyon sections by calculating the fraction of which the randomized set of indices of one canyon section is larger than that of another section</a:t>
            </a:r>
            <a:r>
              <a:rPr lang="en-US" altLang="zh-TW" dirty="0" smtClean="0"/>
              <a:t>.</a:t>
            </a:r>
          </a:p>
          <a:p>
            <a:r>
              <a:rPr lang="en-US" altLang="zh-TW" dirty="0" smtClean="0"/>
              <a:t>For </a:t>
            </a:r>
            <a:r>
              <a:rPr lang="en-US" altLang="zh-TW" dirty="0"/>
              <a:t>example, when this fraction is 0.90, this implies that 90% of the values of section 1 are larger than the ones of section 2 (and consequently 10% of the values are lower). We define differences of </a:t>
            </a:r>
            <a:r>
              <a:rPr lang="en-US" altLang="zh-TW" dirty="0" smtClean="0"/>
              <a:t>&gt; 90</a:t>
            </a:r>
            <a:r>
              <a:rPr lang="en-US" altLang="zh-TW" dirty="0"/>
              <a:t>% and </a:t>
            </a:r>
            <a:r>
              <a:rPr lang="en-US" altLang="zh-TW" dirty="0" smtClean="0"/>
              <a:t>&lt; 10</a:t>
            </a:r>
            <a:r>
              <a:rPr lang="en-US" altLang="zh-TW" dirty="0"/>
              <a:t>% as significant difference and </a:t>
            </a:r>
            <a:r>
              <a:rPr lang="en-US" altLang="zh-TW" dirty="0" smtClean="0"/>
              <a:t>&gt; 95</a:t>
            </a:r>
            <a:r>
              <a:rPr lang="en-US" altLang="zh-TW" dirty="0"/>
              <a:t>% and </a:t>
            </a:r>
            <a:r>
              <a:rPr lang="en-US" altLang="zh-TW" dirty="0" smtClean="0"/>
              <a:t>&lt; 5</a:t>
            </a:r>
            <a:r>
              <a:rPr lang="en-US" altLang="zh-TW" dirty="0"/>
              <a:t>% as highly significant difference</a:t>
            </a:r>
            <a:endParaRPr lang="zh-TW" altLang="en-US" dirty="0"/>
          </a:p>
        </p:txBody>
      </p:sp>
      <p:sp>
        <p:nvSpPr>
          <p:cNvPr id="9" name="矩形 8"/>
          <p:cNvSpPr/>
          <p:nvPr/>
        </p:nvSpPr>
        <p:spPr>
          <a:xfrm>
            <a:off x="189372" y="1067920"/>
            <a:ext cx="2478307" cy="369332"/>
          </a:xfrm>
          <a:prstGeom prst="rect">
            <a:avLst/>
          </a:prstGeom>
        </p:spPr>
        <p:txBody>
          <a:bodyPr wrap="none">
            <a:spAutoFit/>
          </a:bodyPr>
          <a:lstStyle/>
          <a:p>
            <a:r>
              <a:rPr lang="en-US" altLang="zh-TW" b="1" dirty="0"/>
              <a:t>van </a:t>
            </a:r>
            <a:r>
              <a:rPr lang="en-US" altLang="zh-TW" b="1" dirty="0" err="1" smtClean="0"/>
              <a:t>Oevelen</a:t>
            </a:r>
            <a:r>
              <a:rPr lang="zh-TW" altLang="en-US" b="1" dirty="0" smtClean="0"/>
              <a:t> </a:t>
            </a:r>
            <a:r>
              <a:rPr lang="en-US" altLang="zh-TW" b="1" dirty="0" smtClean="0"/>
              <a:t>et al., 2016</a:t>
            </a:r>
            <a:endParaRPr lang="zh-TW" altLang="en-US" b="1" dirty="0"/>
          </a:p>
        </p:txBody>
      </p:sp>
    </p:spTree>
    <p:extLst>
      <p:ext uri="{BB962C8B-B14F-4D97-AF65-F5344CB8AC3E}">
        <p14:creationId xmlns:p14="http://schemas.microsoft.com/office/powerpoint/2010/main" val="2035144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2536</TotalTime>
  <Words>1850</Words>
  <Application>Microsoft Office PowerPoint</Application>
  <PresentationFormat>寬螢幕</PresentationFormat>
  <Paragraphs>221</Paragraphs>
  <Slides>18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新細明體</vt:lpstr>
      <vt:lpstr>Arial</vt:lpstr>
      <vt:lpstr>Calibri</vt:lpstr>
      <vt:lpstr>Calibri Light</vt:lpstr>
      <vt:lpstr>Cambria Math</vt:lpstr>
      <vt:lpstr>Times New Roman</vt:lpstr>
      <vt:lpstr>Office 佈景主題</vt:lpstr>
      <vt:lpstr>GPSC_LIM food web</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GPSC_LIM food web</dc:title>
  <dc:creator>user</dc:creator>
  <cp:lastModifiedBy>user</cp:lastModifiedBy>
  <cp:revision>58</cp:revision>
  <dcterms:created xsi:type="dcterms:W3CDTF">2022-03-06T12:41:27Z</dcterms:created>
  <dcterms:modified xsi:type="dcterms:W3CDTF">2022-03-12T03:19:32Z</dcterms:modified>
</cp:coreProperties>
</file>