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8" r:id="rId4"/>
    <p:sldId id="260" r:id="rId5"/>
    <p:sldId id="268" r:id="rId6"/>
    <p:sldId id="262" r:id="rId7"/>
    <p:sldId id="279" r:id="rId8"/>
    <p:sldId id="280" r:id="rId9"/>
    <p:sldId id="282" r:id="rId10"/>
    <p:sldId id="283" r:id="rId11"/>
    <p:sldId id="292" r:id="rId12"/>
    <p:sldId id="284" r:id="rId13"/>
    <p:sldId id="293" r:id="rId14"/>
    <p:sldId id="289" r:id="rId15"/>
    <p:sldId id="290" r:id="rId16"/>
    <p:sldId id="286" r:id="rId17"/>
    <p:sldId id="288" r:id="rId18"/>
    <p:sldId id="291" r:id="rId19"/>
    <p:sldId id="287" r:id="rId20"/>
    <p:sldId id="294" r:id="rId21"/>
    <p:sldId id="300" r:id="rId22"/>
    <p:sldId id="301" r:id="rId23"/>
    <p:sldId id="295" r:id="rId24"/>
    <p:sldId id="264" r:id="rId25"/>
    <p:sldId id="266" r:id="rId26"/>
    <p:sldId id="270" r:id="rId27"/>
    <p:sldId id="267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erial" id="{0C7636C7-1187-4D18-BD09-5A0F511411DE}">
          <p14:sldIdLst>
            <p14:sldId id="257"/>
            <p14:sldId id="256"/>
            <p14:sldId id="278"/>
            <p14:sldId id="260"/>
            <p14:sldId id="268"/>
            <p14:sldId id="262"/>
          </p14:sldIdLst>
        </p14:section>
        <p14:section name="result" id="{F315C8A1-048D-49A4-9903-FCF2A18B7630}">
          <p14:sldIdLst>
            <p14:sldId id="279"/>
            <p14:sldId id="280"/>
            <p14:sldId id="282"/>
            <p14:sldId id="283"/>
            <p14:sldId id="292"/>
            <p14:sldId id="284"/>
            <p14:sldId id="293"/>
            <p14:sldId id="289"/>
            <p14:sldId id="290"/>
            <p14:sldId id="286"/>
            <p14:sldId id="288"/>
            <p14:sldId id="291"/>
            <p14:sldId id="287"/>
            <p14:sldId id="294"/>
            <p14:sldId id="300"/>
            <p14:sldId id="301"/>
            <p14:sldId id="295"/>
            <p14:sldId id="264"/>
            <p14:sldId id="266"/>
            <p14:sldId id="270"/>
            <p14:sldId id="267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4" autoAdjust="0"/>
    <p:restoredTop sz="91590" autoAdjust="0"/>
  </p:normalViewPr>
  <p:slideViewPr>
    <p:cSldViewPr snapToGrid="0">
      <p:cViewPr varScale="1">
        <p:scale>
          <a:sx n="62" d="100"/>
          <a:sy n="62" d="100"/>
        </p:scale>
        <p:origin x="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77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9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1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3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2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1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01430"/>
              </p:ext>
            </p:extLst>
          </p:nvPr>
        </p:nvGraphicFramePr>
        <p:xfrm>
          <a:off x="500513" y="105878"/>
          <a:ext cx="10387717" cy="651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026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654518">
                  <a:extLst>
                    <a:ext uri="{9D8B030D-6E8A-4147-A177-3AD203B41FA5}">
                      <a16:colId xmlns:a16="http://schemas.microsoft.com/office/drawing/2014/main" val="2784980956"/>
                    </a:ext>
                  </a:extLst>
                </a:gridCol>
                <a:gridCol w="1001027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991403">
                  <a:extLst>
                    <a:ext uri="{9D8B030D-6E8A-4147-A177-3AD203B41FA5}">
                      <a16:colId xmlns:a16="http://schemas.microsoft.com/office/drawing/2014/main" val="601640580"/>
                    </a:ext>
                  </a:extLst>
                </a:gridCol>
                <a:gridCol w="981926">
                  <a:extLst>
                    <a:ext uri="{9D8B030D-6E8A-4147-A177-3AD203B41FA5}">
                      <a16:colId xmlns:a16="http://schemas.microsoft.com/office/drawing/2014/main" val="3861450415"/>
                    </a:ext>
                  </a:extLst>
                </a:gridCol>
                <a:gridCol w="1003084">
                  <a:extLst>
                    <a:ext uri="{9D8B030D-6E8A-4147-A177-3AD203B41FA5}">
                      <a16:colId xmlns:a16="http://schemas.microsoft.com/office/drawing/2014/main" val="2367545181"/>
                    </a:ext>
                  </a:extLst>
                </a:gridCol>
                <a:gridCol w="1405289">
                  <a:extLst>
                    <a:ext uri="{9D8B030D-6E8A-4147-A177-3AD203B41FA5}">
                      <a16:colId xmlns:a16="http://schemas.microsoft.com/office/drawing/2014/main" val="203360787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913666422"/>
                    </a:ext>
                  </a:extLst>
                </a:gridCol>
              </a:tblGrid>
              <a:tr h="26773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Cruise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(m)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446959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94849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77323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69332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92752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02093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OR1_1114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1411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710293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926910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285085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412121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OR1_1132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37494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OR1_1151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110721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720348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OR1_1190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451446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22001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OR1_1219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076978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421622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OR1_1242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170975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079854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NOR_T004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77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079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 OC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38" y="685800"/>
            <a:ext cx="8032954" cy="6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73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Sediment_ statistics(OC)</a:t>
            </a:r>
            <a:endParaRPr lang="zh-TW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16626"/>
              </p:ext>
            </p:extLst>
          </p:nvPr>
        </p:nvGraphicFramePr>
        <p:xfrm>
          <a:off x="2140559" y="1286207"/>
          <a:ext cx="7542364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300314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4.2034e+09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4203409008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3.0159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2.2300e+10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1393745915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6.2729e+09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6272856607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6.2709e+10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3919334785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1.3517e+11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0.61649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25.9645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1.1106e+08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0.8816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1.1092e+10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0.05059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2.1306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0.1673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7.2883e+10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0.33241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2.1926e+11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37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Bacteria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754471" y="0"/>
            <a:ext cx="426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Anova_seasonal</a:t>
            </a:r>
            <a:r>
              <a:rPr lang="en-US" altLang="zh-TW" sz="2800" dirty="0" smtClean="0"/>
              <a:t> difference?</a:t>
            </a:r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" y="720969"/>
            <a:ext cx="7919126" cy="59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61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Bacteria_ statistics(OC)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81849"/>
              </p:ext>
            </p:extLst>
          </p:nvPr>
        </p:nvGraphicFramePr>
        <p:xfrm>
          <a:off x="1093839" y="1117703"/>
          <a:ext cx="6787418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43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1006613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448109">
                  <a:extLst>
                    <a:ext uri="{9D8B030D-6E8A-4147-A177-3AD203B41FA5}">
                      <a16:colId xmlns:a16="http://schemas.microsoft.com/office/drawing/2014/main" val="1861461869"/>
                    </a:ext>
                  </a:extLst>
                </a:gridCol>
                <a:gridCol w="1418675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006613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629265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 Two Sample t-test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65.30876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42.80281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4.9356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0.0002347***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84" y="408842"/>
            <a:ext cx="8258907" cy="619418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1880" y="265889"/>
            <a:ext cx="37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Macrofauna_abundance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14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01880" y="265889"/>
            <a:ext cx="4110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Macrofauna</a:t>
            </a:r>
            <a:r>
              <a:rPr lang="en-US" altLang="zh-TW" sz="2800" dirty="0"/>
              <a:t>_ </a:t>
            </a:r>
            <a:r>
              <a:rPr lang="en-US" altLang="zh-TW" sz="2800" dirty="0" smtClean="0"/>
              <a:t>statistics(OC)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76140"/>
              </p:ext>
            </p:extLst>
          </p:nvPr>
        </p:nvGraphicFramePr>
        <p:xfrm>
          <a:off x="2140559" y="1286207"/>
          <a:ext cx="7542364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300314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2.42623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2.5585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0.06396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0.32031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1.1371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11.2673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0.28168 </a:t>
                      </a:r>
                      <a:endParaRPr lang="zh-TW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0.3649373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0.02803441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1.793473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0.1906</a:t>
                      </a:r>
                      <a:endParaRPr lang="zh-TW" alt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4.6696224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0.35871952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22.9487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0.2506460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0.01925458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1.2318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0.2816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7.7322695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0.59399149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13.0174751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56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Meiofauna_abundance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397"/>
            <a:ext cx="5998733" cy="44990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67" y="1899397"/>
            <a:ext cx="5998733" cy="44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144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Meiofauna_biomass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0" y="1565031"/>
            <a:ext cx="675835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92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Meiofauna_statistics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(OC)</a:t>
            </a:r>
            <a:endParaRPr lang="zh-TW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6205"/>
              </p:ext>
            </p:extLst>
          </p:nvPr>
        </p:nvGraphicFramePr>
        <p:xfrm>
          <a:off x="1503561" y="977982"/>
          <a:ext cx="7542364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300314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0.00044066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0.00116895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0.00058448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0.00033748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0.00002250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0.00047162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0.00020614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0.0171 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0.00027301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 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0.00015912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0.14337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0.00110989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965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SCOC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6" y="265889"/>
            <a:ext cx="7028274" cy="5271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161652"/>
                  </p:ext>
                </p:extLst>
              </p:nvPr>
            </p:nvGraphicFramePr>
            <p:xfrm>
              <a:off x="740230" y="5537095"/>
              <a:ext cx="10944495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5433">
                      <a:extLst>
                        <a:ext uri="{9D8B030D-6E8A-4147-A177-3AD203B41FA5}">
                          <a16:colId xmlns:a16="http://schemas.microsoft.com/office/drawing/2014/main" val="349040743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956442999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022377535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3246038711"/>
                        </a:ext>
                      </a:extLst>
                    </a:gridCol>
                  </a:tblGrid>
                  <a:tr h="284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Station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TOU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BMU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3836970"/>
                      </a:ext>
                    </a:extLst>
                  </a:tr>
                  <a:tr h="3904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72.58901</a:t>
                          </a: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16.603905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19.80919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22.72966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62.34343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45.86694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7944"/>
                      </a:ext>
                    </a:extLst>
                  </a:tr>
                  <a:tr h="3904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53.37575</a:t>
                          </a:r>
                          <a:r>
                            <a:rPr lang="zh-TW" alt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zh-TW" alt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4.061608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11.67663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8.148866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62.01101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40.56152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421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161652"/>
                  </p:ext>
                </p:extLst>
              </p:nvPr>
            </p:nvGraphicFramePr>
            <p:xfrm>
              <a:off x="740230" y="5537095"/>
              <a:ext cx="10944495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5433">
                      <a:extLst>
                        <a:ext uri="{9D8B030D-6E8A-4147-A177-3AD203B41FA5}">
                          <a16:colId xmlns:a16="http://schemas.microsoft.com/office/drawing/2014/main" val="349040743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956442999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022377535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324603871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Station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TOU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BMU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38369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35" t="-106061" r="-20038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635" t="-106061" r="-10038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635" t="-106061" r="-380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79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35" t="-209231" r="-20038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635" t="-209231" r="-10038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635" t="-209231" r="-38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21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87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07" y="390953"/>
            <a:ext cx="7504981" cy="5440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0724" y="5943926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Figure.1 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of sampling stations of the upper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Submarine Canyon (GC1) and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Slope (GS1).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77561"/>
              </p:ext>
            </p:extLst>
          </p:nvPr>
        </p:nvGraphicFramePr>
        <p:xfrm>
          <a:off x="545617" y="960565"/>
          <a:ext cx="11228371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152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2455965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223853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463369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935787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0.00044066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0.00116895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0.00058448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0.00033748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0.00002250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0.00047162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0.00020614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0.0171 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0.00027301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 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0.00015912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0.14337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0.00110989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1880" y="265889"/>
            <a:ext cx="817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TOU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16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76930"/>
              </p:ext>
            </p:extLst>
          </p:nvPr>
        </p:nvGraphicFramePr>
        <p:xfrm>
          <a:off x="638858" y="1021525"/>
          <a:ext cx="11228371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152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2455965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223853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463369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935787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0.00044066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0.00116895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0.00058448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0.00033748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0.00002250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0.00047162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0.00020614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0.0171 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0.00027301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 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0.00015912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0.14337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0.00110989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1880" y="26588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DOU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32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51845"/>
              </p:ext>
            </p:extLst>
          </p:nvPr>
        </p:nvGraphicFramePr>
        <p:xfrm>
          <a:off x="519491" y="977982"/>
          <a:ext cx="11228371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152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2455965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223853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463369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935787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0.00044066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0.00116895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0.00058448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0.00033748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0.00002250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0.00047162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0.00020614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0.0171 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0.00027301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 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0.00015912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0.14337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0.00110989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1880" y="265889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BOU</a:t>
            </a:r>
          </a:p>
        </p:txBody>
      </p:sp>
    </p:spTree>
    <p:extLst>
      <p:ext uri="{BB962C8B-B14F-4D97-AF65-F5344CB8AC3E}">
        <p14:creationId xmlns:p14="http://schemas.microsoft.com/office/powerpoint/2010/main" val="3571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6267" y="133487"/>
            <a:ext cx="380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 table for turnover rate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21992"/>
              </p:ext>
            </p:extLst>
          </p:nvPr>
        </p:nvGraphicFramePr>
        <p:xfrm>
          <a:off x="976544" y="1598518"/>
          <a:ext cx="992283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400">
                  <a:extLst>
                    <a:ext uri="{9D8B030D-6E8A-4147-A177-3AD203B41FA5}">
                      <a16:colId xmlns:a16="http://schemas.microsoft.com/office/drawing/2014/main" val="2826792107"/>
                    </a:ext>
                  </a:extLst>
                </a:gridCol>
                <a:gridCol w="1605788">
                  <a:extLst>
                    <a:ext uri="{9D8B030D-6E8A-4147-A177-3AD203B41FA5}">
                      <a16:colId xmlns:a16="http://schemas.microsoft.com/office/drawing/2014/main" val="2247251696"/>
                    </a:ext>
                  </a:extLst>
                </a:gridCol>
                <a:gridCol w="1885061">
                  <a:extLst>
                    <a:ext uri="{9D8B030D-6E8A-4147-A177-3AD203B41FA5}">
                      <a16:colId xmlns:a16="http://schemas.microsoft.com/office/drawing/2014/main" val="951453557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323009042"/>
                    </a:ext>
                  </a:extLst>
                </a:gridCol>
                <a:gridCol w="2849508">
                  <a:extLst>
                    <a:ext uri="{9D8B030D-6E8A-4147-A177-3AD203B41FA5}">
                      <a16:colId xmlns:a16="http://schemas.microsoft.com/office/drawing/2014/main" val="1303763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TOU/</a:t>
                      </a:r>
                      <a:r>
                        <a:rPr lang="en-US" altLang="zh-TW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</a:t>
                      </a:r>
                      <a:r>
                        <a:rPr lang="en-US" altLang="zh-TW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TW" altLang="en-US" baseline="-25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DOU/</a:t>
                      </a:r>
                      <a:r>
                        <a:rPr lang="en-US" altLang="zh-TW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</a:t>
                      </a:r>
                      <a:r>
                        <a:rPr lang="en-US" altLang="zh-TW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</a:t>
                      </a:r>
                      <a:endParaRPr lang="zh-TW" altLang="en-US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BOU/OC</a:t>
                      </a:r>
                      <a:r>
                        <a:rPr lang="en-US" altLang="zh-TW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meiofauna+macrofauna</a:t>
                      </a:r>
                      <a:r>
                        <a:rPr lang="en-US" altLang="zh-TW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209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0.3033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12.1291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  <a:r>
                        <a:rPr lang="en-US" altLang="zh-TW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measurement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426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0.000044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0.231722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0.022400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results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1372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0.5459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  <a:r>
                        <a:rPr lang="en-US" altLang="zh-TW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measurement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3387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0.269328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0.023773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results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8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15" y="1059870"/>
            <a:ext cx="4572000" cy="45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35" y="105987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" y="3445730"/>
            <a:ext cx="2514600" cy="3095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08" y="540605"/>
            <a:ext cx="5076825" cy="5810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880" y="265889"/>
            <a:ext cx="28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LIM result for GC1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918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" y="3462982"/>
            <a:ext cx="2514600" cy="30956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10" y="557857"/>
            <a:ext cx="5076825" cy="5810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1880" y="265889"/>
            <a:ext cx="279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LIM result for GS1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10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45898"/>
              </p:ext>
            </p:extLst>
          </p:nvPr>
        </p:nvGraphicFramePr>
        <p:xfrm>
          <a:off x="6826282" y="562912"/>
          <a:ext cx="5008665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826">
                  <a:extLst>
                    <a:ext uri="{9D8B030D-6E8A-4147-A177-3AD203B41FA5}">
                      <a16:colId xmlns:a16="http://schemas.microsoft.com/office/drawing/2014/main" val="880187939"/>
                    </a:ext>
                  </a:extLst>
                </a:gridCol>
                <a:gridCol w="1193075">
                  <a:extLst>
                    <a:ext uri="{9D8B030D-6E8A-4147-A177-3AD203B41FA5}">
                      <a16:colId xmlns:a16="http://schemas.microsoft.com/office/drawing/2014/main" val="1931399965"/>
                    </a:ext>
                  </a:extLst>
                </a:gridCol>
                <a:gridCol w="2098764">
                  <a:extLst>
                    <a:ext uri="{9D8B030D-6E8A-4147-A177-3AD203B41FA5}">
                      <a16:colId xmlns:a16="http://schemas.microsoft.com/office/drawing/2014/main" val="1484808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indices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Fraction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 (GC1&gt;GS1)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6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 (GC1&gt;GS1)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83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TSTC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19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0.1034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81129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0" y="439783"/>
            <a:ext cx="6418217" cy="64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32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1" y="529320"/>
            <a:ext cx="6095328" cy="60953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flipH="1">
            <a:off x="3230879" y="5373187"/>
            <a:ext cx="4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4019006" y="5373187"/>
            <a:ext cx="4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 flipH="1">
            <a:off x="2592805" y="5373187"/>
            <a:ext cx="63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 flipH="1">
            <a:off x="1846552" y="5364477"/>
            <a:ext cx="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218049" y="5376756"/>
            <a:ext cx="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5" y="226992"/>
            <a:ext cx="5296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5/5</a:t>
            </a:r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en-US" altLang="zh-TW" dirty="0" smtClean="0"/>
              <a:t>Method: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改動</a:t>
            </a:r>
            <a:r>
              <a:rPr lang="zh-TW" altLang="en-US" dirty="0">
                <a:solidFill>
                  <a:srgbClr val="FF0000"/>
                </a:solidFill>
              </a:rPr>
              <a:t>統計方法(maybe無母數多factor</a:t>
            </a:r>
            <a:r>
              <a:rPr lang="zh-TW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需補上考慮</a:t>
            </a:r>
            <a:r>
              <a:rPr lang="zh-TW" altLang="en-US" dirty="0"/>
              <a:t>seasonality 的原因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2. turnover </a:t>
            </a:r>
            <a:r>
              <a:rPr lang="zh-TW" altLang="en-US" dirty="0" smtClean="0">
                <a:solidFill>
                  <a:srgbClr val="FF0000"/>
                </a:solidFill>
              </a:rPr>
              <a:t>rate</a:t>
            </a:r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r>
              <a:rPr lang="zh-TW" altLang="en-US" dirty="0" smtClean="0">
                <a:solidFill>
                  <a:srgbClr val="FF0000"/>
                </a:solidFill>
              </a:rPr>
              <a:t>可做看看但不一定要放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SCOC/OC (Rowe)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做法:比較實測跟model值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DOU/</a:t>
            </a:r>
            <a:r>
              <a:rPr lang="zh-TW" altLang="en-US" dirty="0" smtClean="0">
                <a:solidFill>
                  <a:srgbClr val="FF0000"/>
                </a:solidFill>
              </a:rPr>
              <a:t>細菌</a:t>
            </a:r>
            <a:r>
              <a:rPr lang="en-US" altLang="zh-TW" dirty="0" smtClean="0">
                <a:solidFill>
                  <a:srgbClr val="FF0000"/>
                </a:solidFill>
              </a:rPr>
              <a:t>; </a:t>
            </a:r>
            <a:r>
              <a:rPr lang="zh-TW" altLang="en-US" dirty="0" smtClean="0">
                <a:solidFill>
                  <a:srgbClr val="FF0000"/>
                </a:solidFill>
              </a:rPr>
              <a:t>B</a:t>
            </a:r>
            <a:r>
              <a:rPr lang="zh-TW" altLang="en-US" dirty="0">
                <a:solidFill>
                  <a:srgbClr val="FF0000"/>
                </a:solidFill>
              </a:rPr>
              <a:t>OU/(macro+meio</a:t>
            </a:r>
            <a:r>
              <a:rPr lang="zh-TW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; </a:t>
            </a:r>
            <a:r>
              <a:rPr lang="zh-TW" altLang="en-US" dirty="0" smtClean="0">
                <a:solidFill>
                  <a:srgbClr val="FF0000"/>
                </a:solidFill>
              </a:rPr>
              <a:t>T</a:t>
            </a:r>
            <a:r>
              <a:rPr lang="zh-TW" altLang="en-US" dirty="0">
                <a:solidFill>
                  <a:srgbClr val="FF0000"/>
                </a:solidFill>
              </a:rPr>
              <a:t>OU/(OC全部)</a:t>
            </a:r>
          </a:p>
          <a:p>
            <a:r>
              <a:rPr lang="zh-TW" altLang="en-US" dirty="0"/>
              <a:t>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T</a:t>
            </a:r>
            <a:r>
              <a:rPr lang="zh-TW" altLang="en-US" dirty="0">
                <a:solidFill>
                  <a:srgbClr val="FF0000"/>
                </a:solidFill>
              </a:rPr>
              <a:t>OC改回POC</a:t>
            </a:r>
          </a:p>
          <a:p>
            <a:r>
              <a:rPr lang="en-US" altLang="zh-TW" strike="sngStrike" dirty="0" smtClean="0"/>
              <a:t>2. </a:t>
            </a:r>
            <a:r>
              <a:rPr lang="zh-TW" altLang="en-US" strike="sngStrike" dirty="0" smtClean="0"/>
              <a:t>改</a:t>
            </a:r>
            <a:r>
              <a:rPr lang="zh-TW" altLang="en-US" strike="sngStrike" dirty="0"/>
              <a:t>segment plot 0-&gt;0+很小的值，用虛線表示是0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85363" y="244747"/>
            <a:ext cx="105107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</a:t>
            </a:r>
            <a:r>
              <a:rPr lang="zh-TW" altLang="en-US" dirty="0" smtClean="0"/>
              <a:t>iscussion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r>
              <a:rPr lang="en-US" altLang="zh-TW" dirty="0" smtClean="0"/>
              <a:t>!!!</a:t>
            </a:r>
            <a:r>
              <a:rPr lang="zh-TW" altLang="en-US" dirty="0" smtClean="0"/>
              <a:t>跟</a:t>
            </a:r>
            <a:r>
              <a:rPr lang="zh-TW" altLang="en-US" dirty="0"/>
              <a:t>結果有關的東西先討論</a:t>
            </a:r>
          </a:p>
          <a:p>
            <a:r>
              <a:rPr lang="zh-TW" altLang="en-US" dirty="0"/>
              <a:t>1. model output (在OU部分) 沒有不合理</a:t>
            </a:r>
          </a:p>
          <a:p>
            <a:r>
              <a:rPr lang="zh-TW" altLang="en-US" dirty="0"/>
              <a:t>-TOU相加還是同個magnitude</a:t>
            </a:r>
          </a:p>
          <a:p>
            <a:r>
              <a:rPr lang="zh-TW" altLang="en-US" dirty="0"/>
              <a:t>-DOU看起來合理(跟實際測量吻合)</a:t>
            </a:r>
          </a:p>
          <a:p>
            <a:r>
              <a:rPr lang="zh-TW" altLang="en-US" dirty="0"/>
              <a:t>-BMU可能低估/物理性擾動/生物擾動/化學性消耗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文獻</a:t>
            </a:r>
            <a:r>
              <a:rPr lang="zh-TW" altLang="en-US" dirty="0"/>
              <a:t>中</a:t>
            </a:r>
            <a:r>
              <a:rPr lang="en-US" altLang="zh-TW" dirty="0"/>
              <a:t>POC (53</a:t>
            </a:r>
            <a:r>
              <a:rPr lang="zh-TW" altLang="en-US" dirty="0"/>
              <a:t>多</a:t>
            </a:r>
            <a:r>
              <a:rPr lang="en-US" altLang="zh-TW" dirty="0"/>
              <a:t>)</a:t>
            </a:r>
            <a:r>
              <a:rPr lang="zh-TW" altLang="en-US" dirty="0"/>
              <a:t>不夠用可能是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因為文獻只考慮</a:t>
            </a:r>
            <a:r>
              <a:rPr lang="en-US" altLang="zh-TW" dirty="0"/>
              <a:t>POC</a:t>
            </a:r>
            <a:r>
              <a:rPr lang="zh-TW" altLang="en-US" dirty="0"/>
              <a:t>忽略</a:t>
            </a:r>
            <a:r>
              <a:rPr lang="en-US" altLang="zh-TW" dirty="0"/>
              <a:t>DOC</a:t>
            </a:r>
            <a:r>
              <a:rPr lang="zh-TW" altLang="en-US" dirty="0"/>
              <a:t>才會是細菌首先用掉的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忽略了直接沉降的</a:t>
            </a:r>
            <a:r>
              <a:rPr lang="en-US" altLang="zh-TW" dirty="0" err="1"/>
              <a:t>chla</a:t>
            </a:r>
            <a:r>
              <a:rPr lang="en-US" altLang="zh-TW" dirty="0"/>
              <a:t> (</a:t>
            </a:r>
            <a:r>
              <a:rPr lang="zh-TW" altLang="en-US" dirty="0"/>
              <a:t>去看文獻裡</a:t>
            </a:r>
            <a:r>
              <a:rPr lang="en-US" altLang="zh-TW" dirty="0"/>
              <a:t>C</a:t>
            </a:r>
            <a:r>
              <a:rPr lang="zh-TW" altLang="en-US" dirty="0"/>
              <a:t>來源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!!! </a:t>
            </a:r>
            <a:r>
              <a:rPr lang="zh-TW" altLang="en-US" dirty="0"/>
              <a:t>model並沒有考慮到export (真正的POC應該要更高; 呼應文獻)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network </a:t>
            </a:r>
            <a:r>
              <a:rPr lang="zh-TW" altLang="en-US" dirty="0"/>
              <a:t>indices 值代表的意義(最主要控制的flow)+</a:t>
            </a:r>
            <a:r>
              <a:rPr lang="zh-TW" altLang="en-US" dirty="0" smtClean="0"/>
              <a:t>延伸</a:t>
            </a:r>
            <a:endParaRPr lang="zh-TW" altLang="en-US" dirty="0"/>
          </a:p>
          <a:p>
            <a:r>
              <a:rPr lang="en-US" altLang="zh-TW" dirty="0" smtClean="0"/>
              <a:t>4</a:t>
            </a:r>
            <a:r>
              <a:rPr lang="zh-TW" altLang="en-US" dirty="0" smtClean="0"/>
              <a:t>. predation </a:t>
            </a:r>
            <a:r>
              <a:rPr lang="zh-TW" altLang="en-US" dirty="0"/>
              <a:t>flow(的意義) + 跟生物10%efficiency </a:t>
            </a:r>
            <a:r>
              <a:rPr lang="zh-TW" altLang="en-US" dirty="0" smtClean="0"/>
              <a:t>比較</a:t>
            </a:r>
            <a:endParaRPr lang="zh-TW" altLang="en-US" dirty="0"/>
          </a:p>
          <a:p>
            <a:r>
              <a:rPr lang="en-US" altLang="zh-TW" dirty="0" smtClean="0"/>
              <a:t>5</a:t>
            </a:r>
            <a:r>
              <a:rPr lang="zh-TW" altLang="en-US" dirty="0" smtClean="0"/>
              <a:t>.</a:t>
            </a:r>
            <a:r>
              <a:rPr lang="zh-TW" altLang="en-US" dirty="0"/>
              <a:t>比較parsimonious的</a:t>
            </a:r>
            <a:r>
              <a:rPr lang="zh-TW" altLang="en-US" dirty="0" smtClean="0"/>
              <a:t>差別</a:t>
            </a:r>
            <a:endParaRPr lang="zh-TW" altLang="en-US" dirty="0"/>
          </a:p>
          <a:p>
            <a:r>
              <a:rPr lang="en-US" altLang="zh-TW" dirty="0" smtClean="0"/>
              <a:t>6</a:t>
            </a:r>
            <a:r>
              <a:rPr lang="zh-TW" altLang="en-US" dirty="0" smtClean="0"/>
              <a:t>.</a:t>
            </a:r>
            <a:r>
              <a:rPr lang="zh-TW" altLang="en-US" dirty="0"/>
              <a:t>跟blue carbon (海草床or紅樹林)的burial efficiency 比較 (林幸助P</a:t>
            </a:r>
            <a:r>
              <a:rPr lang="zh-TW" altLang="en-US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64" y="4215065"/>
            <a:ext cx="11679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Introduction:</a:t>
            </a:r>
          </a:p>
          <a:p>
            <a:r>
              <a:rPr lang="en-US" altLang="zh-TW" dirty="0" smtClean="0"/>
              <a:t>(aim of this study)</a:t>
            </a:r>
            <a:endParaRPr lang="zh-TW" altLang="en-US" dirty="0"/>
          </a:p>
          <a:p>
            <a:r>
              <a:rPr lang="zh-TW" altLang="en-US" dirty="0"/>
              <a:t>1.從生物+沉積物的角度看碳的流量(給了最低的TOC; 進入system, burial%, 回到水層)</a:t>
            </a:r>
          </a:p>
          <a:p>
            <a:r>
              <a:rPr lang="zh-TW" altLang="en-US" dirty="0"/>
              <a:t>2.深海的POC&lt;SCOC(很多sediment trap研究)但</a:t>
            </a:r>
            <a:r>
              <a:rPr lang="zh-TW" altLang="en-US" dirty="0" smtClean="0"/>
              <a:t>不合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看看i</a:t>
            </a:r>
            <a:r>
              <a:rPr lang="zh-TW" altLang="en-US" dirty="0"/>
              <a:t>ntroduction怎麼插進採樣工具給的bias(e.g. sediment trap)</a:t>
            </a:r>
          </a:p>
        </p:txBody>
      </p:sp>
    </p:spTree>
    <p:extLst>
      <p:ext uri="{BB962C8B-B14F-4D97-AF65-F5344CB8AC3E}">
        <p14:creationId xmlns:p14="http://schemas.microsoft.com/office/powerpoint/2010/main" val="188794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14510" y="573890"/>
            <a:ext cx="5808478" cy="5660731"/>
            <a:chOff x="2103338" y="552625"/>
            <a:chExt cx="5808478" cy="566073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966" y="552625"/>
              <a:ext cx="4133850" cy="48101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38" y="3117731"/>
              <a:ext cx="2514600" cy="309562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4246602" y="5784437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/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Figure.2 conceptual model of the food web structure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formed the basis of our linear inverse model (LIM).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“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for description.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35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0" y="770562"/>
            <a:ext cx="6146647" cy="34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951" y="5934670"/>
            <a:ext cx="11780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Equality and inequality constraints implemented in the LIM models of GC1 and GS1. Values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single number implied that the data were equalities, whereas the values designated in [ minimum value, maximum value ] represented the inequalities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74671"/>
              </p:ext>
            </p:extLst>
          </p:nvPr>
        </p:nvGraphicFramePr>
        <p:xfrm>
          <a:off x="173951" y="193245"/>
          <a:ext cx="11780982" cy="560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783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7517194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1515533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509641376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191898464"/>
                    </a:ext>
                  </a:extLst>
                </a:gridCol>
              </a:tblGrid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Inequality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limitation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Q10*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((T-20)/10), with Q10 = 2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426679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 Giorgio and Cole</a:t>
                      </a:r>
                      <a:r>
                        <a:rPr lang="it-IT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5089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 (Bacteria -&gt; DIC)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DOU= 30% TOU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21.77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16.01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Mahaut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(1995)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69074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Oevelen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(2011)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728767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7948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Conover (1966)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378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 and Rosenberg (1996)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608504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Fenchel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(1982); Fleeger and Palmer (1982)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46355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Stratmann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0961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 and Heip (1985);</a:t>
                      </a:r>
                      <a:r>
                        <a:rPr lang="da-DK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Banse and Mosher (1980); Herman et al. (1983; 1984)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49700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Navarro et al., 1994; Nielsen et al., 1995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0388386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[75.93, 137.92]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[57.18, 66.80]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Huh et al. (2009)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0949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 burial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Hsu et al. (2014)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09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internal compartments in the network, excluding 0 (zero),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represents the columns of the flow matrix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the rows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inflow from external sources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outflow to external sources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into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from outside the network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out of the network for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compartments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respectively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2986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species with which both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 divided by the number of species with which either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7143" r="-404070" b="-135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7143" r="-144" b="-135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6863" r="-404070" b="-17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0000" r="-404070" b="-16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50000" r="-404070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571" r="-404070" b="-10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408571" r="-144" b="-10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13793" r="-404070" b="-11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96154" r="-404070" b="-1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96154" r="-144" b="-11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2143" r="-40407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32143" r="-144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45714" r="-40407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45714" r="-144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45714" r="-40407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45714" r="-144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45714" r="-40407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5714" r="-40407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42308" r="-404070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542308" r="-144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20000" r="-404070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220000" r="-144" b="-2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80000" r="-404070" b="-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80000" r="-144" b="-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78846" r="-40407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3 Nomenclature of symbols used in calculation of network indices (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Kones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2009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Assuming that a system has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compartments, and the flow value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as a sink-to-source flow (i.e.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Latham, 2006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The compartment imports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internal network is labeled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destination of usable exports (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secondary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destination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unusable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(respiration/dissipation)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+ 2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(Hirata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Ulanowicz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1984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  <a:blipFill>
                <a:blip r:embed="rId3"/>
                <a:stretch>
                  <a:fillRect l="-900" t="-1309" r="-900" b="-3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[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]=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[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] 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TW" altLang="en-US" sz="1400" kern="100" dirty="0">
                                        <a:effectLst/>
                                        <a:latin typeface="Times New Roman" panose="020206030504050203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Sup>
                                  <m:sSub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𝑇𝑖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𝑇𝑗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)] 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𝑇𝑆𝑇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𝑇𝑆𝑇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altLang="zh-TW" sz="1400" dirty="0" smtClean="0"/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3066" r="-30250" b="-402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142029" r="-302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242029" r="-30250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344526" r="-30250" b="-10146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41304" r="-30250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矩形 16"/>
          <p:cNvSpPr/>
          <p:nvPr/>
        </p:nvSpPr>
        <p:spPr>
          <a:xfrm>
            <a:off x="95694" y="4937691"/>
            <a:ext cx="1000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Algorithms for the calculation of the network indices; 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symbols.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350270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104003.4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524425.7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34800.15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65.31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12.74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1.53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33.39</a:t>
                          </a: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26.48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7.70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</a:t>
                          </a: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  <m:r>
                                <m:rPr>
                                  <m:nor/>
                                </m:rPr>
                                <a:rPr lang="zh-TW" altLang="en-US" sz="1800" b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66.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b="0" i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oMath>
                          </a14:m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013617"/>
                  </p:ext>
                </p:extLst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108197" r="-10022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108197" r="-22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208197" r="-1002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208197" r="-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308197" r="-1002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308197" r="-2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408197" r="-1002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408197" r="-22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1 Standing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stocks (in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 C/ m</a:t>
                </a:r>
                <a:r>
                  <a:rPr lang="en-US" altLang="zh-TW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food web compartments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GC1 and GS1. 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  <a:blipFill>
                <a:blip r:embed="rId3"/>
                <a:stretch>
                  <a:fillRect l="-443" t="-10000" r="-49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10820"/>
              </p:ext>
            </p:extLst>
          </p:nvPr>
        </p:nvGraphicFramePr>
        <p:xfrm>
          <a:off x="3001572" y="4022188"/>
          <a:ext cx="64275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689">
                  <a:extLst>
                    <a:ext uri="{9D8B030D-6E8A-4147-A177-3AD203B41FA5}">
                      <a16:colId xmlns:a16="http://schemas.microsoft.com/office/drawing/2014/main" val="2735419955"/>
                    </a:ext>
                  </a:extLst>
                </a:gridCol>
                <a:gridCol w="3844154">
                  <a:extLst>
                    <a:ext uri="{9D8B030D-6E8A-4147-A177-3AD203B41FA5}">
                      <a16:colId xmlns:a16="http://schemas.microsoft.com/office/drawing/2014/main" val="2193325481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164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Averaged bottom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water temperature(</a:t>
                      </a:r>
                      <a:r>
                        <a:rPr lang="en-US" altLang="zh-TW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7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809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5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3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plot_temp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70" y="186758"/>
            <a:ext cx="8664054" cy="6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43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plot_trans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50" y="393289"/>
            <a:ext cx="8357419" cy="6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22220</TotalTime>
  <Words>1944</Words>
  <Application>Microsoft Office PowerPoint</Application>
  <PresentationFormat>寬螢幕</PresentationFormat>
  <Paragraphs>691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119</cp:revision>
  <dcterms:created xsi:type="dcterms:W3CDTF">2022-03-24T14:52:03Z</dcterms:created>
  <dcterms:modified xsi:type="dcterms:W3CDTF">2022-05-13T10:33:13Z</dcterms:modified>
</cp:coreProperties>
</file>