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8" r:id="rId5"/>
    <p:sldId id="267" r:id="rId6"/>
    <p:sldId id="266" r:id="rId7"/>
    <p:sldId id="265" r:id="rId8"/>
    <p:sldId id="269" r:id="rId9"/>
    <p:sldId id="260" r:id="rId10"/>
    <p:sldId id="261" r:id="rId11"/>
    <p:sldId id="262" r:id="rId12"/>
    <p:sldId id="264"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C4DE"/>
    <a:srgbClr val="FF7861"/>
    <a:srgbClr val="FF7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4660"/>
  </p:normalViewPr>
  <p:slideViewPr>
    <p:cSldViewPr snapToGrid="0">
      <p:cViewPr>
        <p:scale>
          <a:sx n="75" d="100"/>
          <a:sy n="75" d="100"/>
        </p:scale>
        <p:origin x="28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236230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91028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75896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253844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56486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244134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223584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248631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424720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30447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BB48812-AF17-491A-9C5D-0D00F6980632}" type="datetimeFigureOut">
              <a:rPr lang="zh-TW" altLang="en-US" smtClean="0"/>
              <a:t>2021/12/26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280391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8812-AF17-491A-9C5D-0D00F6980632}" type="datetimeFigureOut">
              <a:rPr lang="zh-TW" altLang="en-US" smtClean="0"/>
              <a:t>2021/12/26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860CC-8DAA-45FB-8BBE-7E5B3AF96A1D}" type="slidenum">
              <a:rPr lang="zh-TW" altLang="en-US" smtClean="0"/>
              <a:t>‹#›</a:t>
            </a:fld>
            <a:endParaRPr lang="zh-TW" altLang="en-US"/>
          </a:p>
        </p:txBody>
      </p:sp>
    </p:spTree>
    <p:extLst>
      <p:ext uri="{BB962C8B-B14F-4D97-AF65-F5344CB8AC3E}">
        <p14:creationId xmlns:p14="http://schemas.microsoft.com/office/powerpoint/2010/main" val="54701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GC1_LIM food web</a:t>
            </a:r>
            <a:endParaRPr lang="zh-TW" altLang="en-US" dirty="0"/>
          </a:p>
        </p:txBody>
      </p:sp>
      <p:sp>
        <p:nvSpPr>
          <p:cNvPr id="3" name="副標題 2"/>
          <p:cNvSpPr>
            <a:spLocks noGrp="1"/>
          </p:cNvSpPr>
          <p:nvPr>
            <p:ph type="subTitle" idx="1"/>
          </p:nvPr>
        </p:nvSpPr>
        <p:spPr/>
        <p:txBody>
          <a:bodyPr/>
          <a:lstStyle/>
          <a:p>
            <a:r>
              <a:rPr lang="en-US" altLang="zh-TW" dirty="0" smtClean="0"/>
              <a:t>12/27 discussion</a:t>
            </a:r>
            <a:endParaRPr lang="zh-TW" altLang="en-US" dirty="0"/>
          </a:p>
        </p:txBody>
      </p:sp>
    </p:spTree>
    <p:extLst>
      <p:ext uri="{BB962C8B-B14F-4D97-AF65-F5344CB8AC3E}">
        <p14:creationId xmlns:p14="http://schemas.microsoft.com/office/powerpoint/2010/main" val="295371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43" y="329128"/>
            <a:ext cx="5399797" cy="1077218"/>
          </a:xfrm>
          <a:prstGeom prst="rect">
            <a:avLst/>
          </a:prstGeom>
        </p:spPr>
        <p:txBody>
          <a:bodyPr wrap="square">
            <a:spAutoFit/>
          </a:bodyPr>
          <a:lstStyle/>
          <a:p>
            <a:pPr algn="ctr"/>
            <a:r>
              <a:rPr lang="en-US" altLang="zh-TW" sz="3200" dirty="0" smtClean="0"/>
              <a:t>Development of a linear inverse model</a:t>
            </a:r>
          </a:p>
        </p:txBody>
      </p:sp>
      <p:pic>
        <p:nvPicPr>
          <p:cNvPr id="4" name="圖片 3"/>
          <p:cNvPicPr>
            <a:picLocks noChangeAspect="1"/>
          </p:cNvPicPr>
          <p:nvPr/>
        </p:nvPicPr>
        <p:blipFill rotWithShape="1">
          <a:blip r:embed="rId2">
            <a:clrChange>
              <a:clrFrom>
                <a:srgbClr val="FFFFFF"/>
              </a:clrFrom>
              <a:clrTo>
                <a:srgbClr val="FFFFFF">
                  <a:alpha val="0"/>
                </a:srgbClr>
              </a:clrTo>
            </a:clrChange>
          </a:blip>
          <a:srcRect l="36389" t="20247" r="7847" b="55638"/>
          <a:stretch/>
        </p:blipFill>
        <p:spPr>
          <a:xfrm>
            <a:off x="8914" y="1471527"/>
            <a:ext cx="5585607" cy="1358757"/>
          </a:xfrm>
          <a:prstGeom prst="rect">
            <a:avLst/>
          </a:prstGeom>
        </p:spPr>
      </p:pic>
      <p:grpSp>
        <p:nvGrpSpPr>
          <p:cNvPr id="53" name="群組 52"/>
          <p:cNvGrpSpPr/>
          <p:nvPr/>
        </p:nvGrpSpPr>
        <p:grpSpPr>
          <a:xfrm>
            <a:off x="5825236" y="329128"/>
            <a:ext cx="6268826" cy="6132135"/>
            <a:chOff x="5393554" y="344791"/>
            <a:chExt cx="6268826" cy="6132135"/>
          </a:xfrm>
        </p:grpSpPr>
        <p:grpSp>
          <p:nvGrpSpPr>
            <p:cNvPr id="5" name="群組 4"/>
            <p:cNvGrpSpPr/>
            <p:nvPr/>
          </p:nvGrpSpPr>
          <p:grpSpPr>
            <a:xfrm>
              <a:off x="5393554" y="344791"/>
              <a:ext cx="6268826" cy="6132135"/>
              <a:chOff x="5393554" y="344791"/>
              <a:chExt cx="6268826" cy="6132135"/>
            </a:xfrm>
          </p:grpSpPr>
          <p:grpSp>
            <p:nvGrpSpPr>
              <p:cNvPr id="6" name="群組 5"/>
              <p:cNvGrpSpPr/>
              <p:nvPr/>
            </p:nvGrpSpPr>
            <p:grpSpPr>
              <a:xfrm>
                <a:off x="5393554" y="344791"/>
                <a:ext cx="6268826" cy="6132135"/>
                <a:chOff x="3478490" y="301659"/>
                <a:chExt cx="6268826" cy="6132135"/>
              </a:xfrm>
            </p:grpSpPr>
            <p:sp>
              <p:nvSpPr>
                <p:cNvPr id="8" name="矩形 7"/>
                <p:cNvSpPr/>
                <p:nvPr/>
              </p:nvSpPr>
              <p:spPr>
                <a:xfrm>
                  <a:off x="3478490" y="301659"/>
                  <a:ext cx="6268826" cy="6132135"/>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9" name="矩形 8"/>
                <p:cNvSpPr/>
                <p:nvPr/>
              </p:nvSpPr>
              <p:spPr>
                <a:xfrm>
                  <a:off x="3478490" y="1913641"/>
                  <a:ext cx="6268826" cy="452015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10" name="流程圖: 替代程序 9"/>
                <p:cNvSpPr/>
                <p:nvPr/>
              </p:nvSpPr>
              <p:spPr>
                <a:xfrm>
                  <a:off x="5939662" y="786526"/>
                  <a:ext cx="1131268" cy="653143"/>
                </a:xfrm>
                <a:prstGeom prst="flowChartAlternate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err="1" smtClean="0"/>
                    <a:t>doc_w</a:t>
                  </a:r>
                  <a:endParaRPr lang="zh-TW" altLang="en-US" sz="2000" dirty="0"/>
                </a:p>
              </p:txBody>
            </p:sp>
            <p:sp>
              <p:nvSpPr>
                <p:cNvPr id="11" name="流程圖: 替代程序 10"/>
                <p:cNvSpPr/>
                <p:nvPr/>
              </p:nvSpPr>
              <p:spPr>
                <a:xfrm>
                  <a:off x="7964896" y="781078"/>
                  <a:ext cx="1032968" cy="653143"/>
                </a:xfrm>
                <a:prstGeom prst="flowChartAlternate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err="1"/>
                    <a:t>d</a:t>
                  </a:r>
                  <a:r>
                    <a:rPr lang="en-US" altLang="zh-TW" sz="2000" dirty="0" err="1" smtClean="0"/>
                    <a:t>ic_w</a:t>
                  </a:r>
                  <a:endParaRPr lang="zh-TW" altLang="en-US" sz="2000" dirty="0"/>
                </a:p>
              </p:txBody>
            </p:sp>
            <p:sp>
              <p:nvSpPr>
                <p:cNvPr id="12" name="流程圖: 替代程序 11"/>
                <p:cNvSpPr/>
                <p:nvPr/>
              </p:nvSpPr>
              <p:spPr>
                <a:xfrm>
                  <a:off x="4096093" y="781079"/>
                  <a:ext cx="949604" cy="653143"/>
                </a:xfrm>
                <a:prstGeom prst="flowChartAlternate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d</a:t>
                  </a:r>
                  <a:r>
                    <a:rPr lang="en-US" altLang="zh-TW" sz="2000" dirty="0" smtClean="0"/>
                    <a:t>et_w</a:t>
                  </a:r>
                  <a:endParaRPr lang="zh-TW" altLang="en-US" sz="2000" dirty="0"/>
                </a:p>
              </p:txBody>
            </p:sp>
            <p:sp>
              <p:nvSpPr>
                <p:cNvPr id="13" name="橢圓 12"/>
                <p:cNvSpPr/>
                <p:nvPr/>
              </p:nvSpPr>
              <p:spPr>
                <a:xfrm>
                  <a:off x="4170697" y="2153207"/>
                  <a:ext cx="892998" cy="89299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det</a:t>
                  </a:r>
                  <a:endParaRPr lang="zh-TW" altLang="en-US" sz="2000" dirty="0">
                    <a:solidFill>
                      <a:sysClr val="windowText" lastClr="000000"/>
                    </a:solidFill>
                  </a:endParaRPr>
                </a:p>
              </p:txBody>
            </p:sp>
            <p:sp>
              <p:nvSpPr>
                <p:cNvPr id="14" name="橢圓 13"/>
                <p:cNvSpPr/>
                <p:nvPr/>
              </p:nvSpPr>
              <p:spPr>
                <a:xfrm>
                  <a:off x="4137055" y="3677650"/>
                  <a:ext cx="926640" cy="92664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doc</a:t>
                  </a:r>
                  <a:endParaRPr lang="zh-TW" altLang="en-US" sz="2000" dirty="0">
                    <a:solidFill>
                      <a:sysClr val="windowText" lastClr="000000"/>
                    </a:solidFill>
                  </a:endParaRPr>
                </a:p>
              </p:txBody>
            </p:sp>
            <p:sp>
              <p:nvSpPr>
                <p:cNvPr id="15" name="橢圓 14"/>
                <p:cNvSpPr/>
                <p:nvPr/>
              </p:nvSpPr>
              <p:spPr>
                <a:xfrm>
                  <a:off x="4202548" y="5212265"/>
                  <a:ext cx="931836" cy="93183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bac</a:t>
                  </a:r>
                  <a:endParaRPr lang="zh-TW" altLang="en-US" sz="2000" dirty="0">
                    <a:solidFill>
                      <a:sysClr val="windowText" lastClr="000000"/>
                    </a:solidFill>
                  </a:endParaRPr>
                </a:p>
              </p:txBody>
            </p:sp>
            <p:sp>
              <p:nvSpPr>
                <p:cNvPr id="16" name="橢圓 15"/>
                <p:cNvSpPr/>
                <p:nvPr/>
              </p:nvSpPr>
              <p:spPr>
                <a:xfrm>
                  <a:off x="6544359" y="3654179"/>
                  <a:ext cx="950110" cy="95011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nem</a:t>
                  </a:r>
                  <a:endParaRPr lang="zh-TW" altLang="en-US" sz="2000" dirty="0">
                    <a:solidFill>
                      <a:sysClr val="windowText" lastClr="000000"/>
                    </a:solidFill>
                  </a:endParaRPr>
                </a:p>
              </p:txBody>
            </p:sp>
            <p:sp>
              <p:nvSpPr>
                <p:cNvPr id="17" name="橢圓 16"/>
                <p:cNvSpPr/>
                <p:nvPr/>
              </p:nvSpPr>
              <p:spPr>
                <a:xfrm>
                  <a:off x="6525719" y="5212264"/>
                  <a:ext cx="931836" cy="931836"/>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ysClr val="windowText" lastClr="000000"/>
                      </a:solidFill>
                    </a:rPr>
                    <a:t>mac</a:t>
                  </a:r>
                  <a:endParaRPr lang="zh-TW" altLang="en-US" sz="2000" dirty="0">
                    <a:solidFill>
                      <a:sysClr val="windowText" lastClr="000000"/>
                    </a:solidFill>
                  </a:endParaRPr>
                </a:p>
              </p:txBody>
            </p:sp>
            <p:sp>
              <p:nvSpPr>
                <p:cNvPr id="18" name="流程圖: 替代程序 17"/>
                <p:cNvSpPr/>
                <p:nvPr/>
              </p:nvSpPr>
              <p:spPr>
                <a:xfrm>
                  <a:off x="8464595" y="3847143"/>
                  <a:ext cx="843148" cy="653143"/>
                </a:xfrm>
                <a:prstGeom prst="flowChartAlternateProcess">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t>exp</a:t>
                  </a:r>
                  <a:endParaRPr lang="zh-TW" altLang="en-US" sz="2000" dirty="0"/>
                </a:p>
              </p:txBody>
            </p:sp>
            <p:cxnSp>
              <p:nvCxnSpPr>
                <p:cNvPr id="19" name="直線單箭頭接點 18"/>
                <p:cNvCxnSpPr>
                  <a:stCxn id="13" idx="4"/>
                  <a:endCxn id="14" idx="0"/>
                </p:cNvCxnSpPr>
                <p:nvPr/>
              </p:nvCxnSpPr>
              <p:spPr>
                <a:xfrm flipH="1">
                  <a:off x="4600375" y="3046205"/>
                  <a:ext cx="16821" cy="6314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4718649" y="4604289"/>
                  <a:ext cx="17253" cy="607975"/>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5" idx="6"/>
                  <a:endCxn id="17" idx="2"/>
                </p:cNvCxnSpPr>
                <p:nvPr/>
              </p:nvCxnSpPr>
              <p:spPr>
                <a:xfrm flipV="1">
                  <a:off x="5134384" y="5678182"/>
                  <a:ext cx="1391335"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15" idx="7"/>
                </p:cNvCxnSpPr>
                <p:nvPr/>
              </p:nvCxnSpPr>
              <p:spPr>
                <a:xfrm flipV="1">
                  <a:off x="4997920" y="4173715"/>
                  <a:ext cx="1644381" cy="11750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6" idx="4"/>
                  <a:endCxn id="17" idx="0"/>
                </p:cNvCxnSpPr>
                <p:nvPr/>
              </p:nvCxnSpPr>
              <p:spPr>
                <a:xfrm flipH="1">
                  <a:off x="6991637" y="4604289"/>
                  <a:ext cx="27777" cy="6079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0" idx="2"/>
                </p:cNvCxnSpPr>
                <p:nvPr/>
              </p:nvCxnSpPr>
              <p:spPr>
                <a:xfrm flipV="1">
                  <a:off x="5073771" y="1439669"/>
                  <a:ext cx="1431525" cy="2734046"/>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2" idx="2"/>
                  <a:endCxn id="13" idx="0"/>
                </p:cNvCxnSpPr>
                <p:nvPr/>
              </p:nvCxnSpPr>
              <p:spPr>
                <a:xfrm>
                  <a:off x="4570895" y="1434222"/>
                  <a:ext cx="46301" cy="718985"/>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4810489" y="1398308"/>
                  <a:ext cx="3409189" cy="3913416"/>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6" idx="0"/>
                  <a:endCxn id="11" idx="2"/>
                </p:cNvCxnSpPr>
                <p:nvPr/>
              </p:nvCxnSpPr>
              <p:spPr>
                <a:xfrm flipV="1">
                  <a:off x="7019414" y="1434221"/>
                  <a:ext cx="1461966" cy="2219958"/>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7" idx="7"/>
                </p:cNvCxnSpPr>
                <p:nvPr/>
              </p:nvCxnSpPr>
              <p:spPr>
                <a:xfrm flipV="1">
                  <a:off x="7321091" y="1398308"/>
                  <a:ext cx="1523150" cy="3950420"/>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6" idx="6"/>
                  <a:endCxn id="18" idx="1"/>
                </p:cNvCxnSpPr>
                <p:nvPr/>
              </p:nvCxnSpPr>
              <p:spPr>
                <a:xfrm>
                  <a:off x="7494469" y="4129234"/>
                  <a:ext cx="970126" cy="4448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7" idx="6"/>
                </p:cNvCxnSpPr>
                <p:nvPr/>
              </p:nvCxnSpPr>
              <p:spPr>
                <a:xfrm flipV="1">
                  <a:off x="7457555" y="4401058"/>
                  <a:ext cx="1047943" cy="1277124"/>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6" idx="1"/>
                  <a:endCxn id="13" idx="7"/>
                </p:cNvCxnSpPr>
                <p:nvPr/>
              </p:nvCxnSpPr>
              <p:spPr>
                <a:xfrm flipH="1" flipV="1">
                  <a:off x="4932918" y="2283984"/>
                  <a:ext cx="1750581" cy="15093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5063693" y="2667027"/>
                  <a:ext cx="1549209" cy="139920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endCxn id="13" idx="5"/>
                </p:cNvCxnSpPr>
                <p:nvPr/>
              </p:nvCxnSpPr>
              <p:spPr>
                <a:xfrm flipH="1" flipV="1">
                  <a:off x="4932918" y="2915428"/>
                  <a:ext cx="1835248" cy="236752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4839887" y="3046205"/>
                  <a:ext cx="1899126" cy="246820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 name="直線單箭頭接點 6"/>
              <p:cNvCxnSpPr/>
              <p:nvPr/>
            </p:nvCxnSpPr>
            <p:spPr>
              <a:xfrm>
                <a:off x="6406623" y="4647420"/>
                <a:ext cx="17253" cy="607975"/>
              </a:xfrm>
              <a:prstGeom prst="straightConnector1">
                <a:avLst/>
              </a:prstGeom>
              <a:ln w="762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群組 34"/>
            <p:cNvGrpSpPr/>
            <p:nvPr/>
          </p:nvGrpSpPr>
          <p:grpSpPr>
            <a:xfrm>
              <a:off x="6042043" y="1440348"/>
              <a:ext cx="4983737" cy="4336094"/>
              <a:chOff x="6042043" y="1440348"/>
              <a:chExt cx="4983737" cy="4336094"/>
            </a:xfrm>
          </p:grpSpPr>
          <p:sp>
            <p:nvSpPr>
              <p:cNvPr id="36" name="文字方塊 35"/>
              <p:cNvSpPr txBox="1"/>
              <p:nvPr/>
            </p:nvSpPr>
            <p:spPr>
              <a:xfrm>
                <a:off x="6491537" y="1511285"/>
                <a:ext cx="372218" cy="369332"/>
              </a:xfrm>
              <a:prstGeom prst="rect">
                <a:avLst/>
              </a:prstGeom>
              <a:noFill/>
            </p:spPr>
            <p:txBody>
              <a:bodyPr wrap="none" rtlCol="0">
                <a:spAutoFit/>
              </a:bodyPr>
              <a:lstStyle/>
              <a:p>
                <a:r>
                  <a:rPr lang="en-US" altLang="zh-TW" dirty="0" smtClean="0">
                    <a:solidFill>
                      <a:schemeClr val="bg1"/>
                    </a:solidFill>
                  </a:rPr>
                  <a:t>f1</a:t>
                </a:r>
                <a:endParaRPr lang="zh-TW" altLang="en-US" dirty="0">
                  <a:solidFill>
                    <a:schemeClr val="bg1"/>
                  </a:solidFill>
                </a:endParaRPr>
              </a:p>
            </p:txBody>
          </p:sp>
          <p:sp>
            <p:nvSpPr>
              <p:cNvPr id="37" name="文字方塊 36"/>
              <p:cNvSpPr txBox="1"/>
              <p:nvPr/>
            </p:nvSpPr>
            <p:spPr>
              <a:xfrm>
                <a:off x="6194828" y="3123267"/>
                <a:ext cx="372218" cy="369332"/>
              </a:xfrm>
              <a:prstGeom prst="rect">
                <a:avLst/>
              </a:prstGeom>
              <a:noFill/>
            </p:spPr>
            <p:txBody>
              <a:bodyPr wrap="none" rtlCol="0">
                <a:spAutoFit/>
              </a:bodyPr>
              <a:lstStyle/>
              <a:p>
                <a:r>
                  <a:rPr lang="en-US" altLang="zh-TW" dirty="0" smtClean="0">
                    <a:solidFill>
                      <a:schemeClr val="bg1"/>
                    </a:solidFill>
                  </a:rPr>
                  <a:t>f2</a:t>
                </a:r>
                <a:endParaRPr lang="zh-TW" altLang="en-US" dirty="0">
                  <a:solidFill>
                    <a:schemeClr val="bg1"/>
                  </a:solidFill>
                </a:endParaRPr>
              </a:p>
            </p:txBody>
          </p:sp>
          <p:sp>
            <p:nvSpPr>
              <p:cNvPr id="38" name="文字方塊 37"/>
              <p:cNvSpPr txBox="1"/>
              <p:nvPr/>
            </p:nvSpPr>
            <p:spPr>
              <a:xfrm>
                <a:off x="6540766" y="4653572"/>
                <a:ext cx="372218" cy="369332"/>
              </a:xfrm>
              <a:prstGeom prst="rect">
                <a:avLst/>
              </a:prstGeom>
              <a:noFill/>
            </p:spPr>
            <p:txBody>
              <a:bodyPr wrap="none" rtlCol="0">
                <a:spAutoFit/>
              </a:bodyPr>
              <a:lstStyle/>
              <a:p>
                <a:r>
                  <a:rPr lang="en-US" altLang="zh-TW" dirty="0" smtClean="0">
                    <a:solidFill>
                      <a:schemeClr val="bg1"/>
                    </a:solidFill>
                  </a:rPr>
                  <a:t>f3</a:t>
                </a:r>
                <a:endParaRPr lang="zh-TW" altLang="en-US" dirty="0">
                  <a:solidFill>
                    <a:schemeClr val="bg1"/>
                  </a:solidFill>
                </a:endParaRPr>
              </a:p>
            </p:txBody>
          </p:sp>
          <p:sp>
            <p:nvSpPr>
              <p:cNvPr id="39" name="文字方塊 38"/>
              <p:cNvSpPr txBox="1"/>
              <p:nvPr/>
            </p:nvSpPr>
            <p:spPr>
              <a:xfrm>
                <a:off x="6042043" y="4619688"/>
                <a:ext cx="372218" cy="369332"/>
              </a:xfrm>
              <a:prstGeom prst="rect">
                <a:avLst/>
              </a:prstGeom>
              <a:noFill/>
            </p:spPr>
            <p:txBody>
              <a:bodyPr wrap="square" rtlCol="0">
                <a:spAutoFit/>
              </a:bodyPr>
              <a:lstStyle/>
              <a:p>
                <a:r>
                  <a:rPr lang="en-US" altLang="zh-TW" dirty="0" smtClean="0">
                    <a:solidFill>
                      <a:schemeClr val="bg1"/>
                    </a:solidFill>
                  </a:rPr>
                  <a:t>f4</a:t>
                </a:r>
                <a:endParaRPr lang="zh-TW" altLang="en-US" dirty="0">
                  <a:solidFill>
                    <a:schemeClr val="bg1"/>
                  </a:solidFill>
                </a:endParaRPr>
              </a:p>
            </p:txBody>
          </p:sp>
          <p:sp>
            <p:nvSpPr>
              <p:cNvPr id="40" name="文字方塊 39"/>
              <p:cNvSpPr txBox="1"/>
              <p:nvPr/>
            </p:nvSpPr>
            <p:spPr>
              <a:xfrm>
                <a:off x="7836275" y="1511285"/>
                <a:ext cx="372218" cy="369332"/>
              </a:xfrm>
              <a:prstGeom prst="rect">
                <a:avLst/>
              </a:prstGeom>
              <a:noFill/>
            </p:spPr>
            <p:txBody>
              <a:bodyPr wrap="square" rtlCol="0">
                <a:spAutoFit/>
              </a:bodyPr>
              <a:lstStyle/>
              <a:p>
                <a:r>
                  <a:rPr lang="en-US" altLang="zh-TW" dirty="0" smtClean="0">
                    <a:solidFill>
                      <a:schemeClr val="bg1"/>
                    </a:solidFill>
                  </a:rPr>
                  <a:t>f5</a:t>
                </a:r>
                <a:endParaRPr lang="zh-TW" altLang="en-US" dirty="0">
                  <a:solidFill>
                    <a:schemeClr val="bg1"/>
                  </a:solidFill>
                </a:endParaRPr>
              </a:p>
            </p:txBody>
          </p:sp>
          <p:sp>
            <p:nvSpPr>
              <p:cNvPr id="41" name="文字方塊 40"/>
              <p:cNvSpPr txBox="1"/>
              <p:nvPr/>
            </p:nvSpPr>
            <p:spPr>
              <a:xfrm>
                <a:off x="9549533" y="1440348"/>
                <a:ext cx="372218" cy="369332"/>
              </a:xfrm>
              <a:prstGeom prst="rect">
                <a:avLst/>
              </a:prstGeom>
              <a:noFill/>
            </p:spPr>
            <p:txBody>
              <a:bodyPr wrap="square" rtlCol="0">
                <a:spAutoFit/>
              </a:bodyPr>
              <a:lstStyle/>
              <a:p>
                <a:r>
                  <a:rPr lang="en-US" altLang="zh-TW" dirty="0" smtClean="0">
                    <a:solidFill>
                      <a:schemeClr val="bg1"/>
                    </a:solidFill>
                  </a:rPr>
                  <a:t>f6</a:t>
                </a:r>
                <a:endParaRPr lang="zh-TW" altLang="en-US" dirty="0">
                  <a:solidFill>
                    <a:schemeClr val="bg1"/>
                  </a:solidFill>
                </a:endParaRPr>
              </a:p>
            </p:txBody>
          </p:sp>
          <p:sp>
            <p:nvSpPr>
              <p:cNvPr id="42" name="文字方塊 41"/>
              <p:cNvSpPr txBox="1"/>
              <p:nvPr/>
            </p:nvSpPr>
            <p:spPr>
              <a:xfrm>
                <a:off x="6742120" y="3275294"/>
                <a:ext cx="372218" cy="369332"/>
              </a:xfrm>
              <a:prstGeom prst="rect">
                <a:avLst/>
              </a:prstGeom>
              <a:noFill/>
            </p:spPr>
            <p:txBody>
              <a:bodyPr wrap="square" rtlCol="0">
                <a:spAutoFit/>
              </a:bodyPr>
              <a:lstStyle/>
              <a:p>
                <a:r>
                  <a:rPr lang="en-US" altLang="zh-TW" dirty="0" smtClean="0">
                    <a:solidFill>
                      <a:schemeClr val="bg1"/>
                    </a:solidFill>
                  </a:rPr>
                  <a:t>f7</a:t>
                </a:r>
                <a:endParaRPr lang="zh-TW" altLang="en-US" dirty="0">
                  <a:solidFill>
                    <a:schemeClr val="bg1"/>
                  </a:solidFill>
                </a:endParaRPr>
              </a:p>
            </p:txBody>
          </p:sp>
          <p:sp>
            <p:nvSpPr>
              <p:cNvPr id="43" name="文字方塊 42"/>
              <p:cNvSpPr txBox="1"/>
              <p:nvPr/>
            </p:nvSpPr>
            <p:spPr>
              <a:xfrm>
                <a:off x="8318359" y="4797256"/>
                <a:ext cx="372218" cy="369332"/>
              </a:xfrm>
              <a:prstGeom prst="rect">
                <a:avLst/>
              </a:prstGeom>
              <a:noFill/>
            </p:spPr>
            <p:txBody>
              <a:bodyPr wrap="square" rtlCol="0">
                <a:spAutoFit/>
              </a:bodyPr>
              <a:lstStyle/>
              <a:p>
                <a:r>
                  <a:rPr lang="en-US" altLang="zh-TW" dirty="0" smtClean="0">
                    <a:solidFill>
                      <a:schemeClr val="bg1"/>
                    </a:solidFill>
                  </a:rPr>
                  <a:t>f8</a:t>
                </a:r>
                <a:endParaRPr lang="zh-TW" altLang="en-US" dirty="0">
                  <a:solidFill>
                    <a:schemeClr val="bg1"/>
                  </a:solidFill>
                </a:endParaRPr>
              </a:p>
            </p:txBody>
          </p:sp>
          <p:sp>
            <p:nvSpPr>
              <p:cNvPr id="44" name="文字方塊 43"/>
              <p:cNvSpPr txBox="1"/>
              <p:nvPr/>
            </p:nvSpPr>
            <p:spPr>
              <a:xfrm>
                <a:off x="7581464" y="3231984"/>
                <a:ext cx="372218" cy="369332"/>
              </a:xfrm>
              <a:prstGeom prst="rect">
                <a:avLst/>
              </a:prstGeom>
              <a:noFill/>
            </p:spPr>
            <p:txBody>
              <a:bodyPr wrap="square" rtlCol="0">
                <a:spAutoFit/>
              </a:bodyPr>
              <a:lstStyle/>
              <a:p>
                <a:r>
                  <a:rPr lang="en-US" altLang="zh-TW" dirty="0" smtClean="0">
                    <a:solidFill>
                      <a:schemeClr val="bg1"/>
                    </a:solidFill>
                  </a:rPr>
                  <a:t>f9</a:t>
                </a:r>
                <a:endParaRPr lang="zh-TW" altLang="en-US" dirty="0">
                  <a:solidFill>
                    <a:schemeClr val="bg1"/>
                  </a:solidFill>
                </a:endParaRPr>
              </a:p>
            </p:txBody>
          </p:sp>
          <p:sp>
            <p:nvSpPr>
              <p:cNvPr id="45" name="文字方塊 44"/>
              <p:cNvSpPr txBox="1"/>
              <p:nvPr/>
            </p:nvSpPr>
            <p:spPr>
              <a:xfrm>
                <a:off x="7787104" y="2981930"/>
                <a:ext cx="502493" cy="369332"/>
              </a:xfrm>
              <a:prstGeom prst="rect">
                <a:avLst/>
              </a:prstGeom>
              <a:noFill/>
            </p:spPr>
            <p:txBody>
              <a:bodyPr wrap="square" rtlCol="0">
                <a:spAutoFit/>
              </a:bodyPr>
              <a:lstStyle/>
              <a:p>
                <a:r>
                  <a:rPr lang="en-US" altLang="zh-TW" dirty="0" smtClean="0">
                    <a:solidFill>
                      <a:schemeClr val="bg1"/>
                    </a:solidFill>
                  </a:rPr>
                  <a:t>f10</a:t>
                </a:r>
                <a:endParaRPr lang="zh-TW" altLang="en-US" dirty="0">
                  <a:solidFill>
                    <a:schemeClr val="bg1"/>
                  </a:solidFill>
                </a:endParaRPr>
              </a:p>
            </p:txBody>
          </p:sp>
          <p:sp>
            <p:nvSpPr>
              <p:cNvPr id="46" name="文字方塊 45"/>
              <p:cNvSpPr txBox="1"/>
              <p:nvPr/>
            </p:nvSpPr>
            <p:spPr>
              <a:xfrm>
                <a:off x="7233044" y="4886966"/>
                <a:ext cx="502493" cy="369332"/>
              </a:xfrm>
              <a:prstGeom prst="rect">
                <a:avLst/>
              </a:prstGeom>
              <a:noFill/>
            </p:spPr>
            <p:txBody>
              <a:bodyPr wrap="square" rtlCol="0">
                <a:spAutoFit/>
              </a:bodyPr>
              <a:lstStyle/>
              <a:p>
                <a:r>
                  <a:rPr lang="en-US" altLang="zh-TW" dirty="0" smtClean="0">
                    <a:solidFill>
                      <a:schemeClr val="bg1"/>
                    </a:solidFill>
                  </a:rPr>
                  <a:t>f11</a:t>
                </a:r>
                <a:endParaRPr lang="zh-TW" altLang="en-US" dirty="0">
                  <a:solidFill>
                    <a:schemeClr val="bg1"/>
                  </a:solidFill>
                </a:endParaRPr>
              </a:p>
            </p:txBody>
          </p:sp>
          <p:sp>
            <p:nvSpPr>
              <p:cNvPr id="47" name="文字方塊 46"/>
              <p:cNvSpPr txBox="1"/>
              <p:nvPr/>
            </p:nvSpPr>
            <p:spPr>
              <a:xfrm>
                <a:off x="7470994" y="5407110"/>
                <a:ext cx="502493" cy="369332"/>
              </a:xfrm>
              <a:prstGeom prst="rect">
                <a:avLst/>
              </a:prstGeom>
              <a:noFill/>
            </p:spPr>
            <p:txBody>
              <a:bodyPr wrap="square" rtlCol="0">
                <a:spAutoFit/>
              </a:bodyPr>
              <a:lstStyle/>
              <a:p>
                <a:r>
                  <a:rPr lang="en-US" altLang="zh-TW" dirty="0" smtClean="0">
                    <a:solidFill>
                      <a:schemeClr val="bg1"/>
                    </a:solidFill>
                  </a:rPr>
                  <a:t>f12</a:t>
                </a:r>
                <a:endParaRPr lang="zh-TW" altLang="en-US" dirty="0">
                  <a:solidFill>
                    <a:schemeClr val="bg1"/>
                  </a:solidFill>
                </a:endParaRPr>
              </a:p>
            </p:txBody>
          </p:sp>
          <p:sp>
            <p:nvSpPr>
              <p:cNvPr id="48" name="文字方塊 47"/>
              <p:cNvSpPr txBox="1"/>
              <p:nvPr/>
            </p:nvSpPr>
            <p:spPr>
              <a:xfrm>
                <a:off x="8759525" y="4675775"/>
                <a:ext cx="502493" cy="369332"/>
              </a:xfrm>
              <a:prstGeom prst="rect">
                <a:avLst/>
              </a:prstGeom>
              <a:noFill/>
            </p:spPr>
            <p:txBody>
              <a:bodyPr wrap="square" rtlCol="0">
                <a:spAutoFit/>
              </a:bodyPr>
              <a:lstStyle/>
              <a:p>
                <a:r>
                  <a:rPr lang="en-US" altLang="zh-TW" dirty="0" smtClean="0">
                    <a:solidFill>
                      <a:schemeClr val="bg1"/>
                    </a:solidFill>
                  </a:rPr>
                  <a:t>f13</a:t>
                </a:r>
                <a:endParaRPr lang="zh-TW" altLang="en-US" dirty="0">
                  <a:solidFill>
                    <a:schemeClr val="bg1"/>
                  </a:solidFill>
                </a:endParaRPr>
              </a:p>
            </p:txBody>
          </p:sp>
          <p:sp>
            <p:nvSpPr>
              <p:cNvPr id="49" name="文字方塊 48"/>
              <p:cNvSpPr txBox="1"/>
              <p:nvPr/>
            </p:nvSpPr>
            <p:spPr>
              <a:xfrm>
                <a:off x="9562433" y="2615920"/>
                <a:ext cx="502493" cy="369332"/>
              </a:xfrm>
              <a:prstGeom prst="rect">
                <a:avLst/>
              </a:prstGeom>
              <a:noFill/>
            </p:spPr>
            <p:txBody>
              <a:bodyPr wrap="square" rtlCol="0">
                <a:spAutoFit/>
              </a:bodyPr>
              <a:lstStyle/>
              <a:p>
                <a:r>
                  <a:rPr lang="en-US" altLang="zh-TW" dirty="0" smtClean="0">
                    <a:solidFill>
                      <a:schemeClr val="bg1"/>
                    </a:solidFill>
                  </a:rPr>
                  <a:t>f14</a:t>
                </a:r>
                <a:endParaRPr lang="zh-TW" altLang="en-US" dirty="0">
                  <a:solidFill>
                    <a:schemeClr val="bg1"/>
                  </a:solidFill>
                </a:endParaRPr>
              </a:p>
            </p:txBody>
          </p:sp>
          <p:sp>
            <p:nvSpPr>
              <p:cNvPr id="50" name="文字方塊 49"/>
              <p:cNvSpPr txBox="1"/>
              <p:nvPr/>
            </p:nvSpPr>
            <p:spPr>
              <a:xfrm>
                <a:off x="10523287" y="1909917"/>
                <a:ext cx="502493" cy="369332"/>
              </a:xfrm>
              <a:prstGeom prst="rect">
                <a:avLst/>
              </a:prstGeom>
              <a:noFill/>
            </p:spPr>
            <p:txBody>
              <a:bodyPr wrap="square" rtlCol="0">
                <a:spAutoFit/>
              </a:bodyPr>
              <a:lstStyle/>
              <a:p>
                <a:r>
                  <a:rPr lang="en-US" altLang="zh-TW" dirty="0" smtClean="0">
                    <a:solidFill>
                      <a:schemeClr val="bg1"/>
                    </a:solidFill>
                  </a:rPr>
                  <a:t>f15</a:t>
                </a:r>
                <a:endParaRPr lang="zh-TW" altLang="en-US" dirty="0">
                  <a:solidFill>
                    <a:schemeClr val="bg1"/>
                  </a:solidFill>
                </a:endParaRPr>
              </a:p>
            </p:txBody>
          </p:sp>
          <p:sp>
            <p:nvSpPr>
              <p:cNvPr id="51" name="文字方塊 50"/>
              <p:cNvSpPr txBox="1"/>
              <p:nvPr/>
            </p:nvSpPr>
            <p:spPr>
              <a:xfrm>
                <a:off x="9960307" y="3740029"/>
                <a:ext cx="502493" cy="369332"/>
              </a:xfrm>
              <a:prstGeom prst="rect">
                <a:avLst/>
              </a:prstGeom>
              <a:noFill/>
            </p:spPr>
            <p:txBody>
              <a:bodyPr wrap="square" rtlCol="0">
                <a:spAutoFit/>
              </a:bodyPr>
              <a:lstStyle/>
              <a:p>
                <a:r>
                  <a:rPr lang="en-US" altLang="zh-TW" dirty="0" smtClean="0">
                    <a:solidFill>
                      <a:schemeClr val="bg1"/>
                    </a:solidFill>
                  </a:rPr>
                  <a:t>f16</a:t>
                </a:r>
                <a:endParaRPr lang="zh-TW" altLang="en-US" dirty="0">
                  <a:solidFill>
                    <a:schemeClr val="bg1"/>
                  </a:solidFill>
                </a:endParaRPr>
              </a:p>
            </p:txBody>
          </p:sp>
          <p:sp>
            <p:nvSpPr>
              <p:cNvPr id="52" name="文字方塊 51"/>
              <p:cNvSpPr txBox="1"/>
              <p:nvPr/>
            </p:nvSpPr>
            <p:spPr>
              <a:xfrm>
                <a:off x="10227773" y="4670278"/>
                <a:ext cx="502493" cy="369332"/>
              </a:xfrm>
              <a:prstGeom prst="rect">
                <a:avLst/>
              </a:prstGeom>
              <a:noFill/>
            </p:spPr>
            <p:txBody>
              <a:bodyPr wrap="square" rtlCol="0">
                <a:spAutoFit/>
              </a:bodyPr>
              <a:lstStyle/>
              <a:p>
                <a:r>
                  <a:rPr lang="en-US" altLang="zh-TW" dirty="0" smtClean="0">
                    <a:solidFill>
                      <a:schemeClr val="bg1"/>
                    </a:solidFill>
                  </a:rPr>
                  <a:t>f17</a:t>
                </a:r>
                <a:endParaRPr lang="zh-TW" altLang="en-US" dirty="0">
                  <a:solidFill>
                    <a:schemeClr val="bg1"/>
                  </a:solidFill>
                </a:endParaRPr>
              </a:p>
            </p:txBody>
          </p:sp>
        </p:grpSp>
      </p:grpSp>
      <mc:AlternateContent xmlns:mc="http://schemas.openxmlformats.org/markup-compatibility/2006" xmlns:a14="http://schemas.microsoft.com/office/drawing/2010/main">
        <mc:Choice Requires="a14">
          <p:sp>
            <p:nvSpPr>
              <p:cNvPr id="54" name="矩形 53"/>
              <p:cNvSpPr/>
              <p:nvPr/>
            </p:nvSpPr>
            <p:spPr>
              <a:xfrm>
                <a:off x="191314" y="2813089"/>
                <a:ext cx="4540154"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dirty="0" smtClean="0">
                              <a:latin typeface="Cambria Math" panose="02040503050406030204" pitchFamily="18" charset="0"/>
                            </a:rPr>
                          </m:ctrlPr>
                        </m:fPr>
                        <m:num>
                          <m:r>
                            <a:rPr lang="en-US" altLang="zh-TW" b="0" i="1" dirty="0" smtClean="0">
                              <a:latin typeface="Cambria Math" panose="02040503050406030204" pitchFamily="18" charset="0"/>
                            </a:rPr>
                            <m:t>𝑑</m:t>
                          </m:r>
                          <m:r>
                            <a:rPr lang="en-US" altLang="zh-TW" b="0" i="1" dirty="0" smtClean="0">
                              <a:latin typeface="Cambria Math" panose="02040503050406030204" pitchFamily="18" charset="0"/>
                            </a:rPr>
                            <m:t> </m:t>
                          </m:r>
                          <m:r>
                            <a:rPr lang="en-US" altLang="zh-TW" b="0" i="1" dirty="0" smtClean="0">
                              <a:latin typeface="Cambria Math" panose="02040503050406030204" pitchFamily="18" charset="0"/>
                            </a:rPr>
                            <m:t>𝑑𝑒𝑡</m:t>
                          </m:r>
                        </m:num>
                        <m:den>
                          <m:r>
                            <a:rPr lang="en-US" altLang="zh-TW" b="0" i="1" dirty="0" smtClean="0">
                              <a:latin typeface="Cambria Math" panose="02040503050406030204" pitchFamily="18" charset="0"/>
                            </a:rPr>
                            <m:t>𝑑𝑡</m:t>
                          </m:r>
                        </m:den>
                      </m:f>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8+</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10−</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2−</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7−</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9</m:t>
                      </m:r>
                      <m:r>
                        <a:rPr lang="en-US" altLang="zh-TW" b="0" i="0" dirty="0" smtClean="0">
                          <a:latin typeface="Cambria Math" panose="02040503050406030204" pitchFamily="18" charset="0"/>
                        </a:rPr>
                        <m:t>=0</m:t>
                      </m:r>
                    </m:oMath>
                  </m:oMathPara>
                </a14:m>
                <a:endParaRPr lang="en-US" altLang="zh-TW" b="0" dirty="0" smtClean="0"/>
              </a:p>
            </p:txBody>
          </p:sp>
        </mc:Choice>
        <mc:Fallback xmlns="">
          <p:sp>
            <p:nvSpPr>
              <p:cNvPr id="54" name="矩形 53"/>
              <p:cNvSpPr>
                <a:spLocks noRot="1" noChangeAspect="1" noMove="1" noResize="1" noEditPoints="1" noAdjustHandles="1" noChangeArrowheads="1" noChangeShapeType="1" noTextEdit="1"/>
              </p:cNvSpPr>
              <p:nvPr/>
            </p:nvSpPr>
            <p:spPr>
              <a:xfrm>
                <a:off x="191314" y="2813089"/>
                <a:ext cx="4540154" cy="618246"/>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191314" y="3538457"/>
                <a:ext cx="3376437"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dirty="0" smtClean="0">
                              <a:latin typeface="Cambria Math" panose="02040503050406030204" pitchFamily="18" charset="0"/>
                            </a:rPr>
                          </m:ctrlPr>
                        </m:fPr>
                        <m:num>
                          <m:r>
                            <a:rPr lang="en-US" altLang="zh-TW" b="0" i="1" dirty="0" smtClean="0">
                              <a:latin typeface="Cambria Math" panose="02040503050406030204" pitchFamily="18" charset="0"/>
                            </a:rPr>
                            <m:t>𝑑</m:t>
                          </m:r>
                          <m:r>
                            <a:rPr lang="en-US" altLang="zh-TW" b="0" i="1" dirty="0" smtClean="0">
                              <a:latin typeface="Cambria Math" panose="02040503050406030204" pitchFamily="18" charset="0"/>
                            </a:rPr>
                            <m:t> </m:t>
                          </m:r>
                          <m:r>
                            <a:rPr lang="en-US" altLang="zh-TW" b="0" i="1" dirty="0" smtClean="0">
                              <a:latin typeface="Cambria Math" panose="02040503050406030204" pitchFamily="18" charset="0"/>
                            </a:rPr>
                            <m:t>𝑑𝑜𝑐</m:t>
                          </m:r>
                        </m:num>
                        <m:den>
                          <m:r>
                            <a:rPr lang="en-US" altLang="zh-TW" b="0" i="1" dirty="0" smtClean="0">
                              <a:latin typeface="Cambria Math" panose="02040503050406030204" pitchFamily="18" charset="0"/>
                            </a:rPr>
                            <m:t>𝑑𝑡</m:t>
                          </m:r>
                        </m:den>
                      </m:f>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2+</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4−</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3−</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5</m:t>
                      </m:r>
                      <m:r>
                        <a:rPr lang="en-US" altLang="zh-TW" b="0" i="0" dirty="0" smtClean="0">
                          <a:latin typeface="Cambria Math" panose="02040503050406030204" pitchFamily="18" charset="0"/>
                        </a:rPr>
                        <m:t>=0</m:t>
                      </m:r>
                    </m:oMath>
                  </m:oMathPara>
                </a14:m>
                <a:endParaRPr lang="en-US" altLang="zh-TW" b="0" dirty="0" smtClean="0"/>
              </a:p>
            </p:txBody>
          </p:sp>
        </mc:Choice>
        <mc:Fallback xmlns="">
          <p:sp>
            <p:nvSpPr>
              <p:cNvPr id="55" name="矩形 54"/>
              <p:cNvSpPr>
                <a:spLocks noRot="1" noChangeAspect="1" noMove="1" noResize="1" noEditPoints="1" noAdjustHandles="1" noChangeArrowheads="1" noChangeShapeType="1" noTextEdit="1"/>
              </p:cNvSpPr>
              <p:nvPr/>
            </p:nvSpPr>
            <p:spPr>
              <a:xfrm>
                <a:off x="191314" y="3538457"/>
                <a:ext cx="3376437" cy="618246"/>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191037" y="4317498"/>
                <a:ext cx="4160306"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dirty="0" smtClean="0">
                              <a:latin typeface="Cambria Math" panose="02040503050406030204" pitchFamily="18" charset="0"/>
                            </a:rPr>
                          </m:ctrlPr>
                        </m:fPr>
                        <m:num>
                          <m:r>
                            <a:rPr lang="en-US" altLang="zh-TW" b="0" i="1" dirty="0" smtClean="0">
                              <a:latin typeface="Cambria Math" panose="02040503050406030204" pitchFamily="18" charset="0"/>
                            </a:rPr>
                            <m:t>𝑑</m:t>
                          </m:r>
                          <m:r>
                            <a:rPr lang="en-US" altLang="zh-TW" b="0" i="1" dirty="0" smtClean="0">
                              <a:latin typeface="Cambria Math" panose="02040503050406030204" pitchFamily="18" charset="0"/>
                            </a:rPr>
                            <m:t> </m:t>
                          </m:r>
                          <m:r>
                            <a:rPr lang="en-US" altLang="zh-TW" b="0" i="1" dirty="0" smtClean="0">
                              <a:latin typeface="Cambria Math" panose="02040503050406030204" pitchFamily="18" charset="0"/>
                            </a:rPr>
                            <m:t>𝑏𝑎𝑐</m:t>
                          </m:r>
                        </m:num>
                        <m:den>
                          <m:r>
                            <a:rPr lang="en-US" altLang="zh-TW" b="0" i="1" dirty="0" smtClean="0">
                              <a:latin typeface="Cambria Math" panose="02040503050406030204" pitchFamily="18" charset="0"/>
                            </a:rPr>
                            <m:t>𝑑𝑡</m:t>
                          </m:r>
                        </m:den>
                      </m:f>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3−</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4−</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6−</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11−</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12</m:t>
                      </m:r>
                      <m:r>
                        <a:rPr lang="en-US" altLang="zh-TW" b="0" i="0" dirty="0" smtClean="0">
                          <a:latin typeface="Cambria Math" panose="02040503050406030204" pitchFamily="18" charset="0"/>
                        </a:rPr>
                        <m:t>=0</m:t>
                      </m:r>
                    </m:oMath>
                  </m:oMathPara>
                </a14:m>
                <a:endParaRPr lang="en-US" altLang="zh-TW" b="0" dirty="0" smtClean="0"/>
              </a:p>
            </p:txBody>
          </p:sp>
        </mc:Choice>
        <mc:Fallback xmlns="">
          <p:sp>
            <p:nvSpPr>
              <p:cNvPr id="56" name="矩形 55"/>
              <p:cNvSpPr>
                <a:spLocks noRot="1" noChangeAspect="1" noMove="1" noResize="1" noEditPoints="1" noAdjustHandles="1" noChangeArrowheads="1" noChangeShapeType="1" noTextEdit="1"/>
              </p:cNvSpPr>
              <p:nvPr/>
            </p:nvSpPr>
            <p:spPr>
              <a:xfrm>
                <a:off x="191037" y="4317498"/>
                <a:ext cx="4160306" cy="618246"/>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191037" y="5055969"/>
                <a:ext cx="5154040"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dirty="0" smtClean="0">
                              <a:latin typeface="Cambria Math" panose="02040503050406030204" pitchFamily="18" charset="0"/>
                            </a:rPr>
                          </m:ctrlPr>
                        </m:fPr>
                        <m:num>
                          <m:r>
                            <a:rPr lang="en-US" altLang="zh-TW" b="0" i="1" dirty="0" smtClean="0">
                              <a:latin typeface="Cambria Math" panose="02040503050406030204" pitchFamily="18" charset="0"/>
                            </a:rPr>
                            <m:t>𝑑</m:t>
                          </m:r>
                          <m:r>
                            <a:rPr lang="en-US" altLang="zh-TW" b="0" i="1" dirty="0" smtClean="0">
                              <a:latin typeface="Cambria Math" panose="02040503050406030204" pitchFamily="18" charset="0"/>
                            </a:rPr>
                            <m:t> </m:t>
                          </m:r>
                          <m:r>
                            <a:rPr lang="en-US" altLang="zh-TW" b="0" i="1" dirty="0" smtClean="0">
                              <a:latin typeface="Cambria Math" panose="02040503050406030204" pitchFamily="18" charset="0"/>
                            </a:rPr>
                            <m:t>𝑛𝑒𝑚</m:t>
                          </m:r>
                        </m:num>
                        <m:den>
                          <m:r>
                            <a:rPr lang="en-US" altLang="zh-TW" b="0" i="1" dirty="0" smtClean="0">
                              <a:latin typeface="Cambria Math" panose="02040503050406030204" pitchFamily="18" charset="0"/>
                            </a:rPr>
                            <m:t>𝑑𝑡</m:t>
                          </m:r>
                        </m:den>
                      </m:f>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9+</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11−</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10−</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13−</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14−</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16</m:t>
                      </m:r>
                      <m:r>
                        <a:rPr lang="en-US" altLang="zh-TW" b="0" i="0" dirty="0" smtClean="0">
                          <a:latin typeface="Cambria Math" panose="02040503050406030204" pitchFamily="18" charset="0"/>
                        </a:rPr>
                        <m:t>=0</m:t>
                      </m:r>
                    </m:oMath>
                  </m:oMathPara>
                </a14:m>
                <a:endParaRPr lang="en-US" altLang="zh-TW" b="0" dirty="0" smtClean="0"/>
              </a:p>
            </p:txBody>
          </p:sp>
        </mc:Choice>
        <mc:Fallback xmlns="">
          <p:sp>
            <p:nvSpPr>
              <p:cNvPr id="57" name="矩形 56"/>
              <p:cNvSpPr>
                <a:spLocks noRot="1" noChangeAspect="1" noMove="1" noResize="1" noEditPoints="1" noAdjustHandles="1" noChangeArrowheads="1" noChangeShapeType="1" noTextEdit="1"/>
              </p:cNvSpPr>
              <p:nvPr/>
            </p:nvSpPr>
            <p:spPr>
              <a:xfrm>
                <a:off x="191037" y="5055969"/>
                <a:ext cx="5154040" cy="618246"/>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191037" y="5781337"/>
                <a:ext cx="5016310"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i="1" dirty="0" smtClean="0">
                              <a:latin typeface="Cambria Math" panose="02040503050406030204" pitchFamily="18" charset="0"/>
                            </a:rPr>
                          </m:ctrlPr>
                        </m:fPr>
                        <m:num>
                          <m:r>
                            <a:rPr lang="en-US" altLang="zh-TW" b="0" i="1" dirty="0" smtClean="0">
                              <a:latin typeface="Cambria Math" panose="02040503050406030204" pitchFamily="18" charset="0"/>
                            </a:rPr>
                            <m:t>𝑑</m:t>
                          </m:r>
                          <m:r>
                            <a:rPr lang="en-US" altLang="zh-TW" b="0" i="1" dirty="0" smtClean="0">
                              <a:latin typeface="Cambria Math" panose="02040503050406030204" pitchFamily="18" charset="0"/>
                            </a:rPr>
                            <m:t> </m:t>
                          </m:r>
                          <m:r>
                            <a:rPr lang="en-US" altLang="zh-TW" b="0" i="1" dirty="0" smtClean="0">
                              <a:latin typeface="Cambria Math" panose="02040503050406030204" pitchFamily="18" charset="0"/>
                            </a:rPr>
                            <m:t>𝑚𝑎𝑐</m:t>
                          </m:r>
                        </m:num>
                        <m:den>
                          <m:r>
                            <a:rPr lang="en-US" altLang="zh-TW" b="0" i="1" dirty="0" smtClean="0">
                              <a:latin typeface="Cambria Math" panose="02040503050406030204" pitchFamily="18" charset="0"/>
                            </a:rPr>
                            <m:t>𝑑𝑡</m:t>
                          </m:r>
                        </m:den>
                      </m:f>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7+</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12+</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13−</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8−</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15−</m:t>
                      </m:r>
                      <m:r>
                        <a:rPr lang="en-US" altLang="zh-TW" b="0" i="1" dirty="0" smtClean="0">
                          <a:latin typeface="Cambria Math" panose="02040503050406030204" pitchFamily="18" charset="0"/>
                        </a:rPr>
                        <m:t>𝑓</m:t>
                      </m:r>
                      <m:r>
                        <a:rPr lang="en-US" altLang="zh-TW" b="0" i="1" dirty="0" smtClean="0">
                          <a:latin typeface="Cambria Math" panose="02040503050406030204" pitchFamily="18" charset="0"/>
                        </a:rPr>
                        <m:t>17</m:t>
                      </m:r>
                      <m:r>
                        <a:rPr lang="en-US" altLang="zh-TW" b="0" i="0" dirty="0" smtClean="0">
                          <a:latin typeface="Cambria Math" panose="02040503050406030204" pitchFamily="18" charset="0"/>
                        </a:rPr>
                        <m:t>=0</m:t>
                      </m:r>
                    </m:oMath>
                  </m:oMathPara>
                </a14:m>
                <a:endParaRPr lang="en-US" altLang="zh-TW" b="0" dirty="0" smtClean="0"/>
              </a:p>
            </p:txBody>
          </p:sp>
        </mc:Choice>
        <mc:Fallback xmlns="">
          <p:sp>
            <p:nvSpPr>
              <p:cNvPr id="58" name="矩形 57"/>
              <p:cNvSpPr>
                <a:spLocks noRot="1" noChangeAspect="1" noMove="1" noResize="1" noEditPoints="1" noAdjustHandles="1" noChangeArrowheads="1" noChangeShapeType="1" noTextEdit="1"/>
              </p:cNvSpPr>
              <p:nvPr/>
            </p:nvSpPr>
            <p:spPr>
              <a:xfrm>
                <a:off x="191037" y="5781337"/>
                <a:ext cx="5016310" cy="618246"/>
              </a:xfrm>
              <a:prstGeom prst="rect">
                <a:avLst/>
              </a:prstGeom>
              <a:blipFill>
                <a:blip r:embed="rId7"/>
                <a:stretch>
                  <a:fillRect/>
                </a:stretch>
              </a:blipFill>
            </p:spPr>
            <p:txBody>
              <a:bodyPr/>
              <a:lstStyle/>
              <a:p>
                <a:r>
                  <a:rPr lang="zh-TW" altLang="en-US">
                    <a:noFill/>
                  </a:rPr>
                  <a:t> </a:t>
                </a:r>
              </a:p>
            </p:txBody>
          </p:sp>
        </mc:Fallback>
      </mc:AlternateContent>
      <p:sp>
        <p:nvSpPr>
          <p:cNvPr id="59" name="矩形 58"/>
          <p:cNvSpPr/>
          <p:nvPr/>
        </p:nvSpPr>
        <p:spPr>
          <a:xfrm>
            <a:off x="198372" y="6461263"/>
            <a:ext cx="5068595" cy="338554"/>
          </a:xfrm>
          <a:prstGeom prst="rect">
            <a:avLst/>
          </a:prstGeom>
        </p:spPr>
        <p:txBody>
          <a:bodyPr wrap="square">
            <a:spAutoFit/>
          </a:bodyPr>
          <a:lstStyle/>
          <a:p>
            <a:r>
              <a:rPr lang="en-US" altLang="zh-TW" sz="1600" dirty="0" smtClean="0"/>
              <a:t>All mass balances are assumed to be in steady state</a:t>
            </a:r>
            <a:endParaRPr lang="zh-TW" altLang="en-US" sz="1600" dirty="0"/>
          </a:p>
        </p:txBody>
      </p:sp>
    </p:spTree>
    <p:extLst>
      <p:ext uri="{BB962C8B-B14F-4D97-AF65-F5344CB8AC3E}">
        <p14:creationId xmlns:p14="http://schemas.microsoft.com/office/powerpoint/2010/main" val="308152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43" y="329128"/>
            <a:ext cx="5399797" cy="1077218"/>
          </a:xfrm>
          <a:prstGeom prst="rect">
            <a:avLst/>
          </a:prstGeom>
        </p:spPr>
        <p:txBody>
          <a:bodyPr wrap="square">
            <a:spAutoFit/>
          </a:bodyPr>
          <a:lstStyle/>
          <a:p>
            <a:pPr algn="ctr"/>
            <a:r>
              <a:rPr lang="en-US" altLang="zh-TW" sz="3200" dirty="0" smtClean="0"/>
              <a:t>Development of a linear inverse model</a:t>
            </a:r>
          </a:p>
        </p:txBody>
      </p:sp>
      <p:pic>
        <p:nvPicPr>
          <p:cNvPr id="4" name="圖片 3"/>
          <p:cNvPicPr>
            <a:picLocks noChangeAspect="1"/>
          </p:cNvPicPr>
          <p:nvPr/>
        </p:nvPicPr>
        <p:blipFill rotWithShape="1">
          <a:blip r:embed="rId2">
            <a:clrChange>
              <a:clrFrom>
                <a:srgbClr val="FFFFFF"/>
              </a:clrFrom>
              <a:clrTo>
                <a:srgbClr val="FFFFFF">
                  <a:alpha val="0"/>
                </a:srgbClr>
              </a:clrTo>
            </a:clrChange>
          </a:blip>
          <a:srcRect l="36389" t="20247" r="7847" b="55638"/>
          <a:stretch/>
        </p:blipFill>
        <p:spPr>
          <a:xfrm>
            <a:off x="8914" y="1471527"/>
            <a:ext cx="5585607" cy="1358757"/>
          </a:xfrm>
          <a:prstGeom prst="rect">
            <a:avLst/>
          </a:prstGeom>
        </p:spPr>
      </p:pic>
      <mc:AlternateContent xmlns:mc="http://schemas.openxmlformats.org/markup-compatibility/2006" xmlns:a14="http://schemas.microsoft.com/office/drawing/2010/main">
        <mc:Choice Requires="a14">
          <p:sp>
            <p:nvSpPr>
              <p:cNvPr id="54" name="矩形 53"/>
              <p:cNvSpPr/>
              <p:nvPr/>
            </p:nvSpPr>
            <p:spPr>
              <a:xfrm>
                <a:off x="5663763" y="197484"/>
                <a:ext cx="3089820" cy="442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1200" i="1" dirty="0" smtClean="0">
                              <a:latin typeface="Cambria Math" panose="02040503050406030204" pitchFamily="18" charset="0"/>
                            </a:rPr>
                          </m:ctrlPr>
                        </m:fPr>
                        <m:num>
                          <m:r>
                            <a:rPr lang="en-US" altLang="zh-TW" sz="1200" b="0" i="1" dirty="0" smtClean="0">
                              <a:latin typeface="Cambria Math" panose="02040503050406030204" pitchFamily="18" charset="0"/>
                            </a:rPr>
                            <m:t>𝑑</m:t>
                          </m:r>
                          <m:r>
                            <a:rPr lang="en-US" altLang="zh-TW" sz="1200" b="0" i="1" dirty="0" smtClean="0">
                              <a:latin typeface="Cambria Math" panose="02040503050406030204" pitchFamily="18" charset="0"/>
                            </a:rPr>
                            <m:t> </m:t>
                          </m:r>
                          <m:r>
                            <a:rPr lang="en-US" altLang="zh-TW" sz="1200" b="0" i="1" dirty="0" smtClean="0">
                              <a:latin typeface="Cambria Math" panose="02040503050406030204" pitchFamily="18" charset="0"/>
                            </a:rPr>
                            <m:t>𝑑𝑒𝑡</m:t>
                          </m:r>
                        </m:num>
                        <m:den>
                          <m:r>
                            <a:rPr lang="en-US" altLang="zh-TW" sz="1200" b="0" i="1" dirty="0" smtClean="0">
                              <a:latin typeface="Cambria Math" panose="02040503050406030204" pitchFamily="18" charset="0"/>
                            </a:rPr>
                            <m:t>𝑑𝑡</m:t>
                          </m:r>
                        </m:den>
                      </m:f>
                      <m:r>
                        <a:rPr lang="en-US" altLang="zh-TW" sz="1200" b="0" i="1" dirty="0" smtClean="0">
                          <a:latin typeface="Cambria Math" panose="02040503050406030204" pitchFamily="18" charset="0"/>
                        </a:rPr>
                        <m:t>=</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8+</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10−</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2−</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7−</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9</m:t>
                      </m:r>
                      <m:r>
                        <a:rPr lang="en-US" altLang="zh-TW" sz="1200" b="0" i="0" dirty="0" smtClean="0">
                          <a:latin typeface="Cambria Math" panose="02040503050406030204" pitchFamily="18" charset="0"/>
                        </a:rPr>
                        <m:t>=0</m:t>
                      </m:r>
                    </m:oMath>
                  </m:oMathPara>
                </a14:m>
                <a:endParaRPr lang="en-US" altLang="zh-TW" sz="1200" b="0" dirty="0" smtClean="0"/>
              </a:p>
            </p:txBody>
          </p:sp>
        </mc:Choice>
        <mc:Fallback xmlns="">
          <p:sp>
            <p:nvSpPr>
              <p:cNvPr id="54" name="矩形 53"/>
              <p:cNvSpPr>
                <a:spLocks noRot="1" noChangeAspect="1" noMove="1" noResize="1" noEditPoints="1" noAdjustHandles="1" noChangeArrowheads="1" noChangeShapeType="1" noTextEdit="1"/>
              </p:cNvSpPr>
              <p:nvPr/>
            </p:nvSpPr>
            <p:spPr>
              <a:xfrm>
                <a:off x="5663763" y="197484"/>
                <a:ext cx="3089820" cy="442942"/>
              </a:xfrm>
              <a:prstGeom prst="rect">
                <a:avLst/>
              </a:prstGeom>
              <a:blipFill>
                <a:blip r:embed="rId3"/>
                <a:stretch>
                  <a:fillRect b="-137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5663763" y="675005"/>
                <a:ext cx="2313005" cy="442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1200" i="1" dirty="0" smtClean="0">
                              <a:latin typeface="Cambria Math" panose="02040503050406030204" pitchFamily="18" charset="0"/>
                            </a:rPr>
                          </m:ctrlPr>
                        </m:fPr>
                        <m:num>
                          <m:r>
                            <a:rPr lang="en-US" altLang="zh-TW" sz="1200" b="0" i="1" dirty="0" smtClean="0">
                              <a:latin typeface="Cambria Math" panose="02040503050406030204" pitchFamily="18" charset="0"/>
                            </a:rPr>
                            <m:t>𝑑</m:t>
                          </m:r>
                          <m:r>
                            <a:rPr lang="en-US" altLang="zh-TW" sz="1200" b="0" i="1" dirty="0" smtClean="0">
                              <a:latin typeface="Cambria Math" panose="02040503050406030204" pitchFamily="18" charset="0"/>
                            </a:rPr>
                            <m:t> </m:t>
                          </m:r>
                          <m:r>
                            <a:rPr lang="en-US" altLang="zh-TW" sz="1200" b="0" i="1" dirty="0" smtClean="0">
                              <a:latin typeface="Cambria Math" panose="02040503050406030204" pitchFamily="18" charset="0"/>
                            </a:rPr>
                            <m:t>𝑑𝑜𝑐</m:t>
                          </m:r>
                        </m:num>
                        <m:den>
                          <m:r>
                            <a:rPr lang="en-US" altLang="zh-TW" sz="1200" b="0" i="1" dirty="0" smtClean="0">
                              <a:latin typeface="Cambria Math" panose="02040503050406030204" pitchFamily="18" charset="0"/>
                            </a:rPr>
                            <m:t>𝑑𝑡</m:t>
                          </m:r>
                        </m:den>
                      </m:f>
                      <m:r>
                        <a:rPr lang="en-US" altLang="zh-TW" sz="1200" b="0" i="1" dirty="0" smtClean="0">
                          <a:latin typeface="Cambria Math" panose="02040503050406030204" pitchFamily="18" charset="0"/>
                        </a:rPr>
                        <m:t>=</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2+</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4−</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3−</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5</m:t>
                      </m:r>
                      <m:r>
                        <a:rPr lang="en-US" altLang="zh-TW" sz="1200" b="0" i="0" dirty="0" smtClean="0">
                          <a:latin typeface="Cambria Math" panose="02040503050406030204" pitchFamily="18" charset="0"/>
                        </a:rPr>
                        <m:t>=0</m:t>
                      </m:r>
                    </m:oMath>
                  </m:oMathPara>
                </a14:m>
                <a:endParaRPr lang="en-US" altLang="zh-TW" sz="1200" b="0" dirty="0" smtClean="0"/>
              </a:p>
            </p:txBody>
          </p:sp>
        </mc:Choice>
        <mc:Fallback xmlns="">
          <p:sp>
            <p:nvSpPr>
              <p:cNvPr id="55" name="矩形 54"/>
              <p:cNvSpPr>
                <a:spLocks noRot="1" noChangeAspect="1" noMove="1" noResize="1" noEditPoints="1" noAdjustHandles="1" noChangeArrowheads="1" noChangeShapeType="1" noTextEdit="1"/>
              </p:cNvSpPr>
              <p:nvPr/>
            </p:nvSpPr>
            <p:spPr>
              <a:xfrm>
                <a:off x="5663763" y="675005"/>
                <a:ext cx="2313005" cy="442942"/>
              </a:xfrm>
              <a:prstGeom prst="rect">
                <a:avLst/>
              </a:prstGeom>
              <a:blipFill>
                <a:blip r:embed="rId4"/>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5663763" y="1207310"/>
                <a:ext cx="2833403" cy="442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1200" i="1" dirty="0" smtClean="0">
                              <a:latin typeface="Cambria Math" panose="02040503050406030204" pitchFamily="18" charset="0"/>
                            </a:rPr>
                          </m:ctrlPr>
                        </m:fPr>
                        <m:num>
                          <m:r>
                            <a:rPr lang="en-US" altLang="zh-TW" sz="1200" b="0" i="1" dirty="0" smtClean="0">
                              <a:latin typeface="Cambria Math" panose="02040503050406030204" pitchFamily="18" charset="0"/>
                            </a:rPr>
                            <m:t>𝑑</m:t>
                          </m:r>
                          <m:r>
                            <a:rPr lang="en-US" altLang="zh-TW" sz="1200" b="0" i="1" dirty="0" smtClean="0">
                              <a:latin typeface="Cambria Math" panose="02040503050406030204" pitchFamily="18" charset="0"/>
                            </a:rPr>
                            <m:t> </m:t>
                          </m:r>
                          <m:r>
                            <a:rPr lang="en-US" altLang="zh-TW" sz="1200" b="0" i="1" dirty="0" smtClean="0">
                              <a:latin typeface="Cambria Math" panose="02040503050406030204" pitchFamily="18" charset="0"/>
                            </a:rPr>
                            <m:t>𝑏𝑎𝑐</m:t>
                          </m:r>
                        </m:num>
                        <m:den>
                          <m:r>
                            <a:rPr lang="en-US" altLang="zh-TW" sz="1200" b="0" i="1" dirty="0" smtClean="0">
                              <a:latin typeface="Cambria Math" panose="02040503050406030204" pitchFamily="18" charset="0"/>
                            </a:rPr>
                            <m:t>𝑑𝑡</m:t>
                          </m:r>
                        </m:den>
                      </m:f>
                      <m:r>
                        <a:rPr lang="en-US" altLang="zh-TW" sz="1200" b="0" i="1" dirty="0" smtClean="0">
                          <a:latin typeface="Cambria Math" panose="02040503050406030204" pitchFamily="18" charset="0"/>
                        </a:rPr>
                        <m:t>=</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3−</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4−</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6−</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11−</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12</m:t>
                      </m:r>
                      <m:r>
                        <a:rPr lang="en-US" altLang="zh-TW" sz="1200" b="0" i="0" dirty="0" smtClean="0">
                          <a:latin typeface="Cambria Math" panose="02040503050406030204" pitchFamily="18" charset="0"/>
                        </a:rPr>
                        <m:t>=0</m:t>
                      </m:r>
                    </m:oMath>
                  </m:oMathPara>
                </a14:m>
                <a:endParaRPr lang="en-US" altLang="zh-TW" sz="1200" b="0" dirty="0" smtClean="0"/>
              </a:p>
            </p:txBody>
          </p:sp>
        </mc:Choice>
        <mc:Fallback xmlns="">
          <p:sp>
            <p:nvSpPr>
              <p:cNvPr id="56" name="矩形 55"/>
              <p:cNvSpPr>
                <a:spLocks noRot="1" noChangeAspect="1" noMove="1" noResize="1" noEditPoints="1" noAdjustHandles="1" noChangeArrowheads="1" noChangeShapeType="1" noTextEdit="1"/>
              </p:cNvSpPr>
              <p:nvPr/>
            </p:nvSpPr>
            <p:spPr>
              <a:xfrm>
                <a:off x="5663763" y="1207310"/>
                <a:ext cx="2833403" cy="442942"/>
              </a:xfrm>
              <a:prstGeom prst="rect">
                <a:avLst/>
              </a:prstGeom>
              <a:blipFill>
                <a:blip r:embed="rId5"/>
                <a:stretch>
                  <a:fillRect b="-137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5663763" y="1735996"/>
                <a:ext cx="3494225" cy="442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1200" i="1" dirty="0" smtClean="0">
                              <a:latin typeface="Cambria Math" panose="02040503050406030204" pitchFamily="18" charset="0"/>
                            </a:rPr>
                          </m:ctrlPr>
                        </m:fPr>
                        <m:num>
                          <m:r>
                            <a:rPr lang="en-US" altLang="zh-TW" sz="1200" b="0" i="1" dirty="0" smtClean="0">
                              <a:latin typeface="Cambria Math" panose="02040503050406030204" pitchFamily="18" charset="0"/>
                            </a:rPr>
                            <m:t>𝑑</m:t>
                          </m:r>
                          <m:r>
                            <a:rPr lang="en-US" altLang="zh-TW" sz="1200" b="0" i="1" dirty="0" smtClean="0">
                              <a:latin typeface="Cambria Math" panose="02040503050406030204" pitchFamily="18" charset="0"/>
                            </a:rPr>
                            <m:t> </m:t>
                          </m:r>
                          <m:r>
                            <a:rPr lang="en-US" altLang="zh-TW" sz="1200" b="0" i="1" dirty="0" smtClean="0">
                              <a:latin typeface="Cambria Math" panose="02040503050406030204" pitchFamily="18" charset="0"/>
                            </a:rPr>
                            <m:t>𝑛𝑒𝑚</m:t>
                          </m:r>
                        </m:num>
                        <m:den>
                          <m:r>
                            <a:rPr lang="en-US" altLang="zh-TW" sz="1200" b="0" i="1" dirty="0" smtClean="0">
                              <a:latin typeface="Cambria Math" panose="02040503050406030204" pitchFamily="18" charset="0"/>
                            </a:rPr>
                            <m:t>𝑑𝑡</m:t>
                          </m:r>
                        </m:den>
                      </m:f>
                      <m:r>
                        <a:rPr lang="en-US" altLang="zh-TW" sz="1200" b="0" i="1" dirty="0" smtClean="0">
                          <a:latin typeface="Cambria Math" panose="02040503050406030204" pitchFamily="18" charset="0"/>
                        </a:rPr>
                        <m:t>=</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9+</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11−</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10−</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13−</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14−</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16</m:t>
                      </m:r>
                      <m:r>
                        <a:rPr lang="en-US" altLang="zh-TW" sz="1200" b="0" i="0" dirty="0" smtClean="0">
                          <a:latin typeface="Cambria Math" panose="02040503050406030204" pitchFamily="18" charset="0"/>
                        </a:rPr>
                        <m:t>=0</m:t>
                      </m:r>
                    </m:oMath>
                  </m:oMathPara>
                </a14:m>
                <a:endParaRPr lang="en-US" altLang="zh-TW" sz="1200" b="0" dirty="0" smtClean="0"/>
              </a:p>
            </p:txBody>
          </p:sp>
        </mc:Choice>
        <mc:Fallback xmlns="">
          <p:sp>
            <p:nvSpPr>
              <p:cNvPr id="57" name="矩形 56"/>
              <p:cNvSpPr>
                <a:spLocks noRot="1" noChangeAspect="1" noMove="1" noResize="1" noEditPoints="1" noAdjustHandles="1" noChangeArrowheads="1" noChangeShapeType="1" noTextEdit="1"/>
              </p:cNvSpPr>
              <p:nvPr/>
            </p:nvSpPr>
            <p:spPr>
              <a:xfrm>
                <a:off x="5663763" y="1735996"/>
                <a:ext cx="3494225" cy="442942"/>
              </a:xfrm>
              <a:prstGeom prst="rect">
                <a:avLst/>
              </a:prstGeom>
              <a:blipFill>
                <a:blip r:embed="rId6"/>
                <a:stretch>
                  <a:fillRect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5663763" y="2254493"/>
                <a:ext cx="3401893" cy="442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1200" i="1" dirty="0" smtClean="0">
                              <a:latin typeface="Cambria Math" panose="02040503050406030204" pitchFamily="18" charset="0"/>
                            </a:rPr>
                          </m:ctrlPr>
                        </m:fPr>
                        <m:num>
                          <m:r>
                            <a:rPr lang="en-US" altLang="zh-TW" sz="1200" b="0" i="1" dirty="0" smtClean="0">
                              <a:latin typeface="Cambria Math" panose="02040503050406030204" pitchFamily="18" charset="0"/>
                            </a:rPr>
                            <m:t>𝑑</m:t>
                          </m:r>
                          <m:r>
                            <a:rPr lang="en-US" altLang="zh-TW" sz="1200" b="0" i="1" dirty="0" smtClean="0">
                              <a:latin typeface="Cambria Math" panose="02040503050406030204" pitchFamily="18" charset="0"/>
                            </a:rPr>
                            <m:t> </m:t>
                          </m:r>
                          <m:r>
                            <a:rPr lang="en-US" altLang="zh-TW" sz="1200" b="0" i="1" dirty="0" smtClean="0">
                              <a:latin typeface="Cambria Math" panose="02040503050406030204" pitchFamily="18" charset="0"/>
                            </a:rPr>
                            <m:t>𝑚𝑎𝑐</m:t>
                          </m:r>
                        </m:num>
                        <m:den>
                          <m:r>
                            <a:rPr lang="en-US" altLang="zh-TW" sz="1200" b="0" i="1" dirty="0" smtClean="0">
                              <a:latin typeface="Cambria Math" panose="02040503050406030204" pitchFamily="18" charset="0"/>
                            </a:rPr>
                            <m:t>𝑑𝑡</m:t>
                          </m:r>
                        </m:den>
                      </m:f>
                      <m:r>
                        <a:rPr lang="en-US" altLang="zh-TW" sz="1200" b="0" i="1" dirty="0" smtClean="0">
                          <a:latin typeface="Cambria Math" panose="02040503050406030204" pitchFamily="18" charset="0"/>
                        </a:rPr>
                        <m:t>=</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7+</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12+</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13−</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8−</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15−</m:t>
                      </m:r>
                      <m:r>
                        <a:rPr lang="en-US" altLang="zh-TW" sz="1200" b="0" i="1" dirty="0" smtClean="0">
                          <a:latin typeface="Cambria Math" panose="02040503050406030204" pitchFamily="18" charset="0"/>
                        </a:rPr>
                        <m:t>𝑓</m:t>
                      </m:r>
                      <m:r>
                        <a:rPr lang="en-US" altLang="zh-TW" sz="1200" b="0" i="1" dirty="0" smtClean="0">
                          <a:latin typeface="Cambria Math" panose="02040503050406030204" pitchFamily="18" charset="0"/>
                        </a:rPr>
                        <m:t>17</m:t>
                      </m:r>
                      <m:r>
                        <a:rPr lang="en-US" altLang="zh-TW" sz="1200" b="0" i="0" dirty="0" smtClean="0">
                          <a:latin typeface="Cambria Math" panose="02040503050406030204" pitchFamily="18" charset="0"/>
                        </a:rPr>
                        <m:t>=0</m:t>
                      </m:r>
                    </m:oMath>
                  </m:oMathPara>
                </a14:m>
                <a:endParaRPr lang="en-US" altLang="zh-TW" sz="1200" b="0" dirty="0" smtClean="0"/>
              </a:p>
            </p:txBody>
          </p:sp>
        </mc:Choice>
        <mc:Fallback xmlns="">
          <p:sp>
            <p:nvSpPr>
              <p:cNvPr id="58" name="矩形 57"/>
              <p:cNvSpPr>
                <a:spLocks noRot="1" noChangeAspect="1" noMove="1" noResize="1" noEditPoints="1" noAdjustHandles="1" noChangeArrowheads="1" noChangeShapeType="1" noTextEdit="1"/>
              </p:cNvSpPr>
              <p:nvPr/>
            </p:nvSpPr>
            <p:spPr>
              <a:xfrm>
                <a:off x="5663763" y="2254493"/>
                <a:ext cx="3401893" cy="442942"/>
              </a:xfrm>
              <a:prstGeom prst="rect">
                <a:avLst/>
              </a:prstGeom>
              <a:blipFill>
                <a:blip r:embed="rId7"/>
                <a:stretch>
                  <a:fillRect b="-2778"/>
                </a:stretch>
              </a:blipFill>
            </p:spPr>
            <p:txBody>
              <a:bodyPr/>
              <a:lstStyle/>
              <a:p>
                <a:r>
                  <a:rPr lang="zh-TW" altLang="en-US">
                    <a:noFill/>
                  </a:rPr>
                  <a:t> </a:t>
                </a:r>
              </a:p>
            </p:txBody>
          </p:sp>
        </mc:Fallback>
      </mc:AlternateContent>
      <p:sp>
        <p:nvSpPr>
          <p:cNvPr id="59" name="矩形 58"/>
          <p:cNvSpPr/>
          <p:nvPr/>
        </p:nvSpPr>
        <p:spPr>
          <a:xfrm>
            <a:off x="103642" y="6390334"/>
            <a:ext cx="5396149" cy="338554"/>
          </a:xfrm>
          <a:prstGeom prst="rect">
            <a:avLst/>
          </a:prstGeom>
        </p:spPr>
        <p:txBody>
          <a:bodyPr wrap="square">
            <a:spAutoFit/>
          </a:bodyPr>
          <a:lstStyle/>
          <a:p>
            <a:r>
              <a:rPr lang="en-US" altLang="zh-TW" sz="1600" dirty="0" smtClean="0"/>
              <a:t>All mass balances are assumed to be in steady state</a:t>
            </a:r>
            <a:r>
              <a:rPr lang="zh-TW" altLang="en-US" sz="1600" dirty="0" smtClean="0"/>
              <a:t> </a:t>
            </a:r>
            <a:r>
              <a:rPr lang="en-US" altLang="zh-TW" sz="1600" dirty="0" smtClean="0"/>
              <a:t>(i.e. b=0)</a:t>
            </a:r>
            <a:endParaRPr lang="zh-TW" altLang="en-US" sz="1600" dirty="0"/>
          </a:p>
        </p:txBody>
      </p:sp>
      <mc:AlternateContent xmlns:mc="http://schemas.openxmlformats.org/markup-compatibility/2006" xmlns:a14="http://schemas.microsoft.com/office/drawing/2010/main">
        <mc:Choice Requires="a14">
          <p:sp>
            <p:nvSpPr>
              <p:cNvPr id="2" name="文字方塊 1"/>
              <p:cNvSpPr txBox="1"/>
              <p:nvPr/>
            </p:nvSpPr>
            <p:spPr>
              <a:xfrm>
                <a:off x="467957" y="1776523"/>
                <a:ext cx="10516318" cy="48195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i="1" smtClean="0">
                              <a:latin typeface="Cambria Math" panose="02040503050406030204" pitchFamily="18" charset="0"/>
                            </a:rPr>
                          </m:ctrlPr>
                        </m:dPr>
                        <m:e>
                          <m:m>
                            <m:mPr>
                              <m:mcs>
                                <m:mc>
                                  <m:mcPr>
                                    <m:count m:val="3"/>
                                    <m:mcJc m:val="center"/>
                                  </m:mcPr>
                                </m:mc>
                              </m:mcs>
                              <m:ctrlPr>
                                <a:rPr lang="en-US" altLang="zh-TW" i="1" smtClean="0">
                                  <a:latin typeface="Cambria Math" panose="02040503050406030204" pitchFamily="18" charset="0"/>
                                </a:rPr>
                              </m:ctrlPr>
                            </m:mPr>
                            <m:mr>
                              <m:e>
                                <m:m>
                                  <m:mPr>
                                    <m:mcs>
                                      <m:mc>
                                        <m:mcPr>
                                          <m:count m:val="3"/>
                                          <m:mcJc m:val="center"/>
                                        </m:mcPr>
                                      </m:mc>
                                    </m:mcs>
                                    <m:ctrlPr>
                                      <a:rPr lang="en-US" altLang="zh-TW" i="1" smtClean="0">
                                        <a:latin typeface="Cambria Math" panose="02040503050406030204" pitchFamily="18" charset="0"/>
                                      </a:rPr>
                                    </m:ctrlPr>
                                  </m:mPr>
                                  <m:mr>
                                    <m:e>
                                      <m:m>
                                        <m:mPr>
                                          <m:mcs>
                                            <m:mc>
                                              <m:mcPr>
                                                <m:count m:val="3"/>
                                                <m:mcJc m:val="center"/>
                                              </m:mcPr>
                                            </m:mc>
                                          </m:mcs>
                                          <m:ctrlPr>
                                            <a:rPr lang="en-US" altLang="zh-TW" i="1" smtClean="0">
                                              <a:latin typeface="Cambria Math" panose="02040503050406030204" pitchFamily="18" charset="0"/>
                                            </a:rPr>
                                          </m:ctrlPr>
                                        </m:mPr>
                                        <m:mr>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−1</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
                                          <m:e>
                                            <m:eqArr>
                                              <m:eqArrPr>
                                                <m:ctrlPr>
                                                  <a:rPr lang="en-US" altLang="zh-TW" i="1" smtClean="0">
                                                    <a:latin typeface="Cambria Math" panose="02040503050406030204" pitchFamily="18" charset="0"/>
                                                  </a:rPr>
                                                </m:ctrlPr>
                                              </m:eqArrPr>
                                              <m:e>
                                                <m:r>
                                                  <m:rPr>
                                                    <m:brk m:alnAt="7"/>
                                                  </m:rP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
                                        </m:mr>
                                      </m:m>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
                                    <m:e>
                                      <m:eqArr>
                                        <m:eqArrPr>
                                          <m:ctrlPr>
                                            <a:rPr lang="en-US" altLang="zh-TW" i="1" smtClean="0">
                                              <a:latin typeface="Cambria Math" panose="02040503050406030204" pitchFamily="18" charset="0"/>
                                            </a:rPr>
                                          </m:ctrlPr>
                                        </m:eqArrPr>
                                        <m:e>
                                          <m:r>
                                            <m:rPr>
                                              <m:brk m:alnAt="7"/>
                                            </m:rP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
                                  </m:mr>
                                </m:m>
                              </m:e>
                              <m:e>
                                <m:m>
                                  <m:mPr>
                                    <m:mcs>
                                      <m:mc>
                                        <m:mcPr>
                                          <m:count m:val="3"/>
                                          <m:mcJc m:val="center"/>
                                        </m:mcPr>
                                      </m:mc>
                                    </m:mcs>
                                    <m:ctrlPr>
                                      <a:rPr lang="en-US" altLang="zh-TW" i="1" smtClean="0">
                                        <a:latin typeface="Cambria Math" panose="02040503050406030204" pitchFamily="18" charset="0"/>
                                      </a:rPr>
                                    </m:ctrlPr>
                                  </m:mPr>
                                  <m:mr>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qArr>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qArr>
                                    </m:e>
                                  </m:mr>
                                </m:m>
                              </m:e>
                              <m:e>
                                <m:m>
                                  <m:mPr>
                                    <m:mcs>
                                      <m:mc>
                                        <m:mcPr>
                                          <m:count m:val="3"/>
                                          <m:mcJc m:val="center"/>
                                        </m:mcPr>
                                      </m:mc>
                                    </m:mcs>
                                    <m:ctrlPr>
                                      <a:rPr lang="en-US" altLang="zh-TW" i="1" smtClean="0">
                                        <a:latin typeface="Cambria Math" panose="02040503050406030204" pitchFamily="18" charset="0"/>
                                      </a:rPr>
                                    </m:ctrlPr>
                                  </m:mPr>
                                  <m:mr>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qArr>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qArr>
                                    </m:e>
                                    <m:e>
                                      <m:m>
                                        <m:mPr>
                                          <m:mcs>
                                            <m:mc>
                                              <m:mcPr>
                                                <m:count m:val="3"/>
                                                <m:mcJc m:val="center"/>
                                              </m:mcPr>
                                            </m:mc>
                                          </m:mcs>
                                          <m:ctrlPr>
                                            <a:rPr lang="en-US" altLang="zh-TW" i="1" smtClean="0">
                                              <a:latin typeface="Cambria Math" panose="02040503050406030204" pitchFamily="18" charset="0"/>
                                            </a:rPr>
                                          </m:ctrlPr>
                                        </m:mPr>
                                        <m:mr>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qArr>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qArr>
                                          </m:e>
                                          <m:e>
                                            <m:m>
                                              <m:mPr>
                                                <m:mcs>
                                                  <m:mc>
                                                    <m:mcPr>
                                                      <m:count m:val="3"/>
                                                      <m:mcJc m:val="center"/>
                                                    </m:mcPr>
                                                  </m:mc>
                                                </m:mcs>
                                                <m:ctrlPr>
                                                  <a:rPr lang="en-US" altLang="zh-TW" i="1" smtClean="0">
                                                    <a:latin typeface="Cambria Math" panose="02040503050406030204" pitchFamily="18" charset="0"/>
                                                  </a:rPr>
                                                </m:ctrlPr>
                                              </m:mPr>
                                              <m:mr>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1</m:t>
                                                      </m:r>
                                                    </m:e>
                                                  </m:eqArr>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qArr>
                                                </m:e>
                                                <m:e>
                                                  <m:m>
                                                    <m:mPr>
                                                      <m:mcs>
                                                        <m:mc>
                                                          <m:mcPr>
                                                            <m:count m:val="3"/>
                                                            <m:mcJc m:val="center"/>
                                                          </m:mcPr>
                                                        </m:mc>
                                                      </m:mcs>
                                                      <m:ctrlPr>
                                                        <a:rPr lang="en-US" altLang="zh-TW" i="1" smtClean="0">
                                                          <a:latin typeface="Cambria Math" panose="02040503050406030204" pitchFamily="18" charset="0"/>
                                                        </a:rPr>
                                                      </m:ctrlPr>
                                                    </m:mPr>
                                                    <m:mr>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qArr>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qArr>
                                                      </m:e>
                                                      <m:e>
                                                        <m:eqArr>
                                                          <m:eqArrPr>
                                                            <m:ctrlPr>
                                                              <a:rPr lang="en-US" altLang="zh-TW"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qArr>
                                                      </m:e>
                                                    </m:mr>
                                                  </m:m>
                                                </m:e>
                                              </m:mr>
                                            </m:m>
                                          </m:e>
                                        </m:mr>
                                      </m:m>
                                    </m:e>
                                  </m:mr>
                                </m:m>
                              </m:e>
                            </m:mr>
                          </m:m>
                        </m:e>
                      </m:d>
                      <m:r>
                        <a:rPr lang="zh-TW" altLang="en-US"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eqArr>
                            <m:eqArrPr>
                              <m:ctrlPr>
                                <a:rPr lang="en-US" altLang="zh-TW" b="0" i="1" smtClean="0">
                                  <a:latin typeface="Cambria Math" panose="02040503050406030204" pitchFamily="18" charset="0"/>
                                </a:rPr>
                              </m:ctrlPr>
                            </m:eqArrPr>
                            <m:e>
                              <m:r>
                                <a:rPr lang="en-US" altLang="zh-TW" b="0" i="1" smtClean="0">
                                  <a:latin typeface="Cambria Math" panose="02040503050406030204" pitchFamily="18" charset="0"/>
                                </a:rPr>
                                <m:t>𝑓</m:t>
                              </m:r>
                              <m:r>
                                <a:rPr lang="en-US" altLang="zh-TW" b="0" i="1" smtClean="0">
                                  <a:latin typeface="Cambria Math" panose="02040503050406030204" pitchFamily="18" charset="0"/>
                                </a:rPr>
                                <m:t>1</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2</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3</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4</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5</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6</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7</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8</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9</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10</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11</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12</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13</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14</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15</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16</m:t>
                              </m:r>
                            </m:e>
                            <m:e>
                              <m:r>
                                <a:rPr lang="en-US" altLang="zh-TW" b="0" i="1" smtClean="0">
                                  <a:latin typeface="Cambria Math" panose="02040503050406030204" pitchFamily="18" charset="0"/>
                                </a:rPr>
                                <m:t>𝑓</m:t>
                              </m:r>
                              <m:r>
                                <a:rPr lang="en-US" altLang="zh-TW" b="0" i="1" smtClean="0">
                                  <a:latin typeface="Cambria Math" panose="02040503050406030204" pitchFamily="18" charset="0"/>
                                </a:rPr>
                                <m:t>17</m:t>
                              </m:r>
                            </m:e>
                          </m:eqArr>
                        </m:e>
                      </m:d>
                      <m:r>
                        <a:rPr lang="en-US" altLang="zh-TW" b="0" i="0" smtClean="0">
                          <a:latin typeface="Cambria Math" panose="02040503050406030204" pitchFamily="18" charset="0"/>
                        </a:rPr>
                        <m:t>=0</m:t>
                      </m:r>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467957" y="1776523"/>
                <a:ext cx="10516318" cy="4819589"/>
              </a:xfrm>
              <a:prstGeom prst="rect">
                <a:avLst/>
              </a:prstGeom>
              <a:blipFill>
                <a:blip r:embed="rId8"/>
                <a:stretch>
                  <a:fillRect/>
                </a:stretch>
              </a:blipFill>
            </p:spPr>
            <p:txBody>
              <a:bodyPr/>
              <a:lstStyle/>
              <a:p>
                <a:r>
                  <a:rPr lang="zh-TW" altLang="en-US">
                    <a:noFill/>
                  </a:rPr>
                  <a:t> </a:t>
                </a:r>
              </a:p>
            </p:txBody>
          </p:sp>
        </mc:Fallback>
      </mc:AlternateContent>
      <p:sp>
        <p:nvSpPr>
          <p:cNvPr id="65" name="矩形 64"/>
          <p:cNvSpPr/>
          <p:nvPr/>
        </p:nvSpPr>
        <p:spPr>
          <a:xfrm flipH="1">
            <a:off x="9632690" y="1735996"/>
            <a:ext cx="635433" cy="4860116"/>
          </a:xfrm>
          <a:prstGeom prst="rect">
            <a:avLst/>
          </a:prstGeom>
          <a:solidFill>
            <a:schemeClr val="accent4">
              <a:alpha val="2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704675" y="3422708"/>
            <a:ext cx="8858775" cy="1493241"/>
          </a:xfrm>
          <a:prstGeom prst="rect">
            <a:avLst/>
          </a:prstGeom>
          <a:solidFill>
            <a:schemeClr val="accent6">
              <a:alpha val="2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p:cNvSpPr txBox="1"/>
          <p:nvPr/>
        </p:nvSpPr>
        <p:spPr>
          <a:xfrm>
            <a:off x="4869024" y="2983804"/>
            <a:ext cx="362600" cy="461665"/>
          </a:xfrm>
          <a:prstGeom prst="rect">
            <a:avLst/>
          </a:prstGeom>
          <a:noFill/>
        </p:spPr>
        <p:txBody>
          <a:bodyPr wrap="none" rtlCol="0">
            <a:spAutoFit/>
          </a:bodyPr>
          <a:lstStyle/>
          <a:p>
            <a:r>
              <a:rPr lang="en-US" altLang="zh-TW" sz="2400" dirty="0" smtClean="0">
                <a:solidFill>
                  <a:schemeClr val="accent6"/>
                </a:solidFill>
              </a:rPr>
              <a:t>A</a:t>
            </a:r>
            <a:endParaRPr lang="zh-TW" altLang="en-US" sz="2400" dirty="0">
              <a:solidFill>
                <a:schemeClr val="accent6"/>
              </a:solidFill>
            </a:endParaRPr>
          </a:p>
        </p:txBody>
      </p:sp>
      <p:sp>
        <p:nvSpPr>
          <p:cNvPr id="72" name="文字方塊 71"/>
          <p:cNvSpPr txBox="1"/>
          <p:nvPr/>
        </p:nvSpPr>
        <p:spPr>
          <a:xfrm>
            <a:off x="9791548" y="1223010"/>
            <a:ext cx="317716" cy="461665"/>
          </a:xfrm>
          <a:prstGeom prst="rect">
            <a:avLst/>
          </a:prstGeom>
          <a:noFill/>
        </p:spPr>
        <p:txBody>
          <a:bodyPr wrap="none" rtlCol="0">
            <a:spAutoFit/>
          </a:bodyPr>
          <a:lstStyle/>
          <a:p>
            <a:r>
              <a:rPr lang="en-US" altLang="zh-TW" sz="2400" dirty="0">
                <a:solidFill>
                  <a:schemeClr val="accent4"/>
                </a:solidFill>
              </a:rPr>
              <a:t>x</a:t>
            </a:r>
            <a:endParaRPr lang="zh-TW" altLang="en-US" sz="2400" dirty="0">
              <a:solidFill>
                <a:schemeClr val="accent4"/>
              </a:solidFill>
            </a:endParaRPr>
          </a:p>
        </p:txBody>
      </p:sp>
      <p:sp>
        <p:nvSpPr>
          <p:cNvPr id="73" name="文字方塊 72"/>
          <p:cNvSpPr txBox="1"/>
          <p:nvPr/>
        </p:nvSpPr>
        <p:spPr>
          <a:xfrm>
            <a:off x="10454187" y="3526622"/>
            <a:ext cx="346570" cy="461665"/>
          </a:xfrm>
          <a:prstGeom prst="rect">
            <a:avLst/>
          </a:prstGeom>
          <a:noFill/>
        </p:spPr>
        <p:txBody>
          <a:bodyPr wrap="none" rtlCol="0">
            <a:spAutoFit/>
          </a:bodyPr>
          <a:lstStyle/>
          <a:p>
            <a:r>
              <a:rPr lang="en-US" altLang="zh-TW" sz="2400" dirty="0">
                <a:solidFill>
                  <a:srgbClr val="FF0000"/>
                </a:solidFill>
              </a:rPr>
              <a:t>b</a:t>
            </a:r>
            <a:endParaRPr lang="zh-TW" altLang="en-US" sz="2400" dirty="0">
              <a:solidFill>
                <a:srgbClr val="FF0000"/>
              </a:solidFill>
            </a:endParaRPr>
          </a:p>
        </p:txBody>
      </p:sp>
      <p:sp>
        <p:nvSpPr>
          <p:cNvPr id="74" name="矩形 73"/>
          <p:cNvSpPr/>
          <p:nvPr/>
        </p:nvSpPr>
        <p:spPr>
          <a:xfrm>
            <a:off x="10478454" y="3988287"/>
            <a:ext cx="322303" cy="398779"/>
          </a:xfrm>
          <a:prstGeom prst="rect">
            <a:avLst/>
          </a:prstGeom>
          <a:solidFill>
            <a:srgbClr val="FF0000">
              <a:alpha val="2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76" name="直線單箭頭接點 75"/>
          <p:cNvCxnSpPr/>
          <p:nvPr/>
        </p:nvCxnSpPr>
        <p:spPr>
          <a:xfrm>
            <a:off x="7208673" y="2697435"/>
            <a:ext cx="0" cy="64900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7" name="矩形 76"/>
          <p:cNvSpPr/>
          <p:nvPr/>
        </p:nvSpPr>
        <p:spPr>
          <a:xfrm>
            <a:off x="5594521" y="197484"/>
            <a:ext cx="3563467" cy="249995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1845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9675" y="796060"/>
            <a:ext cx="6538822" cy="5909310"/>
          </a:xfrm>
          <a:prstGeom prst="rect">
            <a:avLst/>
          </a:prstGeom>
        </p:spPr>
        <p:txBody>
          <a:bodyPr wrap="square">
            <a:spAutoFit/>
          </a:bodyPr>
          <a:lstStyle/>
          <a:p>
            <a:pPr marL="342900" indent="-342900">
              <a:buAutoNum type="arabicPeriod"/>
            </a:pPr>
            <a:r>
              <a:rPr lang="zh-TW" altLang="en-US" dirty="0">
                <a:latin typeface="Times New Roman" panose="02020603050405020304" pitchFamily="18" charset="0"/>
                <a:ea typeface="標楷體" panose="03000509000000000000" pitchFamily="65" charset="-120"/>
              </a:rPr>
              <a:t>細分食性</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改</a:t>
            </a:r>
            <a:r>
              <a:rPr lang="en-US" altLang="zh-TW" dirty="0" smtClean="0">
                <a:latin typeface="Times New Roman" panose="02020603050405020304" pitchFamily="18" charset="0"/>
                <a:ea typeface="標楷體" panose="03000509000000000000" pitchFamily="65" charset="-120"/>
              </a:rPr>
              <a:t>structure</a:t>
            </a:r>
          </a:p>
          <a:p>
            <a:pPr marL="342900" indent="-342900">
              <a:buFont typeface="+mj-lt"/>
              <a:buAutoNum type="arabicPeriod"/>
            </a:pPr>
            <a:r>
              <a:rPr lang="en-US" altLang="zh-TW" dirty="0" smtClean="0">
                <a:latin typeface="Times New Roman" panose="02020603050405020304" pitchFamily="18" charset="0"/>
                <a:ea typeface="標楷體" panose="03000509000000000000" pitchFamily="65" charset="-120"/>
              </a:rPr>
              <a:t>Assume:</a:t>
            </a:r>
          </a:p>
          <a:p>
            <a:pPr marL="800100" lvl="1" indent="-342900">
              <a:buFont typeface="Arial" panose="020B0604020202020204" pitchFamily="34" charset="0"/>
              <a:buChar char="•"/>
            </a:pPr>
            <a:r>
              <a:rPr lang="en-US" altLang="zh-TW" dirty="0" smtClean="0">
                <a:latin typeface="Times New Roman" panose="02020603050405020304" pitchFamily="18" charset="0"/>
                <a:ea typeface="標楷體" panose="03000509000000000000" pitchFamily="65" charset="-120"/>
              </a:rPr>
              <a:t>influx </a:t>
            </a:r>
            <a:r>
              <a:rPr lang="en-US" altLang="zh-TW" dirty="0">
                <a:latin typeface="Times New Roman" panose="02020603050405020304" pitchFamily="18" charset="0"/>
                <a:ea typeface="標楷體" panose="03000509000000000000" pitchFamily="65" charset="-120"/>
              </a:rPr>
              <a:t>POC as a complex assemblage </a:t>
            </a:r>
            <a:r>
              <a:rPr lang="en-US" altLang="zh-TW" dirty="0" smtClean="0">
                <a:latin typeface="Times New Roman" panose="02020603050405020304" pitchFamily="18" charset="0"/>
                <a:ea typeface="標楷體" panose="03000509000000000000" pitchFamily="65" charset="-120"/>
              </a:rPr>
              <a:t>of, </a:t>
            </a:r>
            <a:r>
              <a:rPr lang="en-US" altLang="zh-TW" dirty="0">
                <a:latin typeface="Times New Roman" panose="02020603050405020304" pitchFamily="18" charset="0"/>
                <a:ea typeface="標楷體" panose="03000509000000000000" pitchFamily="65" charset="-120"/>
              </a:rPr>
              <a:t>while a portion of sediment flows out the system through the process of burial and/or export (orange flows). Then, it is assumed that bacteria feed only on detrital OC; </a:t>
            </a:r>
            <a:r>
              <a:rPr lang="en-US" altLang="zh-TW" dirty="0" err="1">
                <a:latin typeface="Times New Roman" panose="02020603050405020304" pitchFamily="18" charset="0"/>
                <a:ea typeface="標楷體" panose="03000509000000000000" pitchFamily="65" charset="-120"/>
              </a:rPr>
              <a:t>meiofauna</a:t>
            </a:r>
            <a:r>
              <a:rPr lang="en-US" altLang="zh-TW" dirty="0">
                <a:latin typeface="Times New Roman" panose="02020603050405020304" pitchFamily="18" charset="0"/>
                <a:ea typeface="標楷體" panose="03000509000000000000" pitchFamily="65" charset="-120"/>
              </a:rPr>
              <a:t> feeds on bacteria and detrital OC; </a:t>
            </a:r>
            <a:r>
              <a:rPr lang="en-US" altLang="zh-TW" dirty="0" err="1">
                <a:latin typeface="Times New Roman" panose="02020603050405020304" pitchFamily="18" charset="0"/>
                <a:ea typeface="標楷體" panose="03000509000000000000" pitchFamily="65" charset="-120"/>
              </a:rPr>
              <a:t>macrofauna</a:t>
            </a:r>
            <a:r>
              <a:rPr lang="en-US" altLang="zh-TW" dirty="0">
                <a:latin typeface="Times New Roman" panose="02020603050405020304" pitchFamily="18" charset="0"/>
                <a:ea typeface="標楷體" panose="03000509000000000000" pitchFamily="65" charset="-120"/>
              </a:rPr>
              <a:t> feeds on </a:t>
            </a:r>
            <a:r>
              <a:rPr lang="en-US" altLang="zh-TW" dirty="0" err="1">
                <a:latin typeface="Times New Roman" panose="02020603050405020304" pitchFamily="18" charset="0"/>
                <a:ea typeface="標楷體" panose="03000509000000000000" pitchFamily="65" charset="-120"/>
              </a:rPr>
              <a:t>meiofauna</a:t>
            </a:r>
            <a:r>
              <a:rPr lang="en-US" altLang="zh-TW" dirty="0">
                <a:latin typeface="Times New Roman" panose="02020603050405020304" pitchFamily="18" charset="0"/>
                <a:ea typeface="標楷體" panose="03000509000000000000" pitchFamily="65" charset="-120"/>
              </a:rPr>
              <a:t>, bacteria and detrital OC. Then, the </a:t>
            </a:r>
            <a:r>
              <a:rPr lang="en-US" altLang="zh-TW" dirty="0" err="1">
                <a:latin typeface="Times New Roman" panose="02020603050405020304" pitchFamily="18" charset="0"/>
                <a:ea typeface="標楷體" panose="03000509000000000000" pitchFamily="65" charset="-120"/>
              </a:rPr>
              <a:t>meiofauna</a:t>
            </a:r>
            <a:r>
              <a:rPr lang="en-US" altLang="zh-TW" dirty="0">
                <a:latin typeface="Times New Roman" panose="02020603050405020304" pitchFamily="18" charset="0"/>
                <a:ea typeface="標楷體" panose="03000509000000000000" pitchFamily="65" charset="-120"/>
              </a:rPr>
              <a:t> will be further divided into selective deposit feeders, non-selective deposit feeders, </a:t>
            </a:r>
            <a:r>
              <a:rPr lang="en-US" altLang="zh-TW" dirty="0" err="1">
                <a:latin typeface="Times New Roman" panose="02020603050405020304" pitchFamily="18" charset="0"/>
                <a:ea typeface="標楷體" panose="03000509000000000000" pitchFamily="65" charset="-120"/>
              </a:rPr>
              <a:t>epigrowth</a:t>
            </a:r>
            <a:r>
              <a:rPr lang="en-US" altLang="zh-TW" dirty="0">
                <a:latin typeface="Times New Roman" panose="02020603050405020304" pitchFamily="18" charset="0"/>
                <a:ea typeface="標楷體" panose="03000509000000000000" pitchFamily="65" charset="-120"/>
              </a:rPr>
              <a:t> feeders, and omnivores/predators </a:t>
            </a:r>
            <a:r>
              <a:rPr lang="en-US" altLang="zh-TW" dirty="0">
                <a:latin typeface="Times New Roman" panose="02020603050405020304" pitchFamily="18" charset="0"/>
              </a:rPr>
              <a:t>(Liao et al., 2020)</a:t>
            </a:r>
            <a:r>
              <a:rPr lang="en-US" altLang="zh-TW" dirty="0">
                <a:latin typeface="Times New Roman" panose="02020603050405020304" pitchFamily="18" charset="0"/>
                <a:ea typeface="標楷體" panose="03000509000000000000" pitchFamily="65" charset="-120"/>
              </a:rPr>
              <a:t>, and the </a:t>
            </a:r>
            <a:r>
              <a:rPr lang="en-US" altLang="zh-TW" dirty="0" err="1">
                <a:latin typeface="Times New Roman" panose="02020603050405020304" pitchFamily="18" charset="0"/>
                <a:ea typeface="標楷體" panose="03000509000000000000" pitchFamily="65" charset="-120"/>
              </a:rPr>
              <a:t>macrofauna</a:t>
            </a:r>
            <a:r>
              <a:rPr lang="en-US" altLang="zh-TW" dirty="0">
                <a:latin typeface="Times New Roman" panose="02020603050405020304" pitchFamily="18" charset="0"/>
                <a:ea typeface="標楷體" panose="03000509000000000000" pitchFamily="65" charset="-120"/>
              </a:rPr>
              <a:t> stocks will be divided into surface deposit-feeders, deposit-feeders, suspension-feeders, and </a:t>
            </a:r>
            <a:r>
              <a:rPr lang="en-US" altLang="zh-TW" dirty="0" err="1">
                <a:latin typeface="Times New Roman" panose="02020603050405020304" pitchFamily="18" charset="0"/>
                <a:ea typeface="標楷體" panose="03000509000000000000" pitchFamily="65" charset="-120"/>
              </a:rPr>
              <a:t>predators+scavengers</a:t>
            </a:r>
            <a:r>
              <a:rPr lang="en-US" altLang="zh-TW"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rPr>
              <a:t>(Chen, 2018)</a:t>
            </a:r>
            <a:r>
              <a:rPr lang="en-US" altLang="zh-TW" dirty="0">
                <a:latin typeface="Times New Roman" panose="02020603050405020304" pitchFamily="18" charset="0"/>
                <a:ea typeface="標楷體" panose="03000509000000000000" pitchFamily="65" charset="-120"/>
              </a:rPr>
              <a:t>. Moreover, it is presumed that the predators of each size class prey on organisms of the same and smaller size classes. The grey flows indicate the loss of carbon as the feces and as consumed by </a:t>
            </a:r>
            <a:r>
              <a:rPr lang="en-US" altLang="zh-TW" dirty="0" err="1">
                <a:latin typeface="Times New Roman" panose="02020603050405020304" pitchFamily="18" charset="0"/>
                <a:ea typeface="標楷體" panose="03000509000000000000" pitchFamily="65" charset="-120"/>
              </a:rPr>
              <a:t>benthopelagic</a:t>
            </a:r>
            <a:r>
              <a:rPr lang="en-US" altLang="zh-TW" dirty="0">
                <a:latin typeface="Times New Roman" panose="02020603050405020304" pitchFamily="18" charset="0"/>
                <a:ea typeface="標楷體" panose="03000509000000000000" pitchFamily="65" charset="-120"/>
              </a:rPr>
              <a:t>/pelagic predators (fig. 12). In this LIM model, the compartments with orange color are part of the food web model, whereas compartments with blue color were only considered as carbon influx or efflux, but were not directly modeled. </a:t>
            </a:r>
            <a:endParaRPr lang="zh-TW" altLang="en-US" dirty="0"/>
          </a:p>
        </p:txBody>
      </p:sp>
    </p:spTree>
    <p:extLst>
      <p:ext uri="{BB962C8B-B14F-4D97-AF65-F5344CB8AC3E}">
        <p14:creationId xmlns:p14="http://schemas.microsoft.com/office/powerpoint/2010/main" val="37833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p:nvPr/>
        </p:nvPicPr>
        <p:blipFill rotWithShape="1">
          <a:blip r:embed="rId2">
            <a:extLst>
              <a:ext uri="{28A0092B-C50C-407E-A947-70E740481C1C}">
                <a14:useLocalDpi xmlns:a14="http://schemas.microsoft.com/office/drawing/2010/main" val="0"/>
              </a:ext>
            </a:extLst>
          </a:blip>
          <a:srcRect l="13010" r="9056"/>
          <a:stretch/>
        </p:blipFill>
        <p:spPr>
          <a:xfrm>
            <a:off x="724135" y="1200019"/>
            <a:ext cx="4811279" cy="5360835"/>
          </a:xfrm>
          <a:prstGeom prst="rect">
            <a:avLst/>
          </a:prstGeom>
        </p:spPr>
      </p:pic>
      <p:sp>
        <p:nvSpPr>
          <p:cNvPr id="2" name="矩形 1"/>
          <p:cNvSpPr/>
          <p:nvPr/>
        </p:nvSpPr>
        <p:spPr>
          <a:xfrm>
            <a:off x="342108" y="339077"/>
            <a:ext cx="4763292" cy="523220"/>
          </a:xfrm>
          <a:prstGeom prst="rect">
            <a:avLst/>
          </a:prstGeom>
        </p:spPr>
        <p:txBody>
          <a:bodyPr wrap="none">
            <a:spAutoFit/>
          </a:bodyPr>
          <a:lstStyle/>
          <a:p>
            <a:r>
              <a:rPr lang="en-US" altLang="zh-TW" sz="2800" b="1" dirty="0" smtClean="0">
                <a:ea typeface="標楷體" panose="03000509000000000000" pitchFamily="65" charset="-120"/>
              </a:rPr>
              <a:t>Topological </a:t>
            </a:r>
            <a:r>
              <a:rPr lang="en-US" altLang="zh-TW" sz="2800" b="1" dirty="0">
                <a:ea typeface="標楷體" panose="03000509000000000000" pitchFamily="65" charset="-120"/>
              </a:rPr>
              <a:t>food web structure</a:t>
            </a:r>
            <a:endParaRPr lang="zh-TW"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val="1816203934"/>
              </p:ext>
            </p:extLst>
          </p:nvPr>
        </p:nvGraphicFramePr>
        <p:xfrm>
          <a:off x="5535416" y="424814"/>
          <a:ext cx="6174232" cy="6357980"/>
        </p:xfrm>
        <a:graphic>
          <a:graphicData uri="http://schemas.openxmlformats.org/drawingml/2006/table">
            <a:tbl>
              <a:tblPr firstRow="1" bandRow="1">
                <a:tableStyleId>{EB344D84-9AFB-497E-A393-DC336BA19D2E}</a:tableStyleId>
              </a:tblPr>
              <a:tblGrid>
                <a:gridCol w="1185066">
                  <a:extLst>
                    <a:ext uri="{9D8B030D-6E8A-4147-A177-3AD203B41FA5}">
                      <a16:colId xmlns:a16="http://schemas.microsoft.com/office/drawing/2014/main" val="1748094788"/>
                    </a:ext>
                  </a:extLst>
                </a:gridCol>
                <a:gridCol w="4989166">
                  <a:extLst>
                    <a:ext uri="{9D8B030D-6E8A-4147-A177-3AD203B41FA5}">
                      <a16:colId xmlns:a16="http://schemas.microsoft.com/office/drawing/2014/main" val="2360308015"/>
                    </a:ext>
                  </a:extLst>
                </a:gridCol>
              </a:tblGrid>
              <a:tr h="400892">
                <a:tc>
                  <a:txBody>
                    <a:bodyPr/>
                    <a:lstStyle/>
                    <a:p>
                      <a:r>
                        <a:rPr lang="en-US" altLang="zh-TW" sz="1400" dirty="0" smtClean="0"/>
                        <a:t>SYM</a:t>
                      </a:r>
                      <a:endParaRPr lang="zh-TW" altLang="en-US" sz="1400" dirty="0">
                        <a:latin typeface="+mn-lt"/>
                      </a:endParaRPr>
                    </a:p>
                  </a:txBody>
                  <a:tcPr marL="80532" marR="80532" marT="40266" marB="40266"/>
                </a:tc>
                <a:tc>
                  <a:txBody>
                    <a:bodyPr/>
                    <a:lstStyle/>
                    <a:p>
                      <a:r>
                        <a:rPr lang="en-US" altLang="zh-TW" sz="1400" dirty="0" smtClean="0"/>
                        <a:t>MEANING</a:t>
                      </a:r>
                      <a:endParaRPr lang="zh-TW" altLang="en-US" sz="1400" dirty="0">
                        <a:latin typeface="+mn-lt"/>
                      </a:endParaRPr>
                    </a:p>
                  </a:txBody>
                  <a:tcPr marL="80532" marR="80532" marT="40266" marB="40266"/>
                </a:tc>
                <a:extLst>
                  <a:ext uri="{0D108BD9-81ED-4DB2-BD59-A6C34878D82A}">
                    <a16:rowId xmlns:a16="http://schemas.microsoft.com/office/drawing/2014/main" val="3094469595"/>
                  </a:ext>
                </a:extLst>
              </a:tr>
              <a:tr h="372318">
                <a:tc>
                  <a:txBody>
                    <a:bodyPr/>
                    <a:lstStyle/>
                    <a:p>
                      <a:r>
                        <a:rPr lang="en-US" altLang="zh-TW" sz="1400" dirty="0" smtClean="0"/>
                        <a:t>POC-&gt;SED</a:t>
                      </a:r>
                      <a:endParaRPr lang="zh-TW" altLang="en-US" sz="1400" dirty="0">
                        <a:latin typeface="+mn-lt"/>
                      </a:endParaRPr>
                    </a:p>
                  </a:txBody>
                  <a:tcPr marL="80532" marR="80532" marT="40266" marB="40266"/>
                </a:tc>
                <a:tc>
                  <a:txBody>
                    <a:bodyPr/>
                    <a:lstStyle/>
                    <a:p>
                      <a:r>
                        <a:rPr lang="en-US" altLang="zh-TW" sz="1400" dirty="0" smtClean="0"/>
                        <a:t>Organic matter derived from the water column</a:t>
                      </a:r>
                      <a:endParaRPr lang="zh-TW" altLang="en-US" sz="1400" dirty="0">
                        <a:latin typeface="+mn-lt"/>
                      </a:endParaRPr>
                    </a:p>
                  </a:txBody>
                  <a:tcPr marL="80532" marR="80532" marT="40266" marB="40266"/>
                </a:tc>
                <a:extLst>
                  <a:ext uri="{0D108BD9-81ED-4DB2-BD59-A6C34878D82A}">
                    <a16:rowId xmlns:a16="http://schemas.microsoft.com/office/drawing/2014/main" val="3169836619"/>
                  </a:ext>
                </a:extLst>
              </a:tr>
              <a:tr h="372318">
                <a:tc>
                  <a:txBody>
                    <a:bodyPr/>
                    <a:lstStyle/>
                    <a:p>
                      <a:r>
                        <a:rPr lang="en-US" altLang="zh-TW" sz="1400" dirty="0" smtClean="0"/>
                        <a:t>SED-&gt;EXP_S</a:t>
                      </a:r>
                      <a:endParaRPr lang="zh-TW" altLang="en-US" sz="1400" dirty="0">
                        <a:latin typeface="+mn-lt"/>
                      </a:endParaRPr>
                    </a:p>
                  </a:txBody>
                  <a:tcPr marL="80532" marR="80532" marT="40266" marB="40266"/>
                </a:tc>
                <a:tc>
                  <a:txBody>
                    <a:bodyPr/>
                    <a:lstStyle/>
                    <a:p>
                      <a:r>
                        <a:rPr lang="en-US" altLang="zh-TW" sz="1400" dirty="0" smtClean="0"/>
                        <a:t>Sediment</a:t>
                      </a:r>
                      <a:r>
                        <a:rPr lang="en-US" altLang="zh-TW" sz="1400" baseline="0" dirty="0" smtClean="0"/>
                        <a:t> export(e.g. downslope, burial…)</a:t>
                      </a:r>
                      <a:endParaRPr lang="zh-TW" altLang="en-US" sz="1400" dirty="0">
                        <a:latin typeface="+mn-lt"/>
                      </a:endParaRPr>
                    </a:p>
                  </a:txBody>
                  <a:tcPr marL="80532" marR="80532" marT="40266" marB="40266"/>
                </a:tc>
                <a:extLst>
                  <a:ext uri="{0D108BD9-81ED-4DB2-BD59-A6C34878D82A}">
                    <a16:rowId xmlns:a16="http://schemas.microsoft.com/office/drawing/2014/main" val="3863493398"/>
                  </a:ext>
                </a:extLst>
              </a:tr>
              <a:tr h="372318">
                <a:tc>
                  <a:txBody>
                    <a:bodyPr/>
                    <a:lstStyle/>
                    <a:p>
                      <a:r>
                        <a:rPr lang="en-US" altLang="zh-TW" sz="1400" dirty="0" smtClean="0"/>
                        <a:t>SED-&gt;BAC</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Bacteria</a:t>
                      </a:r>
                      <a:r>
                        <a:rPr lang="en-US" altLang="zh-TW" sz="1400" baseline="0" dirty="0" smtClean="0"/>
                        <a:t> feed on detritus OC</a:t>
                      </a:r>
                      <a:endParaRPr lang="zh-TW" altLang="en-US" sz="1400" dirty="0" smtClean="0">
                        <a:latin typeface="+mn-lt"/>
                      </a:endParaRPr>
                    </a:p>
                  </a:txBody>
                  <a:tcPr marL="80532" marR="80532" marT="40266" marB="40266"/>
                </a:tc>
                <a:extLst>
                  <a:ext uri="{0D108BD9-81ED-4DB2-BD59-A6C34878D82A}">
                    <a16:rowId xmlns:a16="http://schemas.microsoft.com/office/drawing/2014/main" val="3137605535"/>
                  </a:ext>
                </a:extLst>
              </a:tr>
              <a:tr h="372318">
                <a:tc>
                  <a:txBody>
                    <a:bodyPr/>
                    <a:lstStyle/>
                    <a:p>
                      <a:r>
                        <a:rPr lang="en-US" altLang="zh-TW" sz="1400" dirty="0" smtClean="0"/>
                        <a:t>BAC-&gt;SED</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smtClean="0"/>
                        <a:t>Bacteria feces deposit on sediment</a:t>
                      </a:r>
                      <a:endParaRPr lang="zh-TW" altLang="en-US" sz="1400" dirty="0" smtClean="0">
                        <a:latin typeface="+mn-lt"/>
                      </a:endParaRPr>
                    </a:p>
                  </a:txBody>
                  <a:tcPr marL="80532" marR="80532" marT="40266" marB="40266"/>
                </a:tc>
                <a:extLst>
                  <a:ext uri="{0D108BD9-81ED-4DB2-BD59-A6C34878D82A}">
                    <a16:rowId xmlns:a16="http://schemas.microsoft.com/office/drawing/2014/main" val="4079069678"/>
                  </a:ext>
                </a:extLst>
              </a:tr>
              <a:tr h="372318">
                <a:tc>
                  <a:txBody>
                    <a:bodyPr/>
                    <a:lstStyle/>
                    <a:p>
                      <a:r>
                        <a:rPr lang="en-US" altLang="zh-TW" sz="1400" dirty="0" smtClean="0"/>
                        <a:t>SED-&gt;MEI</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Meiofauna</a:t>
                      </a:r>
                      <a:r>
                        <a:rPr lang="en-US" altLang="zh-TW" sz="1400" baseline="0" dirty="0" smtClean="0"/>
                        <a:t> feed on detritus OC</a:t>
                      </a:r>
                      <a:endParaRPr lang="zh-TW" altLang="en-US" sz="1400" dirty="0" smtClean="0">
                        <a:latin typeface="+mn-lt"/>
                      </a:endParaRPr>
                    </a:p>
                  </a:txBody>
                  <a:tcPr marL="80532" marR="80532" marT="40266" marB="40266"/>
                </a:tc>
                <a:extLst>
                  <a:ext uri="{0D108BD9-81ED-4DB2-BD59-A6C34878D82A}">
                    <a16:rowId xmlns:a16="http://schemas.microsoft.com/office/drawing/2014/main" val="2926865966"/>
                  </a:ext>
                </a:extLst>
              </a:tr>
              <a:tr h="372318">
                <a:tc>
                  <a:txBody>
                    <a:bodyPr/>
                    <a:lstStyle/>
                    <a:p>
                      <a:r>
                        <a:rPr lang="en-US" altLang="zh-TW" sz="1400" dirty="0" smtClean="0"/>
                        <a:t>MEI-&gt;SED</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err="1" smtClean="0"/>
                        <a:t>Meiofauna</a:t>
                      </a:r>
                      <a:r>
                        <a:rPr lang="en-US" altLang="zh-TW" sz="1400" baseline="0" dirty="0" smtClean="0"/>
                        <a:t> feces deposit on sediment</a:t>
                      </a:r>
                      <a:endParaRPr lang="zh-TW" altLang="en-US" sz="1400" dirty="0" smtClean="0">
                        <a:latin typeface="+mn-lt"/>
                      </a:endParaRPr>
                    </a:p>
                  </a:txBody>
                  <a:tcPr marL="80532" marR="80532" marT="40266" marB="40266"/>
                </a:tc>
                <a:extLst>
                  <a:ext uri="{0D108BD9-81ED-4DB2-BD59-A6C34878D82A}">
                    <a16:rowId xmlns:a16="http://schemas.microsoft.com/office/drawing/2014/main" val="478006076"/>
                  </a:ext>
                </a:extLst>
              </a:tr>
              <a:tr h="372318">
                <a:tc>
                  <a:txBody>
                    <a:bodyPr/>
                    <a:lstStyle/>
                    <a:p>
                      <a:r>
                        <a:rPr lang="en-US" altLang="zh-TW" sz="1400" dirty="0" smtClean="0"/>
                        <a:t>SED-&gt;MAC</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Macrofauna</a:t>
                      </a:r>
                      <a:r>
                        <a:rPr lang="en-US" altLang="zh-TW" sz="1400" baseline="0" dirty="0" smtClean="0"/>
                        <a:t> feed on detritus OC</a:t>
                      </a:r>
                      <a:endParaRPr lang="zh-TW" altLang="en-US" sz="1400" dirty="0" smtClean="0">
                        <a:latin typeface="+mn-lt"/>
                      </a:endParaRPr>
                    </a:p>
                  </a:txBody>
                  <a:tcPr marL="80532" marR="80532" marT="40266" marB="40266"/>
                </a:tc>
                <a:extLst>
                  <a:ext uri="{0D108BD9-81ED-4DB2-BD59-A6C34878D82A}">
                    <a16:rowId xmlns:a16="http://schemas.microsoft.com/office/drawing/2014/main" val="3011315748"/>
                  </a:ext>
                </a:extLst>
              </a:tr>
              <a:tr h="372318">
                <a:tc>
                  <a:txBody>
                    <a:bodyPr/>
                    <a:lstStyle/>
                    <a:p>
                      <a:r>
                        <a:rPr lang="en-US" altLang="zh-TW" sz="1400" dirty="0" smtClean="0"/>
                        <a:t>MAC-&gt;SED</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err="1" smtClean="0"/>
                        <a:t>Macrofauna</a:t>
                      </a:r>
                      <a:r>
                        <a:rPr lang="en-US" altLang="zh-TW" sz="1400" baseline="0" dirty="0" smtClean="0"/>
                        <a:t> feces deposit on sediment</a:t>
                      </a:r>
                      <a:endParaRPr lang="zh-TW" altLang="en-US" sz="1400" dirty="0" smtClean="0">
                        <a:latin typeface="+mn-lt"/>
                      </a:endParaRPr>
                    </a:p>
                  </a:txBody>
                  <a:tcPr marL="80532" marR="80532" marT="40266" marB="40266"/>
                </a:tc>
                <a:extLst>
                  <a:ext uri="{0D108BD9-81ED-4DB2-BD59-A6C34878D82A}">
                    <a16:rowId xmlns:a16="http://schemas.microsoft.com/office/drawing/2014/main" val="1242351842"/>
                  </a:ext>
                </a:extLst>
              </a:tr>
              <a:tr h="372318">
                <a:tc>
                  <a:txBody>
                    <a:bodyPr/>
                    <a:lstStyle/>
                    <a:p>
                      <a:r>
                        <a:rPr lang="en-US" altLang="zh-TW" sz="1400" dirty="0" smtClean="0"/>
                        <a:t>BAC-&gt;MEI</a:t>
                      </a:r>
                      <a:endParaRPr lang="zh-TW" altLang="en-US" sz="1400" dirty="0">
                        <a:latin typeface="+mn-lt"/>
                      </a:endParaRPr>
                    </a:p>
                  </a:txBody>
                  <a:tcPr marL="80532" marR="80532" marT="40266" marB="40266"/>
                </a:tc>
                <a:tc>
                  <a:txBody>
                    <a:bodyPr/>
                    <a:lstStyle/>
                    <a:p>
                      <a:r>
                        <a:rPr lang="en-US" altLang="zh-TW" sz="1400" dirty="0" err="1" smtClean="0"/>
                        <a:t>Meiofauna</a:t>
                      </a:r>
                      <a:r>
                        <a:rPr lang="en-US" altLang="zh-TW" sz="1400" dirty="0" smtClean="0"/>
                        <a:t> feed</a:t>
                      </a:r>
                      <a:r>
                        <a:rPr lang="en-US" altLang="zh-TW" sz="1400" baseline="0" dirty="0" smtClean="0"/>
                        <a:t> on bacteria</a:t>
                      </a:r>
                      <a:endParaRPr lang="zh-TW" altLang="en-US" sz="1400" dirty="0">
                        <a:latin typeface="+mn-lt"/>
                      </a:endParaRPr>
                    </a:p>
                  </a:txBody>
                  <a:tcPr marL="80532" marR="80532" marT="40266" marB="40266"/>
                </a:tc>
                <a:extLst>
                  <a:ext uri="{0D108BD9-81ED-4DB2-BD59-A6C34878D82A}">
                    <a16:rowId xmlns:a16="http://schemas.microsoft.com/office/drawing/2014/main" val="3886726899"/>
                  </a:ext>
                </a:extLst>
              </a:tr>
              <a:tr h="372318">
                <a:tc>
                  <a:txBody>
                    <a:bodyPr/>
                    <a:lstStyle/>
                    <a:p>
                      <a:r>
                        <a:rPr lang="en-US" altLang="zh-TW" sz="1400" dirty="0" smtClean="0"/>
                        <a:t>BAC-&gt;MAC</a:t>
                      </a:r>
                      <a:endParaRPr lang="zh-TW" altLang="en-US" sz="1400" dirty="0">
                        <a:latin typeface="+mn-lt"/>
                      </a:endParaRPr>
                    </a:p>
                  </a:txBody>
                  <a:tcPr marL="80532" marR="80532" marT="40266" marB="40266"/>
                </a:tc>
                <a:tc>
                  <a:txBody>
                    <a:bodyPr/>
                    <a:lstStyle/>
                    <a:p>
                      <a:r>
                        <a:rPr lang="en-US" altLang="zh-TW" sz="1400" dirty="0" err="1" smtClean="0"/>
                        <a:t>Macrofauna</a:t>
                      </a:r>
                      <a:r>
                        <a:rPr lang="en-US" altLang="zh-TW" sz="1400" baseline="0" dirty="0" smtClean="0"/>
                        <a:t> feed on bacteria</a:t>
                      </a:r>
                      <a:endParaRPr lang="zh-TW" altLang="en-US" sz="1400" dirty="0">
                        <a:latin typeface="+mn-lt"/>
                      </a:endParaRPr>
                    </a:p>
                  </a:txBody>
                  <a:tcPr marL="80532" marR="80532" marT="40266" marB="40266"/>
                </a:tc>
                <a:extLst>
                  <a:ext uri="{0D108BD9-81ED-4DB2-BD59-A6C34878D82A}">
                    <a16:rowId xmlns:a16="http://schemas.microsoft.com/office/drawing/2014/main" val="1509275914"/>
                  </a:ext>
                </a:extLst>
              </a:tr>
              <a:tr h="372318">
                <a:tc>
                  <a:txBody>
                    <a:bodyPr/>
                    <a:lstStyle/>
                    <a:p>
                      <a:r>
                        <a:rPr lang="en-US" altLang="zh-TW" sz="1400" dirty="0" smtClean="0"/>
                        <a:t>MEI-&gt;MAC</a:t>
                      </a:r>
                      <a:endParaRPr lang="zh-TW" altLang="en-US" sz="1400" dirty="0">
                        <a:latin typeface="+mn-lt"/>
                      </a:endParaRPr>
                    </a:p>
                  </a:txBody>
                  <a:tcPr marL="80532" marR="80532" marT="40266" marB="40266"/>
                </a:tc>
                <a:tc>
                  <a:txBody>
                    <a:bodyPr/>
                    <a:lstStyle/>
                    <a:p>
                      <a:r>
                        <a:rPr lang="en-US" altLang="zh-TW" sz="1400" dirty="0" err="1" smtClean="0"/>
                        <a:t>Macrofauna</a:t>
                      </a:r>
                      <a:r>
                        <a:rPr lang="en-US" altLang="zh-TW" sz="1400" dirty="0" smtClean="0"/>
                        <a:t> feed on</a:t>
                      </a:r>
                      <a:r>
                        <a:rPr lang="en-US" altLang="zh-TW" sz="1400" baseline="0" dirty="0" smtClean="0"/>
                        <a:t> </a:t>
                      </a:r>
                      <a:r>
                        <a:rPr lang="en-US" altLang="zh-TW" sz="1400" baseline="0" dirty="0" err="1" smtClean="0"/>
                        <a:t>meiofauna</a:t>
                      </a:r>
                      <a:endParaRPr lang="zh-TW" altLang="en-US" sz="1400" dirty="0">
                        <a:latin typeface="+mn-lt"/>
                      </a:endParaRPr>
                    </a:p>
                  </a:txBody>
                  <a:tcPr marL="80532" marR="80532" marT="40266" marB="40266"/>
                </a:tc>
                <a:extLst>
                  <a:ext uri="{0D108BD9-81ED-4DB2-BD59-A6C34878D82A}">
                    <a16:rowId xmlns:a16="http://schemas.microsoft.com/office/drawing/2014/main" val="424432162"/>
                  </a:ext>
                </a:extLst>
              </a:tr>
              <a:tr h="372318">
                <a:tc>
                  <a:txBody>
                    <a:bodyPr/>
                    <a:lstStyle/>
                    <a:p>
                      <a:r>
                        <a:rPr lang="en-US" altLang="zh-TW" sz="1400" dirty="0" smtClean="0"/>
                        <a:t>MEI-&gt;EXP_B</a:t>
                      </a:r>
                      <a:endParaRPr lang="zh-TW" altLang="en-US" sz="1400" dirty="0">
                        <a:latin typeface="+mn-lt"/>
                      </a:endParaRPr>
                    </a:p>
                  </a:txBody>
                  <a:tcPr marL="80532" marR="80532" marT="40266" marB="40266"/>
                </a:tc>
                <a:tc>
                  <a:txBody>
                    <a:bodyPr/>
                    <a:lstStyle/>
                    <a:p>
                      <a:r>
                        <a:rPr lang="en-US" altLang="zh-TW" sz="1400" baseline="0" dirty="0" err="1" smtClean="0"/>
                        <a:t>Meiofauna</a:t>
                      </a:r>
                      <a:r>
                        <a:rPr lang="en-US" altLang="zh-TW" sz="1400" baseline="0" dirty="0" smtClean="0"/>
                        <a:t> predated by other </a:t>
                      </a:r>
                      <a:r>
                        <a:rPr lang="en-US" altLang="zh-TW" sz="1400" dirty="0" err="1" smtClean="0"/>
                        <a:t>benthopelagic</a:t>
                      </a:r>
                      <a:r>
                        <a:rPr lang="en-US" altLang="zh-TW" sz="1400" dirty="0" smtClean="0"/>
                        <a:t>/pelagic predators </a:t>
                      </a:r>
                      <a:endParaRPr lang="zh-TW" altLang="en-US" sz="1400" dirty="0">
                        <a:latin typeface="+mn-lt"/>
                      </a:endParaRPr>
                    </a:p>
                  </a:txBody>
                  <a:tcPr marL="80532" marR="80532" marT="40266" marB="40266"/>
                </a:tc>
                <a:extLst>
                  <a:ext uri="{0D108BD9-81ED-4DB2-BD59-A6C34878D82A}">
                    <a16:rowId xmlns:a16="http://schemas.microsoft.com/office/drawing/2014/main" val="756354211"/>
                  </a:ext>
                </a:extLst>
              </a:tr>
              <a:tr h="3723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MAC-&gt;EXP_B</a:t>
                      </a:r>
                      <a:endParaRPr lang="zh-TW" altLang="en-US" sz="1400" dirty="0" smtClean="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Macrofauna</a:t>
                      </a:r>
                      <a:r>
                        <a:rPr lang="en-US" altLang="zh-TW" sz="1400" dirty="0" smtClean="0"/>
                        <a:t> </a:t>
                      </a:r>
                      <a:r>
                        <a:rPr lang="en-US" altLang="zh-TW" sz="1400" baseline="0" dirty="0" smtClean="0"/>
                        <a:t>predated by other </a:t>
                      </a:r>
                      <a:r>
                        <a:rPr lang="en-US" altLang="zh-TW" sz="1400" dirty="0" err="1" smtClean="0"/>
                        <a:t>benthopelagic</a:t>
                      </a:r>
                      <a:r>
                        <a:rPr lang="en-US" altLang="zh-TW" sz="1400" dirty="0" smtClean="0"/>
                        <a:t>/pelagic predators </a:t>
                      </a:r>
                      <a:endParaRPr lang="zh-TW" altLang="en-US" sz="1400" dirty="0" smtClean="0">
                        <a:latin typeface="+mn-lt"/>
                      </a:endParaRPr>
                    </a:p>
                  </a:txBody>
                  <a:tcPr marL="80532" marR="80532" marT="40266" marB="40266"/>
                </a:tc>
                <a:extLst>
                  <a:ext uri="{0D108BD9-81ED-4DB2-BD59-A6C34878D82A}">
                    <a16:rowId xmlns:a16="http://schemas.microsoft.com/office/drawing/2014/main" val="570368666"/>
                  </a:ext>
                </a:extLst>
              </a:tr>
              <a:tr h="372318">
                <a:tc>
                  <a:txBody>
                    <a:bodyPr/>
                    <a:lstStyle/>
                    <a:p>
                      <a:r>
                        <a:rPr lang="en-US" altLang="zh-TW" sz="1400" dirty="0" smtClean="0"/>
                        <a:t>BAC-&gt;DIC</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Bacteria respiration</a:t>
                      </a:r>
                      <a:endParaRPr lang="zh-TW" altLang="en-US" sz="1400" dirty="0" smtClean="0">
                        <a:latin typeface="+mn-lt"/>
                      </a:endParaRPr>
                    </a:p>
                  </a:txBody>
                  <a:tcPr marL="80532" marR="80532" marT="40266" marB="40266"/>
                </a:tc>
                <a:extLst>
                  <a:ext uri="{0D108BD9-81ED-4DB2-BD59-A6C34878D82A}">
                    <a16:rowId xmlns:a16="http://schemas.microsoft.com/office/drawing/2014/main" val="1135518816"/>
                  </a:ext>
                </a:extLst>
              </a:tr>
              <a:tr h="372318">
                <a:tc>
                  <a:txBody>
                    <a:bodyPr/>
                    <a:lstStyle/>
                    <a:p>
                      <a:r>
                        <a:rPr lang="en-US" altLang="zh-TW" sz="1400" dirty="0" smtClean="0"/>
                        <a:t>MEI-&gt;DIC</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aseline="0" dirty="0" err="1" smtClean="0"/>
                        <a:t>Meiofauna</a:t>
                      </a:r>
                      <a:r>
                        <a:rPr lang="en-US" altLang="zh-TW" sz="1400" baseline="0" dirty="0" smtClean="0"/>
                        <a:t> </a:t>
                      </a:r>
                      <a:r>
                        <a:rPr lang="en-US" altLang="zh-TW" sz="1400" dirty="0" smtClean="0"/>
                        <a:t>respiration</a:t>
                      </a:r>
                      <a:endParaRPr lang="zh-TW" altLang="en-US" sz="1400" dirty="0" smtClean="0">
                        <a:latin typeface="+mn-lt"/>
                      </a:endParaRPr>
                    </a:p>
                  </a:txBody>
                  <a:tcPr marL="80532" marR="80532" marT="40266" marB="40266"/>
                </a:tc>
                <a:extLst>
                  <a:ext uri="{0D108BD9-81ED-4DB2-BD59-A6C34878D82A}">
                    <a16:rowId xmlns:a16="http://schemas.microsoft.com/office/drawing/2014/main" val="3951586236"/>
                  </a:ext>
                </a:extLst>
              </a:tr>
              <a:tr h="372318">
                <a:tc>
                  <a:txBody>
                    <a:bodyPr/>
                    <a:lstStyle/>
                    <a:p>
                      <a:r>
                        <a:rPr lang="en-US" altLang="zh-TW" sz="1400" dirty="0" smtClean="0"/>
                        <a:t>MAC-&gt;DIC</a:t>
                      </a:r>
                      <a:endParaRPr lang="zh-TW" altLang="en-US" sz="1400" dirty="0">
                        <a:latin typeface="+mn-lt"/>
                      </a:endParaRPr>
                    </a:p>
                  </a:txBody>
                  <a:tcPr marL="80532" marR="80532" marT="40266" marB="4026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Macrofauna</a:t>
                      </a:r>
                      <a:r>
                        <a:rPr lang="zh-TW" altLang="en-US" sz="1400" dirty="0" smtClean="0"/>
                        <a:t> </a:t>
                      </a:r>
                      <a:r>
                        <a:rPr lang="en-US" altLang="zh-TW" sz="1400" dirty="0" smtClean="0"/>
                        <a:t>respiration</a:t>
                      </a:r>
                      <a:endParaRPr lang="zh-TW" altLang="en-US" sz="1400" dirty="0" smtClean="0">
                        <a:latin typeface="+mn-lt"/>
                      </a:endParaRPr>
                    </a:p>
                  </a:txBody>
                  <a:tcPr marL="80532" marR="80532" marT="40266" marB="40266"/>
                </a:tc>
                <a:extLst>
                  <a:ext uri="{0D108BD9-81ED-4DB2-BD59-A6C34878D82A}">
                    <a16:rowId xmlns:a16="http://schemas.microsoft.com/office/drawing/2014/main" val="2429297240"/>
                  </a:ext>
                </a:extLst>
              </a:tr>
            </a:tbl>
          </a:graphicData>
        </a:graphic>
      </p:graphicFrame>
      <p:grpSp>
        <p:nvGrpSpPr>
          <p:cNvPr id="16" name="群組 15"/>
          <p:cNvGrpSpPr/>
          <p:nvPr/>
        </p:nvGrpSpPr>
        <p:grpSpPr>
          <a:xfrm>
            <a:off x="217819" y="1200019"/>
            <a:ext cx="2347827" cy="5053058"/>
            <a:chOff x="217819" y="1200019"/>
            <a:chExt cx="2347827" cy="5053058"/>
          </a:xfrm>
        </p:grpSpPr>
        <p:sp>
          <p:nvSpPr>
            <p:cNvPr id="3" name="矩形 2"/>
            <p:cNvSpPr/>
            <p:nvPr/>
          </p:nvSpPr>
          <p:spPr>
            <a:xfrm>
              <a:off x="461639" y="1200019"/>
              <a:ext cx="674703" cy="362451"/>
            </a:xfrm>
            <a:prstGeom prst="rect">
              <a:avLst/>
            </a:prstGeom>
            <a:solidFill>
              <a:srgbClr val="B0C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461639" y="1690894"/>
              <a:ext cx="674703" cy="439748"/>
            </a:xfrm>
            <a:prstGeom prst="ellipse">
              <a:avLst/>
            </a:prstGeom>
            <a:solidFill>
              <a:srgbClr val="FF7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26131" y="1223916"/>
              <a:ext cx="745717" cy="338554"/>
            </a:xfrm>
            <a:prstGeom prst="rect">
              <a:avLst/>
            </a:prstGeom>
          </p:spPr>
          <p:txBody>
            <a:bodyPr wrap="none">
              <a:spAutoFit/>
            </a:bodyPr>
            <a:lstStyle/>
            <a:p>
              <a:r>
                <a:rPr lang="en-US" altLang="zh-TW" sz="1600" dirty="0">
                  <a:ea typeface="標楷體" panose="03000509000000000000" pitchFamily="65" charset="-120"/>
                </a:rPr>
                <a:t>abiotic</a:t>
              </a:r>
              <a:endParaRPr lang="zh-TW" altLang="en-US" sz="1600" dirty="0"/>
            </a:p>
          </p:txBody>
        </p:sp>
        <p:sp>
          <p:nvSpPr>
            <p:cNvPr id="10" name="矩形 9"/>
            <p:cNvSpPr/>
            <p:nvPr/>
          </p:nvSpPr>
          <p:spPr>
            <a:xfrm>
              <a:off x="474220" y="1730915"/>
              <a:ext cx="649537" cy="338554"/>
            </a:xfrm>
            <a:prstGeom prst="rect">
              <a:avLst/>
            </a:prstGeom>
          </p:spPr>
          <p:txBody>
            <a:bodyPr wrap="none">
              <a:spAutoFit/>
            </a:bodyPr>
            <a:lstStyle/>
            <a:p>
              <a:r>
                <a:rPr lang="en-US" altLang="zh-TW" sz="1600" dirty="0" smtClean="0">
                  <a:ea typeface="標楷體" panose="03000509000000000000" pitchFamily="65" charset="-120"/>
                </a:rPr>
                <a:t>biotic</a:t>
              </a:r>
              <a:endParaRPr lang="zh-TW" altLang="en-US" sz="1600" dirty="0"/>
            </a:p>
          </p:txBody>
        </p:sp>
        <p:cxnSp>
          <p:nvCxnSpPr>
            <p:cNvPr id="11" name="直線單箭頭接點 10"/>
            <p:cNvCxnSpPr/>
            <p:nvPr/>
          </p:nvCxnSpPr>
          <p:spPr>
            <a:xfrm flipV="1">
              <a:off x="342108" y="4852759"/>
              <a:ext cx="675901" cy="4494"/>
            </a:xfrm>
            <a:prstGeom prst="straightConnector1">
              <a:avLst/>
            </a:prstGeom>
            <a:solidFill>
              <a:schemeClr val="tx1"/>
            </a:solidFill>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342107" y="5585114"/>
              <a:ext cx="675901" cy="4494"/>
            </a:xfrm>
            <a:prstGeom prst="straightConnector1">
              <a:avLst/>
            </a:prstGeom>
            <a:solidFill>
              <a:schemeClr val="tx1"/>
            </a:solidFill>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342107" y="5863169"/>
              <a:ext cx="675901" cy="4494"/>
            </a:xfrm>
            <a:prstGeom prst="straightConnector1">
              <a:avLst/>
            </a:prstGeom>
            <a:solidFill>
              <a:schemeClr val="tx1"/>
            </a:solidFill>
            <a:ln w="76200">
              <a:solidFill>
                <a:srgbClr val="FF786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17820" y="4909366"/>
              <a:ext cx="1324080" cy="338554"/>
            </a:xfrm>
            <a:prstGeom prst="rect">
              <a:avLst/>
            </a:prstGeom>
          </p:spPr>
          <p:txBody>
            <a:bodyPr wrap="none">
              <a:spAutoFit/>
            </a:bodyPr>
            <a:lstStyle/>
            <a:p>
              <a:r>
                <a:rPr lang="en-US" altLang="zh-TW" sz="1600" dirty="0"/>
                <a:t>Internal flows</a:t>
              </a:r>
            </a:p>
          </p:txBody>
        </p:sp>
        <p:sp>
          <p:nvSpPr>
            <p:cNvPr id="15" name="矩形 14"/>
            <p:cNvSpPr/>
            <p:nvPr/>
          </p:nvSpPr>
          <p:spPr>
            <a:xfrm>
              <a:off x="217819" y="5914523"/>
              <a:ext cx="2347827" cy="338554"/>
            </a:xfrm>
            <a:prstGeom prst="rect">
              <a:avLst/>
            </a:prstGeom>
          </p:spPr>
          <p:txBody>
            <a:bodyPr wrap="square">
              <a:spAutoFit/>
            </a:bodyPr>
            <a:lstStyle/>
            <a:p>
              <a:r>
                <a:rPr lang="en-US" altLang="zh-TW" sz="1600" dirty="0" smtClean="0"/>
                <a:t>Exchange </a:t>
              </a:r>
              <a:r>
                <a:rPr lang="en-US" altLang="zh-TW" sz="1600" dirty="0"/>
                <a:t>with external</a:t>
              </a:r>
              <a:endParaRPr lang="zh-TW" altLang="en-US" sz="1600" dirty="0"/>
            </a:p>
          </p:txBody>
        </p:sp>
      </p:grpSp>
    </p:spTree>
    <p:extLst>
      <p:ext uri="{BB962C8B-B14F-4D97-AF65-F5344CB8AC3E}">
        <p14:creationId xmlns:p14="http://schemas.microsoft.com/office/powerpoint/2010/main" val="66407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1973273035"/>
              </p:ext>
            </p:extLst>
          </p:nvPr>
        </p:nvGraphicFramePr>
        <p:xfrm>
          <a:off x="672094" y="677147"/>
          <a:ext cx="4581553" cy="2311080"/>
        </p:xfrm>
        <a:graphic>
          <a:graphicData uri="http://schemas.openxmlformats.org/drawingml/2006/table">
            <a:tbl>
              <a:tblPr firstRow="1" bandRow="1">
                <a:tableStyleId>{073A0DAA-6AF3-43AB-8588-CEC1D06C72B9}</a:tableStyleId>
              </a:tblPr>
              <a:tblGrid>
                <a:gridCol w="2321600">
                  <a:extLst>
                    <a:ext uri="{9D8B030D-6E8A-4147-A177-3AD203B41FA5}">
                      <a16:colId xmlns:a16="http://schemas.microsoft.com/office/drawing/2014/main" val="2956442999"/>
                    </a:ext>
                  </a:extLst>
                </a:gridCol>
                <a:gridCol w="2259953">
                  <a:extLst>
                    <a:ext uri="{9D8B030D-6E8A-4147-A177-3AD203B41FA5}">
                      <a16:colId xmlns:a16="http://schemas.microsoft.com/office/drawing/2014/main" val="3816270655"/>
                    </a:ext>
                  </a:extLst>
                </a:gridCol>
              </a:tblGrid>
              <a:tr h="694744">
                <a:tc>
                  <a:txBody>
                    <a:bodyPr/>
                    <a:lstStyle/>
                    <a:p>
                      <a:pPr algn="l"/>
                      <a:r>
                        <a:rPr lang="en-US" altLang="zh-TW" sz="2000" dirty="0" smtClean="0"/>
                        <a:t>Compartment</a:t>
                      </a:r>
                      <a:endParaRPr lang="zh-TW" altLang="en-US" sz="2000" dirty="0"/>
                    </a:p>
                  </a:txBody>
                  <a:tcPr anchor="ctr"/>
                </a:tc>
                <a:tc>
                  <a:txBody>
                    <a:bodyPr/>
                    <a:lstStyle/>
                    <a:p>
                      <a:pPr algn="ctr"/>
                      <a:r>
                        <a:rPr lang="en-US" altLang="zh-TW" sz="2000" dirty="0" smtClean="0"/>
                        <a:t>Standing</a:t>
                      </a:r>
                      <a:r>
                        <a:rPr lang="en-US" altLang="zh-TW" sz="2000" baseline="0" dirty="0" smtClean="0"/>
                        <a:t> stock (</a:t>
                      </a:r>
                      <a:r>
                        <a:rPr lang="en-US" altLang="zh-TW" sz="2000" dirty="0" err="1" smtClean="0"/>
                        <a:t>mgC</a:t>
                      </a:r>
                      <a:r>
                        <a:rPr lang="en-US" altLang="zh-TW" sz="2000" dirty="0" smtClean="0"/>
                        <a:t> m</a:t>
                      </a:r>
                      <a:r>
                        <a:rPr lang="en-US" altLang="zh-TW" sz="2000" baseline="30000" dirty="0" smtClean="0"/>
                        <a:t>-2</a:t>
                      </a:r>
                      <a:r>
                        <a:rPr lang="en-US" altLang="zh-TW" sz="2000" dirty="0" smtClean="0"/>
                        <a:t>)</a:t>
                      </a:r>
                      <a:endParaRPr lang="zh-TW" altLang="en-US" sz="2000" dirty="0"/>
                    </a:p>
                  </a:txBody>
                  <a:tcPr anchor="ctr"/>
                </a:tc>
                <a:extLst>
                  <a:ext uri="{0D108BD9-81ED-4DB2-BD59-A6C34878D82A}">
                    <a16:rowId xmlns:a16="http://schemas.microsoft.com/office/drawing/2014/main" val="2853836970"/>
                  </a:ext>
                </a:extLst>
              </a:tr>
              <a:tr h="402510">
                <a:tc>
                  <a:txBody>
                    <a:bodyPr/>
                    <a:lstStyle/>
                    <a:p>
                      <a:pPr algn="l"/>
                      <a:r>
                        <a:rPr lang="en-US" altLang="zh-TW" sz="2000" dirty="0" smtClean="0"/>
                        <a:t>Detritus</a:t>
                      </a:r>
                      <a:endParaRPr lang="zh-TW" altLang="en-US" sz="2000" dirty="0"/>
                    </a:p>
                  </a:txBody>
                  <a:tcPr anchor="ctr"/>
                </a:tc>
                <a:tc>
                  <a:txBody>
                    <a:bodyPr/>
                    <a:lstStyle/>
                    <a:p>
                      <a:pPr algn="ctr"/>
                      <a:r>
                        <a:rPr lang="en-US" altLang="zh-TW" sz="2000" dirty="0" smtClean="0"/>
                        <a:t>2504.94</a:t>
                      </a:r>
                      <a:endParaRPr lang="zh-TW" altLang="en-US" sz="2000" dirty="0"/>
                    </a:p>
                  </a:txBody>
                  <a:tcPr anchor="ctr"/>
                </a:tc>
                <a:extLst>
                  <a:ext uri="{0D108BD9-81ED-4DB2-BD59-A6C34878D82A}">
                    <a16:rowId xmlns:a16="http://schemas.microsoft.com/office/drawing/2014/main" val="2456497944"/>
                  </a:ext>
                </a:extLst>
              </a:tr>
              <a:tr h="402510">
                <a:tc>
                  <a:txBody>
                    <a:bodyPr/>
                    <a:lstStyle/>
                    <a:p>
                      <a:pPr algn="l"/>
                      <a:r>
                        <a:rPr lang="en-US" altLang="zh-TW" sz="2000" dirty="0" smtClean="0"/>
                        <a:t>Bacteria</a:t>
                      </a:r>
                      <a:endParaRPr lang="zh-TW" altLang="en-US" sz="2000" dirty="0"/>
                    </a:p>
                  </a:txBody>
                  <a:tcPr anchor="ctr"/>
                </a:tc>
                <a:tc>
                  <a:txBody>
                    <a:bodyPr/>
                    <a:lstStyle/>
                    <a:p>
                      <a:pPr algn="ctr"/>
                      <a:r>
                        <a:rPr lang="en-US" altLang="zh-TW" sz="2000" dirty="0" smtClean="0"/>
                        <a:t>4.62</a:t>
                      </a:r>
                      <a:endParaRPr lang="zh-TW" altLang="en-US" sz="2000" dirty="0"/>
                    </a:p>
                  </a:txBody>
                  <a:tcPr anchor="ctr"/>
                </a:tc>
                <a:extLst>
                  <a:ext uri="{0D108BD9-81ED-4DB2-BD59-A6C34878D82A}">
                    <a16:rowId xmlns:a16="http://schemas.microsoft.com/office/drawing/2014/main" val="2306985949"/>
                  </a:ext>
                </a:extLst>
              </a:tr>
              <a:tr h="402510">
                <a:tc>
                  <a:txBody>
                    <a:bodyPr/>
                    <a:lstStyle/>
                    <a:p>
                      <a:pPr algn="l"/>
                      <a:r>
                        <a:rPr lang="en-US" altLang="zh-TW" sz="2000" dirty="0" err="1" smtClean="0"/>
                        <a:t>Meiofauna</a:t>
                      </a:r>
                      <a:endParaRPr lang="zh-TW" alt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t>0.69</a:t>
                      </a:r>
                      <a:endParaRPr lang="zh-TW" altLang="en-US" sz="2000" dirty="0" smtClean="0"/>
                    </a:p>
                  </a:txBody>
                  <a:tcPr anchor="ctr"/>
                </a:tc>
                <a:extLst>
                  <a:ext uri="{0D108BD9-81ED-4DB2-BD59-A6C34878D82A}">
                    <a16:rowId xmlns:a16="http://schemas.microsoft.com/office/drawing/2014/main" val="3741266617"/>
                  </a:ext>
                </a:extLst>
              </a:tr>
              <a:tr h="402510">
                <a:tc>
                  <a:txBody>
                    <a:bodyPr/>
                    <a:lstStyle/>
                    <a:p>
                      <a:pPr algn="l"/>
                      <a:r>
                        <a:rPr lang="en-US" altLang="zh-TW" sz="2000" dirty="0" err="1" smtClean="0"/>
                        <a:t>Macrofauna</a:t>
                      </a:r>
                      <a:endParaRPr lang="zh-TW" altLang="en-US" sz="2000" dirty="0"/>
                    </a:p>
                  </a:txBody>
                  <a:tcPr anchor="ctr"/>
                </a:tc>
                <a:tc>
                  <a:txBody>
                    <a:bodyPr/>
                    <a:lstStyle/>
                    <a:p>
                      <a:pPr algn="ctr"/>
                      <a:r>
                        <a:rPr lang="en-US" altLang="zh-TW" sz="2000" dirty="0" smtClean="0"/>
                        <a:t>3.65</a:t>
                      </a:r>
                      <a:endParaRPr lang="zh-TW" altLang="en-US" sz="2000" dirty="0"/>
                    </a:p>
                  </a:txBody>
                  <a:tcPr anchor="ctr"/>
                </a:tc>
                <a:extLst>
                  <a:ext uri="{0D108BD9-81ED-4DB2-BD59-A6C34878D82A}">
                    <a16:rowId xmlns:a16="http://schemas.microsoft.com/office/drawing/2014/main" val="1523799684"/>
                  </a:ext>
                </a:extLst>
              </a:tr>
            </a:tbl>
          </a:graphicData>
        </a:graphic>
      </p:graphicFrame>
      <p:sp>
        <p:nvSpPr>
          <p:cNvPr id="33" name="文字方塊 32"/>
          <p:cNvSpPr txBox="1"/>
          <p:nvPr/>
        </p:nvSpPr>
        <p:spPr>
          <a:xfrm>
            <a:off x="672094" y="3357346"/>
            <a:ext cx="5595195" cy="1200329"/>
          </a:xfrm>
          <a:prstGeom prst="rect">
            <a:avLst/>
          </a:prstGeom>
          <a:noFill/>
        </p:spPr>
        <p:txBody>
          <a:bodyPr wrap="square" rtlCol="0">
            <a:spAutoFit/>
          </a:bodyPr>
          <a:lstStyle/>
          <a:p>
            <a:r>
              <a:rPr lang="en-US" altLang="zh-TW" sz="2400" dirty="0" smtClean="0"/>
              <a:t>Problem 1</a:t>
            </a:r>
          </a:p>
          <a:p>
            <a:pPr marL="285750" indent="-285750">
              <a:buFont typeface="Arial" panose="020B0604020202020204" pitchFamily="34" charset="0"/>
              <a:buChar char="•"/>
            </a:pPr>
            <a:r>
              <a:rPr lang="en-US" altLang="zh-TW" sz="2400" dirty="0" smtClean="0"/>
              <a:t>Sampling season</a:t>
            </a:r>
          </a:p>
          <a:p>
            <a:pPr marL="285750" indent="-285750">
              <a:buFont typeface="Arial" panose="020B0604020202020204" pitchFamily="34" charset="0"/>
              <a:buChar char="•"/>
            </a:pPr>
            <a:endParaRPr lang="en-US" altLang="zh-TW"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1075526728"/>
              </p:ext>
            </p:extLst>
          </p:nvPr>
        </p:nvGraphicFramePr>
        <p:xfrm>
          <a:off x="228601" y="4329198"/>
          <a:ext cx="11794068" cy="2225040"/>
        </p:xfrm>
        <a:graphic>
          <a:graphicData uri="http://schemas.openxmlformats.org/drawingml/2006/table">
            <a:tbl>
              <a:tblPr firstRow="1" bandRow="1">
                <a:tableStyleId>{C083E6E3-FA7D-4D7B-A595-EF9225AFEA82}</a:tableStyleId>
              </a:tblPr>
              <a:tblGrid>
                <a:gridCol w="1310452">
                  <a:extLst>
                    <a:ext uri="{9D8B030D-6E8A-4147-A177-3AD203B41FA5}">
                      <a16:colId xmlns:a16="http://schemas.microsoft.com/office/drawing/2014/main" val="1838242143"/>
                    </a:ext>
                  </a:extLst>
                </a:gridCol>
                <a:gridCol w="1310452">
                  <a:extLst>
                    <a:ext uri="{9D8B030D-6E8A-4147-A177-3AD203B41FA5}">
                      <a16:colId xmlns:a16="http://schemas.microsoft.com/office/drawing/2014/main" val="4128456881"/>
                    </a:ext>
                  </a:extLst>
                </a:gridCol>
                <a:gridCol w="1310452">
                  <a:extLst>
                    <a:ext uri="{9D8B030D-6E8A-4147-A177-3AD203B41FA5}">
                      <a16:colId xmlns:a16="http://schemas.microsoft.com/office/drawing/2014/main" val="3573311972"/>
                    </a:ext>
                  </a:extLst>
                </a:gridCol>
                <a:gridCol w="1310452">
                  <a:extLst>
                    <a:ext uri="{9D8B030D-6E8A-4147-A177-3AD203B41FA5}">
                      <a16:colId xmlns:a16="http://schemas.microsoft.com/office/drawing/2014/main" val="3720481788"/>
                    </a:ext>
                  </a:extLst>
                </a:gridCol>
                <a:gridCol w="1310452">
                  <a:extLst>
                    <a:ext uri="{9D8B030D-6E8A-4147-A177-3AD203B41FA5}">
                      <a16:colId xmlns:a16="http://schemas.microsoft.com/office/drawing/2014/main" val="3104488203"/>
                    </a:ext>
                  </a:extLst>
                </a:gridCol>
                <a:gridCol w="1310452">
                  <a:extLst>
                    <a:ext uri="{9D8B030D-6E8A-4147-A177-3AD203B41FA5}">
                      <a16:colId xmlns:a16="http://schemas.microsoft.com/office/drawing/2014/main" val="1515094969"/>
                    </a:ext>
                  </a:extLst>
                </a:gridCol>
                <a:gridCol w="1310452">
                  <a:extLst>
                    <a:ext uri="{9D8B030D-6E8A-4147-A177-3AD203B41FA5}">
                      <a16:colId xmlns:a16="http://schemas.microsoft.com/office/drawing/2014/main" val="3455686137"/>
                    </a:ext>
                  </a:extLst>
                </a:gridCol>
                <a:gridCol w="1310452">
                  <a:extLst>
                    <a:ext uri="{9D8B030D-6E8A-4147-A177-3AD203B41FA5}">
                      <a16:colId xmlns:a16="http://schemas.microsoft.com/office/drawing/2014/main" val="1942758909"/>
                    </a:ext>
                  </a:extLst>
                </a:gridCol>
                <a:gridCol w="1310452">
                  <a:extLst>
                    <a:ext uri="{9D8B030D-6E8A-4147-A177-3AD203B41FA5}">
                      <a16:colId xmlns:a16="http://schemas.microsoft.com/office/drawing/2014/main" val="3012996623"/>
                    </a:ext>
                  </a:extLst>
                </a:gridCol>
              </a:tblGrid>
              <a:tr h="370840">
                <a:tc>
                  <a:txBody>
                    <a:bodyPr/>
                    <a:lstStyle/>
                    <a:p>
                      <a:r>
                        <a:rPr lang="en-US" altLang="zh-TW" dirty="0" smtClean="0"/>
                        <a:t>Cruise</a:t>
                      </a:r>
                      <a:endParaRPr lang="zh-TW" altLang="en-US" dirty="0"/>
                    </a:p>
                  </a:txBody>
                  <a:tcPr/>
                </a:tc>
                <a:tc>
                  <a:txBody>
                    <a:bodyPr/>
                    <a:lstStyle/>
                    <a:p>
                      <a:r>
                        <a:rPr lang="en-US" altLang="zh-TW" dirty="0" smtClean="0"/>
                        <a:t>OR1_1096</a:t>
                      </a:r>
                      <a:endParaRPr lang="zh-TW" altLang="en-US" dirty="0"/>
                    </a:p>
                  </a:txBody>
                  <a:tcPr>
                    <a:solidFill>
                      <a:schemeClr val="accent1">
                        <a:lumMod val="40000"/>
                        <a:lumOff val="60000"/>
                      </a:schemeClr>
                    </a:solidFill>
                  </a:tcPr>
                </a:tc>
                <a:tc>
                  <a:txBody>
                    <a:bodyPr/>
                    <a:lstStyle/>
                    <a:p>
                      <a:r>
                        <a:rPr lang="en-US" altLang="zh-TW" dirty="0" smtClean="0"/>
                        <a:t>OR1_1099</a:t>
                      </a:r>
                      <a:endParaRPr lang="zh-TW" altLang="en-US" dirty="0"/>
                    </a:p>
                  </a:txBody>
                  <a:tcPr>
                    <a:solidFill>
                      <a:schemeClr val="accent4">
                        <a:lumMod val="20000"/>
                        <a:lumOff val="80000"/>
                      </a:schemeClr>
                    </a:solidFill>
                  </a:tcPr>
                </a:tc>
                <a:tc>
                  <a:txBody>
                    <a:bodyPr/>
                    <a:lstStyle/>
                    <a:p>
                      <a:r>
                        <a:rPr lang="en-US" altLang="zh-TW" dirty="0" smtClean="0"/>
                        <a:t>OR1_1102</a:t>
                      </a:r>
                      <a:endParaRPr lang="zh-TW" altLang="en-US" dirty="0"/>
                    </a:p>
                  </a:txBody>
                  <a:tcPr>
                    <a:solidFill>
                      <a:schemeClr val="accent4">
                        <a:lumMod val="20000"/>
                        <a:lumOff val="80000"/>
                      </a:schemeClr>
                    </a:solidFill>
                  </a:tcPr>
                </a:tc>
                <a:tc>
                  <a:txBody>
                    <a:bodyPr/>
                    <a:lstStyle/>
                    <a:p>
                      <a:r>
                        <a:rPr lang="en-US" altLang="zh-TW" dirty="0" smtClean="0"/>
                        <a:t>OR1_1114</a:t>
                      </a:r>
                      <a:endParaRPr lang="zh-TW" altLang="en-US" dirty="0"/>
                    </a:p>
                  </a:txBody>
                  <a:tcPr/>
                </a:tc>
                <a:tc>
                  <a:txBody>
                    <a:bodyPr/>
                    <a:lstStyle/>
                    <a:p>
                      <a:r>
                        <a:rPr lang="en-US" altLang="zh-TW" dirty="0" smtClean="0"/>
                        <a:t>OR1_1126</a:t>
                      </a:r>
                      <a:endParaRPr lang="zh-TW" altLang="en-US" dirty="0"/>
                    </a:p>
                  </a:txBody>
                  <a:tcPr>
                    <a:solidFill>
                      <a:schemeClr val="accent1">
                        <a:lumMod val="40000"/>
                        <a:lumOff val="60000"/>
                      </a:schemeClr>
                    </a:solidFill>
                  </a:tcPr>
                </a:tc>
                <a:tc>
                  <a:txBody>
                    <a:bodyPr/>
                    <a:lstStyle/>
                    <a:p>
                      <a:r>
                        <a:rPr lang="en-US" altLang="zh-TW" dirty="0" smtClean="0"/>
                        <a:t>OR1_1128</a:t>
                      </a:r>
                      <a:endParaRPr lang="zh-TW" altLang="en-US" dirty="0"/>
                    </a:p>
                  </a:txBody>
                  <a:tcPr>
                    <a:solidFill>
                      <a:schemeClr val="accent4">
                        <a:lumMod val="20000"/>
                        <a:lumOff val="80000"/>
                      </a:schemeClr>
                    </a:solidFill>
                  </a:tcPr>
                </a:tc>
                <a:tc>
                  <a:txBody>
                    <a:bodyPr/>
                    <a:lstStyle/>
                    <a:p>
                      <a:r>
                        <a:rPr lang="en-US" altLang="zh-TW" dirty="0" smtClean="0"/>
                        <a:t>OR1_1151</a:t>
                      </a:r>
                      <a:endParaRPr lang="zh-TW" altLang="en-US" dirty="0"/>
                    </a:p>
                  </a:txBody>
                  <a:tcPr>
                    <a:solidFill>
                      <a:schemeClr val="accent1">
                        <a:lumMod val="40000"/>
                        <a:lumOff val="60000"/>
                      </a:schemeClr>
                    </a:solidFill>
                  </a:tcPr>
                </a:tc>
                <a:tc>
                  <a:txBody>
                    <a:bodyPr/>
                    <a:lstStyle/>
                    <a:p>
                      <a:r>
                        <a:rPr lang="en-US" altLang="zh-TW" dirty="0" smtClean="0"/>
                        <a:t>OR1_1190</a:t>
                      </a:r>
                      <a:endParaRPr lang="zh-TW" altLang="en-US" dirty="0"/>
                    </a:p>
                  </a:txBody>
                  <a:tcPr>
                    <a:solidFill>
                      <a:schemeClr val="accent4">
                        <a:lumMod val="20000"/>
                        <a:lumOff val="80000"/>
                      </a:schemeClr>
                    </a:solidFill>
                  </a:tcPr>
                </a:tc>
                <a:extLst>
                  <a:ext uri="{0D108BD9-81ED-4DB2-BD59-A6C34878D82A}">
                    <a16:rowId xmlns:a16="http://schemas.microsoft.com/office/drawing/2014/main" val="3236294228"/>
                  </a:ext>
                </a:extLst>
              </a:tr>
              <a:tr h="370840">
                <a:tc>
                  <a:txBody>
                    <a:bodyPr/>
                    <a:lstStyle/>
                    <a:p>
                      <a:r>
                        <a:rPr lang="en-US" altLang="zh-TW" dirty="0" smtClean="0"/>
                        <a:t>Date</a:t>
                      </a:r>
                      <a:endParaRPr lang="zh-TW" altLang="en-US" dirty="0"/>
                    </a:p>
                  </a:txBody>
                  <a:tcPr/>
                </a:tc>
                <a:tc>
                  <a:txBody>
                    <a:bodyPr/>
                    <a:lstStyle/>
                    <a:p>
                      <a:pPr algn="ctr"/>
                      <a:r>
                        <a:rPr lang="en-US" altLang="zh-TW" dirty="0" smtClean="0"/>
                        <a:t>2014/11</a:t>
                      </a:r>
                      <a:endParaRPr lang="zh-TW" altLang="en-US" dirty="0"/>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2015/03</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2015/04</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2015/08</a:t>
                      </a:r>
                      <a:endParaRPr kumimoji="0" lang="zh-TW" alt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2015/11</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2016/02</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t>2016/10</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kern="1200" dirty="0" smtClean="0">
                          <a:effectLst/>
                        </a:rPr>
                        <a:t>2018/03-04</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extLst>
                  <a:ext uri="{0D108BD9-81ED-4DB2-BD59-A6C34878D82A}">
                    <a16:rowId xmlns:a16="http://schemas.microsoft.com/office/drawing/2014/main" val="564344641"/>
                  </a:ext>
                </a:extLst>
              </a:tr>
              <a:tr h="370840">
                <a:tc>
                  <a:txBody>
                    <a:bodyPr/>
                    <a:lstStyle/>
                    <a:p>
                      <a:r>
                        <a:rPr lang="en-US" altLang="zh-TW" dirty="0" smtClean="0"/>
                        <a:t>Detritus</a:t>
                      </a:r>
                      <a:endParaRPr lang="zh-TW" altLang="en-US" dirty="0"/>
                    </a:p>
                  </a:txBody>
                  <a:tcPr/>
                </a:tc>
                <a:tc>
                  <a:txBody>
                    <a:bodyPr/>
                    <a:lstStyle/>
                    <a:p>
                      <a:pPr algn="ctr"/>
                      <a:r>
                        <a:rPr lang="zh-TW" altLang="en-US" dirty="0" smtClean="0"/>
                        <a:t>√</a:t>
                      </a:r>
                      <a:endParaRPr lang="zh-TW" altLang="en-US" dirty="0"/>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extLst>
                  <a:ext uri="{0D108BD9-81ED-4DB2-BD59-A6C34878D82A}">
                    <a16:rowId xmlns:a16="http://schemas.microsoft.com/office/drawing/2014/main" val="3341214693"/>
                  </a:ext>
                </a:extLst>
              </a:tr>
              <a:tr h="370840">
                <a:tc>
                  <a:txBody>
                    <a:bodyPr/>
                    <a:lstStyle/>
                    <a:p>
                      <a:r>
                        <a:rPr lang="en-US" altLang="zh-TW" dirty="0" smtClean="0"/>
                        <a:t>Bacteria</a:t>
                      </a:r>
                      <a:endParaRPr lang="zh-TW" altLang="en-US" dirty="0"/>
                    </a:p>
                  </a:txBody>
                  <a:tcPr/>
                </a:tc>
                <a:tc>
                  <a:txBody>
                    <a:bodyPr/>
                    <a:lstStyle/>
                    <a:p>
                      <a:endParaRPr lang="zh-TW" altLang="en-US" dirty="0"/>
                    </a:p>
                  </a:txBody>
                  <a:tcPr>
                    <a:solidFill>
                      <a:schemeClr val="accent1">
                        <a:lumMod val="40000"/>
                        <a:lumOff val="60000"/>
                      </a:schemeClr>
                    </a:solidFill>
                  </a:tcPr>
                </a:tc>
                <a:tc>
                  <a:txBody>
                    <a:bodyPr/>
                    <a:lstStyle/>
                    <a:p>
                      <a:endParaRPr lang="zh-TW" altLang="en-US" dirty="0"/>
                    </a:p>
                  </a:txBody>
                  <a:tcPr>
                    <a:solidFill>
                      <a:schemeClr val="accent4">
                        <a:lumMod val="20000"/>
                        <a:lumOff val="80000"/>
                      </a:schemeClr>
                    </a:solidFill>
                  </a:tcPr>
                </a:tc>
                <a:tc>
                  <a:txBody>
                    <a:bodyPr/>
                    <a:lstStyle/>
                    <a:p>
                      <a:endParaRPr lang="zh-TW" altLang="en-US"/>
                    </a:p>
                  </a:txBody>
                  <a:tcPr>
                    <a:solidFill>
                      <a:schemeClr val="accent4">
                        <a:lumMod val="20000"/>
                        <a:lumOff val="80000"/>
                      </a:schemeClr>
                    </a:solidFill>
                  </a:tcPr>
                </a:tc>
                <a:tc>
                  <a:txBody>
                    <a:bodyPr/>
                    <a:lstStyle/>
                    <a:p>
                      <a:endParaRPr lang="zh-TW" altLang="en-US" dirty="0"/>
                    </a:p>
                  </a:txBody>
                  <a:tcPr/>
                </a:tc>
                <a:tc>
                  <a:txBody>
                    <a:bodyPr/>
                    <a:lstStyle/>
                    <a:p>
                      <a:endParaRPr lang="zh-TW" altLang="en-US" dirty="0"/>
                    </a:p>
                  </a:txBody>
                  <a:tcPr>
                    <a:solidFill>
                      <a:schemeClr val="accent1">
                        <a:lumMod val="40000"/>
                        <a:lumOff val="60000"/>
                      </a:schemeClr>
                    </a:solidFill>
                  </a:tcPr>
                </a:tc>
                <a:tc>
                  <a:txBody>
                    <a:bodyPr/>
                    <a:lstStyle/>
                    <a:p>
                      <a:endParaRPr lang="zh-TW" altLang="en-US" dirty="0"/>
                    </a:p>
                  </a:txBody>
                  <a:tcPr>
                    <a:solidFill>
                      <a:schemeClr val="accent4">
                        <a:lumMod val="20000"/>
                        <a:lumOff val="80000"/>
                      </a:schemeClr>
                    </a:solidFill>
                  </a:tcPr>
                </a:tc>
                <a:tc>
                  <a:txBody>
                    <a:bodyPr/>
                    <a:lstStyle/>
                    <a:p>
                      <a:pPr algn="ctr"/>
                      <a:endParaRPr lang="zh-TW" altLang="en-US" dirty="0"/>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smtClean="0">
                        <a:ln>
                          <a:noFill/>
                        </a:ln>
                        <a:solidFill>
                          <a:prstClr val="black"/>
                        </a:solidFill>
                        <a:effectLst/>
                        <a:uLnTx/>
                        <a:uFillTx/>
                        <a:latin typeface="+mn-lt"/>
                        <a:ea typeface="+mn-ea"/>
                        <a:cs typeface="+mn-cs"/>
                      </a:endParaRPr>
                    </a:p>
                  </a:txBody>
                  <a:tcPr>
                    <a:solidFill>
                      <a:schemeClr val="accent4">
                        <a:lumMod val="20000"/>
                        <a:lumOff val="80000"/>
                      </a:schemeClr>
                    </a:solidFill>
                  </a:tcPr>
                </a:tc>
                <a:extLst>
                  <a:ext uri="{0D108BD9-81ED-4DB2-BD59-A6C34878D82A}">
                    <a16:rowId xmlns:a16="http://schemas.microsoft.com/office/drawing/2014/main" val="1752529353"/>
                  </a:ext>
                </a:extLst>
              </a:tr>
              <a:tr h="370840">
                <a:tc>
                  <a:txBody>
                    <a:bodyPr/>
                    <a:lstStyle/>
                    <a:p>
                      <a:r>
                        <a:rPr lang="en-US" altLang="zh-TW" dirty="0" err="1" smtClean="0"/>
                        <a:t>Meiofauna</a:t>
                      </a:r>
                      <a:endParaRPr lang="zh-TW" altLang="en-US" dirty="0"/>
                    </a:p>
                  </a:txBody>
                  <a:tcPr/>
                </a:tc>
                <a:tc>
                  <a:txBody>
                    <a:bodyPr/>
                    <a:lstStyle/>
                    <a:p>
                      <a:endParaRPr lang="zh-TW" altLang="en-US"/>
                    </a:p>
                  </a:txBody>
                  <a:tcPr>
                    <a:solidFill>
                      <a:schemeClr val="accent1">
                        <a:lumMod val="40000"/>
                        <a:lumOff val="60000"/>
                      </a:schemeClr>
                    </a:solidFill>
                  </a:tcPr>
                </a:tc>
                <a:tc>
                  <a:txBody>
                    <a:bodyPr/>
                    <a:lstStyle/>
                    <a:p>
                      <a:endParaRPr lang="zh-TW" altLang="en-US"/>
                    </a:p>
                  </a:txBody>
                  <a:tcPr>
                    <a:solidFill>
                      <a:schemeClr val="accent4">
                        <a:lumMod val="20000"/>
                        <a:lumOff val="80000"/>
                      </a:schemeClr>
                    </a:solidFill>
                  </a:tcPr>
                </a:tc>
                <a:tc>
                  <a:txBody>
                    <a:bodyPr/>
                    <a:lstStyle/>
                    <a:p>
                      <a:endParaRPr lang="zh-TW" altLang="en-US" dirty="0"/>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endParaRPr lang="zh-TW" altLang="en-US" dirty="0"/>
                    </a:p>
                  </a:txBody>
                  <a:tcPr>
                    <a:solidFill>
                      <a:schemeClr val="accent1">
                        <a:lumMod val="40000"/>
                        <a:lumOff val="60000"/>
                      </a:schemeClr>
                    </a:solidFill>
                  </a:tcPr>
                </a:tc>
                <a:tc>
                  <a:txBody>
                    <a:bodyPr/>
                    <a:lstStyle/>
                    <a:p>
                      <a:endParaRPr lang="zh-TW" altLang="en-US" dirty="0"/>
                    </a:p>
                  </a:txBody>
                  <a:tcPr>
                    <a:solidFill>
                      <a:schemeClr val="accent4">
                        <a:lumMod val="20000"/>
                        <a:lumOff val="80000"/>
                      </a:schemeClr>
                    </a:solidFill>
                  </a:tcPr>
                </a:tc>
                <a:extLst>
                  <a:ext uri="{0D108BD9-81ED-4DB2-BD59-A6C34878D82A}">
                    <a16:rowId xmlns:a16="http://schemas.microsoft.com/office/drawing/2014/main" val="1351712640"/>
                  </a:ext>
                </a:extLst>
              </a:tr>
              <a:tr h="370840">
                <a:tc>
                  <a:txBody>
                    <a:bodyPr/>
                    <a:lstStyle/>
                    <a:p>
                      <a:r>
                        <a:rPr lang="en-US" altLang="zh-TW" dirty="0" err="1" smtClean="0"/>
                        <a:t>Macrofauna</a:t>
                      </a:r>
                      <a:endParaRPr lang="zh-TW" altLang="en-US" dirty="0"/>
                    </a:p>
                  </a:txBody>
                  <a:tcPr/>
                </a:tc>
                <a:tc>
                  <a:txBody>
                    <a:bodyPr/>
                    <a:lstStyle/>
                    <a:p>
                      <a:pPr algn="ctr"/>
                      <a:r>
                        <a:rPr lang="zh-TW" altLang="en-US" dirty="0" smtClean="0"/>
                        <a:t>√</a:t>
                      </a:r>
                      <a:endParaRPr lang="zh-TW" altLang="en-US" dirty="0"/>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u="none" strike="noStrike" kern="1200" cap="none" spc="0" normalizeH="0" baseline="0" noProof="0" dirty="0" smtClean="0">
                          <a:ln>
                            <a:noFill/>
                          </a:ln>
                          <a:effectLst/>
                          <a:uLnTx/>
                          <a:uFillTx/>
                        </a:rPr>
                        <a:t>√</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a:solidFill>
                      <a:schemeClr val="accent4">
                        <a:lumMod val="20000"/>
                        <a:lumOff val="80000"/>
                      </a:schemeClr>
                    </a:solidFill>
                  </a:tcPr>
                </a:tc>
                <a:extLst>
                  <a:ext uri="{0D108BD9-81ED-4DB2-BD59-A6C34878D82A}">
                    <a16:rowId xmlns:a16="http://schemas.microsoft.com/office/drawing/2014/main" val="966609442"/>
                  </a:ext>
                </a:extLst>
              </a:tr>
            </a:tbl>
          </a:graphicData>
        </a:graphic>
      </p:graphicFrame>
    </p:spTree>
    <p:extLst>
      <p:ext uri="{BB962C8B-B14F-4D97-AF65-F5344CB8AC3E}">
        <p14:creationId xmlns:p14="http://schemas.microsoft.com/office/powerpoint/2010/main" val="3405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7041" y="501134"/>
            <a:ext cx="1359346" cy="523220"/>
          </a:xfrm>
          <a:prstGeom prst="rect">
            <a:avLst/>
          </a:prstGeom>
        </p:spPr>
        <p:txBody>
          <a:bodyPr wrap="none">
            <a:spAutoFit/>
          </a:bodyPr>
          <a:lstStyle/>
          <a:p>
            <a:r>
              <a:rPr lang="en-US" altLang="zh-TW" sz="2800" dirty="0"/>
              <a:t>Detritus</a:t>
            </a:r>
            <a:endParaRPr lang="zh-TW" altLang="en-US" sz="2800" dirty="0"/>
          </a:p>
        </p:txBody>
      </p:sp>
      <p:pic>
        <p:nvPicPr>
          <p:cNvPr id="4" name="圖片 3"/>
          <p:cNvPicPr>
            <a:picLocks noChangeAspect="1"/>
          </p:cNvPicPr>
          <p:nvPr/>
        </p:nvPicPr>
        <p:blipFill rotWithShape="1">
          <a:blip r:embed="rId2"/>
          <a:srcRect l="2500" t="12963" r="34444" b="3333"/>
          <a:stretch/>
        </p:blipFill>
        <p:spPr>
          <a:xfrm>
            <a:off x="787400" y="1024354"/>
            <a:ext cx="7632700" cy="5699307"/>
          </a:xfrm>
          <a:prstGeom prst="rect">
            <a:avLst/>
          </a:prstGeom>
        </p:spPr>
      </p:pic>
    </p:spTree>
    <p:extLst>
      <p:ext uri="{BB962C8B-B14F-4D97-AF65-F5344CB8AC3E}">
        <p14:creationId xmlns:p14="http://schemas.microsoft.com/office/powerpoint/2010/main" val="66050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7041" y="1406932"/>
            <a:ext cx="9953159" cy="3139321"/>
          </a:xfrm>
          <a:prstGeom prst="rect">
            <a:avLst/>
          </a:prstGeom>
        </p:spPr>
        <p:txBody>
          <a:bodyPr wrap="square">
            <a:spAutoFit/>
          </a:bodyPr>
          <a:lstStyle/>
          <a:p>
            <a:r>
              <a:rPr lang="en-US" altLang="zh-TW" dirty="0" smtClean="0"/>
              <a:t>Code:</a:t>
            </a:r>
            <a:endParaRPr lang="zh-TW" altLang="en-US" dirty="0"/>
          </a:p>
          <a:p>
            <a:r>
              <a:rPr lang="zh-TW" altLang="en-US" dirty="0"/>
              <a:t>A&lt;-9^2*pi   </a:t>
            </a:r>
            <a:r>
              <a:rPr lang="zh-TW" altLang="en-US" dirty="0">
                <a:solidFill>
                  <a:srgbClr val="B0C4DE"/>
                </a:solidFill>
              </a:rPr>
              <a:t>#well area (mm^2)</a:t>
            </a:r>
          </a:p>
          <a:p>
            <a:r>
              <a:rPr lang="zh-TW" altLang="en-US" dirty="0"/>
              <a:t>a&lt;-0.11^2*pi </a:t>
            </a:r>
            <a:r>
              <a:rPr lang="zh-TW" altLang="en-US" dirty="0">
                <a:solidFill>
                  <a:srgbClr val="B0C4DE"/>
                </a:solidFill>
              </a:rPr>
              <a:t>#view area (mm^2)</a:t>
            </a:r>
          </a:p>
          <a:p>
            <a:r>
              <a:rPr lang="zh-TW" altLang="en-US" dirty="0"/>
              <a:t>V&lt;-0.1/2    </a:t>
            </a:r>
            <a:r>
              <a:rPr lang="zh-TW" altLang="en-US" dirty="0">
                <a:solidFill>
                  <a:srgbClr val="B0C4DE"/>
                </a:solidFill>
              </a:rPr>
              <a:t>#sample volume	(ml)</a:t>
            </a:r>
          </a:p>
          <a:p>
            <a:r>
              <a:rPr lang="zh-TW" altLang="en-US" dirty="0"/>
              <a:t>GC1_bac</a:t>
            </a:r>
            <a:r>
              <a:rPr lang="zh-TW" altLang="en-US" dirty="0" smtClean="0"/>
              <a:t>_num &lt;- mean</a:t>
            </a:r>
            <a:r>
              <a:rPr lang="zh-TW" altLang="en-US" dirty="0"/>
              <a:t>(GC1_bac_count*A/a/V</a:t>
            </a:r>
            <a:r>
              <a:rPr lang="zh-TW" altLang="en-US" dirty="0" smtClean="0"/>
              <a:t>)</a:t>
            </a:r>
            <a:endParaRPr lang="en-US" altLang="zh-TW" dirty="0" smtClean="0"/>
          </a:p>
          <a:p>
            <a:r>
              <a:rPr lang="zh-TW" altLang="en-US" dirty="0" smtClean="0">
                <a:solidFill>
                  <a:srgbClr val="B0C4DE"/>
                </a:solidFill>
              </a:rPr>
              <a:t>#count</a:t>
            </a:r>
            <a:r>
              <a:rPr lang="zh-TW" altLang="en-US" dirty="0">
                <a:solidFill>
                  <a:srgbClr val="B0C4DE"/>
                </a:solidFill>
              </a:rPr>
              <a:t>* A/a/V = # bac/ ml</a:t>
            </a:r>
          </a:p>
          <a:p>
            <a:endParaRPr lang="zh-TW" altLang="en-US" dirty="0"/>
          </a:p>
          <a:p>
            <a:r>
              <a:rPr lang="zh-TW" altLang="en-US" dirty="0"/>
              <a:t>area&lt;-pi*(3/2)^2/10000</a:t>
            </a:r>
            <a:r>
              <a:rPr lang="zh-TW" altLang="en-US" dirty="0">
                <a:solidFill>
                  <a:srgbClr val="B0C4DE"/>
                </a:solidFill>
              </a:rPr>
              <a:t>#m</a:t>
            </a:r>
            <a:r>
              <a:rPr lang="zh-TW" altLang="en-US" dirty="0" smtClean="0">
                <a:solidFill>
                  <a:srgbClr val="B0C4DE"/>
                </a:solidFill>
              </a:rPr>
              <a:t>2</a:t>
            </a:r>
            <a:endParaRPr lang="zh-TW" altLang="en-US" dirty="0">
              <a:solidFill>
                <a:srgbClr val="B0C4DE"/>
              </a:solidFill>
            </a:endParaRPr>
          </a:p>
          <a:p>
            <a:r>
              <a:rPr lang="zh-TW" altLang="en-US" dirty="0">
                <a:solidFill>
                  <a:srgbClr val="B0C4DE"/>
                </a:solidFill>
              </a:rPr>
              <a:t># Convert to biomass (assuming 10 fgC cell-1, Deming &amp; Capenter 2008)</a:t>
            </a:r>
          </a:p>
          <a:p>
            <a:endParaRPr lang="zh-TW" altLang="en-US" dirty="0"/>
          </a:p>
          <a:p>
            <a:r>
              <a:rPr lang="zh-TW" altLang="en-US" dirty="0"/>
              <a:t>GC1_bac_biomass&lt;-GC1_bac_num*10*V/1E-12/area </a:t>
            </a:r>
            <a:r>
              <a:rPr lang="zh-TW" altLang="en-US" dirty="0">
                <a:solidFill>
                  <a:srgbClr val="B0C4DE"/>
                </a:solidFill>
              </a:rPr>
              <a:t>#fgC/ml*V(ml)/core area(m2)/1E-12=mgC/m</a:t>
            </a:r>
            <a:r>
              <a:rPr lang="zh-TW" altLang="en-US" dirty="0" smtClean="0">
                <a:solidFill>
                  <a:srgbClr val="B0C4DE"/>
                </a:solidFill>
              </a:rPr>
              <a:t>2</a:t>
            </a:r>
            <a:endParaRPr lang="zh-TW" altLang="en-US" dirty="0">
              <a:solidFill>
                <a:srgbClr val="B0C4DE"/>
              </a:solidFill>
            </a:endParaRPr>
          </a:p>
        </p:txBody>
      </p:sp>
      <p:sp>
        <p:nvSpPr>
          <p:cNvPr id="3" name="文字方塊 2"/>
          <p:cNvSpPr txBox="1"/>
          <p:nvPr/>
        </p:nvSpPr>
        <p:spPr>
          <a:xfrm>
            <a:off x="537041" y="4652308"/>
            <a:ext cx="10077650" cy="1938992"/>
          </a:xfrm>
          <a:prstGeom prst="rect">
            <a:avLst/>
          </a:prstGeom>
          <a:noFill/>
        </p:spPr>
        <p:txBody>
          <a:bodyPr wrap="square" rtlCol="0">
            <a:spAutoFit/>
          </a:bodyPr>
          <a:lstStyle/>
          <a:p>
            <a:r>
              <a:rPr lang="en-US" altLang="zh-TW" sz="2400" dirty="0" smtClean="0"/>
              <a:t>Problem 2</a:t>
            </a:r>
          </a:p>
          <a:p>
            <a:pPr marL="285750" indent="-285750">
              <a:buFont typeface="Arial" panose="020B0604020202020204" pitchFamily="34" charset="0"/>
              <a:buChar char="•"/>
            </a:pPr>
            <a:r>
              <a:rPr lang="en-US" altLang="zh-TW" sz="2400" dirty="0" smtClean="0"/>
              <a:t>Vertical sediment depth: </a:t>
            </a:r>
          </a:p>
          <a:p>
            <a:pPr marL="742950" lvl="1" indent="-285750">
              <a:buFont typeface="Arial" panose="020B0604020202020204" pitchFamily="34" charset="0"/>
              <a:buChar char="•"/>
            </a:pPr>
            <a:r>
              <a:rPr lang="en-US" altLang="zh-TW" sz="2400" dirty="0" smtClean="0"/>
              <a:t>For </a:t>
            </a:r>
            <a:r>
              <a:rPr lang="en-US" altLang="zh-TW" sz="2400" dirty="0" err="1" smtClean="0"/>
              <a:t>meio</a:t>
            </a:r>
            <a:r>
              <a:rPr lang="zh-TW" altLang="en-US" sz="2400" dirty="0"/>
              <a:t> </a:t>
            </a:r>
            <a:r>
              <a:rPr lang="en-US" altLang="zh-TW" sz="2400" dirty="0" smtClean="0"/>
              <a:t>&amp;</a:t>
            </a:r>
            <a:r>
              <a:rPr lang="zh-TW" altLang="en-US" sz="2400" dirty="0" smtClean="0"/>
              <a:t> </a:t>
            </a:r>
            <a:r>
              <a:rPr lang="en-US" altLang="zh-TW" sz="2400" dirty="0" smtClean="0"/>
              <a:t>bac: quantity/syringe area;  ignored depth? </a:t>
            </a:r>
          </a:p>
          <a:p>
            <a:pPr marL="742950" lvl="1" indent="-285750">
              <a:buFont typeface="Arial" panose="020B0604020202020204" pitchFamily="34" charset="0"/>
              <a:buChar char="•"/>
            </a:pPr>
            <a:r>
              <a:rPr lang="en-US" altLang="zh-TW" sz="2400" dirty="0" smtClean="0"/>
              <a:t>For detritus: 0-1 cm </a:t>
            </a:r>
          </a:p>
          <a:p>
            <a:pPr marL="742950" lvl="1" indent="-285750">
              <a:buFont typeface="Arial" panose="020B0604020202020204" pitchFamily="34" charset="0"/>
              <a:buChar char="•"/>
            </a:pPr>
            <a:r>
              <a:rPr lang="en-US" altLang="zh-TW" sz="2400" dirty="0" smtClean="0"/>
              <a:t>For macro: 0-10 cm</a:t>
            </a:r>
          </a:p>
        </p:txBody>
      </p:sp>
      <p:pic>
        <p:nvPicPr>
          <p:cNvPr id="4" name="圖片 3"/>
          <p:cNvPicPr>
            <a:picLocks noChangeAspect="1"/>
          </p:cNvPicPr>
          <p:nvPr/>
        </p:nvPicPr>
        <p:blipFill rotWithShape="1">
          <a:blip r:embed="rId2">
            <a:clrChange>
              <a:clrFrom>
                <a:srgbClr val="FFFFFF"/>
              </a:clrFrom>
              <a:clrTo>
                <a:srgbClr val="FFFFFF">
                  <a:alpha val="0"/>
                </a:srgbClr>
              </a:clrTo>
            </a:clrChange>
          </a:blip>
          <a:srcRect l="50000" t="43951" r="1111" b="2222"/>
          <a:stretch/>
        </p:blipFill>
        <p:spPr>
          <a:xfrm>
            <a:off x="6222948" y="127256"/>
            <a:ext cx="5638852" cy="3492244"/>
          </a:xfrm>
          <a:prstGeom prst="rect">
            <a:avLst/>
          </a:prstGeom>
        </p:spPr>
      </p:pic>
      <p:sp>
        <p:nvSpPr>
          <p:cNvPr id="5" name="矩形 4"/>
          <p:cNvSpPr/>
          <p:nvPr/>
        </p:nvSpPr>
        <p:spPr>
          <a:xfrm>
            <a:off x="537041" y="501134"/>
            <a:ext cx="1376659" cy="523220"/>
          </a:xfrm>
          <a:prstGeom prst="rect">
            <a:avLst/>
          </a:prstGeom>
        </p:spPr>
        <p:txBody>
          <a:bodyPr wrap="none">
            <a:spAutoFit/>
          </a:bodyPr>
          <a:lstStyle/>
          <a:p>
            <a:r>
              <a:rPr lang="en-US" altLang="zh-TW" sz="2800" dirty="0"/>
              <a:t>Bacteria</a:t>
            </a:r>
            <a:endParaRPr lang="zh-TW" altLang="en-US" sz="2800" dirty="0"/>
          </a:p>
        </p:txBody>
      </p:sp>
    </p:spTree>
    <p:extLst>
      <p:ext uri="{BB962C8B-B14F-4D97-AF65-F5344CB8AC3E}">
        <p14:creationId xmlns:p14="http://schemas.microsoft.com/office/powerpoint/2010/main" val="206073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7041" y="501134"/>
            <a:ext cx="1764650" cy="523220"/>
          </a:xfrm>
          <a:prstGeom prst="rect">
            <a:avLst/>
          </a:prstGeom>
        </p:spPr>
        <p:txBody>
          <a:bodyPr wrap="none">
            <a:spAutoFit/>
          </a:bodyPr>
          <a:lstStyle/>
          <a:p>
            <a:r>
              <a:rPr lang="en-US" altLang="zh-TW" sz="2800" dirty="0" err="1" smtClean="0"/>
              <a:t>Meiofauna</a:t>
            </a:r>
            <a:endParaRPr lang="zh-TW" altLang="en-US" sz="2800" dirty="0"/>
          </a:p>
        </p:txBody>
      </p:sp>
      <p:pic>
        <p:nvPicPr>
          <p:cNvPr id="3" name="圖片 2"/>
          <p:cNvPicPr>
            <a:picLocks noChangeAspect="1"/>
          </p:cNvPicPr>
          <p:nvPr/>
        </p:nvPicPr>
        <p:blipFill rotWithShape="1">
          <a:blip r:embed="rId2"/>
          <a:srcRect l="49646" t="41064" r="1099" b="2199"/>
          <a:stretch/>
        </p:blipFill>
        <p:spPr>
          <a:xfrm>
            <a:off x="537041" y="1614792"/>
            <a:ext cx="6830924" cy="4426084"/>
          </a:xfrm>
          <a:prstGeom prst="rect">
            <a:avLst/>
          </a:prstGeom>
        </p:spPr>
      </p:pic>
      <p:sp>
        <p:nvSpPr>
          <p:cNvPr id="5" name="文字方塊 4"/>
          <p:cNvSpPr txBox="1"/>
          <p:nvPr/>
        </p:nvSpPr>
        <p:spPr>
          <a:xfrm>
            <a:off x="537041" y="5896908"/>
            <a:ext cx="10077650" cy="830997"/>
          </a:xfrm>
          <a:prstGeom prst="rect">
            <a:avLst/>
          </a:prstGeom>
          <a:noFill/>
        </p:spPr>
        <p:txBody>
          <a:bodyPr wrap="square" rtlCol="0">
            <a:spAutoFit/>
          </a:bodyPr>
          <a:lstStyle/>
          <a:p>
            <a:r>
              <a:rPr lang="en-US" altLang="zh-TW" sz="2400" dirty="0" smtClean="0"/>
              <a:t>Problem 3</a:t>
            </a:r>
          </a:p>
          <a:p>
            <a:pPr marL="285750" indent="-285750">
              <a:buFont typeface="Arial" panose="020B0604020202020204" pitchFamily="34" charset="0"/>
              <a:buChar char="•"/>
            </a:pPr>
            <a:r>
              <a:rPr lang="en-US" altLang="zh-TW" sz="2400" dirty="0" smtClean="0"/>
              <a:t>Should foraminifera be included?</a:t>
            </a:r>
          </a:p>
        </p:txBody>
      </p:sp>
    </p:spTree>
    <p:extLst>
      <p:ext uri="{BB962C8B-B14F-4D97-AF65-F5344CB8AC3E}">
        <p14:creationId xmlns:p14="http://schemas.microsoft.com/office/powerpoint/2010/main" val="43721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srcRect l="4538" t="16855" r="29611" b="7573"/>
          <a:stretch/>
        </p:blipFill>
        <p:spPr>
          <a:xfrm>
            <a:off x="286784" y="1307760"/>
            <a:ext cx="7412475" cy="4785031"/>
          </a:xfrm>
          <a:prstGeom prst="rect">
            <a:avLst/>
          </a:prstGeom>
        </p:spPr>
      </p:pic>
      <p:sp>
        <p:nvSpPr>
          <p:cNvPr id="3" name="矩形 2"/>
          <p:cNvSpPr/>
          <p:nvPr/>
        </p:nvSpPr>
        <p:spPr>
          <a:xfrm>
            <a:off x="537041" y="501134"/>
            <a:ext cx="1948034" cy="523220"/>
          </a:xfrm>
          <a:prstGeom prst="rect">
            <a:avLst/>
          </a:prstGeom>
        </p:spPr>
        <p:txBody>
          <a:bodyPr wrap="none">
            <a:spAutoFit/>
          </a:bodyPr>
          <a:lstStyle/>
          <a:p>
            <a:r>
              <a:rPr lang="en-US" altLang="zh-TW" sz="2800" dirty="0" err="1"/>
              <a:t>Macrofauna</a:t>
            </a:r>
            <a:endParaRPr lang="zh-TW" altLang="en-US" sz="2800" dirty="0"/>
          </a:p>
        </p:txBody>
      </p:sp>
    </p:spTree>
    <p:extLst>
      <p:ext uri="{BB962C8B-B14F-4D97-AF65-F5344CB8AC3E}">
        <p14:creationId xmlns:p14="http://schemas.microsoft.com/office/powerpoint/2010/main" val="403241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62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clrChange>
              <a:clrFrom>
                <a:srgbClr val="FFFFFF"/>
              </a:clrFrom>
              <a:clrTo>
                <a:srgbClr val="FFFFFF">
                  <a:alpha val="0"/>
                </a:srgbClr>
              </a:clrTo>
            </a:clrChange>
          </a:blip>
          <a:srcRect l="36389" t="20247" r="7847" b="10618"/>
          <a:stretch/>
        </p:blipFill>
        <p:spPr>
          <a:xfrm>
            <a:off x="2021692" y="901700"/>
            <a:ext cx="7831115" cy="5461300"/>
          </a:xfrm>
          <a:prstGeom prst="rect">
            <a:avLst/>
          </a:prstGeom>
        </p:spPr>
      </p:pic>
      <p:sp>
        <p:nvSpPr>
          <p:cNvPr id="4" name="矩形 3"/>
          <p:cNvSpPr/>
          <p:nvPr/>
        </p:nvSpPr>
        <p:spPr>
          <a:xfrm>
            <a:off x="2444750" y="316925"/>
            <a:ext cx="6985000" cy="584775"/>
          </a:xfrm>
          <a:prstGeom prst="rect">
            <a:avLst/>
          </a:prstGeom>
        </p:spPr>
        <p:txBody>
          <a:bodyPr wrap="square">
            <a:spAutoFit/>
          </a:bodyPr>
          <a:lstStyle/>
          <a:p>
            <a:pPr algn="ctr"/>
            <a:r>
              <a:rPr lang="en-US" altLang="zh-TW" sz="3200" dirty="0" smtClean="0"/>
              <a:t>Development of a linear inverse model</a:t>
            </a:r>
          </a:p>
        </p:txBody>
      </p:sp>
    </p:spTree>
    <p:extLst>
      <p:ext uri="{BB962C8B-B14F-4D97-AF65-F5344CB8AC3E}">
        <p14:creationId xmlns:p14="http://schemas.microsoft.com/office/powerpoint/2010/main" val="28360919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3478</TotalTime>
  <Words>553</Words>
  <Application>Microsoft Office PowerPoint</Application>
  <PresentationFormat>寬螢幕</PresentationFormat>
  <Paragraphs>165</Paragraphs>
  <Slides>12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12</vt:i4>
      </vt:variant>
    </vt:vector>
  </HeadingPairs>
  <TitlesOfParts>
    <vt:vector size="20" baseType="lpstr">
      <vt:lpstr>新細明體</vt:lpstr>
      <vt:lpstr>標楷體</vt:lpstr>
      <vt:lpstr>Arial</vt:lpstr>
      <vt:lpstr>Calibri</vt:lpstr>
      <vt:lpstr>Calibri Light</vt:lpstr>
      <vt:lpstr>Cambria Math</vt:lpstr>
      <vt:lpstr>Times New Roman</vt:lpstr>
      <vt:lpstr>Office 佈景主題</vt:lpstr>
      <vt:lpstr>GC1_LIM food web</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27</cp:revision>
  <dcterms:created xsi:type="dcterms:W3CDTF">2021-09-01T07:54:39Z</dcterms:created>
  <dcterms:modified xsi:type="dcterms:W3CDTF">2021-12-26T14:16:32Z</dcterms:modified>
</cp:coreProperties>
</file>