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8" r:id="rId4"/>
    <p:sldId id="303" r:id="rId5"/>
    <p:sldId id="260" r:id="rId6"/>
    <p:sldId id="268" r:id="rId7"/>
    <p:sldId id="262" r:id="rId8"/>
    <p:sldId id="279" r:id="rId9"/>
    <p:sldId id="280" r:id="rId10"/>
    <p:sldId id="282" r:id="rId11"/>
    <p:sldId id="283" r:id="rId12"/>
    <p:sldId id="292" r:id="rId13"/>
    <p:sldId id="284" r:id="rId14"/>
    <p:sldId id="293" r:id="rId15"/>
    <p:sldId id="286" r:id="rId16"/>
    <p:sldId id="288" r:id="rId17"/>
    <p:sldId id="291" r:id="rId18"/>
    <p:sldId id="289" r:id="rId19"/>
    <p:sldId id="302" r:id="rId20"/>
    <p:sldId id="290" r:id="rId21"/>
    <p:sldId id="287" r:id="rId22"/>
    <p:sldId id="294" r:id="rId23"/>
    <p:sldId id="300" r:id="rId24"/>
    <p:sldId id="301" r:id="rId25"/>
    <p:sldId id="295" r:id="rId26"/>
    <p:sldId id="264" r:id="rId27"/>
    <p:sldId id="266" r:id="rId28"/>
    <p:sldId id="304" r:id="rId29"/>
    <p:sldId id="270" r:id="rId30"/>
    <p:sldId id="305" r:id="rId31"/>
    <p:sldId id="267"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terial" id="{0C7636C7-1187-4D18-BD09-5A0F511411DE}">
          <p14:sldIdLst>
            <p14:sldId id="257"/>
            <p14:sldId id="256"/>
            <p14:sldId id="278"/>
            <p14:sldId id="303"/>
            <p14:sldId id="260"/>
            <p14:sldId id="268"/>
            <p14:sldId id="262"/>
          </p14:sldIdLst>
        </p14:section>
        <p14:section name="result" id="{F315C8A1-048D-49A4-9903-FCF2A18B7630}">
          <p14:sldIdLst>
            <p14:sldId id="279"/>
            <p14:sldId id="280"/>
            <p14:sldId id="282"/>
            <p14:sldId id="283"/>
            <p14:sldId id="292"/>
            <p14:sldId id="284"/>
            <p14:sldId id="293"/>
            <p14:sldId id="286"/>
            <p14:sldId id="288"/>
            <p14:sldId id="291"/>
            <p14:sldId id="289"/>
            <p14:sldId id="302"/>
            <p14:sldId id="290"/>
            <p14:sldId id="287"/>
            <p14:sldId id="294"/>
            <p14:sldId id="300"/>
            <p14:sldId id="301"/>
            <p14:sldId id="295"/>
            <p14:sldId id="264"/>
            <p14:sldId id="266"/>
            <p14:sldId id="304"/>
            <p14:sldId id="270"/>
            <p14:sldId id="30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5" autoAdjust="0"/>
    <p:restoredTop sz="91590" autoAdjust="0"/>
  </p:normalViewPr>
  <p:slideViewPr>
    <p:cSldViewPr snapToGrid="0">
      <p:cViewPr varScale="1">
        <p:scale>
          <a:sx n="61" d="100"/>
          <a:sy n="61" d="100"/>
        </p:scale>
        <p:origin x="68"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3762335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283177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274460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25932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219599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182806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197265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261771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246933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386624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8F6016F-85E1-4C61-8668-519E2634081A}" type="datetimeFigureOut">
              <a:rPr lang="zh-TW" altLang="en-US" smtClean="0"/>
              <a:t>2022/8/17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341721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6016F-85E1-4C61-8668-519E2634081A}" type="datetimeFigureOut">
              <a:rPr lang="zh-TW" altLang="en-US" smtClean="0"/>
              <a:t>2022/8/17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8524C-E0F6-40F0-95BE-1E4AA654E626}" type="slidenum">
              <a:rPr lang="zh-TW" altLang="en-US" smtClean="0"/>
              <a:t>‹#›</a:t>
            </a:fld>
            <a:endParaRPr lang="zh-TW" altLang="en-US"/>
          </a:p>
        </p:txBody>
      </p:sp>
    </p:spTree>
    <p:extLst>
      <p:ext uri="{BB962C8B-B14F-4D97-AF65-F5344CB8AC3E}">
        <p14:creationId xmlns:p14="http://schemas.microsoft.com/office/powerpoint/2010/main" val="209605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0.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53938635"/>
              </p:ext>
            </p:extLst>
          </p:nvPr>
        </p:nvGraphicFramePr>
        <p:xfrm>
          <a:off x="354206" y="230390"/>
          <a:ext cx="11420472" cy="6035040"/>
        </p:xfrm>
        <a:graphic>
          <a:graphicData uri="http://schemas.openxmlformats.org/drawingml/2006/table">
            <a:tbl>
              <a:tblPr firstRow="1" bandRow="1">
                <a:tableStyleId>{5940675A-B579-460E-94D1-54222C63F5DA}</a:tableStyleId>
              </a:tblPr>
              <a:tblGrid>
                <a:gridCol w="889284">
                  <a:extLst>
                    <a:ext uri="{9D8B030D-6E8A-4147-A177-3AD203B41FA5}">
                      <a16:colId xmlns:a16="http://schemas.microsoft.com/office/drawing/2014/main" val="1374498342"/>
                    </a:ext>
                  </a:extLst>
                </a:gridCol>
                <a:gridCol w="628089">
                  <a:extLst>
                    <a:ext uri="{9D8B030D-6E8A-4147-A177-3AD203B41FA5}">
                      <a16:colId xmlns:a16="http://schemas.microsoft.com/office/drawing/2014/main" val="2784980956"/>
                    </a:ext>
                  </a:extLst>
                </a:gridCol>
                <a:gridCol w="1016318">
                  <a:extLst>
                    <a:ext uri="{9D8B030D-6E8A-4147-A177-3AD203B41FA5}">
                      <a16:colId xmlns:a16="http://schemas.microsoft.com/office/drawing/2014/main" val="122168761"/>
                    </a:ext>
                  </a:extLst>
                </a:gridCol>
                <a:gridCol w="629617">
                  <a:extLst>
                    <a:ext uri="{9D8B030D-6E8A-4147-A177-3AD203B41FA5}">
                      <a16:colId xmlns:a16="http://schemas.microsoft.com/office/drawing/2014/main" val="1057924954"/>
                    </a:ext>
                  </a:extLst>
                </a:gridCol>
                <a:gridCol w="819021">
                  <a:extLst>
                    <a:ext uri="{9D8B030D-6E8A-4147-A177-3AD203B41FA5}">
                      <a16:colId xmlns:a16="http://schemas.microsoft.com/office/drawing/2014/main" val="601640580"/>
                    </a:ext>
                  </a:extLst>
                </a:gridCol>
                <a:gridCol w="721264">
                  <a:extLst>
                    <a:ext uri="{9D8B030D-6E8A-4147-A177-3AD203B41FA5}">
                      <a16:colId xmlns:a16="http://schemas.microsoft.com/office/drawing/2014/main" val="3861450415"/>
                    </a:ext>
                  </a:extLst>
                </a:gridCol>
                <a:gridCol w="820548">
                  <a:extLst>
                    <a:ext uri="{9D8B030D-6E8A-4147-A177-3AD203B41FA5}">
                      <a16:colId xmlns:a16="http://schemas.microsoft.com/office/drawing/2014/main" val="2367545181"/>
                    </a:ext>
                  </a:extLst>
                </a:gridCol>
                <a:gridCol w="3477133">
                  <a:extLst>
                    <a:ext uri="{9D8B030D-6E8A-4147-A177-3AD203B41FA5}">
                      <a16:colId xmlns:a16="http://schemas.microsoft.com/office/drawing/2014/main" val="2033607871"/>
                    </a:ext>
                  </a:extLst>
                </a:gridCol>
                <a:gridCol w="2419198">
                  <a:extLst>
                    <a:ext uri="{9D8B030D-6E8A-4147-A177-3AD203B41FA5}">
                      <a16:colId xmlns:a16="http://schemas.microsoft.com/office/drawing/2014/main" val="3913666422"/>
                    </a:ext>
                  </a:extLst>
                </a:gridCol>
              </a:tblGrid>
              <a:tr h="142451">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Date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Season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Cruise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Station</a:t>
                      </a:r>
                      <a:endParaRPr kumimoji="0" lang="zh-TW" altLang="en-US" sz="1200" b="1" i="0" u="none" strike="noStrike" kern="1200" cap="none" spc="0" normalizeH="0" baseline="0" noProof="0" dirty="0">
                        <a:ln>
                          <a:noFill/>
                        </a:ln>
                        <a:solidFill>
                          <a:schemeClr val="tx1"/>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Long (°E) </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err="1" smtClean="0">
                          <a:solidFill>
                            <a:schemeClr val="tx1"/>
                          </a:solidFill>
                          <a:latin typeface="Times New Roman" panose="02020603050405020304" pitchFamily="18" charset="0"/>
                          <a:cs typeface="Times New Roman" panose="02020603050405020304" pitchFamily="18" charset="0"/>
                        </a:rPr>
                        <a:t>Lat</a:t>
                      </a:r>
                      <a:r>
                        <a:rPr lang="en-US" altLang="zh-TW" sz="1200" dirty="0" smtClean="0">
                          <a:solidFill>
                            <a:schemeClr val="tx1"/>
                          </a:solidFill>
                          <a:latin typeface="Times New Roman" panose="02020603050405020304" pitchFamily="18" charset="0"/>
                          <a:cs typeface="Times New Roman" panose="02020603050405020304" pitchFamily="18" charset="0"/>
                        </a:rPr>
                        <a:t> (°N) </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latin typeface="Times New Roman" panose="02020603050405020304" pitchFamily="18" charset="0"/>
                          <a:cs typeface="Times New Roman" panose="02020603050405020304" pitchFamily="18" charset="0"/>
                        </a:rPr>
                        <a:t>Depth (m)</a:t>
                      </a:r>
                      <a:endParaRPr lang="zh-TW" altLang="en-US" sz="1200" dirty="0" smtClean="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Measurement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Gear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749509"/>
                  </a:ext>
                </a:extLst>
              </a:tr>
              <a:tr h="274320">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2014/11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rowSpan="2">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OR1_1096</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120.4170</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22.4170</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CTD, </a:t>
                      </a:r>
                      <a:r>
                        <a:rPr lang="en-US" altLang="zh-TW" sz="1200" dirty="0" err="1" smtClean="0">
                          <a:solidFill>
                            <a:schemeClr val="tx1"/>
                          </a:solidFill>
                          <a:latin typeface="Times New Roman" panose="02020603050405020304" pitchFamily="18" charset="0"/>
                          <a:cs typeface="Times New Roman" panose="02020603050405020304" pitchFamily="18" charset="0"/>
                        </a:rPr>
                        <a:t>Boxcorer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2446959"/>
                  </a:ext>
                </a:extLst>
              </a:tr>
              <a:tr h="27432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GS1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120.4006</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22.2349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270</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endParaRPr lang="zh-TW" altLang="en-US" sz="1200" dirty="0" smtClean="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latin typeface="Times New Roman" panose="02020603050405020304" pitchFamily="18" charset="0"/>
                          <a:cs typeface="Times New Roman" panose="02020603050405020304" pitchFamily="18" charset="0"/>
                        </a:rPr>
                        <a:t>CTD, </a:t>
                      </a:r>
                      <a:r>
                        <a:rPr lang="en-US" altLang="zh-TW" sz="1200" dirty="0" err="1" smtClean="0">
                          <a:solidFill>
                            <a:schemeClr val="tx1"/>
                          </a:solidFill>
                          <a:latin typeface="Times New Roman" panose="02020603050405020304" pitchFamily="18" charset="0"/>
                          <a:cs typeface="Times New Roman" panose="02020603050405020304" pitchFamily="18" charset="0"/>
                        </a:rPr>
                        <a:t>Boxcorer</a:t>
                      </a:r>
                      <a:endParaRPr lang="zh-TW" altLang="en-US" sz="1200" dirty="0" smtClean="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44948497"/>
                  </a:ext>
                </a:extLst>
              </a:tr>
              <a:tr h="274320">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2015/03</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rowSpan="2">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SP</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OR1_1099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120.3768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22.4017</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395</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CTD,</a:t>
                      </a:r>
                      <a:r>
                        <a:rPr lang="zh-TW" altLang="en-US"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5377323"/>
                  </a:ext>
                </a:extLst>
              </a:tr>
              <a:tr h="27432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GS1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120.4002</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22.2328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277</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CTD,</a:t>
                      </a:r>
                      <a:r>
                        <a:rPr lang="zh-TW" altLang="en-US"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04693327"/>
                  </a:ext>
                </a:extLst>
              </a:tr>
              <a:tr h="274320">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2015/04</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rowSpan="2">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SP</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OR1_1102</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120.4114</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22.4173</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323</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CTD,</a:t>
                      </a:r>
                      <a:r>
                        <a:rPr lang="zh-TW" altLang="en-US"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Boxcorer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60927527"/>
                  </a:ext>
                </a:extLst>
              </a:tr>
              <a:tr h="27432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GS1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120.4006</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22.2329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279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CTD,</a:t>
                      </a:r>
                      <a:r>
                        <a:rPr lang="zh-TW" altLang="en-US"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Boxcorer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95020937"/>
                  </a:ext>
                </a:extLst>
              </a:tr>
              <a:tr h="274320">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2015/08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rowSpan="2">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SU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OR1_1114</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120.4114</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22.4172</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320</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Meiofauna</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CTD,</a:t>
                      </a:r>
                      <a:r>
                        <a:rPr lang="zh-TW" altLang="en-US"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48514117"/>
                  </a:ext>
                </a:extLst>
              </a:tr>
              <a:tr h="27432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GS1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120.3998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22.2322</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279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Meiofauna</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CTD,</a:t>
                      </a:r>
                      <a:r>
                        <a:rPr lang="zh-TW" altLang="en-US"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90710293"/>
                  </a:ext>
                </a:extLst>
              </a:tr>
              <a:tr h="274320">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2015/11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latin typeface="Times New Roman" panose="02020603050405020304" pitchFamily="18" charset="0"/>
                          <a:cs typeface="Times New Roman" panose="02020603050405020304" pitchFamily="18" charset="0"/>
                        </a:rPr>
                        <a:t>AU</a:t>
                      </a:r>
                      <a:endParaRPr lang="zh-TW" altLang="en-US" sz="1200" dirty="0" smtClean="0">
                        <a:solidFill>
                          <a:schemeClr val="tx1"/>
                        </a:solidFill>
                        <a:latin typeface="Times New Roman" panose="02020603050405020304" pitchFamily="18" charset="0"/>
                        <a:cs typeface="Times New Roman" panose="02020603050405020304" pitchFamily="18" charset="0"/>
                      </a:endParaRPr>
                    </a:p>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OR1_1126</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120.4112</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22.4175</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Meiofauna</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r>
                        <a:rPr lang="en-US" altLang="zh-TW" sz="1200" dirty="0" smtClean="0">
                          <a:solidFill>
                            <a:schemeClr val="tx1"/>
                          </a:solidFill>
                          <a:latin typeface="Times New Roman" panose="02020603050405020304" pitchFamily="18" charset="0"/>
                          <a:cs typeface="Times New Roman" panose="02020603050405020304" pitchFamily="18" charset="0"/>
                        </a:rPr>
                        <a:t>,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latin typeface="Times New Roman" panose="02020603050405020304" pitchFamily="18" charset="0"/>
                          <a:cs typeface="Times New Roman" panose="02020603050405020304" pitchFamily="18" charset="0"/>
                        </a:rPr>
                        <a:t>CTD,</a:t>
                      </a:r>
                      <a:r>
                        <a:rPr lang="zh-TW" altLang="en-US"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smtClean="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0926910"/>
                  </a:ext>
                </a:extLst>
              </a:tr>
              <a:tr h="27432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GS1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120.3995</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22.2329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277</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Meiofauna</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r>
                        <a:rPr lang="en-US" altLang="zh-TW" sz="1200" dirty="0" smtClean="0">
                          <a:solidFill>
                            <a:schemeClr val="tx1"/>
                          </a:solidFill>
                          <a:latin typeface="Times New Roman" panose="02020603050405020304" pitchFamily="18" charset="0"/>
                          <a:cs typeface="Times New Roman" panose="02020603050405020304" pitchFamily="18" charset="0"/>
                        </a:rPr>
                        <a:t>,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latin typeface="Times New Roman" panose="02020603050405020304" pitchFamily="18" charset="0"/>
                          <a:cs typeface="Times New Roman" panose="02020603050405020304" pitchFamily="18" charset="0"/>
                        </a:rPr>
                        <a:t>CTD,</a:t>
                      </a:r>
                      <a:r>
                        <a:rPr lang="zh-TW" altLang="en-US"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smtClean="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4285085"/>
                  </a:ext>
                </a:extLst>
              </a:tr>
              <a:tr h="274320">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2016/02</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SP</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OR1_1128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120.4108</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kern="1200" dirty="0" smtClean="0">
                          <a:solidFill>
                            <a:schemeClr val="tx1"/>
                          </a:solidFill>
                          <a:latin typeface="Times New Roman" panose="02020603050405020304" pitchFamily="18" charset="0"/>
                          <a:ea typeface="+mn-ea"/>
                          <a:cs typeface="Times New Roman" panose="02020603050405020304" pitchFamily="18" charset="0"/>
                        </a:rPr>
                        <a:t>22.4171</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319</a:t>
                      </a:r>
                      <a:endParaRPr lang="en-US" altLang="zh-TW"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Meiofauna</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r>
                        <a:rPr lang="en-US" altLang="zh-TW" sz="1200" dirty="0" smtClean="0">
                          <a:solidFill>
                            <a:schemeClr val="tx1"/>
                          </a:solidFill>
                          <a:latin typeface="Times New Roman" panose="02020603050405020304" pitchFamily="18" charset="0"/>
                          <a:cs typeface="Times New Roman" panose="02020603050405020304" pitchFamily="18" charset="0"/>
                        </a:rPr>
                        <a:t>, TOU,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2412121"/>
                  </a:ext>
                </a:extLst>
              </a:tr>
              <a:tr h="274320">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2016/03</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SP</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OR1_1132</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GS1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120.4008</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22.2296</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281</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err="1" smtClean="0">
                          <a:solidFill>
                            <a:schemeClr val="tx1"/>
                          </a:solidFill>
                          <a:latin typeface="Times New Roman" panose="02020603050405020304" pitchFamily="18" charset="0"/>
                          <a:cs typeface="Times New Roman" panose="02020603050405020304" pitchFamily="18" charset="0"/>
                        </a:rPr>
                        <a:t>Meiofauna</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937494"/>
                  </a:ext>
                </a:extLst>
              </a:tr>
              <a:tr h="274320">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2016/10</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OR1_1151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120.4110</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kern="1200" dirty="0" smtClean="0">
                          <a:solidFill>
                            <a:schemeClr val="tx1"/>
                          </a:solidFill>
                          <a:latin typeface="Times New Roman" panose="02020603050405020304" pitchFamily="18" charset="0"/>
                          <a:ea typeface="+mn-ea"/>
                          <a:cs typeface="Times New Roman" panose="02020603050405020304" pitchFamily="18" charset="0"/>
                        </a:rPr>
                        <a:t>22.4176</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317</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r>
                        <a:rPr lang="en-US" altLang="zh-TW" sz="1200" dirty="0" smtClean="0">
                          <a:solidFill>
                            <a:schemeClr val="tx1"/>
                          </a:solidFill>
                          <a:latin typeface="Times New Roman" panose="02020603050405020304" pitchFamily="18" charset="0"/>
                          <a:cs typeface="Times New Roman" panose="02020603050405020304" pitchFamily="18" charset="0"/>
                        </a:rPr>
                        <a:t>, TOU,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6110721"/>
                  </a:ext>
                </a:extLst>
              </a:tr>
              <a:tr h="27432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GS1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120.4004</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22.2315</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272</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r>
                        <a:rPr lang="en-US" altLang="zh-TW" sz="1200" dirty="0" smtClean="0">
                          <a:solidFill>
                            <a:schemeClr val="tx1"/>
                          </a:solidFill>
                          <a:latin typeface="Times New Roman" panose="02020603050405020304" pitchFamily="18" charset="0"/>
                          <a:cs typeface="Times New Roman" panose="02020603050405020304" pitchFamily="18" charset="0"/>
                        </a:rPr>
                        <a:t>,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720348"/>
                  </a:ext>
                </a:extLst>
              </a:tr>
              <a:tr h="274320">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2018/03-04</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SP</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OR1_1190</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120.4104</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22.4172</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321</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Bacteria,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r>
                        <a:rPr lang="en-US" altLang="zh-TW" sz="1200" dirty="0" smtClean="0">
                          <a:solidFill>
                            <a:schemeClr val="tx1"/>
                          </a:solidFill>
                          <a:latin typeface="Times New Roman" panose="02020603050405020304" pitchFamily="18" charset="0"/>
                          <a:cs typeface="Times New Roman" panose="02020603050405020304" pitchFamily="18" charset="0"/>
                        </a:rPr>
                        <a:t>, TOU,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2451446"/>
                  </a:ext>
                </a:extLst>
              </a:tr>
              <a:tr h="27432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GS1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120.3977</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22.2309</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279</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Bacteria, </a:t>
                      </a:r>
                      <a:r>
                        <a:rPr lang="en-US" altLang="zh-TW" sz="1200" dirty="0" err="1" smtClean="0">
                          <a:solidFill>
                            <a:schemeClr val="tx1"/>
                          </a:solidFill>
                          <a:latin typeface="Times New Roman" panose="02020603050405020304" pitchFamily="18" charset="0"/>
                          <a:cs typeface="Times New Roman" panose="02020603050405020304" pitchFamily="18" charset="0"/>
                        </a:rPr>
                        <a:t>Macrofauna</a:t>
                      </a:r>
                      <a:r>
                        <a:rPr lang="en-US" altLang="zh-TW" sz="1200" dirty="0" smtClean="0">
                          <a:solidFill>
                            <a:schemeClr val="tx1"/>
                          </a:solidFill>
                          <a:latin typeface="Times New Roman" panose="02020603050405020304" pitchFamily="18" charset="0"/>
                          <a:cs typeface="Times New Roman" panose="02020603050405020304" pitchFamily="18" charset="0"/>
                        </a:rPr>
                        <a:t>, TOU,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7220017"/>
                  </a:ext>
                </a:extLst>
              </a:tr>
              <a:tr h="274320">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2019/03-04</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SP</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OR1_1219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120.4092</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22.4179</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318</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TOU,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3076978"/>
                  </a:ext>
                </a:extLst>
              </a:tr>
              <a:tr h="27432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GS1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120.3772</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22.2538</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246</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TOU,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9421622"/>
                  </a:ext>
                </a:extLst>
              </a:tr>
              <a:tr h="274320">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2019/10</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OR1_1242</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120.4082</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22.4168</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271</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TOU,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7170975"/>
                  </a:ext>
                </a:extLst>
              </a:tr>
              <a:tr h="27432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GS1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120.3776</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22.2531</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261</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TOU,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8079854"/>
                  </a:ext>
                </a:extLst>
              </a:tr>
              <a:tr h="274320">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2020/11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latin typeface="Times New Roman" panose="02020603050405020304" pitchFamily="18" charset="0"/>
                          <a:cs typeface="Times New Roman" panose="02020603050405020304" pitchFamily="18" charset="0"/>
                        </a:rPr>
                        <a:t>AU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NOR1_T004</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GC1</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120.4121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22.4140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309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200" dirty="0" smtClean="0">
                          <a:solidFill>
                            <a:schemeClr val="tx1"/>
                          </a:solidFill>
                          <a:latin typeface="Times New Roman" panose="02020603050405020304" pitchFamily="18" charset="0"/>
                          <a:cs typeface="Times New Roman" panose="02020603050405020304" pitchFamily="18" charset="0"/>
                        </a:rPr>
                        <a:t>Sediment TOC, TOU, DOU</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CTD,</a:t>
                      </a:r>
                      <a:r>
                        <a:rPr lang="en-US" altLang="zh-TW" sz="1200" dirty="0" smtClean="0">
                          <a:solidFill>
                            <a:schemeClr val="tx1"/>
                          </a:solidFill>
                          <a:latin typeface="Times New Roman" panose="02020603050405020304" pitchFamily="18" charset="0"/>
                          <a:cs typeface="Times New Roman" panose="02020603050405020304" pitchFamily="18" charset="0"/>
                        </a:rPr>
                        <a:t> </a:t>
                      </a:r>
                      <a:r>
                        <a:rPr lang="en-US" altLang="zh-TW" sz="1200" dirty="0" err="1" smtClean="0">
                          <a:solidFill>
                            <a:schemeClr val="tx1"/>
                          </a:solidFill>
                          <a:latin typeface="Times New Roman" panose="02020603050405020304" pitchFamily="18" charset="0"/>
                          <a:cs typeface="Times New Roman" panose="02020603050405020304" pitchFamily="18" charset="0"/>
                        </a:rPr>
                        <a:t>Multicorer</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1775457"/>
                  </a:ext>
                </a:extLst>
              </a:tr>
            </a:tbl>
          </a:graphicData>
        </a:graphic>
      </p:graphicFrame>
      <p:sp>
        <p:nvSpPr>
          <p:cNvPr id="3" name="矩形 2"/>
          <p:cNvSpPr/>
          <p:nvPr/>
        </p:nvSpPr>
        <p:spPr>
          <a:xfrm>
            <a:off x="354206" y="6265430"/>
            <a:ext cx="11420472" cy="646331"/>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a:t>
            </a:r>
            <a:r>
              <a:rPr lang="zh-TW" altLang="en-US"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1.</a:t>
            </a:r>
            <a:r>
              <a:rPr lang="en-US" altLang="zh-TW" dirty="0">
                <a:latin typeface="Times New Roman" panose="02020603050405020304" pitchFamily="18" charset="0"/>
                <a:cs typeface="Times New Roman" panose="02020603050405020304" pitchFamily="18" charset="0"/>
              </a:rPr>
              <a:t> Sampling cruises including dates, coordinates, and water depths of two sites. Different gears were used to collect sediment and benthic fauna samples. Cruises were assigned to the corresponding seasons to test the seasonal effect.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98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4407" y="391412"/>
            <a:ext cx="7401465" cy="5551099"/>
          </a:xfrm>
          <a:prstGeom prst="rect">
            <a:avLst/>
          </a:prstGeom>
        </p:spPr>
      </p:pic>
      <p:sp>
        <p:nvSpPr>
          <p:cNvPr id="4" name="矩形 3"/>
          <p:cNvSpPr/>
          <p:nvPr/>
        </p:nvSpPr>
        <p:spPr>
          <a:xfrm>
            <a:off x="2484407" y="5942511"/>
            <a:ext cx="7554790" cy="92333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4. </a:t>
            </a:r>
            <a:r>
              <a:rPr lang="en-US" altLang="zh-TW" dirty="0" smtClean="0">
                <a:latin typeface="Times New Roman" panose="02020603050405020304" pitchFamily="18" charset="0"/>
                <a:cs typeface="Times New Roman" panose="02020603050405020304" pitchFamily="18" charset="0"/>
              </a:rPr>
              <a:t>Light transmission</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profile </a:t>
            </a:r>
            <a:r>
              <a:rPr lang="en-US" altLang="zh-TW" dirty="0">
                <a:latin typeface="Times New Roman" panose="02020603050405020304" pitchFamily="18" charset="0"/>
                <a:cs typeface="Times New Roman" panose="02020603050405020304" pitchFamily="18" charset="0"/>
              </a:rPr>
              <a:t>for each </a:t>
            </a:r>
            <a:r>
              <a:rPr lang="en-US" altLang="zh-TW" dirty="0" smtClean="0">
                <a:latin typeface="Times New Roman" panose="02020603050405020304" pitchFamily="18" charset="0"/>
                <a:cs typeface="Times New Roman" panose="02020603050405020304" pitchFamily="18" charset="0"/>
              </a:rPr>
              <a:t>cruise </a:t>
            </a:r>
            <a:r>
              <a:rPr lang="en-US" altLang="zh-TW" dirty="0">
                <a:latin typeface="Times New Roman" panose="02020603050405020304" pitchFamily="18" charset="0"/>
                <a:cs typeface="Times New Roman" panose="02020603050405020304" pitchFamily="18" charset="0"/>
              </a:rPr>
              <a:t>of the two sites. </a:t>
            </a:r>
            <a:r>
              <a:rPr lang="en-US" altLang="zh-TW" dirty="0" smtClean="0">
                <a:latin typeface="Times New Roman" panose="02020603050405020304" pitchFamily="18" charset="0"/>
                <a:cs typeface="Times New Roman" panose="02020603050405020304" pitchFamily="18" charset="0"/>
              </a:rPr>
              <a:t>Note that GC1 has a very low light transmission below 200 meter depth in almost all the sampling cruises. </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87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4610" y="265889"/>
            <a:ext cx="7714383" cy="5785788"/>
          </a:xfrm>
          <a:prstGeom prst="rect">
            <a:avLst/>
          </a:prstGeom>
        </p:spPr>
      </p:pic>
      <p:sp>
        <p:nvSpPr>
          <p:cNvPr id="4" name="矩形 3"/>
          <p:cNvSpPr/>
          <p:nvPr/>
        </p:nvSpPr>
        <p:spPr>
          <a:xfrm>
            <a:off x="1945255" y="5934670"/>
            <a:ext cx="8633091" cy="92333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a:t>
            </a:r>
            <a:r>
              <a:rPr lang="en-US" altLang="zh-TW" dirty="0" smtClean="0">
                <a:latin typeface="Times New Roman" panose="02020603050405020304" pitchFamily="18" charset="0"/>
                <a:cs typeface="Times New Roman" panose="02020603050405020304" pitchFamily="18" charset="0"/>
              </a:rPr>
              <a:t>5</a:t>
            </a:r>
            <a:r>
              <a:rPr lang="en-US" altLang="zh-TW" dirty="0">
                <a:latin typeface="Times New Roman" panose="02020603050405020304" pitchFamily="18" charset="0"/>
                <a:cs typeface="Times New Roman" panose="02020603050405020304" pitchFamily="18" charset="0"/>
              </a:rPr>
              <a:t>. Carbon stocks of sediment of GC1 and GS1. The Cruises were labeled different colors as different seasons. </a:t>
            </a:r>
            <a:r>
              <a:rPr lang="en-US" altLang="zh-TW" dirty="0" smtClean="0">
                <a:latin typeface="Times New Roman" panose="02020603050405020304" pitchFamily="18" charset="0"/>
                <a:cs typeface="Times New Roman" panose="02020603050405020304" pitchFamily="18" charset="0"/>
              </a:rPr>
              <a:t>Note that there </a:t>
            </a:r>
            <a:r>
              <a:rPr lang="en-US" altLang="zh-TW" dirty="0">
                <a:latin typeface="Times New Roman" panose="02020603050405020304" pitchFamily="18" charset="0"/>
                <a:cs typeface="Times New Roman" panose="02020603050405020304" pitchFamily="18" charset="0"/>
              </a:rPr>
              <a:t>was no sampling in </a:t>
            </a:r>
            <a:r>
              <a:rPr lang="en-US" altLang="zh-TW" dirty="0" smtClean="0">
                <a:latin typeface="Times New Roman" panose="02020603050405020304" pitchFamily="18" charset="0"/>
                <a:cs typeface="Times New Roman" panose="02020603050405020304" pitchFamily="18" charset="0"/>
              </a:rPr>
              <a:t>NOR1-T004 and OR1-1128 </a:t>
            </a:r>
            <a:r>
              <a:rPr lang="en-US" altLang="zh-TW" dirty="0">
                <a:latin typeface="Times New Roman" panose="02020603050405020304" pitchFamily="18" charset="0"/>
                <a:cs typeface="Times New Roman" panose="02020603050405020304" pitchFamily="18" charset="0"/>
              </a:rPr>
              <a:t>for </a:t>
            </a:r>
            <a:r>
              <a:rPr lang="en-US" altLang="zh-TW" dirty="0" smtClean="0">
                <a:latin typeface="Times New Roman" panose="02020603050405020304" pitchFamily="18" charset="0"/>
                <a:cs typeface="Times New Roman" panose="02020603050405020304" pitchFamily="18" charset="0"/>
              </a:rPr>
              <a:t>GS1.The </a:t>
            </a:r>
            <a:r>
              <a:rPr lang="en-US" altLang="zh-TW" dirty="0">
                <a:latin typeface="Times New Roman" panose="02020603050405020304" pitchFamily="18" charset="0"/>
                <a:cs typeface="Times New Roman" panose="02020603050405020304" pitchFamily="18" charset="0"/>
              </a:rPr>
              <a:t>dotted lines represent the mean values of the stocks.</a:t>
            </a:r>
          </a:p>
        </p:txBody>
      </p:sp>
    </p:spTree>
    <p:extLst>
      <p:ext uri="{BB962C8B-B14F-4D97-AF65-F5344CB8AC3E}">
        <p14:creationId xmlns:p14="http://schemas.microsoft.com/office/powerpoint/2010/main" val="3547620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966416626"/>
              </p:ext>
            </p:extLst>
          </p:nvPr>
        </p:nvGraphicFramePr>
        <p:xfrm>
          <a:off x="2140559" y="1286207"/>
          <a:ext cx="7542364" cy="4754880"/>
        </p:xfrm>
        <a:graphic>
          <a:graphicData uri="http://schemas.openxmlformats.org/drawingml/2006/table">
            <a:tbl>
              <a:tblPr firstRow="1" bandRow="1">
                <a:tableStyleId>{2D5ABB26-0587-4C30-8999-92F81FD0307C}</a:tableStyleId>
              </a:tblPr>
              <a:tblGrid>
                <a:gridCol w="1624330">
                  <a:extLst>
                    <a:ext uri="{9D8B030D-6E8A-4147-A177-3AD203B41FA5}">
                      <a16:colId xmlns:a16="http://schemas.microsoft.com/office/drawing/2014/main" val="3290913867"/>
                    </a:ext>
                  </a:extLst>
                </a:gridCol>
                <a:gridCol w="481330">
                  <a:extLst>
                    <a:ext uri="{9D8B030D-6E8A-4147-A177-3AD203B41FA5}">
                      <a16:colId xmlns:a16="http://schemas.microsoft.com/office/drawing/2014/main" val="546577140"/>
                    </a:ext>
                  </a:extLst>
                </a:gridCol>
                <a:gridCol w="1649730">
                  <a:extLst>
                    <a:ext uri="{9D8B030D-6E8A-4147-A177-3AD203B41FA5}">
                      <a16:colId xmlns:a16="http://schemas.microsoft.com/office/drawing/2014/main" val="3128370986"/>
                    </a:ext>
                  </a:extLst>
                </a:gridCol>
                <a:gridCol w="1503680">
                  <a:extLst>
                    <a:ext uri="{9D8B030D-6E8A-4147-A177-3AD203B41FA5}">
                      <a16:colId xmlns:a16="http://schemas.microsoft.com/office/drawing/2014/main" val="1377672510"/>
                    </a:ext>
                  </a:extLst>
                </a:gridCol>
                <a:gridCol w="982980">
                  <a:extLst>
                    <a:ext uri="{9D8B030D-6E8A-4147-A177-3AD203B41FA5}">
                      <a16:colId xmlns:a16="http://schemas.microsoft.com/office/drawing/2014/main" val="78929079"/>
                    </a:ext>
                  </a:extLst>
                </a:gridCol>
                <a:gridCol w="1300314">
                  <a:extLst>
                    <a:ext uri="{9D8B030D-6E8A-4147-A177-3AD203B41FA5}">
                      <a16:colId xmlns:a16="http://schemas.microsoft.com/office/drawing/2014/main" val="3815768599"/>
                    </a:ext>
                  </a:extLst>
                </a:gridCol>
              </a:tblGrid>
              <a:tr h="279898">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PERMDISP</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57517212"/>
                  </a:ext>
                </a:extLst>
              </a:tr>
              <a:tr h="279898">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Mean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142154"/>
                  </a:ext>
                </a:extLst>
              </a:tr>
              <a:tr h="279898">
                <a:tc>
                  <a:txBody>
                    <a:bodyPr/>
                    <a:lstStyle/>
                    <a:p>
                      <a:r>
                        <a:rPr lang="en-US" altLang="zh-TW" dirty="0" smtClean="0">
                          <a:latin typeface="Times New Roman" panose="02020603050405020304" pitchFamily="18" charset="0"/>
                          <a:cs typeface="Times New Roman" panose="02020603050405020304" pitchFamily="18" charset="0"/>
                        </a:rPr>
                        <a:t>Habitat</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4.2034e+09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4203409008</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3.0159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0.1051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0405239"/>
                  </a:ext>
                </a:extLst>
              </a:tr>
              <a:tr h="279898">
                <a:tc>
                  <a:txBody>
                    <a:bodyPr/>
                    <a:lstStyle/>
                    <a:p>
                      <a:r>
                        <a:rPr lang="en-US" altLang="zh-TW" dirty="0" smtClean="0">
                          <a:latin typeface="Times New Roman" panose="02020603050405020304" pitchFamily="18" charset="0"/>
                          <a:cs typeface="Times New Roman" panose="02020603050405020304" pitchFamily="18" charset="0"/>
                        </a:rPr>
                        <a:t>Residuals</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16</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2.2300e+10</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1393745915</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494606"/>
                  </a:ext>
                </a:extLst>
              </a:tr>
              <a:tr h="279898">
                <a:tc>
                  <a:txBody>
                    <a:bodyPr/>
                    <a:lstStyle/>
                    <a:p>
                      <a:r>
                        <a:rPr lang="en-US" altLang="zh-TW" dirty="0" smtClean="0">
                          <a:latin typeface="Times New Roman" panose="02020603050405020304" pitchFamily="18" charset="0"/>
                          <a:cs typeface="Times New Roman" panose="02020603050405020304" pitchFamily="18" charset="0"/>
                        </a:rPr>
                        <a:t>Season</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6.2729e+09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6272856607</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1.6005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0.2263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4502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Residuals</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16</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6.2709e+10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3919334785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302921"/>
                  </a:ext>
                </a:extLst>
              </a:tr>
              <a:tr h="279898">
                <a:tc gridSpan="6">
                  <a:txBody>
                    <a:bodyPr/>
                    <a:lstStyle/>
                    <a:p>
                      <a:r>
                        <a:rPr lang="en-US" altLang="zh-TW" dirty="0" smtClean="0">
                          <a:latin typeface="Times New Roman" panose="02020603050405020304" pitchFamily="18" charset="0"/>
                          <a:cs typeface="Times New Roman" panose="02020603050405020304" pitchFamily="18" charset="0"/>
                        </a:rPr>
                        <a:t>PERMANOVA</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43175719"/>
                  </a:ext>
                </a:extLst>
              </a:tr>
              <a:tr h="337471">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R2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3892913"/>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Habitat</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1.3517e+11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0.61649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25.9645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3543151"/>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Season</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1.1106e+08</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0.00051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0.0213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0.8816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667789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Habitat:Season</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1.1092e+10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0.05059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2.1306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0.1673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595629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 </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14</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7.2883e+10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0.33241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3650522"/>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Total </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17</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2.1926e+11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1.00000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2043134"/>
                  </a:ext>
                </a:extLst>
              </a:tr>
            </a:tbl>
          </a:graphicData>
        </a:graphic>
      </p:graphicFrame>
      <p:sp>
        <p:nvSpPr>
          <p:cNvPr id="4" name="矩形 3"/>
          <p:cNvSpPr/>
          <p:nvPr/>
        </p:nvSpPr>
        <p:spPr>
          <a:xfrm>
            <a:off x="1475117" y="6191376"/>
            <a:ext cx="11015932" cy="369332"/>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7</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PERMDISP and PERMANOVA </a:t>
            </a:r>
            <a:r>
              <a:rPr lang="en-US" altLang="zh-TW" dirty="0">
                <a:latin typeface="Times New Roman" panose="02020603050405020304" pitchFamily="18" charset="0"/>
                <a:cs typeface="Times New Roman" panose="02020603050405020304" pitchFamily="18" charset="0"/>
              </a:rPr>
              <a:t>on </a:t>
            </a:r>
            <a:r>
              <a:rPr lang="en-US" altLang="zh-TW" dirty="0" smtClean="0">
                <a:latin typeface="Times New Roman" panose="02020603050405020304" pitchFamily="18" charset="0"/>
                <a:cs typeface="Times New Roman" panose="02020603050405020304" pitchFamily="18" charset="0"/>
              </a:rPr>
              <a:t>sediment carbon stock GC1 and GS1.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316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4792" y="527499"/>
            <a:ext cx="6956440" cy="5217330"/>
          </a:xfrm>
          <a:prstGeom prst="rect">
            <a:avLst/>
          </a:prstGeom>
        </p:spPr>
      </p:pic>
      <p:sp>
        <p:nvSpPr>
          <p:cNvPr id="5" name="矩形 4"/>
          <p:cNvSpPr/>
          <p:nvPr/>
        </p:nvSpPr>
        <p:spPr>
          <a:xfrm>
            <a:off x="2544792" y="5744829"/>
            <a:ext cx="7554790" cy="92333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a:t>
            </a:r>
            <a:r>
              <a:rPr lang="en-US" altLang="zh-TW" dirty="0" smtClean="0">
                <a:latin typeface="Times New Roman" panose="02020603050405020304" pitchFamily="18" charset="0"/>
                <a:cs typeface="Times New Roman" panose="02020603050405020304" pitchFamily="18" charset="0"/>
              </a:rPr>
              <a:t>6. </a:t>
            </a:r>
            <a:r>
              <a:rPr lang="en-US" altLang="zh-TW" dirty="0">
                <a:latin typeface="Times New Roman" panose="02020603050405020304" pitchFamily="18" charset="0"/>
                <a:cs typeface="Times New Roman" panose="02020603050405020304" pitchFamily="18" charset="0"/>
              </a:rPr>
              <a:t>Carbon stocks </a:t>
            </a:r>
            <a:r>
              <a:rPr lang="en-US" altLang="zh-TW" dirty="0" smtClean="0">
                <a:latin typeface="Times New Roman" panose="02020603050405020304" pitchFamily="18" charset="0"/>
                <a:cs typeface="Times New Roman" panose="02020603050405020304" pitchFamily="18" charset="0"/>
              </a:rPr>
              <a:t>of bacteria of </a:t>
            </a:r>
            <a:r>
              <a:rPr lang="en-US" altLang="zh-TW" dirty="0">
                <a:latin typeface="Times New Roman" panose="02020603050405020304" pitchFamily="18" charset="0"/>
                <a:cs typeface="Times New Roman" panose="02020603050405020304" pitchFamily="18" charset="0"/>
              </a:rPr>
              <a:t>GC1 and GS1. </a:t>
            </a:r>
            <a:r>
              <a:rPr lang="en-US" altLang="zh-TW" dirty="0" smtClean="0">
                <a:latin typeface="Times New Roman" panose="02020603050405020304" pitchFamily="18" charset="0"/>
                <a:cs typeface="Times New Roman" panose="02020603050405020304" pitchFamily="18" charset="0"/>
              </a:rPr>
              <a:t>Note that bacteria were only collected in cruise OR1-1190. The </a:t>
            </a:r>
            <a:r>
              <a:rPr lang="en-US" altLang="zh-TW" dirty="0">
                <a:latin typeface="Times New Roman" panose="02020603050405020304" pitchFamily="18" charset="0"/>
                <a:cs typeface="Times New Roman" panose="02020603050405020304" pitchFamily="18" charset="0"/>
              </a:rPr>
              <a:t>dotted </a:t>
            </a:r>
            <a:r>
              <a:rPr lang="en-US" altLang="zh-TW" dirty="0" smtClean="0">
                <a:latin typeface="Times New Roman" panose="02020603050405020304" pitchFamily="18" charset="0"/>
                <a:cs typeface="Times New Roman" panose="02020603050405020304" pitchFamily="18" charset="0"/>
              </a:rPr>
              <a:t>line </a:t>
            </a:r>
            <a:r>
              <a:rPr lang="en-US" altLang="zh-TW" dirty="0">
                <a:latin typeface="Times New Roman" panose="02020603050405020304" pitchFamily="18" charset="0"/>
                <a:cs typeface="Times New Roman" panose="02020603050405020304" pitchFamily="18" charset="0"/>
              </a:rPr>
              <a:t>represent the mean </a:t>
            </a:r>
            <a:r>
              <a:rPr lang="en-US" altLang="zh-TW" dirty="0" smtClean="0">
                <a:latin typeface="Times New Roman" panose="02020603050405020304" pitchFamily="18" charset="0"/>
                <a:cs typeface="Times New Roman" panose="02020603050405020304" pitchFamily="18" charset="0"/>
              </a:rPr>
              <a:t>value </a:t>
            </a:r>
            <a:r>
              <a:rPr lang="en-US" altLang="zh-TW" dirty="0">
                <a:latin typeface="Times New Roman" panose="02020603050405020304" pitchFamily="18" charset="0"/>
                <a:cs typeface="Times New Roman" panose="02020603050405020304" pitchFamily="18" charset="0"/>
              </a:rPr>
              <a:t>of </a:t>
            </a:r>
            <a:r>
              <a:rPr lang="en-US" altLang="zh-TW" dirty="0" smtClean="0">
                <a:latin typeface="Times New Roman" panose="02020603050405020304" pitchFamily="18" charset="0"/>
                <a:cs typeface="Times New Roman" panose="02020603050405020304" pitchFamily="18" charset="0"/>
              </a:rPr>
              <a:t>each count.</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760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691205084"/>
              </p:ext>
            </p:extLst>
          </p:nvPr>
        </p:nvGraphicFramePr>
        <p:xfrm>
          <a:off x="2356582" y="453469"/>
          <a:ext cx="6787418" cy="1097280"/>
        </p:xfrm>
        <a:graphic>
          <a:graphicData uri="http://schemas.openxmlformats.org/drawingml/2006/table">
            <a:tbl>
              <a:tblPr firstRow="1" bandRow="1">
                <a:tableStyleId>{2D5ABB26-0587-4C30-8999-92F81FD0307C}</a:tableStyleId>
              </a:tblPr>
              <a:tblGrid>
                <a:gridCol w="278143">
                  <a:extLst>
                    <a:ext uri="{9D8B030D-6E8A-4147-A177-3AD203B41FA5}">
                      <a16:colId xmlns:a16="http://schemas.microsoft.com/office/drawing/2014/main" val="3290913867"/>
                    </a:ext>
                  </a:extLst>
                </a:gridCol>
                <a:gridCol w="1006613">
                  <a:extLst>
                    <a:ext uri="{9D8B030D-6E8A-4147-A177-3AD203B41FA5}">
                      <a16:colId xmlns:a16="http://schemas.microsoft.com/office/drawing/2014/main" val="546577140"/>
                    </a:ext>
                  </a:extLst>
                </a:gridCol>
                <a:gridCol w="1448109">
                  <a:extLst>
                    <a:ext uri="{9D8B030D-6E8A-4147-A177-3AD203B41FA5}">
                      <a16:colId xmlns:a16="http://schemas.microsoft.com/office/drawing/2014/main" val="1861461869"/>
                    </a:ext>
                  </a:extLst>
                </a:gridCol>
                <a:gridCol w="1418675">
                  <a:extLst>
                    <a:ext uri="{9D8B030D-6E8A-4147-A177-3AD203B41FA5}">
                      <a16:colId xmlns:a16="http://schemas.microsoft.com/office/drawing/2014/main" val="1377672510"/>
                    </a:ext>
                  </a:extLst>
                </a:gridCol>
                <a:gridCol w="1006613">
                  <a:extLst>
                    <a:ext uri="{9D8B030D-6E8A-4147-A177-3AD203B41FA5}">
                      <a16:colId xmlns:a16="http://schemas.microsoft.com/office/drawing/2014/main" val="78929079"/>
                    </a:ext>
                  </a:extLst>
                </a:gridCol>
                <a:gridCol w="1629265">
                  <a:extLst>
                    <a:ext uri="{9D8B030D-6E8A-4147-A177-3AD203B41FA5}">
                      <a16:colId xmlns:a16="http://schemas.microsoft.com/office/drawing/2014/main" val="3815768599"/>
                    </a:ext>
                  </a:extLst>
                </a:gridCol>
              </a:tblGrid>
              <a:tr h="279898">
                <a:tc gridSpan="6">
                  <a:txBody>
                    <a:bodyPr/>
                    <a:lstStyle/>
                    <a:p>
                      <a:r>
                        <a:rPr lang="en-US" altLang="zh-TW" dirty="0" smtClean="0">
                          <a:latin typeface="Times New Roman" panose="02020603050405020304" pitchFamily="18" charset="0"/>
                          <a:cs typeface="Times New Roman" panose="02020603050405020304" pitchFamily="18" charset="0"/>
                        </a:rPr>
                        <a:t>Welch Two Sample t-test</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43175719"/>
                  </a:ext>
                </a:extLst>
              </a:tr>
              <a:tr h="337471">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GC1</a:t>
                      </a:r>
                      <a:r>
                        <a:rPr lang="en-US" altLang="zh-TW" baseline="0"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Mean</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GS1</a:t>
                      </a:r>
                      <a:r>
                        <a:rPr lang="en-US" altLang="zh-TW" baseline="0"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Mean</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t</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p-value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3892913"/>
                  </a:ext>
                </a:extLst>
              </a:tr>
              <a:tr h="279898">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13.677</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65.30876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42.80281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4.9356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0.0002347***</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6677894"/>
                  </a:ext>
                </a:extLst>
              </a:tr>
            </a:tbl>
          </a:graphicData>
        </a:graphic>
      </p:graphicFrame>
      <p:sp>
        <p:nvSpPr>
          <p:cNvPr id="3" name="矩形 2"/>
          <p:cNvSpPr/>
          <p:nvPr/>
        </p:nvSpPr>
        <p:spPr>
          <a:xfrm>
            <a:off x="2892725" y="1613465"/>
            <a:ext cx="6096000" cy="369332"/>
          </a:xfrm>
          <a:prstGeom prst="rect">
            <a:avLst/>
          </a:prstGeom>
        </p:spPr>
        <p:txBody>
          <a:bodyPr>
            <a:spAutoFit/>
          </a:bodyPr>
          <a:lstStyle/>
          <a:p>
            <a:r>
              <a:rPr lang="en-US" altLang="zh-TW" dirty="0">
                <a:latin typeface="Times New Roman" panose="02020603050405020304" pitchFamily="18" charset="0"/>
                <a:cs typeface="Times New Roman" panose="02020603050405020304" pitchFamily="18" charset="0"/>
              </a:rPr>
              <a:t>Table </a:t>
            </a:r>
            <a:r>
              <a:rPr lang="en-US" altLang="zh-TW" dirty="0" smtClean="0">
                <a:latin typeface="Times New Roman" panose="02020603050405020304" pitchFamily="18" charset="0"/>
                <a:cs typeface="Times New Roman" panose="02020603050405020304" pitchFamily="18" charset="0"/>
              </a:rPr>
              <a:t>8. T-test on bacteria </a:t>
            </a:r>
            <a:r>
              <a:rPr lang="en-US" altLang="zh-TW" dirty="0">
                <a:latin typeface="Times New Roman" panose="02020603050405020304" pitchFamily="18" charset="0"/>
                <a:cs typeface="Times New Roman" panose="02020603050405020304" pitchFamily="18" charset="0"/>
              </a:rPr>
              <a:t>carbon stock </a:t>
            </a:r>
            <a:r>
              <a:rPr lang="en-US" altLang="zh-TW" dirty="0" smtClean="0">
                <a:latin typeface="Times New Roman" panose="02020603050405020304" pitchFamily="18" charset="0"/>
                <a:cs typeface="Times New Roman" panose="02020603050405020304" pitchFamily="18" charset="0"/>
              </a:rPr>
              <a:t>of GC1 </a:t>
            </a:r>
            <a:r>
              <a:rPr lang="en-US" altLang="zh-TW" dirty="0">
                <a:latin typeface="Times New Roman" panose="02020603050405020304" pitchFamily="18" charset="0"/>
                <a:cs typeface="Times New Roman" panose="02020603050405020304" pitchFamily="18" charset="0"/>
              </a:rPr>
              <a:t>and GS1.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527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58621"/>
            <a:ext cx="5998733" cy="4499050"/>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3267" y="1158621"/>
            <a:ext cx="5998733" cy="4499050"/>
          </a:xfrm>
          <a:prstGeom prst="rect">
            <a:avLst/>
          </a:prstGeom>
        </p:spPr>
      </p:pic>
      <p:sp>
        <p:nvSpPr>
          <p:cNvPr id="5" name="矩形 4"/>
          <p:cNvSpPr/>
          <p:nvPr/>
        </p:nvSpPr>
        <p:spPr>
          <a:xfrm>
            <a:off x="2318605" y="5657671"/>
            <a:ext cx="7554790" cy="1200329"/>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7</a:t>
            </a:r>
            <a:r>
              <a:rPr lang="en-US" altLang="zh-TW" dirty="0" smtClean="0">
                <a:latin typeface="Times New Roman" panose="02020603050405020304" pitchFamily="18" charset="0"/>
                <a:cs typeface="Times New Roman" panose="02020603050405020304" pitchFamily="18" charset="0"/>
              </a:rPr>
              <a:t>. The abundance of </a:t>
            </a:r>
            <a:r>
              <a:rPr lang="en-US" altLang="zh-TW" dirty="0" err="1" smtClean="0">
                <a:latin typeface="Times New Roman" panose="02020603050405020304" pitchFamily="18" charset="0"/>
                <a:cs typeface="Times New Roman" panose="02020603050405020304" pitchFamily="18" charset="0"/>
              </a:rPr>
              <a:t>meiofauna</a:t>
            </a:r>
            <a:r>
              <a:rPr lang="en-US" altLang="zh-TW" dirty="0" smtClean="0">
                <a:latin typeface="Times New Roman" panose="02020603050405020304" pitchFamily="18" charset="0"/>
                <a:cs typeface="Times New Roman" panose="02020603050405020304" pitchFamily="18" charset="0"/>
              </a:rPr>
              <a:t> in each cruise of </a:t>
            </a:r>
            <a:r>
              <a:rPr lang="en-US" altLang="zh-TW" dirty="0">
                <a:latin typeface="Times New Roman" panose="02020603050405020304" pitchFamily="18" charset="0"/>
                <a:cs typeface="Times New Roman" panose="02020603050405020304" pitchFamily="18" charset="0"/>
              </a:rPr>
              <a:t>GC1 and GS1. </a:t>
            </a:r>
            <a:r>
              <a:rPr lang="en-US" altLang="zh-TW" dirty="0" smtClean="0">
                <a:latin typeface="Times New Roman" panose="02020603050405020304" pitchFamily="18" charset="0"/>
                <a:cs typeface="Times New Roman" panose="02020603050405020304" pitchFamily="18" charset="0"/>
              </a:rPr>
              <a:t>Note that there was no sampling in OR1-1132 for GC1 and OR1-1128 for GS1. The left figure included all the taxa, which was dominated by Nematodes. The right one showed the composition without Nematodes.</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886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7594" y="184805"/>
            <a:ext cx="6758351" cy="5068764"/>
          </a:xfrm>
          <a:prstGeom prst="rect">
            <a:avLst/>
          </a:prstGeom>
        </p:spPr>
      </p:pic>
      <p:sp>
        <p:nvSpPr>
          <p:cNvPr id="3" name="矩形 2"/>
          <p:cNvSpPr/>
          <p:nvPr/>
        </p:nvSpPr>
        <p:spPr>
          <a:xfrm>
            <a:off x="3168770" y="5156467"/>
            <a:ext cx="6096000" cy="1200329"/>
          </a:xfrm>
          <a:prstGeom prst="rect">
            <a:avLst/>
          </a:prstGeom>
        </p:spPr>
        <p:txBody>
          <a:bodyPr>
            <a:spAutoFit/>
          </a:bodyPr>
          <a:lstStyle/>
          <a:p>
            <a:r>
              <a:rPr lang="en-US" altLang="zh-TW" dirty="0" smtClean="0">
                <a:latin typeface="Times New Roman" panose="02020603050405020304" pitchFamily="18" charset="0"/>
                <a:cs typeface="Times New Roman" panose="02020603050405020304" pitchFamily="18" charset="0"/>
              </a:rPr>
              <a:t>Figure 8. </a:t>
            </a:r>
            <a:r>
              <a:rPr lang="en-US" altLang="zh-TW" dirty="0">
                <a:latin typeface="Times New Roman" panose="02020603050405020304" pitchFamily="18" charset="0"/>
                <a:cs typeface="Times New Roman" panose="02020603050405020304" pitchFamily="18" charset="0"/>
              </a:rPr>
              <a:t>Carbon stocks of </a:t>
            </a:r>
            <a:r>
              <a:rPr lang="en-US" altLang="zh-TW" dirty="0" err="1" smtClean="0">
                <a:latin typeface="Times New Roman" panose="02020603050405020304" pitchFamily="18" charset="0"/>
                <a:cs typeface="Times New Roman" panose="02020603050405020304" pitchFamily="18" charset="0"/>
              </a:rPr>
              <a:t>meiofauna</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of GC1 and GS1. Note that </a:t>
            </a:r>
            <a:r>
              <a:rPr lang="en-US" altLang="zh-TW" dirty="0" err="1" smtClean="0">
                <a:latin typeface="Times New Roman" panose="02020603050405020304" pitchFamily="18" charset="0"/>
                <a:cs typeface="Times New Roman" panose="02020603050405020304" pitchFamily="18" charset="0"/>
              </a:rPr>
              <a:t>meiofauna</a:t>
            </a:r>
            <a:r>
              <a:rPr lang="en-US" altLang="zh-TW" dirty="0" smtClean="0">
                <a:latin typeface="Times New Roman" panose="02020603050405020304" pitchFamily="18" charset="0"/>
                <a:cs typeface="Times New Roman" panose="02020603050405020304" pitchFamily="18" charset="0"/>
              </a:rPr>
              <a:t> was only collected in three cruises for each site. The </a:t>
            </a:r>
            <a:r>
              <a:rPr lang="en-US" altLang="zh-TW" dirty="0">
                <a:latin typeface="Times New Roman" panose="02020603050405020304" pitchFamily="18" charset="0"/>
                <a:cs typeface="Times New Roman" panose="02020603050405020304" pitchFamily="18" charset="0"/>
              </a:rPr>
              <a:t>dot represent the sum of fauna biomass for each replicate. The bar represent the mean value of three replicates. </a:t>
            </a:r>
          </a:p>
        </p:txBody>
      </p:sp>
    </p:spTree>
    <p:extLst>
      <p:ext uri="{BB962C8B-B14F-4D97-AF65-F5344CB8AC3E}">
        <p14:creationId xmlns:p14="http://schemas.microsoft.com/office/powerpoint/2010/main" val="16785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760000029"/>
              </p:ext>
            </p:extLst>
          </p:nvPr>
        </p:nvGraphicFramePr>
        <p:xfrm>
          <a:off x="1503561" y="977982"/>
          <a:ext cx="7542364" cy="4023360"/>
        </p:xfrm>
        <a:graphic>
          <a:graphicData uri="http://schemas.openxmlformats.org/drawingml/2006/table">
            <a:tbl>
              <a:tblPr firstRow="1" bandRow="1">
                <a:tableStyleId>{2D5ABB26-0587-4C30-8999-92F81FD0307C}</a:tableStyleId>
              </a:tblPr>
              <a:tblGrid>
                <a:gridCol w="1624330">
                  <a:extLst>
                    <a:ext uri="{9D8B030D-6E8A-4147-A177-3AD203B41FA5}">
                      <a16:colId xmlns:a16="http://schemas.microsoft.com/office/drawing/2014/main" val="3290913867"/>
                    </a:ext>
                  </a:extLst>
                </a:gridCol>
                <a:gridCol w="481330">
                  <a:extLst>
                    <a:ext uri="{9D8B030D-6E8A-4147-A177-3AD203B41FA5}">
                      <a16:colId xmlns:a16="http://schemas.microsoft.com/office/drawing/2014/main" val="546577140"/>
                    </a:ext>
                  </a:extLst>
                </a:gridCol>
                <a:gridCol w="1649730">
                  <a:extLst>
                    <a:ext uri="{9D8B030D-6E8A-4147-A177-3AD203B41FA5}">
                      <a16:colId xmlns:a16="http://schemas.microsoft.com/office/drawing/2014/main" val="3128370986"/>
                    </a:ext>
                  </a:extLst>
                </a:gridCol>
                <a:gridCol w="1503680">
                  <a:extLst>
                    <a:ext uri="{9D8B030D-6E8A-4147-A177-3AD203B41FA5}">
                      <a16:colId xmlns:a16="http://schemas.microsoft.com/office/drawing/2014/main" val="1377672510"/>
                    </a:ext>
                  </a:extLst>
                </a:gridCol>
                <a:gridCol w="982980">
                  <a:extLst>
                    <a:ext uri="{9D8B030D-6E8A-4147-A177-3AD203B41FA5}">
                      <a16:colId xmlns:a16="http://schemas.microsoft.com/office/drawing/2014/main" val="78929079"/>
                    </a:ext>
                  </a:extLst>
                </a:gridCol>
                <a:gridCol w="1300314">
                  <a:extLst>
                    <a:ext uri="{9D8B030D-6E8A-4147-A177-3AD203B41FA5}">
                      <a16:colId xmlns:a16="http://schemas.microsoft.com/office/drawing/2014/main" val="3815768599"/>
                    </a:ext>
                  </a:extLst>
                </a:gridCol>
              </a:tblGrid>
              <a:tr h="279898">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PERMDISP</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57517212"/>
                  </a:ext>
                </a:extLst>
              </a:tr>
              <a:tr h="279898">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Mean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142154"/>
                  </a:ext>
                </a:extLst>
              </a:tr>
              <a:tr h="279898">
                <a:tc>
                  <a:txBody>
                    <a:bodyPr/>
                    <a:lstStyle/>
                    <a:p>
                      <a:r>
                        <a:rPr lang="en-US" altLang="zh-TW" dirty="0" smtClean="0">
                          <a:latin typeface="Times New Roman" panose="02020603050405020304" pitchFamily="18" charset="0"/>
                          <a:cs typeface="Times New Roman" panose="02020603050405020304" pitchFamily="18" charset="0"/>
                        </a:rPr>
                        <a:t>Habitat</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0.00083406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0.00083406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30.284</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0.0001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0405239"/>
                  </a:ext>
                </a:extLst>
              </a:tr>
              <a:tr h="279898">
                <a:tc>
                  <a:txBody>
                    <a:bodyPr/>
                    <a:lstStyle/>
                    <a:p>
                      <a:r>
                        <a:rPr lang="en-US" altLang="zh-TW" dirty="0" smtClean="0">
                          <a:latin typeface="Times New Roman" panose="02020603050405020304" pitchFamily="18" charset="0"/>
                          <a:cs typeface="Times New Roman" panose="02020603050405020304" pitchFamily="18" charset="0"/>
                        </a:rPr>
                        <a:t>Residuals</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16</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0.00044066</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0.00002754</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494606"/>
                  </a:ext>
                </a:extLst>
              </a:tr>
              <a:tr h="279898">
                <a:tc>
                  <a:txBody>
                    <a:bodyPr/>
                    <a:lstStyle/>
                    <a:p>
                      <a:r>
                        <a:rPr lang="en-US" altLang="zh-TW" dirty="0" smtClean="0">
                          <a:latin typeface="Times New Roman" panose="02020603050405020304" pitchFamily="18" charset="0"/>
                          <a:cs typeface="Times New Roman" panose="02020603050405020304" pitchFamily="18" charset="0"/>
                        </a:rPr>
                        <a:t>Season</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0.00116895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0.00058448</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25.979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0.0001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4502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Residuals</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15</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0.00033748</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0.00002250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302921"/>
                  </a:ext>
                </a:extLst>
              </a:tr>
              <a:tr h="279898">
                <a:tc gridSpan="6">
                  <a:txBody>
                    <a:bodyPr/>
                    <a:lstStyle/>
                    <a:p>
                      <a:r>
                        <a:rPr lang="en-US" altLang="zh-TW" dirty="0" smtClean="0">
                          <a:latin typeface="Times New Roman" panose="02020603050405020304" pitchFamily="18" charset="0"/>
                          <a:cs typeface="Times New Roman" panose="02020603050405020304" pitchFamily="18" charset="0"/>
                        </a:rPr>
                        <a:t>PERMANOVA</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43175719"/>
                  </a:ext>
                </a:extLst>
              </a:tr>
              <a:tr h="337471">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R2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3892913"/>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Habitat</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0.0022880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0.49908</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15.941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0.0002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3543151"/>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 </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16</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0.0022965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0.50092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3650522"/>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Total </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17</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0.0045845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1.00000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2043134"/>
                  </a:ext>
                </a:extLst>
              </a:tr>
            </a:tbl>
          </a:graphicData>
        </a:graphic>
      </p:graphicFrame>
      <p:sp>
        <p:nvSpPr>
          <p:cNvPr id="3" name="矩形 2"/>
          <p:cNvSpPr/>
          <p:nvPr/>
        </p:nvSpPr>
        <p:spPr>
          <a:xfrm>
            <a:off x="1417607" y="5190215"/>
            <a:ext cx="8951344" cy="369332"/>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Table </a:t>
            </a:r>
            <a:r>
              <a:rPr lang="en-US" altLang="zh-TW" dirty="0" smtClean="0">
                <a:latin typeface="Times New Roman" panose="02020603050405020304" pitchFamily="18" charset="0"/>
                <a:cs typeface="Times New Roman" panose="02020603050405020304" pitchFamily="18" charset="0"/>
              </a:rPr>
              <a:t>9. </a:t>
            </a:r>
            <a:r>
              <a:rPr lang="en-US" altLang="zh-TW" dirty="0">
                <a:latin typeface="Times New Roman" panose="02020603050405020304" pitchFamily="18" charset="0"/>
                <a:cs typeface="Times New Roman" panose="02020603050405020304" pitchFamily="18" charset="0"/>
              </a:rPr>
              <a:t>PERMDISP and PERMANOVA on </a:t>
            </a:r>
            <a:r>
              <a:rPr lang="en-US" altLang="zh-TW" dirty="0" err="1" smtClean="0">
                <a:latin typeface="Times New Roman" panose="02020603050405020304" pitchFamily="18" charset="0"/>
                <a:cs typeface="Times New Roman" panose="02020603050405020304" pitchFamily="18" charset="0"/>
              </a:rPr>
              <a:t>meiofaunal</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carbon stock </a:t>
            </a:r>
            <a:r>
              <a:rPr lang="en-US" altLang="zh-TW" dirty="0" smtClean="0">
                <a:latin typeface="Times New Roman" panose="02020603050405020304" pitchFamily="18" charset="0"/>
                <a:cs typeface="Times New Roman" panose="02020603050405020304" pitchFamily="18" charset="0"/>
              </a:rPr>
              <a:t>of GC1 </a:t>
            </a:r>
            <a:r>
              <a:rPr lang="en-US" altLang="zh-TW" dirty="0">
                <a:latin typeface="Times New Roman" panose="02020603050405020304" pitchFamily="18" charset="0"/>
                <a:cs typeface="Times New Roman" panose="02020603050405020304" pitchFamily="18" charset="0"/>
              </a:rPr>
              <a:t>and GS1.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958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5230" y="364521"/>
            <a:ext cx="7789296" cy="5841973"/>
          </a:xfrm>
          <a:prstGeom prst="rect">
            <a:avLst/>
          </a:prstGeom>
        </p:spPr>
      </p:pic>
      <p:sp>
        <p:nvSpPr>
          <p:cNvPr id="4" name="矩形 3"/>
          <p:cNvSpPr/>
          <p:nvPr/>
        </p:nvSpPr>
        <p:spPr>
          <a:xfrm>
            <a:off x="2165230" y="6143884"/>
            <a:ext cx="7554790" cy="646331"/>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a:t>
            </a:r>
            <a:r>
              <a:rPr lang="en-US" altLang="zh-TW" dirty="0" smtClean="0">
                <a:latin typeface="Times New Roman" panose="02020603050405020304" pitchFamily="18" charset="0"/>
                <a:cs typeface="Times New Roman" panose="02020603050405020304" pitchFamily="18" charset="0"/>
              </a:rPr>
              <a:t>9. The abundance of </a:t>
            </a:r>
            <a:r>
              <a:rPr lang="en-US" altLang="zh-TW" dirty="0" err="1" smtClean="0">
                <a:latin typeface="Times New Roman" panose="02020603050405020304" pitchFamily="18" charset="0"/>
                <a:cs typeface="Times New Roman" panose="02020603050405020304" pitchFamily="18" charset="0"/>
              </a:rPr>
              <a:t>macrofauna</a:t>
            </a:r>
            <a:r>
              <a:rPr lang="en-US" altLang="zh-TW" dirty="0" smtClean="0">
                <a:latin typeface="Times New Roman" panose="02020603050405020304" pitchFamily="18" charset="0"/>
                <a:cs typeface="Times New Roman" panose="02020603050405020304" pitchFamily="18" charset="0"/>
              </a:rPr>
              <a:t> in each cruise of </a:t>
            </a:r>
            <a:r>
              <a:rPr lang="en-US" altLang="zh-TW" dirty="0">
                <a:latin typeface="Times New Roman" panose="02020603050405020304" pitchFamily="18" charset="0"/>
                <a:cs typeface="Times New Roman" panose="02020603050405020304" pitchFamily="18" charset="0"/>
              </a:rPr>
              <a:t>GC1 and GS1. </a:t>
            </a:r>
            <a:r>
              <a:rPr lang="en-US" altLang="zh-TW" dirty="0" smtClean="0">
                <a:latin typeface="Times New Roman" panose="02020603050405020304" pitchFamily="18" charset="0"/>
                <a:cs typeface="Times New Roman" panose="02020603050405020304" pitchFamily="18" charset="0"/>
              </a:rPr>
              <a:t>Note that there was no sampling in OR1-1132 for GC1 and OR1-1128 for GS1.</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405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8528" y="265889"/>
            <a:ext cx="7579742" cy="5684807"/>
          </a:xfrm>
          <a:prstGeom prst="rect">
            <a:avLst/>
          </a:prstGeom>
        </p:spPr>
      </p:pic>
      <p:sp>
        <p:nvSpPr>
          <p:cNvPr id="4" name="矩形 3"/>
          <p:cNvSpPr/>
          <p:nvPr/>
        </p:nvSpPr>
        <p:spPr>
          <a:xfrm>
            <a:off x="2544792" y="5744829"/>
            <a:ext cx="7554790" cy="1200329"/>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a:t>
            </a:r>
            <a:r>
              <a:rPr lang="en-US" altLang="zh-TW" dirty="0" smtClean="0">
                <a:latin typeface="Times New Roman" panose="02020603050405020304" pitchFamily="18" charset="0"/>
                <a:cs typeface="Times New Roman" panose="02020603050405020304" pitchFamily="18" charset="0"/>
              </a:rPr>
              <a:t>10. </a:t>
            </a:r>
            <a:r>
              <a:rPr lang="en-US" altLang="zh-TW" dirty="0">
                <a:latin typeface="Times New Roman" panose="02020603050405020304" pitchFamily="18" charset="0"/>
                <a:cs typeface="Times New Roman" panose="02020603050405020304" pitchFamily="18" charset="0"/>
              </a:rPr>
              <a:t>Carbon stocks </a:t>
            </a:r>
            <a:r>
              <a:rPr lang="en-US" altLang="zh-TW" dirty="0" smtClean="0">
                <a:latin typeface="Times New Roman" panose="02020603050405020304" pitchFamily="18" charset="0"/>
                <a:cs typeface="Times New Roman" panose="02020603050405020304" pitchFamily="18" charset="0"/>
              </a:rPr>
              <a:t>of </a:t>
            </a:r>
            <a:r>
              <a:rPr lang="en-US" altLang="zh-TW" dirty="0" err="1" smtClean="0">
                <a:latin typeface="Times New Roman" panose="02020603050405020304" pitchFamily="18" charset="0"/>
                <a:cs typeface="Times New Roman" panose="02020603050405020304" pitchFamily="18" charset="0"/>
              </a:rPr>
              <a:t>macrofauna</a:t>
            </a:r>
            <a:r>
              <a:rPr lang="en-US" altLang="zh-TW" dirty="0" smtClean="0">
                <a:latin typeface="Times New Roman" panose="02020603050405020304" pitchFamily="18" charset="0"/>
                <a:cs typeface="Times New Roman" panose="02020603050405020304" pitchFamily="18" charset="0"/>
              </a:rPr>
              <a:t> of </a:t>
            </a:r>
            <a:r>
              <a:rPr lang="en-US" altLang="zh-TW" dirty="0">
                <a:latin typeface="Times New Roman" panose="02020603050405020304" pitchFamily="18" charset="0"/>
                <a:cs typeface="Times New Roman" panose="02020603050405020304" pitchFamily="18" charset="0"/>
              </a:rPr>
              <a:t>GC1 and GS1. </a:t>
            </a:r>
            <a:r>
              <a:rPr lang="en-US" altLang="zh-TW" dirty="0" smtClean="0">
                <a:latin typeface="Times New Roman" panose="02020603050405020304" pitchFamily="18" charset="0"/>
                <a:cs typeface="Times New Roman" panose="02020603050405020304" pitchFamily="18" charset="0"/>
              </a:rPr>
              <a:t>Note </a:t>
            </a:r>
            <a:r>
              <a:rPr lang="en-US" altLang="zh-TW" dirty="0">
                <a:latin typeface="Times New Roman" panose="02020603050405020304" pitchFamily="18" charset="0"/>
                <a:cs typeface="Times New Roman" panose="02020603050405020304" pitchFamily="18" charset="0"/>
              </a:rPr>
              <a:t>that there was no sampling in </a:t>
            </a:r>
            <a:r>
              <a:rPr lang="en-US" altLang="zh-TW" dirty="0" smtClean="0">
                <a:latin typeface="Times New Roman" panose="02020603050405020304" pitchFamily="18" charset="0"/>
                <a:cs typeface="Times New Roman" panose="02020603050405020304" pitchFamily="18" charset="0"/>
              </a:rPr>
              <a:t>OR1-1132 for GC1 </a:t>
            </a:r>
            <a:r>
              <a:rPr lang="en-US" altLang="zh-TW" dirty="0">
                <a:latin typeface="Times New Roman" panose="02020603050405020304" pitchFamily="18" charset="0"/>
                <a:cs typeface="Times New Roman" panose="02020603050405020304" pitchFamily="18" charset="0"/>
              </a:rPr>
              <a:t>and OR1-1128 for </a:t>
            </a:r>
            <a:r>
              <a:rPr lang="en-US" altLang="zh-TW" dirty="0" smtClean="0">
                <a:latin typeface="Times New Roman" panose="02020603050405020304" pitchFamily="18" charset="0"/>
                <a:cs typeface="Times New Roman" panose="02020603050405020304" pitchFamily="18" charset="0"/>
              </a:rPr>
              <a:t>GS1. The dot represent the sum of fauna biomass for each replicate. The bar represent the mean value of three replicates. </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38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4407" y="390953"/>
            <a:ext cx="7504981" cy="5440572"/>
          </a:xfrm>
          <a:prstGeom prst="rect">
            <a:avLst/>
          </a:prstGeom>
        </p:spPr>
      </p:pic>
      <p:sp>
        <p:nvSpPr>
          <p:cNvPr id="5" name="矩形 4"/>
          <p:cNvSpPr/>
          <p:nvPr/>
        </p:nvSpPr>
        <p:spPr>
          <a:xfrm>
            <a:off x="2130724" y="5943926"/>
            <a:ext cx="7608498" cy="646331"/>
          </a:xfrm>
          <a:prstGeom prst="rect">
            <a:avLst/>
          </a:prstGeom>
        </p:spPr>
        <p:txBody>
          <a:bodyPr wrap="square">
            <a:spAutoFit/>
          </a:bodyPr>
          <a:lstStyle/>
          <a:p>
            <a:pPr marL="304800">
              <a:spcAft>
                <a:spcPts val="0"/>
              </a:spcAft>
            </a:pPr>
            <a:r>
              <a:rPr lang="en-US" altLang="zh-TW" kern="100" dirty="0" smtClean="0">
                <a:latin typeface="Times New Roman" panose="02020603050405020304" pitchFamily="18" charset="0"/>
                <a:cs typeface="Times New Roman" panose="02020603050405020304" pitchFamily="18" charset="0"/>
              </a:rPr>
              <a:t>Figure</a:t>
            </a:r>
            <a:r>
              <a:rPr lang="zh-TW" altLang="en-US" kern="100" dirty="0" smtClean="0">
                <a:latin typeface="Times New Roman" panose="02020603050405020304" pitchFamily="18" charset="0"/>
                <a:cs typeface="Times New Roman" panose="02020603050405020304" pitchFamily="18" charset="0"/>
              </a:rPr>
              <a:t> </a:t>
            </a:r>
            <a:r>
              <a:rPr lang="en-US" altLang="zh-TW" kern="100" dirty="0" smtClean="0">
                <a:latin typeface="Times New Roman" panose="02020603050405020304" pitchFamily="18" charset="0"/>
                <a:cs typeface="Times New Roman" panose="02020603050405020304" pitchFamily="18" charset="0"/>
              </a:rPr>
              <a:t>1. </a:t>
            </a:r>
            <a:r>
              <a:rPr lang="en-US" altLang="zh-TW" kern="100" dirty="0">
                <a:latin typeface="Times New Roman" panose="02020603050405020304" pitchFamily="18" charset="0"/>
                <a:cs typeface="Times New Roman" panose="02020603050405020304" pitchFamily="18" charset="0"/>
              </a:rPr>
              <a:t>The map of sampling stations of the upper </a:t>
            </a:r>
            <a:r>
              <a:rPr lang="en-US" altLang="zh-TW" kern="100" dirty="0" err="1">
                <a:latin typeface="Times New Roman" panose="02020603050405020304" pitchFamily="18" charset="0"/>
                <a:cs typeface="Times New Roman" panose="02020603050405020304" pitchFamily="18" charset="0"/>
              </a:rPr>
              <a:t>Gaoping</a:t>
            </a:r>
            <a:r>
              <a:rPr lang="en-US" altLang="zh-TW" kern="100" dirty="0">
                <a:latin typeface="Times New Roman" panose="02020603050405020304" pitchFamily="18" charset="0"/>
                <a:cs typeface="Times New Roman" panose="02020603050405020304" pitchFamily="18" charset="0"/>
              </a:rPr>
              <a:t> Submarine Canyon (GC1) and </a:t>
            </a:r>
            <a:r>
              <a:rPr lang="en-US" altLang="zh-TW" kern="100" dirty="0" err="1">
                <a:latin typeface="Times New Roman" panose="02020603050405020304" pitchFamily="18" charset="0"/>
                <a:cs typeface="Times New Roman" panose="02020603050405020304" pitchFamily="18" charset="0"/>
              </a:rPr>
              <a:t>Gaoping</a:t>
            </a:r>
            <a:r>
              <a:rPr lang="en-US" altLang="zh-TW" kern="100" dirty="0">
                <a:latin typeface="Times New Roman" panose="02020603050405020304" pitchFamily="18" charset="0"/>
                <a:cs typeface="Times New Roman" panose="02020603050405020304" pitchFamily="18" charset="0"/>
              </a:rPr>
              <a:t> Slope (GS1).</a:t>
            </a:r>
            <a:endParaRPr lang="zh-TW" altLang="zh-TW"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5445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00099527"/>
              </p:ext>
            </p:extLst>
          </p:nvPr>
        </p:nvGraphicFramePr>
        <p:xfrm>
          <a:off x="2140559" y="1286207"/>
          <a:ext cx="7542364" cy="4754880"/>
        </p:xfrm>
        <a:graphic>
          <a:graphicData uri="http://schemas.openxmlformats.org/drawingml/2006/table">
            <a:tbl>
              <a:tblPr firstRow="1" bandRow="1">
                <a:tableStyleId>{2D5ABB26-0587-4C30-8999-92F81FD0307C}</a:tableStyleId>
              </a:tblPr>
              <a:tblGrid>
                <a:gridCol w="1624330">
                  <a:extLst>
                    <a:ext uri="{9D8B030D-6E8A-4147-A177-3AD203B41FA5}">
                      <a16:colId xmlns:a16="http://schemas.microsoft.com/office/drawing/2014/main" val="3290913867"/>
                    </a:ext>
                  </a:extLst>
                </a:gridCol>
                <a:gridCol w="481330">
                  <a:extLst>
                    <a:ext uri="{9D8B030D-6E8A-4147-A177-3AD203B41FA5}">
                      <a16:colId xmlns:a16="http://schemas.microsoft.com/office/drawing/2014/main" val="546577140"/>
                    </a:ext>
                  </a:extLst>
                </a:gridCol>
                <a:gridCol w="1649730">
                  <a:extLst>
                    <a:ext uri="{9D8B030D-6E8A-4147-A177-3AD203B41FA5}">
                      <a16:colId xmlns:a16="http://schemas.microsoft.com/office/drawing/2014/main" val="3128370986"/>
                    </a:ext>
                  </a:extLst>
                </a:gridCol>
                <a:gridCol w="1503680">
                  <a:extLst>
                    <a:ext uri="{9D8B030D-6E8A-4147-A177-3AD203B41FA5}">
                      <a16:colId xmlns:a16="http://schemas.microsoft.com/office/drawing/2014/main" val="1377672510"/>
                    </a:ext>
                  </a:extLst>
                </a:gridCol>
                <a:gridCol w="982980">
                  <a:extLst>
                    <a:ext uri="{9D8B030D-6E8A-4147-A177-3AD203B41FA5}">
                      <a16:colId xmlns:a16="http://schemas.microsoft.com/office/drawing/2014/main" val="78929079"/>
                    </a:ext>
                  </a:extLst>
                </a:gridCol>
                <a:gridCol w="1300314">
                  <a:extLst>
                    <a:ext uri="{9D8B030D-6E8A-4147-A177-3AD203B41FA5}">
                      <a16:colId xmlns:a16="http://schemas.microsoft.com/office/drawing/2014/main" val="3815768599"/>
                    </a:ext>
                  </a:extLst>
                </a:gridCol>
              </a:tblGrid>
              <a:tr h="279898">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PERMDISP</a:t>
                      </a:r>
                      <a:endParaRPr lang="zh-TW" altLang="en-US" dirty="0" smtClean="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57517212"/>
                  </a:ext>
                </a:extLst>
              </a:tr>
              <a:tr h="279898">
                <a:tc>
                  <a:txBody>
                    <a:bodyPr/>
                    <a:lstStyle/>
                    <a:p>
                      <a:pPr algn="l"/>
                      <a:endParaRPr lang="zh-TW" altLang="en-US" dirty="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Mean squares</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142154"/>
                  </a:ext>
                </a:extLst>
              </a:tr>
              <a:tr h="279898">
                <a:tc>
                  <a:txBody>
                    <a:bodyPr/>
                    <a:lstStyle/>
                    <a:p>
                      <a:pPr algn="l"/>
                      <a:r>
                        <a:rPr lang="en-US" altLang="zh-TW" dirty="0" smtClean="0">
                          <a:latin typeface="Times New Roman" panose="02020603050405020304" pitchFamily="18" charset="0"/>
                          <a:cs typeface="Times New Roman" panose="02020603050405020304" pitchFamily="18" charset="0"/>
                        </a:rPr>
                        <a:t>Habitat</a:t>
                      </a:r>
                      <a:endParaRPr lang="zh-TW" altLang="en-US" dirty="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2.4262</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r>
                        <a:rPr lang="en-US" altLang="zh-TW" smtClean="0">
                          <a:latin typeface="Times New Roman" panose="02020603050405020304" pitchFamily="18" charset="0"/>
                          <a:cs typeface="Times New Roman" panose="02020603050405020304" pitchFamily="18" charset="0"/>
                        </a:rPr>
                        <a:t>2.42623</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37.932</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0.0001 ***</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0405239"/>
                  </a:ext>
                </a:extLst>
              </a:tr>
              <a:tr h="279898">
                <a:tc>
                  <a:txBody>
                    <a:bodyPr/>
                    <a:lstStyle/>
                    <a:p>
                      <a:pPr algn="l"/>
                      <a:r>
                        <a:rPr lang="en-US" altLang="zh-TW" dirty="0" smtClean="0">
                          <a:latin typeface="Times New Roman" panose="02020603050405020304" pitchFamily="18" charset="0"/>
                          <a:cs typeface="Times New Roman" panose="02020603050405020304" pitchFamily="18" charset="0"/>
                        </a:rPr>
                        <a:t>Residuals</a:t>
                      </a:r>
                      <a:endParaRPr lang="zh-TW" altLang="en-US" dirty="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40</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2.5585</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mtClean="0">
                          <a:latin typeface="Times New Roman" panose="02020603050405020304" pitchFamily="18" charset="0"/>
                          <a:cs typeface="Times New Roman" panose="02020603050405020304" pitchFamily="18" charset="0"/>
                        </a:rPr>
                        <a:t>0.06396 </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494606"/>
                  </a:ext>
                </a:extLst>
              </a:tr>
              <a:tr h="279898">
                <a:tc>
                  <a:txBody>
                    <a:bodyPr/>
                    <a:lstStyle/>
                    <a:p>
                      <a:pPr algn="l"/>
                      <a:r>
                        <a:rPr lang="en-US" altLang="zh-TW" dirty="0" smtClean="0">
                          <a:latin typeface="Times New Roman" panose="02020603050405020304" pitchFamily="18" charset="0"/>
                          <a:cs typeface="Times New Roman" panose="02020603050405020304" pitchFamily="18" charset="0"/>
                        </a:rPr>
                        <a:t>Season</a:t>
                      </a:r>
                      <a:endParaRPr lang="zh-TW" altLang="en-US" dirty="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0.3203</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0.32031</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mtClean="0">
                          <a:latin typeface="Times New Roman" panose="02020603050405020304" pitchFamily="18" charset="0"/>
                          <a:cs typeface="Times New Roman" panose="02020603050405020304" pitchFamily="18" charset="0"/>
                        </a:rPr>
                        <a:t>1.1371 </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0.298</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4502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Residuals</a:t>
                      </a:r>
                      <a:endParaRPr lang="zh-TW" altLang="en-US" dirty="0" smtClean="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40</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11.2673</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i="0" dirty="0" smtClean="0">
                          <a:latin typeface="Times New Roman" panose="02020603050405020304" pitchFamily="18" charset="0"/>
                          <a:cs typeface="Times New Roman" panose="02020603050405020304" pitchFamily="18" charset="0"/>
                        </a:rPr>
                        <a:t>0.28168 </a:t>
                      </a:r>
                      <a:endParaRPr lang="zh-TW" altLang="en-US" i="0"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302921"/>
                  </a:ext>
                </a:extLst>
              </a:tr>
              <a:tr h="279898">
                <a:tc gridSpan="6">
                  <a:txBody>
                    <a:bodyPr/>
                    <a:lstStyle/>
                    <a:p>
                      <a:pPr algn="l"/>
                      <a:r>
                        <a:rPr lang="en-US" altLang="zh-TW" dirty="0" smtClean="0">
                          <a:latin typeface="Times New Roman" panose="02020603050405020304" pitchFamily="18" charset="0"/>
                          <a:cs typeface="Times New Roman" panose="02020603050405020304" pitchFamily="18" charset="0"/>
                        </a:rPr>
                        <a:t>PERMANOVA</a:t>
                      </a:r>
                      <a:endParaRPr lang="zh-TW" altLang="en-US" dirty="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43175719"/>
                  </a:ext>
                </a:extLst>
              </a:tr>
              <a:tr h="337471">
                <a:tc>
                  <a:txBody>
                    <a:bodyPr/>
                    <a:lstStyle/>
                    <a:p>
                      <a:pPr algn="l"/>
                      <a:endParaRPr lang="zh-TW" altLang="en-US" dirty="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R2</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smtClean="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3892913"/>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Habitat</a:t>
                      </a:r>
                      <a:endParaRPr lang="zh-TW" altLang="en-US" dirty="0" smtClean="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4.6696224</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0.35871952</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22.9487</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0.0001 ***</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667789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Season</a:t>
                      </a:r>
                      <a:endParaRPr lang="zh-TW" altLang="en-US" dirty="0" smtClean="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effectLst/>
                          <a:latin typeface="Times New Roman" panose="02020603050405020304" pitchFamily="18" charset="0"/>
                          <a:cs typeface="Times New Roman" panose="02020603050405020304" pitchFamily="18" charset="0"/>
                        </a:rPr>
                        <a:t> 0.3649373</a:t>
                      </a:r>
                      <a:endParaRPr lang="zh-TW" altLang="en-US" dirty="0">
                        <a:effectLst/>
                        <a:latin typeface="Times New Roman" panose="02020603050405020304" pitchFamily="18" charset="0"/>
                        <a:cs typeface="Times New Roman" panose="02020603050405020304" pitchFamily="18" charset="0"/>
                      </a:endParaRPr>
                    </a:p>
                  </a:txBody>
                  <a:tcPr marL="31750" marR="31750" marT="25400" marB="254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effectLst/>
                          <a:latin typeface="Times New Roman" panose="02020603050405020304" pitchFamily="18" charset="0"/>
                          <a:cs typeface="Times New Roman" panose="02020603050405020304" pitchFamily="18" charset="0"/>
                        </a:rPr>
                        <a:t> 0.02803441</a:t>
                      </a:r>
                      <a:endParaRPr lang="zh-TW" altLang="en-US" dirty="0">
                        <a:effectLst/>
                        <a:latin typeface="Times New Roman" panose="02020603050405020304" pitchFamily="18" charset="0"/>
                        <a:cs typeface="Times New Roman" panose="02020603050405020304" pitchFamily="18" charset="0"/>
                      </a:endParaRPr>
                    </a:p>
                  </a:txBody>
                  <a:tcPr marL="31750" marR="31750" marT="25400" marB="254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effectLst/>
                          <a:latin typeface="Times New Roman" panose="02020603050405020304" pitchFamily="18" charset="0"/>
                          <a:cs typeface="Times New Roman" panose="02020603050405020304" pitchFamily="18" charset="0"/>
                        </a:rPr>
                        <a:t> 1.793473</a:t>
                      </a:r>
                      <a:endParaRPr lang="zh-TW" altLang="en-US" dirty="0">
                        <a:effectLst/>
                        <a:latin typeface="Times New Roman" panose="02020603050405020304" pitchFamily="18" charset="0"/>
                        <a:cs typeface="Times New Roman" panose="02020603050405020304" pitchFamily="18" charset="0"/>
                      </a:endParaRPr>
                    </a:p>
                  </a:txBody>
                  <a:tcPr marL="31750" marR="31750" marT="25400" marB="254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effectLst/>
                          <a:latin typeface="Times New Roman" panose="02020603050405020304" pitchFamily="18" charset="0"/>
                          <a:cs typeface="Times New Roman" panose="02020603050405020304" pitchFamily="18" charset="0"/>
                        </a:rPr>
                        <a:t> 0.1906</a:t>
                      </a:r>
                      <a:endParaRPr lang="zh-TW" altLang="en-US" dirty="0">
                        <a:effectLst/>
                        <a:latin typeface="Times New Roman" panose="02020603050405020304" pitchFamily="18" charset="0"/>
                        <a:cs typeface="Times New Roman" panose="02020603050405020304" pitchFamily="18" charset="0"/>
                      </a:endParaRPr>
                    </a:p>
                  </a:txBody>
                  <a:tcPr marL="31750" marR="31750" marT="25400" marB="254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285703"/>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Habitat:Season</a:t>
                      </a:r>
                      <a:endParaRPr lang="zh-TW" altLang="en-US" dirty="0" smtClean="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0.2506460</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0.01925458</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1.2318</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0.2816 </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595629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 </a:t>
                      </a:r>
                      <a:endParaRPr lang="zh-TW" altLang="en-US" dirty="0" smtClean="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38</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mtClean="0">
                          <a:latin typeface="Times New Roman" panose="02020603050405020304" pitchFamily="18" charset="0"/>
                          <a:cs typeface="Times New Roman" panose="02020603050405020304" pitchFamily="18" charset="0"/>
                        </a:rPr>
                        <a:t>7.7322695</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0.59399149</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3650522"/>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Total </a:t>
                      </a:r>
                      <a:endParaRPr lang="zh-TW" altLang="en-US" dirty="0" smtClean="0">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41</a:t>
                      </a:r>
                      <a:endParaRPr lang="zh-TW" altLang="en-US"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13.0174751</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dirty="0" smtClean="0">
                          <a:latin typeface="Times New Roman" panose="02020603050405020304" pitchFamily="18" charset="0"/>
                          <a:cs typeface="Times New Roman" panose="02020603050405020304" pitchFamily="18" charset="0"/>
                        </a:rPr>
                        <a:t>1.00000</a:t>
                      </a:r>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TW" altLang="en-US">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TW" altLang="en-US"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2043134"/>
                  </a:ext>
                </a:extLst>
              </a:tr>
            </a:tbl>
          </a:graphicData>
        </a:graphic>
      </p:graphicFrame>
      <p:sp>
        <p:nvSpPr>
          <p:cNvPr id="5" name="矩形 4"/>
          <p:cNvSpPr/>
          <p:nvPr/>
        </p:nvSpPr>
        <p:spPr>
          <a:xfrm>
            <a:off x="2140559" y="6041087"/>
            <a:ext cx="7615916" cy="646331"/>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Table </a:t>
            </a:r>
            <a:r>
              <a:rPr lang="en-US" altLang="zh-TW" dirty="0" smtClean="0">
                <a:latin typeface="Times New Roman" panose="02020603050405020304" pitchFamily="18" charset="0"/>
                <a:cs typeface="Times New Roman" panose="02020603050405020304" pitchFamily="18" charset="0"/>
              </a:rPr>
              <a:t>10. </a:t>
            </a:r>
            <a:r>
              <a:rPr lang="en-US" altLang="zh-TW" dirty="0">
                <a:latin typeface="Times New Roman" panose="02020603050405020304" pitchFamily="18" charset="0"/>
                <a:cs typeface="Times New Roman" panose="02020603050405020304" pitchFamily="18" charset="0"/>
              </a:rPr>
              <a:t>PERMDISP and PERMANOVA on </a:t>
            </a:r>
            <a:r>
              <a:rPr lang="en-US" altLang="zh-TW" dirty="0" err="1" smtClean="0">
                <a:latin typeface="Times New Roman" panose="02020603050405020304" pitchFamily="18" charset="0"/>
                <a:cs typeface="Times New Roman" panose="02020603050405020304" pitchFamily="18" charset="0"/>
              </a:rPr>
              <a:t>macrofaunal</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carbon </a:t>
            </a:r>
            <a:r>
              <a:rPr lang="en-US" altLang="zh-TW" dirty="0" smtClean="0">
                <a:latin typeface="Times New Roman" panose="02020603050405020304" pitchFamily="18" charset="0"/>
                <a:cs typeface="Times New Roman" panose="02020603050405020304" pitchFamily="18" charset="0"/>
              </a:rPr>
              <a:t>stock of </a:t>
            </a:r>
            <a:r>
              <a:rPr lang="en-US" altLang="zh-TW" dirty="0">
                <a:latin typeface="Times New Roman" panose="02020603050405020304" pitchFamily="18" charset="0"/>
                <a:cs typeface="Times New Roman" panose="02020603050405020304" pitchFamily="18" charset="0"/>
              </a:rPr>
              <a:t>GC1 and GS1.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402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277161652"/>
                  </p:ext>
                </p:extLst>
              </p:nvPr>
            </p:nvGraphicFramePr>
            <p:xfrm>
              <a:off x="740230" y="5537095"/>
              <a:ext cx="10944495" cy="1188720"/>
            </p:xfrm>
            <a:graphic>
              <a:graphicData uri="http://schemas.openxmlformats.org/drawingml/2006/table">
                <a:tbl>
                  <a:tblPr firstRow="1" bandRow="1">
                    <a:tableStyleId>{073A0DAA-6AF3-43AB-8588-CEC1D06C72B9}</a:tableStyleId>
                  </a:tblPr>
                  <a:tblGrid>
                    <a:gridCol w="1325433">
                      <a:extLst>
                        <a:ext uri="{9D8B030D-6E8A-4147-A177-3AD203B41FA5}">
                          <a16:colId xmlns:a16="http://schemas.microsoft.com/office/drawing/2014/main" val="349040743"/>
                        </a:ext>
                      </a:extLst>
                    </a:gridCol>
                    <a:gridCol w="3206354">
                      <a:extLst>
                        <a:ext uri="{9D8B030D-6E8A-4147-A177-3AD203B41FA5}">
                          <a16:colId xmlns:a16="http://schemas.microsoft.com/office/drawing/2014/main" val="2956442999"/>
                        </a:ext>
                      </a:extLst>
                    </a:gridCol>
                    <a:gridCol w="3206354">
                      <a:extLst>
                        <a:ext uri="{9D8B030D-6E8A-4147-A177-3AD203B41FA5}">
                          <a16:colId xmlns:a16="http://schemas.microsoft.com/office/drawing/2014/main" val="2022377535"/>
                        </a:ext>
                      </a:extLst>
                    </a:gridCol>
                    <a:gridCol w="3206354">
                      <a:extLst>
                        <a:ext uri="{9D8B030D-6E8A-4147-A177-3AD203B41FA5}">
                          <a16:colId xmlns:a16="http://schemas.microsoft.com/office/drawing/2014/main" val="3246038711"/>
                        </a:ext>
                      </a:extLst>
                    </a:gridCol>
                  </a:tblGrid>
                  <a:tr h="284592">
                    <a:tc>
                      <a:txBody>
                        <a:bodyPr/>
                        <a:lstStyle/>
                        <a:p>
                          <a:pPr algn="ctr"/>
                          <a:r>
                            <a:rPr lang="en-US" altLang="zh-TW" sz="2000" b="0" dirty="0" smtClean="0">
                              <a:solidFill>
                                <a:schemeClr val="tx1"/>
                              </a:solidFill>
                              <a:latin typeface="Times New Roman" panose="02020603050405020304" pitchFamily="18" charset="0"/>
                              <a:cs typeface="Times New Roman" panose="02020603050405020304" pitchFamily="18" charset="0"/>
                            </a:rPr>
                            <a:t>Station</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000" b="0" dirty="0" smtClean="0">
                              <a:solidFill>
                                <a:schemeClr val="tx1"/>
                              </a:solidFill>
                              <a:latin typeface="Times New Roman" panose="02020603050405020304" pitchFamily="18" charset="0"/>
                              <a:cs typeface="Times New Roman" panose="02020603050405020304" pitchFamily="18" charset="0"/>
                            </a:rPr>
                            <a:t>TOU</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smtClean="0">
                              <a:solidFill>
                                <a:schemeClr val="tx1"/>
                              </a:solidFill>
                              <a:latin typeface="Times New Roman" panose="02020603050405020304" pitchFamily="18" charset="0"/>
                              <a:cs typeface="Times New Roman" panose="02020603050405020304" pitchFamily="18" charset="0"/>
                            </a:rPr>
                            <a:t>DOU</a:t>
                          </a:r>
                          <a:endParaRPr lang="zh-TW" altLang="en-US" sz="2000" b="0" dirty="0" smtClean="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smtClean="0">
                              <a:solidFill>
                                <a:schemeClr val="tx1"/>
                              </a:solidFill>
                              <a:latin typeface="Times New Roman" panose="02020603050405020304" pitchFamily="18" charset="0"/>
                              <a:cs typeface="Times New Roman" panose="02020603050405020304" pitchFamily="18" charset="0"/>
                            </a:rPr>
                            <a:t>BMU</a:t>
                          </a:r>
                          <a:endParaRPr lang="zh-TW" altLang="en-US" sz="2000" b="0" dirty="0" smtClean="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3836970"/>
                      </a:ext>
                    </a:extLst>
                  </a:tr>
                  <a:tr h="390462">
                    <a:tc>
                      <a:txBody>
                        <a:bodyPr/>
                        <a:lstStyle/>
                        <a:p>
                          <a:pPr algn="l"/>
                          <a:r>
                            <a:rPr lang="en-US" altLang="zh-TW" sz="2000" b="0" dirty="0" smtClean="0">
                              <a:solidFill>
                                <a:schemeClr val="tx1"/>
                              </a:solidFill>
                              <a:latin typeface="Times New Roman" panose="02020603050405020304" pitchFamily="18" charset="0"/>
                              <a:cs typeface="Times New Roman" panose="02020603050405020304" pitchFamily="18" charset="0"/>
                            </a:rPr>
                            <a:t>GC1</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TW" sz="2000" dirty="0" smtClean="0">
                              <a:latin typeface="Times New Roman" panose="02020603050405020304" pitchFamily="18" charset="0"/>
                              <a:cs typeface="Times New Roman" panose="02020603050405020304" pitchFamily="18" charset="0"/>
                            </a:rPr>
                            <a:t>72.58901</a:t>
                          </a:r>
                          <a:r>
                            <a:rPr lang="en-US" altLang="zh-TW" sz="2000" b="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TW" sz="2000" b="0" i="1" smtClean="0">
                                  <a:solidFill>
                                    <a:schemeClr val="tx1"/>
                                  </a:solidFill>
                                  <a:latin typeface="Cambria Math" panose="02040503050406030204" pitchFamily="18" charset="0"/>
                                  <a:ea typeface="Cambria Math" panose="02040503050406030204" pitchFamily="18" charset="0"/>
                                </a:rPr>
                                <m:t>±</m:t>
                              </m:r>
                            </m:oMath>
                          </a14:m>
                          <a:r>
                            <a:rPr lang="en-US" altLang="zh-TW" sz="2000" b="0" dirty="0" smtClean="0">
                              <a:solidFill>
                                <a:schemeClr val="tx1"/>
                              </a:solidFill>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16.603905</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TW" sz="2000" dirty="0" smtClean="0">
                              <a:latin typeface="Times New Roman" panose="02020603050405020304" pitchFamily="18" charset="0"/>
                              <a:cs typeface="Times New Roman" panose="02020603050405020304" pitchFamily="18" charset="0"/>
                            </a:rPr>
                            <a:t>19.80919</a:t>
                          </a:r>
                          <a14:m>
                            <m:oMath xmlns:m="http://schemas.openxmlformats.org/officeDocument/2006/math">
                              <m:r>
                                <a:rPr lang="en-US" altLang="zh-TW" sz="2000" b="0" i="1" smtClean="0">
                                  <a:solidFill>
                                    <a:schemeClr val="tx1"/>
                                  </a:solidFill>
                                  <a:latin typeface="Cambria Math" panose="02040503050406030204" pitchFamily="18" charset="0"/>
                                  <a:ea typeface="Cambria Math" panose="02040503050406030204" pitchFamily="18" charset="0"/>
                                </a:rPr>
                                <m:t>±</m:t>
                              </m:r>
                            </m:oMath>
                          </a14:m>
                          <a:r>
                            <a:rPr lang="en-US" altLang="zh-TW" sz="2000" dirty="0" smtClean="0">
                              <a:latin typeface="Times New Roman" panose="02020603050405020304" pitchFamily="18" charset="0"/>
                              <a:cs typeface="Times New Roman" panose="02020603050405020304" pitchFamily="18" charset="0"/>
                            </a:rPr>
                            <a:t>22.72966</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TW" sz="2000" dirty="0" smtClean="0">
                              <a:latin typeface="Times New Roman" panose="02020603050405020304" pitchFamily="18" charset="0"/>
                              <a:cs typeface="Times New Roman" panose="02020603050405020304" pitchFamily="18" charset="0"/>
                            </a:rPr>
                            <a:t>62.34343</a:t>
                          </a:r>
                          <a14:m>
                            <m:oMath xmlns:m="http://schemas.openxmlformats.org/officeDocument/2006/math">
                              <m:r>
                                <a:rPr lang="en-US" altLang="zh-TW" sz="2000" b="0" i="1" smtClean="0">
                                  <a:solidFill>
                                    <a:schemeClr val="tx1"/>
                                  </a:solidFill>
                                  <a:latin typeface="Cambria Math" panose="02040503050406030204" pitchFamily="18" charset="0"/>
                                  <a:ea typeface="Cambria Math" panose="02040503050406030204" pitchFamily="18" charset="0"/>
                                </a:rPr>
                                <m:t>±</m:t>
                              </m:r>
                            </m:oMath>
                          </a14:m>
                          <a:r>
                            <a:rPr lang="en-US" altLang="zh-TW" sz="2000" dirty="0" smtClean="0">
                              <a:latin typeface="Times New Roman" panose="02020603050405020304" pitchFamily="18" charset="0"/>
                              <a:cs typeface="Times New Roman" panose="02020603050405020304" pitchFamily="18" charset="0"/>
                            </a:rPr>
                            <a:t>45.86694</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6497944"/>
                      </a:ext>
                    </a:extLst>
                  </a:tr>
                  <a:tr h="390462">
                    <a:tc>
                      <a:txBody>
                        <a:bodyPr/>
                        <a:lstStyle/>
                        <a:p>
                          <a:pPr algn="l"/>
                          <a:r>
                            <a:rPr lang="en-US" altLang="zh-TW" sz="2000" b="0" dirty="0" smtClean="0">
                              <a:solidFill>
                                <a:schemeClr val="tx1"/>
                              </a:solidFill>
                              <a:latin typeface="Times New Roman" panose="02020603050405020304" pitchFamily="18" charset="0"/>
                              <a:cs typeface="Times New Roman" panose="02020603050405020304" pitchFamily="18" charset="0"/>
                            </a:rPr>
                            <a:t>GS1</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TW" sz="2000" b="0" dirty="0" smtClean="0">
                              <a:solidFill>
                                <a:schemeClr val="tx1"/>
                              </a:solidFill>
                              <a:latin typeface="Times New Roman" panose="02020603050405020304" pitchFamily="18" charset="0"/>
                              <a:cs typeface="Times New Roman" panose="02020603050405020304" pitchFamily="18" charset="0"/>
                            </a:rPr>
                            <a:t>53.37575</a:t>
                          </a:r>
                          <a:r>
                            <a:rPr lang="zh-TW" altLang="en-US" sz="2000" b="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TW" sz="2000" b="0" i="1" smtClean="0">
                                  <a:solidFill>
                                    <a:schemeClr val="tx1"/>
                                  </a:solidFill>
                                  <a:latin typeface="Cambria Math" panose="02040503050406030204" pitchFamily="18" charset="0"/>
                                  <a:ea typeface="Cambria Math" panose="02040503050406030204" pitchFamily="18" charset="0"/>
                                </a:rPr>
                                <m:t>±</m:t>
                              </m:r>
                            </m:oMath>
                          </a14:m>
                          <a:r>
                            <a:rPr lang="zh-TW" altLang="en-US" sz="2000" b="0" dirty="0" smtClean="0">
                              <a:solidFill>
                                <a:schemeClr val="tx1"/>
                              </a:solidFill>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4.061608</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Times New Roman" panose="02020603050405020304" pitchFamily="18" charset="0"/>
                              <a:cs typeface="Times New Roman" panose="02020603050405020304" pitchFamily="18" charset="0"/>
                            </a:rPr>
                            <a:t>11.67663</a:t>
                          </a:r>
                          <a14:m>
                            <m:oMath xmlns:m="http://schemas.openxmlformats.org/officeDocument/2006/math">
                              <m:r>
                                <a:rPr lang="en-US" altLang="zh-TW" sz="2000" b="0" i="1" smtClean="0">
                                  <a:solidFill>
                                    <a:schemeClr val="tx1"/>
                                  </a:solidFill>
                                  <a:latin typeface="Cambria Math" panose="02040503050406030204" pitchFamily="18" charset="0"/>
                                  <a:ea typeface="Cambria Math" panose="02040503050406030204" pitchFamily="18" charset="0"/>
                                </a:rPr>
                                <m:t>±</m:t>
                              </m:r>
                            </m:oMath>
                          </a14:m>
                          <a:r>
                            <a:rPr lang="en-US" altLang="zh-TW" sz="2000" dirty="0" smtClean="0">
                              <a:latin typeface="Times New Roman" panose="02020603050405020304" pitchFamily="18" charset="0"/>
                              <a:cs typeface="Times New Roman" panose="02020603050405020304" pitchFamily="18" charset="0"/>
                            </a:rPr>
                            <a:t>8.148866</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TW" sz="2000" dirty="0" smtClean="0">
                              <a:latin typeface="Times New Roman" panose="02020603050405020304" pitchFamily="18" charset="0"/>
                              <a:cs typeface="Times New Roman" panose="02020603050405020304" pitchFamily="18" charset="0"/>
                            </a:rPr>
                            <a:t>62.01101</a:t>
                          </a:r>
                          <a14:m>
                            <m:oMath xmlns:m="http://schemas.openxmlformats.org/officeDocument/2006/math">
                              <m:r>
                                <a:rPr lang="en-US" altLang="zh-TW" sz="2000" b="0" i="1" smtClean="0">
                                  <a:solidFill>
                                    <a:schemeClr val="tx1"/>
                                  </a:solidFill>
                                  <a:latin typeface="Cambria Math" panose="02040503050406030204" pitchFamily="18" charset="0"/>
                                  <a:ea typeface="Cambria Math" panose="02040503050406030204" pitchFamily="18" charset="0"/>
                                </a:rPr>
                                <m:t>±</m:t>
                              </m:r>
                            </m:oMath>
                          </a14:m>
                          <a:r>
                            <a:rPr lang="en-US" altLang="zh-TW" sz="2000" dirty="0" smtClean="0">
                              <a:latin typeface="Times New Roman" panose="02020603050405020304" pitchFamily="18" charset="0"/>
                              <a:cs typeface="Times New Roman" panose="02020603050405020304" pitchFamily="18" charset="0"/>
                            </a:rPr>
                            <a:t>40.56152</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421836"/>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277161652"/>
                  </p:ext>
                </p:extLst>
              </p:nvPr>
            </p:nvGraphicFramePr>
            <p:xfrm>
              <a:off x="740230" y="5537095"/>
              <a:ext cx="10944495" cy="1188720"/>
            </p:xfrm>
            <a:graphic>
              <a:graphicData uri="http://schemas.openxmlformats.org/drawingml/2006/table">
                <a:tbl>
                  <a:tblPr firstRow="1" bandRow="1">
                    <a:tableStyleId>{073A0DAA-6AF3-43AB-8588-CEC1D06C72B9}</a:tableStyleId>
                  </a:tblPr>
                  <a:tblGrid>
                    <a:gridCol w="1325433">
                      <a:extLst>
                        <a:ext uri="{9D8B030D-6E8A-4147-A177-3AD203B41FA5}">
                          <a16:colId xmlns:a16="http://schemas.microsoft.com/office/drawing/2014/main" val="349040743"/>
                        </a:ext>
                      </a:extLst>
                    </a:gridCol>
                    <a:gridCol w="3206354">
                      <a:extLst>
                        <a:ext uri="{9D8B030D-6E8A-4147-A177-3AD203B41FA5}">
                          <a16:colId xmlns:a16="http://schemas.microsoft.com/office/drawing/2014/main" val="2956442999"/>
                        </a:ext>
                      </a:extLst>
                    </a:gridCol>
                    <a:gridCol w="3206354">
                      <a:extLst>
                        <a:ext uri="{9D8B030D-6E8A-4147-A177-3AD203B41FA5}">
                          <a16:colId xmlns:a16="http://schemas.microsoft.com/office/drawing/2014/main" val="2022377535"/>
                        </a:ext>
                      </a:extLst>
                    </a:gridCol>
                    <a:gridCol w="3206354">
                      <a:extLst>
                        <a:ext uri="{9D8B030D-6E8A-4147-A177-3AD203B41FA5}">
                          <a16:colId xmlns:a16="http://schemas.microsoft.com/office/drawing/2014/main" val="3246038711"/>
                        </a:ext>
                      </a:extLst>
                    </a:gridCol>
                  </a:tblGrid>
                  <a:tr h="396240">
                    <a:tc>
                      <a:txBody>
                        <a:bodyPr/>
                        <a:lstStyle/>
                        <a:p>
                          <a:pPr algn="ctr"/>
                          <a:r>
                            <a:rPr lang="en-US" altLang="zh-TW" sz="2000" b="0" dirty="0" smtClean="0">
                              <a:solidFill>
                                <a:schemeClr val="tx1"/>
                              </a:solidFill>
                              <a:latin typeface="Times New Roman" panose="02020603050405020304" pitchFamily="18" charset="0"/>
                              <a:cs typeface="Times New Roman" panose="02020603050405020304" pitchFamily="18" charset="0"/>
                            </a:rPr>
                            <a:t>Station</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000" b="0" dirty="0" smtClean="0">
                              <a:solidFill>
                                <a:schemeClr val="tx1"/>
                              </a:solidFill>
                              <a:latin typeface="Times New Roman" panose="02020603050405020304" pitchFamily="18" charset="0"/>
                              <a:cs typeface="Times New Roman" panose="02020603050405020304" pitchFamily="18" charset="0"/>
                            </a:rPr>
                            <a:t>TOU</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smtClean="0">
                              <a:solidFill>
                                <a:schemeClr val="tx1"/>
                              </a:solidFill>
                              <a:latin typeface="Times New Roman" panose="02020603050405020304" pitchFamily="18" charset="0"/>
                              <a:cs typeface="Times New Roman" panose="02020603050405020304" pitchFamily="18" charset="0"/>
                            </a:rPr>
                            <a:t>DOU</a:t>
                          </a:r>
                          <a:endParaRPr lang="zh-TW" altLang="en-US" sz="2000" b="0" dirty="0" smtClean="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smtClean="0">
                              <a:solidFill>
                                <a:schemeClr val="tx1"/>
                              </a:solidFill>
                              <a:latin typeface="Times New Roman" panose="02020603050405020304" pitchFamily="18" charset="0"/>
                              <a:cs typeface="Times New Roman" panose="02020603050405020304" pitchFamily="18" charset="0"/>
                            </a:rPr>
                            <a:t>BMU</a:t>
                          </a:r>
                          <a:endParaRPr lang="zh-TW" altLang="en-US" sz="2000" b="0" dirty="0" smtClean="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3836970"/>
                      </a:ext>
                    </a:extLst>
                  </a:tr>
                  <a:tr h="396240">
                    <a:tc>
                      <a:txBody>
                        <a:bodyPr/>
                        <a:lstStyle/>
                        <a:p>
                          <a:pPr algn="l"/>
                          <a:r>
                            <a:rPr lang="en-US" altLang="zh-TW" sz="2000" b="0" dirty="0" smtClean="0">
                              <a:solidFill>
                                <a:schemeClr val="tx1"/>
                              </a:solidFill>
                              <a:latin typeface="Times New Roman" panose="02020603050405020304" pitchFamily="18" charset="0"/>
                              <a:cs typeface="Times New Roman" panose="02020603050405020304" pitchFamily="18" charset="0"/>
                            </a:rPr>
                            <a:t>GC1</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1635" t="-106061" r="-200380" b="-124242"/>
                          </a:stretch>
                        </a:blipFill>
                      </a:tcPr>
                    </a:tc>
                    <a:tc>
                      <a:txBody>
                        <a:bodyPr/>
                        <a:lstStyle/>
                        <a:p>
                          <a:endParaRPr lang="zh-TW"/>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1635" t="-106061" r="-100380" b="-124242"/>
                          </a:stretch>
                        </a:blipFill>
                      </a:tcPr>
                    </a:tc>
                    <a:tc>
                      <a:txBody>
                        <a:bodyPr/>
                        <a:lstStyle/>
                        <a:p>
                          <a:endParaRPr lang="zh-TW"/>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1635" t="-106061" r="-380" b="-124242"/>
                          </a:stretch>
                        </a:blipFill>
                      </a:tcPr>
                    </a:tc>
                    <a:extLst>
                      <a:ext uri="{0D108BD9-81ED-4DB2-BD59-A6C34878D82A}">
                        <a16:rowId xmlns:a16="http://schemas.microsoft.com/office/drawing/2014/main" val="2456497944"/>
                      </a:ext>
                    </a:extLst>
                  </a:tr>
                  <a:tr h="396240">
                    <a:tc>
                      <a:txBody>
                        <a:bodyPr/>
                        <a:lstStyle/>
                        <a:p>
                          <a:pPr algn="l"/>
                          <a:r>
                            <a:rPr lang="en-US" altLang="zh-TW" sz="2000" b="0" dirty="0" smtClean="0">
                              <a:solidFill>
                                <a:schemeClr val="tx1"/>
                              </a:solidFill>
                              <a:latin typeface="Times New Roman" panose="02020603050405020304" pitchFamily="18" charset="0"/>
                              <a:cs typeface="Times New Roman" panose="02020603050405020304" pitchFamily="18" charset="0"/>
                            </a:rPr>
                            <a:t>GS1</a:t>
                          </a:r>
                          <a:endParaRPr lang="zh-TW" altLang="en-US" sz="20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1635" t="-209231" r="-200380" b="-26154"/>
                          </a:stretch>
                        </a:blipFill>
                      </a:tcPr>
                    </a:tc>
                    <a:tc>
                      <a:txBody>
                        <a:bodyPr/>
                        <a:lstStyle/>
                        <a:p>
                          <a:endParaRPr lang="zh-TW"/>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1635" t="-209231" r="-100380" b="-26154"/>
                          </a:stretch>
                        </a:blipFill>
                      </a:tcPr>
                    </a:tc>
                    <a:tc>
                      <a:txBody>
                        <a:bodyPr/>
                        <a:lstStyle/>
                        <a:p>
                          <a:endParaRPr lang="zh-TW"/>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1635" t="-209231" r="-380" b="-26154"/>
                          </a:stretch>
                        </a:blipFill>
                      </a:tcPr>
                    </a:tc>
                    <a:extLst>
                      <a:ext uri="{0D108BD9-81ED-4DB2-BD59-A6C34878D82A}">
                        <a16:rowId xmlns:a16="http://schemas.microsoft.com/office/drawing/2014/main" val="211421836"/>
                      </a:ext>
                    </a:extLst>
                  </a:tr>
                </a:tbl>
              </a:graphicData>
            </a:graphic>
          </p:graphicFrame>
        </mc:Fallback>
      </mc:AlternateContent>
      <p:sp>
        <p:nvSpPr>
          <p:cNvPr id="3" name="矩形 2"/>
          <p:cNvSpPr/>
          <p:nvPr/>
        </p:nvSpPr>
        <p:spPr>
          <a:xfrm>
            <a:off x="6748732" y="896042"/>
            <a:ext cx="5121215" cy="1200329"/>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a:t>
            </a:r>
            <a:r>
              <a:rPr lang="en-US" altLang="zh-TW" dirty="0" smtClean="0">
                <a:latin typeface="Times New Roman" panose="02020603050405020304" pitchFamily="18" charset="0"/>
                <a:cs typeface="Times New Roman" panose="02020603050405020304" pitchFamily="18" charset="0"/>
              </a:rPr>
              <a:t>11. Average total oxygen utilization (TOU) for each cruise of GC1 and GS1. TOU was further divided into DOU and BOU. </a:t>
            </a:r>
            <a:r>
              <a:rPr lang="en-US" altLang="zh-TW" dirty="0">
                <a:latin typeface="Times New Roman" panose="02020603050405020304" pitchFamily="18" charset="0"/>
                <a:cs typeface="Times New Roman" panose="02020603050405020304" pitchFamily="18" charset="0"/>
              </a:rPr>
              <a:t>Note that there was no </a:t>
            </a:r>
            <a:r>
              <a:rPr lang="en-US" altLang="zh-TW" dirty="0" smtClean="0">
                <a:latin typeface="Times New Roman" panose="02020603050405020304" pitchFamily="18" charset="0"/>
                <a:cs typeface="Times New Roman" panose="02020603050405020304" pitchFamily="18" charset="0"/>
              </a:rPr>
              <a:t>measurement </a:t>
            </a:r>
            <a:r>
              <a:rPr lang="en-US" altLang="zh-TW" dirty="0">
                <a:latin typeface="Times New Roman" panose="02020603050405020304" pitchFamily="18" charset="0"/>
                <a:cs typeface="Times New Roman" panose="02020603050405020304" pitchFamily="18" charset="0"/>
              </a:rPr>
              <a:t>in </a:t>
            </a:r>
            <a:r>
              <a:rPr lang="en-US" altLang="zh-TW" dirty="0" smtClean="0">
                <a:latin typeface="Times New Roman" panose="02020603050405020304" pitchFamily="18" charset="0"/>
                <a:cs typeface="Times New Roman" panose="02020603050405020304" pitchFamily="18" charset="0"/>
              </a:rPr>
              <a:t>NOR1-T004 and OR1-1128 </a:t>
            </a:r>
            <a:r>
              <a:rPr lang="en-US" altLang="zh-TW" dirty="0">
                <a:latin typeface="Times New Roman" panose="02020603050405020304" pitchFamily="18" charset="0"/>
                <a:cs typeface="Times New Roman" panose="02020603050405020304" pitchFamily="18" charset="0"/>
              </a:rPr>
              <a:t>for GS1. </a:t>
            </a:r>
          </a:p>
        </p:txBody>
      </p:sp>
      <mc:AlternateContent xmlns:mc="http://schemas.openxmlformats.org/markup-compatibility/2006" xmlns:a14="http://schemas.microsoft.com/office/drawing/2010/main">
        <mc:Choice Requires="a14">
          <p:sp>
            <p:nvSpPr>
              <p:cNvPr id="6" name="矩形 5"/>
              <p:cNvSpPr/>
              <p:nvPr/>
            </p:nvSpPr>
            <p:spPr>
              <a:xfrm>
                <a:off x="6748732" y="4315804"/>
                <a:ext cx="4935993" cy="92333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Table </a:t>
                </a:r>
                <a:r>
                  <a:rPr lang="en-US" altLang="zh-TW" dirty="0" smtClean="0">
                    <a:latin typeface="Times New Roman" panose="02020603050405020304" pitchFamily="18" charset="0"/>
                    <a:cs typeface="Times New Roman" panose="02020603050405020304" pitchFamily="18" charset="0"/>
                  </a:rPr>
                  <a:t>11. </a:t>
                </a:r>
                <a:r>
                  <a:rPr lang="en-US" altLang="zh-TW" dirty="0">
                    <a:latin typeface="Times New Roman" panose="02020603050405020304" pitchFamily="18" charset="0"/>
                    <a:cs typeface="Times New Roman" panose="02020603050405020304" pitchFamily="18" charset="0"/>
                  </a:rPr>
                  <a:t>Average o</a:t>
                </a:r>
                <a:r>
                  <a:rPr lang="en-US" altLang="zh-TW" dirty="0" smtClean="0">
                    <a:latin typeface="Times New Roman" panose="02020603050405020304" pitchFamily="18" charset="0"/>
                    <a:cs typeface="Times New Roman" panose="02020603050405020304" pitchFamily="18" charset="0"/>
                  </a:rPr>
                  <a:t>xygen utilization rates (</a:t>
                </a:r>
                <a:r>
                  <a:rPr lang="en-US" altLang="zh-TW" dirty="0">
                    <a:latin typeface="Times New Roman" panose="02020603050405020304" pitchFamily="18" charset="0"/>
                    <a:cs typeface="Times New Roman" panose="02020603050405020304" pitchFamily="18" charset="0"/>
                  </a:rPr>
                  <a:t>mg C/ </a:t>
                </a:r>
                <a:r>
                  <a:rPr lang="en-US" altLang="zh-TW" dirty="0" smtClean="0">
                    <a:latin typeface="Times New Roman" panose="02020603050405020304" pitchFamily="18" charset="0"/>
                    <a:cs typeface="Times New Roman" panose="02020603050405020304" pitchFamily="18" charset="0"/>
                  </a:rPr>
                  <a:t>m</a:t>
                </a:r>
                <a:r>
                  <a:rPr lang="en-US" altLang="zh-TW" baseline="30000" dirty="0" smtClean="0">
                    <a:latin typeface="Times New Roman" panose="02020603050405020304" pitchFamily="18" charset="0"/>
                    <a:cs typeface="Times New Roman" panose="02020603050405020304" pitchFamily="18" charset="0"/>
                  </a:rPr>
                  <a:t>2</a:t>
                </a:r>
                <a:r>
                  <a:rPr lang="en-US" altLang="zh-TW" dirty="0" smtClean="0">
                    <a:latin typeface="Times New Roman" panose="02020603050405020304" pitchFamily="18" charset="0"/>
                    <a:cs typeface="Times New Roman" panose="02020603050405020304" pitchFamily="18" charset="0"/>
                  </a:rPr>
                  <a:t>/d) of all cruises in </a:t>
                </a:r>
                <a:r>
                  <a:rPr lang="en-US" altLang="zh-TW" dirty="0">
                    <a:latin typeface="Times New Roman" panose="02020603050405020304" pitchFamily="18" charset="0"/>
                    <a:cs typeface="Times New Roman" panose="02020603050405020304" pitchFamily="18" charset="0"/>
                  </a:rPr>
                  <a:t>GC1 and </a:t>
                </a:r>
                <a:r>
                  <a:rPr lang="en-US" altLang="zh-TW" dirty="0" smtClean="0">
                    <a:latin typeface="Times New Roman" panose="02020603050405020304" pitchFamily="18" charset="0"/>
                    <a:cs typeface="Times New Roman" panose="02020603050405020304" pitchFamily="18" charset="0"/>
                  </a:rPr>
                  <a:t>GS1, represented as </a:t>
                </a:r>
                <a:r>
                  <a:rPr lang="en-US" altLang="zh-TW" dirty="0">
                    <a:latin typeface="Times New Roman" panose="02020603050405020304" pitchFamily="18" charset="0"/>
                    <a:cs typeface="Times New Roman" panose="02020603050405020304" pitchFamily="18" charset="0"/>
                  </a:rPr>
                  <a:t>mean</a:t>
                </a:r>
                <a14:m>
                  <m:oMath xmlns:m="http://schemas.openxmlformats.org/officeDocument/2006/math">
                    <m:r>
                      <a:rPr lang="en-US" altLang="zh-TW" i="1">
                        <a:latin typeface="Cambria Math" panose="02040503050406030204" pitchFamily="18" charset="0"/>
                        <a:ea typeface="Cambria Math" panose="02040503050406030204" pitchFamily="18" charset="0"/>
                      </a:rPr>
                      <m:t>± </m:t>
                    </m:r>
                  </m:oMath>
                </a14:m>
                <a:r>
                  <a:rPr lang="en-US" altLang="zh-TW" dirty="0">
                    <a:latin typeface="Times New Roman" panose="02020603050405020304" pitchFamily="18" charset="0"/>
                    <a:cs typeface="Times New Roman" panose="02020603050405020304" pitchFamily="18" charset="0"/>
                  </a:rPr>
                  <a:t>standard </a:t>
                </a:r>
                <a:r>
                  <a:rPr lang="en-US" altLang="zh-TW" dirty="0" smtClean="0">
                    <a:latin typeface="Times New Roman" panose="02020603050405020304" pitchFamily="18" charset="0"/>
                    <a:cs typeface="Times New Roman" panose="02020603050405020304" pitchFamily="18" charset="0"/>
                  </a:rPr>
                  <a:t>deviation. </a:t>
                </a:r>
                <a:endParaRPr lang="zh-TW" altLang="en-US" dirty="0">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6748732" y="4315804"/>
                <a:ext cx="4935993" cy="923330"/>
              </a:xfrm>
              <a:prstGeom prst="rect">
                <a:avLst/>
              </a:prstGeom>
              <a:blipFill>
                <a:blip r:embed="rId4"/>
                <a:stretch>
                  <a:fillRect l="-988" t="-3974" r="-1605" b="-9934"/>
                </a:stretch>
              </a:blipFill>
            </p:spPr>
            <p:txBody>
              <a:bodyPr/>
              <a:lstStyle/>
              <a:p>
                <a:r>
                  <a:rPr lang="zh-TW" altLang="en-US">
                    <a:noFill/>
                  </a:rPr>
                  <a:t> </a:t>
                </a:r>
              </a:p>
            </p:txBody>
          </p:sp>
        </mc:Fallback>
      </mc:AlternateContent>
      <p:pic>
        <p:nvPicPr>
          <p:cNvPr id="8" name="圖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894" y="345061"/>
            <a:ext cx="6348838" cy="4761629"/>
          </a:xfrm>
          <a:prstGeom prst="rect">
            <a:avLst/>
          </a:prstGeom>
        </p:spPr>
      </p:pic>
    </p:spTree>
    <p:extLst>
      <p:ext uri="{BB962C8B-B14F-4D97-AF65-F5344CB8AC3E}">
        <p14:creationId xmlns:p14="http://schemas.microsoft.com/office/powerpoint/2010/main" val="2548771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076199783"/>
              </p:ext>
            </p:extLst>
          </p:nvPr>
        </p:nvGraphicFramePr>
        <p:xfrm>
          <a:off x="545617" y="960565"/>
          <a:ext cx="11228371" cy="4754880"/>
        </p:xfrm>
        <a:graphic>
          <a:graphicData uri="http://schemas.openxmlformats.org/drawingml/2006/table">
            <a:tbl>
              <a:tblPr firstRow="1" bandRow="1">
                <a:tableStyleId>{2D5ABB26-0587-4C30-8999-92F81FD0307C}</a:tableStyleId>
              </a:tblPr>
              <a:tblGrid>
                <a:gridCol w="2418152">
                  <a:extLst>
                    <a:ext uri="{9D8B030D-6E8A-4147-A177-3AD203B41FA5}">
                      <a16:colId xmlns:a16="http://schemas.microsoft.com/office/drawing/2014/main" val="3290913867"/>
                    </a:ext>
                  </a:extLst>
                </a:gridCol>
                <a:gridCol w="716559">
                  <a:extLst>
                    <a:ext uri="{9D8B030D-6E8A-4147-A177-3AD203B41FA5}">
                      <a16:colId xmlns:a16="http://schemas.microsoft.com/office/drawing/2014/main" val="546577140"/>
                    </a:ext>
                  </a:extLst>
                </a:gridCol>
                <a:gridCol w="2455965">
                  <a:extLst>
                    <a:ext uri="{9D8B030D-6E8A-4147-A177-3AD203B41FA5}">
                      <a16:colId xmlns:a16="http://schemas.microsoft.com/office/drawing/2014/main" val="3128370986"/>
                    </a:ext>
                  </a:extLst>
                </a:gridCol>
                <a:gridCol w="2238539">
                  <a:extLst>
                    <a:ext uri="{9D8B030D-6E8A-4147-A177-3AD203B41FA5}">
                      <a16:colId xmlns:a16="http://schemas.microsoft.com/office/drawing/2014/main" val="1377672510"/>
                    </a:ext>
                  </a:extLst>
                </a:gridCol>
                <a:gridCol w="1463369">
                  <a:extLst>
                    <a:ext uri="{9D8B030D-6E8A-4147-A177-3AD203B41FA5}">
                      <a16:colId xmlns:a16="http://schemas.microsoft.com/office/drawing/2014/main" val="78929079"/>
                    </a:ext>
                  </a:extLst>
                </a:gridCol>
                <a:gridCol w="1935787">
                  <a:extLst>
                    <a:ext uri="{9D8B030D-6E8A-4147-A177-3AD203B41FA5}">
                      <a16:colId xmlns:a16="http://schemas.microsoft.com/office/drawing/2014/main" val="3815768599"/>
                    </a:ext>
                  </a:extLst>
                </a:gridCol>
              </a:tblGrid>
              <a:tr h="279898">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PERMDISP</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57517212"/>
                  </a:ext>
                </a:extLst>
              </a:tr>
              <a:tr h="279898">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Mean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142154"/>
                  </a:ext>
                </a:extLst>
              </a:tr>
              <a:tr h="279898">
                <a:tc>
                  <a:txBody>
                    <a:bodyPr/>
                    <a:lstStyle/>
                    <a:p>
                      <a:r>
                        <a:rPr lang="en-US" altLang="zh-TW" dirty="0" smtClean="0">
                          <a:latin typeface="Times New Roman" panose="02020603050405020304" pitchFamily="18" charset="0"/>
                          <a:cs typeface="Times New Roman" panose="02020603050405020304" pitchFamily="18" charset="0"/>
                        </a:rPr>
                        <a:t>Habitat</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1818.9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1818.92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3.3882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0.0763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0405239"/>
                  </a:ext>
                </a:extLst>
              </a:tr>
              <a:tr h="279898">
                <a:tc>
                  <a:txBody>
                    <a:bodyPr/>
                    <a:lstStyle/>
                    <a:p>
                      <a:r>
                        <a:rPr lang="en-US" altLang="zh-TW" dirty="0" smtClean="0">
                          <a:latin typeface="Times New Roman" panose="02020603050405020304" pitchFamily="18" charset="0"/>
                          <a:cs typeface="Times New Roman" panose="02020603050405020304" pitchFamily="18" charset="0"/>
                        </a:rPr>
                        <a:t>Residuals</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25</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13420.9</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536.84</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494606"/>
                  </a:ext>
                </a:extLst>
              </a:tr>
              <a:tr h="279898">
                <a:tc>
                  <a:txBody>
                    <a:bodyPr/>
                    <a:lstStyle/>
                    <a:p>
                      <a:r>
                        <a:rPr lang="en-US" altLang="zh-TW" dirty="0" smtClean="0">
                          <a:latin typeface="Times New Roman" panose="02020603050405020304" pitchFamily="18" charset="0"/>
                          <a:cs typeface="Times New Roman" panose="02020603050405020304" pitchFamily="18" charset="0"/>
                        </a:rPr>
                        <a:t>Season</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196.5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196.50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0.3012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0.5893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4502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Residuals</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25</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16310.9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652.43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302921"/>
                  </a:ext>
                </a:extLst>
              </a:tr>
              <a:tr h="279898">
                <a:tc gridSpan="6">
                  <a:txBody>
                    <a:bodyPr/>
                    <a:lstStyle/>
                    <a:p>
                      <a:r>
                        <a:rPr lang="en-US" altLang="zh-TW" dirty="0" smtClean="0">
                          <a:latin typeface="Times New Roman" panose="02020603050405020304" pitchFamily="18" charset="0"/>
                          <a:cs typeface="Times New Roman" panose="02020603050405020304" pitchFamily="18" charset="0"/>
                        </a:rPr>
                        <a:t>PERMANOVA</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43175719"/>
                  </a:ext>
                </a:extLst>
              </a:tr>
              <a:tr h="337471">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R2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3892913"/>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Habitat</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1675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0.04973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1.2060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0.2867</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3543151"/>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Season</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0.00059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0.0143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0.9095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667789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Habitat:Season</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41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0.00122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0.0295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0.8687</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595629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 </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23</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31946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0.94846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3650522"/>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Total </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26</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33682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1.00000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2043134"/>
                  </a:ext>
                </a:extLst>
              </a:tr>
            </a:tbl>
          </a:graphicData>
        </a:graphic>
      </p:graphicFrame>
      <p:sp>
        <p:nvSpPr>
          <p:cNvPr id="4" name="矩形 3"/>
          <p:cNvSpPr/>
          <p:nvPr/>
        </p:nvSpPr>
        <p:spPr>
          <a:xfrm>
            <a:off x="2355011" y="5861022"/>
            <a:ext cx="7979434" cy="369332"/>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Table </a:t>
            </a:r>
            <a:r>
              <a:rPr lang="en-US" altLang="zh-TW" dirty="0" smtClean="0">
                <a:latin typeface="Times New Roman" panose="02020603050405020304" pitchFamily="18" charset="0"/>
                <a:cs typeface="Times New Roman" panose="02020603050405020304" pitchFamily="18" charset="0"/>
              </a:rPr>
              <a:t>12. </a:t>
            </a:r>
            <a:r>
              <a:rPr lang="en-US" altLang="zh-TW" dirty="0">
                <a:latin typeface="Times New Roman" panose="02020603050405020304" pitchFamily="18" charset="0"/>
                <a:cs typeface="Times New Roman" panose="02020603050405020304" pitchFamily="18" charset="0"/>
              </a:rPr>
              <a:t>PERMDISP and PERMANOVA on </a:t>
            </a:r>
            <a:r>
              <a:rPr lang="en-US" altLang="zh-TW" dirty="0" smtClean="0">
                <a:latin typeface="Times New Roman" panose="02020603050405020304" pitchFamily="18" charset="0"/>
                <a:cs typeface="Times New Roman" panose="02020603050405020304" pitchFamily="18" charset="0"/>
              </a:rPr>
              <a:t>TOU of GC1 </a:t>
            </a:r>
            <a:r>
              <a:rPr lang="en-US" altLang="zh-TW" dirty="0">
                <a:latin typeface="Times New Roman" panose="02020603050405020304" pitchFamily="18" charset="0"/>
                <a:cs typeface="Times New Roman" panose="02020603050405020304" pitchFamily="18" charset="0"/>
              </a:rPr>
              <a:t>and GS1.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689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442799955"/>
              </p:ext>
            </p:extLst>
          </p:nvPr>
        </p:nvGraphicFramePr>
        <p:xfrm>
          <a:off x="382005" y="1558590"/>
          <a:ext cx="11228371" cy="4754880"/>
        </p:xfrm>
        <a:graphic>
          <a:graphicData uri="http://schemas.openxmlformats.org/drawingml/2006/table">
            <a:tbl>
              <a:tblPr firstRow="1" bandRow="1">
                <a:tableStyleId>{2D5ABB26-0587-4C30-8999-92F81FD0307C}</a:tableStyleId>
              </a:tblPr>
              <a:tblGrid>
                <a:gridCol w="2418152">
                  <a:extLst>
                    <a:ext uri="{9D8B030D-6E8A-4147-A177-3AD203B41FA5}">
                      <a16:colId xmlns:a16="http://schemas.microsoft.com/office/drawing/2014/main" val="3290913867"/>
                    </a:ext>
                  </a:extLst>
                </a:gridCol>
                <a:gridCol w="716559">
                  <a:extLst>
                    <a:ext uri="{9D8B030D-6E8A-4147-A177-3AD203B41FA5}">
                      <a16:colId xmlns:a16="http://schemas.microsoft.com/office/drawing/2014/main" val="546577140"/>
                    </a:ext>
                  </a:extLst>
                </a:gridCol>
                <a:gridCol w="2455965">
                  <a:extLst>
                    <a:ext uri="{9D8B030D-6E8A-4147-A177-3AD203B41FA5}">
                      <a16:colId xmlns:a16="http://schemas.microsoft.com/office/drawing/2014/main" val="3128370986"/>
                    </a:ext>
                  </a:extLst>
                </a:gridCol>
                <a:gridCol w="2238539">
                  <a:extLst>
                    <a:ext uri="{9D8B030D-6E8A-4147-A177-3AD203B41FA5}">
                      <a16:colId xmlns:a16="http://schemas.microsoft.com/office/drawing/2014/main" val="1377672510"/>
                    </a:ext>
                  </a:extLst>
                </a:gridCol>
                <a:gridCol w="1463369">
                  <a:extLst>
                    <a:ext uri="{9D8B030D-6E8A-4147-A177-3AD203B41FA5}">
                      <a16:colId xmlns:a16="http://schemas.microsoft.com/office/drawing/2014/main" val="78929079"/>
                    </a:ext>
                  </a:extLst>
                </a:gridCol>
                <a:gridCol w="1935787">
                  <a:extLst>
                    <a:ext uri="{9D8B030D-6E8A-4147-A177-3AD203B41FA5}">
                      <a16:colId xmlns:a16="http://schemas.microsoft.com/office/drawing/2014/main" val="3815768599"/>
                    </a:ext>
                  </a:extLst>
                </a:gridCol>
              </a:tblGrid>
              <a:tr h="279898">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PERMDISP</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57517212"/>
                  </a:ext>
                </a:extLst>
              </a:tr>
              <a:tr h="279898">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Mean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142154"/>
                  </a:ext>
                </a:extLst>
              </a:tr>
              <a:tr h="279898">
                <a:tc>
                  <a:txBody>
                    <a:bodyPr/>
                    <a:lstStyle/>
                    <a:p>
                      <a:r>
                        <a:rPr lang="en-US" altLang="zh-TW" dirty="0" smtClean="0">
                          <a:latin typeface="Times New Roman" panose="02020603050405020304" pitchFamily="18" charset="0"/>
                          <a:cs typeface="Times New Roman" panose="02020603050405020304" pitchFamily="18" charset="0"/>
                        </a:rPr>
                        <a:t>Habitat</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63.7</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63.71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0.4053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0.5425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0405239"/>
                  </a:ext>
                </a:extLst>
              </a:tr>
              <a:tr h="279898">
                <a:tc>
                  <a:txBody>
                    <a:bodyPr/>
                    <a:lstStyle/>
                    <a:p>
                      <a:r>
                        <a:rPr lang="en-US" altLang="zh-TW" dirty="0" smtClean="0">
                          <a:latin typeface="Times New Roman" panose="02020603050405020304" pitchFamily="18" charset="0"/>
                          <a:cs typeface="Times New Roman" panose="02020603050405020304" pitchFamily="18" charset="0"/>
                        </a:rPr>
                        <a:t>Residuals</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65</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10216.8</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157.18</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494606"/>
                  </a:ext>
                </a:extLst>
              </a:tr>
              <a:tr h="279898">
                <a:tc>
                  <a:txBody>
                    <a:bodyPr/>
                    <a:lstStyle/>
                    <a:p>
                      <a:r>
                        <a:rPr lang="en-US" altLang="zh-TW" dirty="0" smtClean="0">
                          <a:latin typeface="Times New Roman" panose="02020603050405020304" pitchFamily="18" charset="0"/>
                          <a:cs typeface="Times New Roman" panose="02020603050405020304" pitchFamily="18" charset="0"/>
                        </a:rPr>
                        <a:t>Season</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22.984</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0.1453</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0.7412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4502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Residuals</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65</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10282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158.186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302921"/>
                  </a:ext>
                </a:extLst>
              </a:tr>
              <a:tr h="279898">
                <a:tc gridSpan="6">
                  <a:txBody>
                    <a:bodyPr/>
                    <a:lstStyle/>
                    <a:p>
                      <a:r>
                        <a:rPr lang="en-US" altLang="zh-TW" dirty="0" smtClean="0">
                          <a:latin typeface="Times New Roman" panose="02020603050405020304" pitchFamily="18" charset="0"/>
                          <a:cs typeface="Times New Roman" panose="02020603050405020304" pitchFamily="18" charset="0"/>
                        </a:rPr>
                        <a:t>PERMANOVA</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43175719"/>
                  </a:ext>
                </a:extLst>
              </a:tr>
              <a:tr h="337471">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R2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3892913"/>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Habitat</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375.8</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0.02769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1.8035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0.1925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3543151"/>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Season</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69.9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0.00515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0.3355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0.5836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667789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Habitat:Season</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0.00000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0.9935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595629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 </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63</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13128.0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0.96716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3650522"/>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Total </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66</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13573.7</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1.00000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2043134"/>
                  </a:ext>
                </a:extLst>
              </a:tr>
            </a:tbl>
          </a:graphicData>
        </a:graphic>
      </p:graphicFrame>
      <p:sp>
        <p:nvSpPr>
          <p:cNvPr id="4" name="文字方塊 3"/>
          <p:cNvSpPr txBox="1"/>
          <p:nvPr/>
        </p:nvSpPr>
        <p:spPr>
          <a:xfrm>
            <a:off x="201880" y="265889"/>
            <a:ext cx="873957" cy="523220"/>
          </a:xfrm>
          <a:prstGeom prst="rect">
            <a:avLst/>
          </a:prstGeom>
          <a:noFill/>
        </p:spPr>
        <p:txBody>
          <a:bodyPr wrap="none" rtlCol="0">
            <a:spAutoFit/>
          </a:bodyPr>
          <a:lstStyle/>
          <a:p>
            <a:r>
              <a:rPr lang="en-US" altLang="zh-TW" sz="2800" dirty="0" smtClean="0"/>
              <a:t>DOU</a:t>
            </a:r>
            <a:endParaRPr lang="zh-TW" altLang="en-US" sz="2800" dirty="0"/>
          </a:p>
        </p:txBody>
      </p:sp>
      <p:sp>
        <p:nvSpPr>
          <p:cNvPr id="5" name="矩形 4"/>
          <p:cNvSpPr/>
          <p:nvPr/>
        </p:nvSpPr>
        <p:spPr>
          <a:xfrm>
            <a:off x="2355011" y="6313470"/>
            <a:ext cx="7979434" cy="369332"/>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Table </a:t>
            </a:r>
            <a:r>
              <a:rPr lang="en-US" altLang="zh-TW" dirty="0" smtClean="0">
                <a:latin typeface="Times New Roman" panose="02020603050405020304" pitchFamily="18" charset="0"/>
                <a:cs typeface="Times New Roman" panose="02020603050405020304" pitchFamily="18" charset="0"/>
              </a:rPr>
              <a:t>13. </a:t>
            </a:r>
            <a:r>
              <a:rPr lang="en-US" altLang="zh-TW" dirty="0">
                <a:latin typeface="Times New Roman" panose="02020603050405020304" pitchFamily="18" charset="0"/>
                <a:cs typeface="Times New Roman" panose="02020603050405020304" pitchFamily="18" charset="0"/>
              </a:rPr>
              <a:t>PERMDISP and PERMANOVA on D</a:t>
            </a:r>
            <a:r>
              <a:rPr lang="en-US" altLang="zh-TW" dirty="0" smtClean="0">
                <a:latin typeface="Times New Roman" panose="02020603050405020304" pitchFamily="18" charset="0"/>
                <a:cs typeface="Times New Roman" panose="02020603050405020304" pitchFamily="18" charset="0"/>
              </a:rPr>
              <a:t>OU of GC1 </a:t>
            </a:r>
            <a:r>
              <a:rPr lang="en-US" altLang="zh-TW" dirty="0">
                <a:latin typeface="Times New Roman" panose="02020603050405020304" pitchFamily="18" charset="0"/>
                <a:cs typeface="Times New Roman" panose="02020603050405020304" pitchFamily="18" charset="0"/>
              </a:rPr>
              <a:t>and GS1.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239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908830580"/>
              </p:ext>
            </p:extLst>
          </p:nvPr>
        </p:nvGraphicFramePr>
        <p:xfrm>
          <a:off x="519491" y="977982"/>
          <a:ext cx="11228371" cy="4754880"/>
        </p:xfrm>
        <a:graphic>
          <a:graphicData uri="http://schemas.openxmlformats.org/drawingml/2006/table">
            <a:tbl>
              <a:tblPr firstRow="1" bandRow="1">
                <a:tableStyleId>{2D5ABB26-0587-4C30-8999-92F81FD0307C}</a:tableStyleId>
              </a:tblPr>
              <a:tblGrid>
                <a:gridCol w="2418152">
                  <a:extLst>
                    <a:ext uri="{9D8B030D-6E8A-4147-A177-3AD203B41FA5}">
                      <a16:colId xmlns:a16="http://schemas.microsoft.com/office/drawing/2014/main" val="3290913867"/>
                    </a:ext>
                  </a:extLst>
                </a:gridCol>
                <a:gridCol w="716559">
                  <a:extLst>
                    <a:ext uri="{9D8B030D-6E8A-4147-A177-3AD203B41FA5}">
                      <a16:colId xmlns:a16="http://schemas.microsoft.com/office/drawing/2014/main" val="546577140"/>
                    </a:ext>
                  </a:extLst>
                </a:gridCol>
                <a:gridCol w="2455965">
                  <a:extLst>
                    <a:ext uri="{9D8B030D-6E8A-4147-A177-3AD203B41FA5}">
                      <a16:colId xmlns:a16="http://schemas.microsoft.com/office/drawing/2014/main" val="3128370986"/>
                    </a:ext>
                  </a:extLst>
                </a:gridCol>
                <a:gridCol w="2238539">
                  <a:extLst>
                    <a:ext uri="{9D8B030D-6E8A-4147-A177-3AD203B41FA5}">
                      <a16:colId xmlns:a16="http://schemas.microsoft.com/office/drawing/2014/main" val="1377672510"/>
                    </a:ext>
                  </a:extLst>
                </a:gridCol>
                <a:gridCol w="1463369">
                  <a:extLst>
                    <a:ext uri="{9D8B030D-6E8A-4147-A177-3AD203B41FA5}">
                      <a16:colId xmlns:a16="http://schemas.microsoft.com/office/drawing/2014/main" val="78929079"/>
                    </a:ext>
                  </a:extLst>
                </a:gridCol>
                <a:gridCol w="1935787">
                  <a:extLst>
                    <a:ext uri="{9D8B030D-6E8A-4147-A177-3AD203B41FA5}">
                      <a16:colId xmlns:a16="http://schemas.microsoft.com/office/drawing/2014/main" val="3815768599"/>
                    </a:ext>
                  </a:extLst>
                </a:gridCol>
              </a:tblGrid>
              <a:tr h="279898">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PERMDISP</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57517212"/>
                  </a:ext>
                </a:extLst>
              </a:tr>
              <a:tr h="279898">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Mean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142154"/>
                  </a:ext>
                </a:extLst>
              </a:tr>
              <a:tr h="279898">
                <a:tc>
                  <a:txBody>
                    <a:bodyPr/>
                    <a:lstStyle/>
                    <a:p>
                      <a:r>
                        <a:rPr lang="en-US" altLang="zh-TW" dirty="0" smtClean="0">
                          <a:latin typeface="Times New Roman" panose="02020603050405020304" pitchFamily="18" charset="0"/>
                          <a:cs typeface="Times New Roman" panose="02020603050405020304" pitchFamily="18" charset="0"/>
                        </a:rPr>
                        <a:t>Habitat</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3.2609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3.2609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0.5498</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0.554</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0405239"/>
                  </a:ext>
                </a:extLst>
              </a:tr>
              <a:tr h="279898">
                <a:tc>
                  <a:txBody>
                    <a:bodyPr/>
                    <a:lstStyle/>
                    <a:p>
                      <a:r>
                        <a:rPr lang="en-US" altLang="zh-TW" dirty="0" smtClean="0">
                          <a:latin typeface="Times New Roman" panose="02020603050405020304" pitchFamily="18" charset="0"/>
                          <a:cs typeface="Times New Roman" panose="02020603050405020304" pitchFamily="18" charset="0"/>
                        </a:rPr>
                        <a:t>Residuals</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29.6562 </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5.9312 </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494606"/>
                  </a:ext>
                </a:extLst>
              </a:tr>
              <a:tr h="279898">
                <a:tc>
                  <a:txBody>
                    <a:bodyPr/>
                    <a:lstStyle/>
                    <a:p>
                      <a:r>
                        <a:rPr lang="en-US" altLang="zh-TW" dirty="0" smtClean="0">
                          <a:latin typeface="Times New Roman" panose="02020603050405020304" pitchFamily="18" charset="0"/>
                          <a:cs typeface="Times New Roman" panose="02020603050405020304" pitchFamily="18" charset="0"/>
                        </a:rPr>
                        <a:t>Season</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2.4125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2.4125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0.4027</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0.596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4502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Residuals</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29.9550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5.9910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302921"/>
                  </a:ext>
                </a:extLst>
              </a:tr>
              <a:tr h="279898">
                <a:tc gridSpan="6">
                  <a:txBody>
                    <a:bodyPr/>
                    <a:lstStyle/>
                    <a:p>
                      <a:r>
                        <a:rPr lang="en-US" altLang="zh-TW" dirty="0" smtClean="0">
                          <a:latin typeface="Times New Roman" panose="02020603050405020304" pitchFamily="18" charset="0"/>
                          <a:cs typeface="Times New Roman" panose="02020603050405020304" pitchFamily="18" charset="0"/>
                        </a:rPr>
                        <a:t>PERMANOVA</a:t>
                      </a:r>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43175719"/>
                  </a:ext>
                </a:extLst>
              </a:tr>
              <a:tr h="337471">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err="1" smtClean="0">
                          <a:latin typeface="Times New Roman" panose="02020603050405020304" pitchFamily="18" charset="0"/>
                          <a:cs typeface="Times New Roman" panose="02020603050405020304" pitchFamily="18" charset="0"/>
                        </a:rPr>
                        <a:t>Df</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Sum of squares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R2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F-value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Pr</a:t>
                      </a:r>
                      <a:r>
                        <a:rPr lang="en-US" altLang="zh-TW" dirty="0" smtClean="0">
                          <a:latin typeface="Times New Roman" panose="02020603050405020304" pitchFamily="18" charset="0"/>
                          <a:cs typeface="Times New Roman" panose="02020603050405020304" pitchFamily="18" charset="0"/>
                        </a:rPr>
                        <a:t> (&gt;F)</a:t>
                      </a:r>
                      <a:endParaRPr lang="zh-TW" altLang="en-US" dirty="0" smtClean="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3892913"/>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Habitat</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0.00001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0.999</a:t>
                      </a: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3543151"/>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Season</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0.005</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0.00006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0.0002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0.974</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667789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anose="02020603050405020304" pitchFamily="18" charset="0"/>
                          <a:cs typeface="Times New Roman" panose="02020603050405020304" pitchFamily="18" charset="0"/>
                        </a:rPr>
                        <a:t>Habitat:Season</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9.440 </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0.10341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0.3461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0.614</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5956294"/>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Residual </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81.839</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0.89652</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3650522"/>
                  </a:ext>
                </a:extLst>
              </a:tr>
              <a:tr h="279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Total </a:t>
                      </a:r>
                      <a:endParaRPr lang="zh-TW" altLang="en-US" dirty="0" smtClean="0">
                        <a:latin typeface="Times New Roman" panose="02020603050405020304" pitchFamily="18" charset="0"/>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6</a:t>
                      </a:r>
                      <a:endParaRPr lang="zh-TW"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91.286</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1.00000</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2043134"/>
                  </a:ext>
                </a:extLst>
              </a:tr>
            </a:tbl>
          </a:graphicData>
        </a:graphic>
      </p:graphicFrame>
      <p:sp>
        <p:nvSpPr>
          <p:cNvPr id="5" name="矩形 4"/>
          <p:cNvSpPr/>
          <p:nvPr/>
        </p:nvSpPr>
        <p:spPr>
          <a:xfrm>
            <a:off x="2355011" y="5861022"/>
            <a:ext cx="7979434" cy="646331"/>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14. PERMDISP and PERMANOVA on BMU of GC1 and GS1. Note that </a:t>
            </a:r>
            <a:r>
              <a:rPr lang="en-US" altLang="zh-TW" dirty="0">
                <a:latin typeface="Times New Roman" panose="02020603050405020304" pitchFamily="18" charset="0"/>
                <a:cs typeface="Times New Roman" panose="02020603050405020304" pitchFamily="18" charset="0"/>
              </a:rPr>
              <a:t>the Number of </a:t>
            </a:r>
            <a:r>
              <a:rPr lang="en-US" altLang="zh-TW" dirty="0" smtClean="0">
                <a:latin typeface="Times New Roman" panose="02020603050405020304" pitchFamily="18" charset="0"/>
                <a:cs typeface="Times New Roman" panose="02020603050405020304" pitchFamily="18" charset="0"/>
              </a:rPr>
              <a:t>permutation was only 999.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772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422863544"/>
              </p:ext>
            </p:extLst>
          </p:nvPr>
        </p:nvGraphicFramePr>
        <p:xfrm>
          <a:off x="976544" y="1598518"/>
          <a:ext cx="10008569" cy="1854200"/>
        </p:xfrm>
        <a:graphic>
          <a:graphicData uri="http://schemas.openxmlformats.org/drawingml/2006/table">
            <a:tbl>
              <a:tblPr firstRow="1" bandRow="1">
                <a:tableStyleId>{2D5ABB26-0587-4C30-8999-92F81FD0307C}</a:tableStyleId>
              </a:tblPr>
              <a:tblGrid>
                <a:gridCol w="887730">
                  <a:extLst>
                    <a:ext uri="{9D8B030D-6E8A-4147-A177-3AD203B41FA5}">
                      <a16:colId xmlns:a16="http://schemas.microsoft.com/office/drawing/2014/main" val="2826792107"/>
                    </a:ext>
                  </a:extLst>
                </a:gridCol>
                <a:gridCol w="1759903">
                  <a:extLst>
                    <a:ext uri="{9D8B030D-6E8A-4147-A177-3AD203B41FA5}">
                      <a16:colId xmlns:a16="http://schemas.microsoft.com/office/drawing/2014/main" val="1361304823"/>
                    </a:ext>
                  </a:extLst>
                </a:gridCol>
                <a:gridCol w="1925955">
                  <a:extLst>
                    <a:ext uri="{9D8B030D-6E8A-4147-A177-3AD203B41FA5}">
                      <a16:colId xmlns:a16="http://schemas.microsoft.com/office/drawing/2014/main" val="951453557"/>
                    </a:ext>
                  </a:extLst>
                </a:gridCol>
                <a:gridCol w="3040380">
                  <a:extLst>
                    <a:ext uri="{9D8B030D-6E8A-4147-A177-3AD203B41FA5}">
                      <a16:colId xmlns:a16="http://schemas.microsoft.com/office/drawing/2014/main" val="323009042"/>
                    </a:ext>
                  </a:extLst>
                </a:gridCol>
                <a:gridCol w="2394601">
                  <a:extLst>
                    <a:ext uri="{9D8B030D-6E8A-4147-A177-3AD203B41FA5}">
                      <a16:colId xmlns:a16="http://schemas.microsoft.com/office/drawing/2014/main" val="1303763829"/>
                    </a:ext>
                  </a:extLst>
                </a:gridCol>
              </a:tblGrid>
              <a:tr h="370840">
                <a:tc>
                  <a:txBody>
                    <a:bodyPr/>
                    <a:lstStyle/>
                    <a:p>
                      <a:r>
                        <a:rPr lang="en-US" altLang="zh-TW" dirty="0" smtClean="0">
                          <a:effectLst/>
                          <a:latin typeface="Times New Roman" panose="02020603050405020304" pitchFamily="18" charset="0"/>
                          <a:cs typeface="Times New Roman" panose="02020603050405020304" pitchFamily="18" charset="0"/>
                        </a:rPr>
                        <a:t>Station</a:t>
                      </a:r>
                      <a:endParaRPr lang="zh-TW" altLang="en-US" dirty="0">
                        <a:effectLst/>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effectLst/>
                          <a:latin typeface="Times New Roman" panose="02020603050405020304" pitchFamily="18" charset="0"/>
                          <a:cs typeface="Times New Roman" panose="02020603050405020304" pitchFamily="18" charset="0"/>
                        </a:rPr>
                        <a:t>OC</a:t>
                      </a:r>
                      <a:r>
                        <a:rPr lang="en-US" altLang="zh-TW" baseline="-25000" dirty="0" err="1" smtClean="0">
                          <a:effectLst/>
                          <a:latin typeface="Times New Roman" panose="02020603050405020304" pitchFamily="18" charset="0"/>
                          <a:cs typeface="Times New Roman" panose="02020603050405020304" pitchFamily="18" charset="0"/>
                        </a:rPr>
                        <a:t>total</a:t>
                      </a:r>
                      <a:r>
                        <a:rPr lang="en-US" altLang="zh-TW" dirty="0" smtClean="0">
                          <a:effectLst/>
                          <a:latin typeface="Times New Roman" panose="02020603050405020304" pitchFamily="18" charset="0"/>
                          <a:cs typeface="Times New Roman" panose="02020603050405020304" pitchFamily="18" charset="0"/>
                        </a:rPr>
                        <a:t>/TOU (</a:t>
                      </a:r>
                      <a:r>
                        <a:rPr lang="en-US" altLang="zh-TW" dirty="0" err="1" smtClean="0">
                          <a:effectLst/>
                          <a:latin typeface="Times New Roman" panose="02020603050405020304" pitchFamily="18" charset="0"/>
                          <a:cs typeface="Times New Roman" panose="02020603050405020304" pitchFamily="18" charset="0"/>
                        </a:rPr>
                        <a:t>yr</a:t>
                      </a:r>
                      <a:r>
                        <a:rPr lang="en-US" altLang="zh-TW" dirty="0" smtClean="0">
                          <a:effectLst/>
                          <a:latin typeface="Times New Roman" panose="02020603050405020304" pitchFamily="18" charset="0"/>
                          <a:cs typeface="Times New Roman" panose="02020603050405020304" pitchFamily="18" charset="0"/>
                        </a:rPr>
                        <a:t>)</a:t>
                      </a:r>
                      <a:endParaRPr lang="zh-TW" altLang="en-US" dirty="0" smtClean="0">
                        <a:effectLst/>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effectLst/>
                          <a:latin typeface="Times New Roman" panose="02020603050405020304" pitchFamily="18" charset="0"/>
                          <a:cs typeface="Times New Roman" panose="02020603050405020304" pitchFamily="18" charset="0"/>
                        </a:rPr>
                        <a:t>OC</a:t>
                      </a:r>
                      <a:r>
                        <a:rPr lang="en-US" altLang="zh-TW" baseline="-25000" dirty="0" err="1" smtClean="0">
                          <a:effectLst/>
                          <a:latin typeface="Times New Roman" panose="02020603050405020304" pitchFamily="18" charset="0"/>
                          <a:cs typeface="Times New Roman" panose="02020603050405020304" pitchFamily="18" charset="0"/>
                        </a:rPr>
                        <a:t>bacteria</a:t>
                      </a:r>
                      <a:r>
                        <a:rPr lang="en-US" altLang="zh-TW" dirty="0" smtClean="0">
                          <a:effectLst/>
                          <a:latin typeface="Times New Roman" panose="02020603050405020304" pitchFamily="18" charset="0"/>
                          <a:cs typeface="Times New Roman" panose="02020603050405020304" pitchFamily="18" charset="0"/>
                        </a:rPr>
                        <a:t>/DOU (d)</a:t>
                      </a:r>
                      <a:endParaRPr lang="zh-TW" altLang="en-US" dirty="0" smtClean="0">
                        <a:effectLst/>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effectLst/>
                          <a:latin typeface="Times New Roman" panose="02020603050405020304" pitchFamily="18" charset="0"/>
                          <a:cs typeface="Times New Roman" panose="02020603050405020304" pitchFamily="18" charset="0"/>
                        </a:rPr>
                        <a:t>OC</a:t>
                      </a:r>
                      <a:r>
                        <a:rPr lang="en-US" altLang="zh-TW" baseline="-25000" dirty="0" smtClean="0">
                          <a:effectLst/>
                          <a:latin typeface="Times New Roman" panose="02020603050405020304" pitchFamily="18" charset="0"/>
                          <a:cs typeface="Times New Roman" panose="02020603050405020304" pitchFamily="18" charset="0"/>
                        </a:rPr>
                        <a:t>(</a:t>
                      </a:r>
                      <a:r>
                        <a:rPr lang="en-US" altLang="zh-TW" baseline="-25000" dirty="0" err="1" smtClean="0">
                          <a:effectLst/>
                          <a:latin typeface="Times New Roman" panose="02020603050405020304" pitchFamily="18" charset="0"/>
                          <a:cs typeface="Times New Roman" panose="02020603050405020304" pitchFamily="18" charset="0"/>
                        </a:rPr>
                        <a:t>meiofauna+macrofauna</a:t>
                      </a:r>
                      <a:r>
                        <a:rPr lang="en-US" altLang="zh-TW" baseline="-25000" dirty="0" smtClean="0">
                          <a:effectLst/>
                          <a:latin typeface="Times New Roman" panose="02020603050405020304" pitchFamily="18" charset="0"/>
                          <a:cs typeface="Times New Roman" panose="02020603050405020304" pitchFamily="18" charset="0"/>
                        </a:rPr>
                        <a:t>)</a:t>
                      </a:r>
                      <a:r>
                        <a:rPr lang="en-US" altLang="zh-TW" dirty="0" smtClean="0">
                          <a:effectLst/>
                          <a:latin typeface="Times New Roman" panose="02020603050405020304" pitchFamily="18" charset="0"/>
                          <a:cs typeface="Times New Roman" panose="02020603050405020304" pitchFamily="18" charset="0"/>
                        </a:rPr>
                        <a:t> /BMU</a:t>
                      </a:r>
                      <a:r>
                        <a:rPr lang="zh-TW" altLang="en-US" dirty="0" smtClean="0">
                          <a:effectLst/>
                          <a:latin typeface="Times New Roman" panose="02020603050405020304" pitchFamily="18" charset="0"/>
                          <a:cs typeface="Times New Roman" panose="02020603050405020304" pitchFamily="18" charset="0"/>
                        </a:rPr>
                        <a:t> </a:t>
                      </a:r>
                      <a:r>
                        <a:rPr lang="en-US" altLang="zh-TW" dirty="0" smtClean="0">
                          <a:effectLst/>
                          <a:latin typeface="Times New Roman" panose="02020603050405020304" pitchFamily="18" charset="0"/>
                          <a:cs typeface="Times New Roman" panose="02020603050405020304" pitchFamily="18" charset="0"/>
                        </a:rPr>
                        <a:t>(d)</a:t>
                      </a:r>
                      <a:endParaRPr lang="zh-TW" altLang="en-US" dirty="0" smtClean="0">
                        <a:effectLst/>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smtClean="0">
                          <a:effectLst/>
                          <a:latin typeface="Times New Roman" panose="02020603050405020304" pitchFamily="18" charset="0"/>
                          <a:cs typeface="Times New Roman" panose="02020603050405020304" pitchFamily="18" charset="0"/>
                        </a:rPr>
                        <a:t>Method</a:t>
                      </a:r>
                      <a:endParaRPr lang="zh-TW" altLang="en-US" dirty="0">
                        <a:effectLst/>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5820959"/>
                  </a:ext>
                </a:extLst>
              </a:tr>
              <a:tr h="370840">
                <a:tc rowSpan="2">
                  <a:txBody>
                    <a:bodyPr/>
                    <a:lstStyle/>
                    <a:p>
                      <a:pPr algn="ctr"/>
                      <a:r>
                        <a:rPr lang="en-US" altLang="zh-TW" dirty="0" smtClean="0">
                          <a:effectLst/>
                          <a:latin typeface="Times New Roman" panose="02020603050405020304" pitchFamily="18" charset="0"/>
                          <a:cs typeface="Times New Roman" panose="02020603050405020304" pitchFamily="18" charset="0"/>
                        </a:rPr>
                        <a:t>GC1</a:t>
                      </a:r>
                      <a:endParaRPr lang="zh-TW" altLang="en-US" dirty="0">
                        <a:effectLst/>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TW" dirty="0" smtClean="0">
                          <a:effectLst/>
                          <a:latin typeface="Times New Roman" panose="02020603050405020304" pitchFamily="18" charset="0"/>
                          <a:cs typeface="Times New Roman" panose="02020603050405020304" pitchFamily="18" charset="0"/>
                        </a:rPr>
                        <a:t>13.22</a:t>
                      </a:r>
                      <a:endParaRPr lang="zh-TW" altLang="en-US" dirty="0">
                        <a:effectLst/>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l"/>
                      <a:r>
                        <a:rPr lang="en-US" altLang="zh-TW" dirty="0" smtClean="0">
                          <a:effectLst/>
                          <a:latin typeface="Times New Roman" panose="02020603050405020304" pitchFamily="18" charset="0"/>
                          <a:cs typeface="Times New Roman" panose="02020603050405020304" pitchFamily="18" charset="0"/>
                        </a:rPr>
                        <a:t>3.2970</a:t>
                      </a:r>
                      <a:endParaRPr lang="zh-TW" altLang="en-US" dirty="0">
                        <a:effectLst/>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l"/>
                      <a:r>
                        <a:rPr lang="en-US" altLang="zh-TW" dirty="0" smtClean="0">
                          <a:effectLst/>
                          <a:latin typeface="Times New Roman" panose="02020603050405020304" pitchFamily="18" charset="0"/>
                          <a:cs typeface="Times New Roman" panose="02020603050405020304" pitchFamily="18" charset="0"/>
                        </a:rPr>
                        <a:t>0.0824</a:t>
                      </a:r>
                    </a:p>
                  </a:txBody>
                  <a:tcPr>
                    <a:lnT w="12700" cap="flat" cmpd="sng" algn="ctr">
                      <a:solidFill>
                        <a:schemeClr val="tx1"/>
                      </a:solidFill>
                      <a:prstDash val="solid"/>
                      <a:round/>
                      <a:headEnd type="none" w="med" len="med"/>
                      <a:tailEnd type="none" w="med" len="med"/>
                    </a:lnT>
                  </a:tcPr>
                </a:tc>
                <a:tc>
                  <a:txBody>
                    <a:bodyPr/>
                    <a:lstStyle/>
                    <a:p>
                      <a:r>
                        <a:rPr lang="en-US" altLang="zh-TW" dirty="0" smtClean="0">
                          <a:effectLst/>
                          <a:latin typeface="Times New Roman" panose="02020603050405020304" pitchFamily="18" charset="0"/>
                          <a:cs typeface="Times New Roman" panose="02020603050405020304" pitchFamily="18" charset="0"/>
                        </a:rPr>
                        <a:t>Direct</a:t>
                      </a:r>
                      <a:r>
                        <a:rPr lang="en-US" altLang="zh-TW" baseline="0" dirty="0" smtClean="0">
                          <a:effectLst/>
                          <a:latin typeface="Times New Roman" panose="02020603050405020304" pitchFamily="18" charset="0"/>
                          <a:cs typeface="Times New Roman" panose="02020603050405020304" pitchFamily="18" charset="0"/>
                        </a:rPr>
                        <a:t> measurement</a:t>
                      </a:r>
                      <a:endParaRPr lang="zh-TW" altLang="en-US" dirty="0">
                        <a:effectLst/>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69426430"/>
                  </a:ext>
                </a:extLst>
              </a:tr>
              <a:tr h="370840">
                <a:tc vMerge="1">
                  <a:txBody>
                    <a:bodyPr/>
                    <a:lstStyle/>
                    <a:p>
                      <a:endParaRPr lang="zh-TW" altLang="en-US" dirty="0"/>
                    </a:p>
                  </a:txBody>
                  <a:tcPr/>
                </a:tc>
                <a:tc>
                  <a:txBody>
                    <a:bodyPr/>
                    <a:lstStyle/>
                    <a:p>
                      <a:pPr algn="l"/>
                      <a:r>
                        <a:rPr lang="en-US" altLang="zh-TW" dirty="0" smtClean="0">
                          <a:effectLst/>
                          <a:latin typeface="Times New Roman" panose="02020603050405020304" pitchFamily="18" charset="0"/>
                          <a:cs typeface="Times New Roman" panose="02020603050405020304" pitchFamily="18" charset="0"/>
                        </a:rPr>
                        <a:t>62.94</a:t>
                      </a:r>
                    </a:p>
                  </a:txBody>
                  <a:tcPr>
                    <a:lnB w="12700" cap="flat" cmpd="sng" algn="ctr">
                      <a:solidFill>
                        <a:schemeClr val="tx1"/>
                      </a:solidFill>
                      <a:prstDash val="solid"/>
                      <a:round/>
                      <a:headEnd type="none" w="med" len="med"/>
                      <a:tailEnd type="none" w="med" len="med"/>
                    </a:lnB>
                  </a:tcPr>
                </a:tc>
                <a:tc>
                  <a:txBody>
                    <a:bodyPr/>
                    <a:lstStyle/>
                    <a:p>
                      <a:pPr algn="l"/>
                      <a:r>
                        <a:rPr lang="en-US" altLang="zh-TW" dirty="0" smtClean="0">
                          <a:effectLst/>
                          <a:latin typeface="Times New Roman" panose="02020603050405020304" pitchFamily="18" charset="0"/>
                          <a:cs typeface="Times New Roman" panose="02020603050405020304" pitchFamily="18" charset="0"/>
                        </a:rPr>
                        <a:t>4.3155</a:t>
                      </a:r>
                    </a:p>
                  </a:txBody>
                  <a:tcPr>
                    <a:lnB w="12700" cap="flat" cmpd="sng" algn="ctr">
                      <a:solidFill>
                        <a:schemeClr val="tx1"/>
                      </a:solidFill>
                      <a:prstDash val="solid"/>
                      <a:round/>
                      <a:headEnd type="none" w="med" len="med"/>
                      <a:tailEnd type="none" w="med" len="med"/>
                    </a:lnB>
                  </a:tcPr>
                </a:tc>
                <a:tc>
                  <a:txBody>
                    <a:bodyPr/>
                    <a:lstStyle/>
                    <a:p>
                      <a:pPr algn="l"/>
                      <a:r>
                        <a:rPr lang="en-US" altLang="zh-TW" dirty="0" smtClean="0">
                          <a:effectLst/>
                          <a:latin typeface="Times New Roman" panose="02020603050405020304" pitchFamily="18" charset="0"/>
                          <a:cs typeface="Times New Roman" panose="02020603050405020304" pitchFamily="18" charset="0"/>
                        </a:rPr>
                        <a:t>44.6422</a:t>
                      </a:r>
                    </a:p>
                  </a:txBody>
                  <a:tcPr>
                    <a:lnB w="12700" cap="flat" cmpd="sng" algn="ctr">
                      <a:solidFill>
                        <a:schemeClr val="tx1"/>
                      </a:solidFill>
                      <a:prstDash val="solid"/>
                      <a:round/>
                      <a:headEnd type="none" w="med" len="med"/>
                      <a:tailEnd type="none" w="med" len="med"/>
                    </a:lnB>
                  </a:tcPr>
                </a:tc>
                <a:tc>
                  <a:txBody>
                    <a:bodyPr/>
                    <a:lstStyle/>
                    <a:p>
                      <a:r>
                        <a:rPr lang="en-US" altLang="zh-TW" dirty="0" smtClean="0">
                          <a:effectLst/>
                          <a:latin typeface="Times New Roman" panose="02020603050405020304" pitchFamily="18" charset="0"/>
                          <a:cs typeface="Times New Roman" panose="02020603050405020304" pitchFamily="18" charset="0"/>
                        </a:rPr>
                        <a:t>Model results</a:t>
                      </a:r>
                      <a:endParaRPr lang="zh-TW" altLang="en-US" dirty="0">
                        <a:effectLst/>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137222"/>
                  </a:ext>
                </a:extLst>
              </a:tr>
              <a:tr h="370840">
                <a:tc rowSpan="2">
                  <a:txBody>
                    <a:bodyPr/>
                    <a:lstStyle/>
                    <a:p>
                      <a:pPr algn="ctr"/>
                      <a:r>
                        <a:rPr lang="en-US" altLang="zh-TW" dirty="0" smtClean="0">
                          <a:effectLst/>
                          <a:latin typeface="Times New Roman" panose="02020603050405020304" pitchFamily="18" charset="0"/>
                          <a:cs typeface="Times New Roman" panose="02020603050405020304" pitchFamily="18" charset="0"/>
                        </a:rPr>
                        <a:t>GS1</a:t>
                      </a:r>
                      <a:endParaRPr lang="zh-TW" altLang="en-US" dirty="0">
                        <a:effectLst/>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TW" dirty="0" smtClean="0">
                          <a:effectLst/>
                          <a:latin typeface="Times New Roman" panose="02020603050405020304" pitchFamily="18" charset="0"/>
                          <a:cs typeface="Times New Roman" panose="02020603050405020304" pitchFamily="18" charset="0"/>
                        </a:rPr>
                        <a:t>19.80</a:t>
                      </a:r>
                    </a:p>
                  </a:txBody>
                  <a:tcPr>
                    <a:lnT w="12700" cap="flat" cmpd="sng" algn="ctr">
                      <a:solidFill>
                        <a:schemeClr val="tx1"/>
                      </a:solidFill>
                      <a:prstDash val="solid"/>
                      <a:round/>
                      <a:headEnd type="none" w="med" len="med"/>
                      <a:tailEnd type="none" w="med" len="med"/>
                    </a:lnT>
                  </a:tcPr>
                </a:tc>
                <a:tc>
                  <a:txBody>
                    <a:bodyPr/>
                    <a:lstStyle/>
                    <a:p>
                      <a:pPr algn="l"/>
                      <a:r>
                        <a:rPr lang="en-US" altLang="zh-TW" dirty="0" smtClean="0">
                          <a:effectLst/>
                          <a:latin typeface="Times New Roman" panose="02020603050405020304" pitchFamily="18" charset="0"/>
                          <a:cs typeface="Times New Roman" panose="02020603050405020304" pitchFamily="18" charset="0"/>
                        </a:rPr>
                        <a:t>3.6654</a:t>
                      </a:r>
                    </a:p>
                  </a:txBody>
                  <a:tcPr>
                    <a:lnT w="12700" cap="flat" cmpd="sng" algn="ctr">
                      <a:solidFill>
                        <a:schemeClr val="tx1"/>
                      </a:solidFill>
                      <a:prstDash val="solid"/>
                      <a:round/>
                      <a:headEnd type="none" w="med" len="med"/>
                      <a:tailEnd type="none" w="med" len="med"/>
                    </a:lnT>
                  </a:tcPr>
                </a:tc>
                <a:tc>
                  <a:txBody>
                    <a:bodyPr/>
                    <a:lstStyle/>
                    <a:p>
                      <a:pPr algn="l"/>
                      <a:r>
                        <a:rPr lang="en-US" altLang="zh-TW" dirty="0" smtClean="0">
                          <a:effectLst/>
                          <a:latin typeface="Times New Roman" panose="02020603050405020304" pitchFamily="18" charset="0"/>
                          <a:cs typeface="Times New Roman" panose="02020603050405020304" pitchFamily="18" charset="0"/>
                        </a:rPr>
                        <a:t>1.8318</a:t>
                      </a:r>
                      <a:endParaRPr lang="zh-TW" altLang="en-US" dirty="0">
                        <a:effectLst/>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r>
                        <a:rPr lang="en-US" altLang="zh-TW" dirty="0" smtClean="0">
                          <a:effectLst/>
                          <a:latin typeface="Times New Roman" panose="02020603050405020304" pitchFamily="18" charset="0"/>
                          <a:cs typeface="Times New Roman" panose="02020603050405020304" pitchFamily="18" charset="0"/>
                        </a:rPr>
                        <a:t>Direct</a:t>
                      </a:r>
                      <a:r>
                        <a:rPr lang="en-US" altLang="zh-TW" baseline="0" dirty="0" smtClean="0">
                          <a:effectLst/>
                          <a:latin typeface="Times New Roman" panose="02020603050405020304" pitchFamily="18" charset="0"/>
                          <a:cs typeface="Times New Roman" panose="02020603050405020304" pitchFamily="18" charset="0"/>
                        </a:rPr>
                        <a:t> measurement</a:t>
                      </a:r>
                      <a:endParaRPr lang="zh-TW" altLang="en-US" dirty="0">
                        <a:effectLst/>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43387713"/>
                  </a:ext>
                </a:extLst>
              </a:tr>
              <a:tr h="370840">
                <a:tc vMerge="1">
                  <a:txBody>
                    <a:bodyPr/>
                    <a:lstStyle/>
                    <a:p>
                      <a:endParaRPr lang="zh-TW" altLang="en-US" dirty="0"/>
                    </a:p>
                  </a:txBody>
                  <a:tcPr/>
                </a:tc>
                <a:tc>
                  <a:txBody>
                    <a:bodyPr/>
                    <a:lstStyle/>
                    <a:p>
                      <a:pPr algn="l"/>
                      <a:r>
                        <a:rPr lang="en-US" altLang="zh-TW" dirty="0" smtClean="0">
                          <a:effectLst/>
                          <a:latin typeface="Times New Roman" panose="02020603050405020304" pitchFamily="18" charset="0"/>
                          <a:cs typeface="Times New Roman" panose="02020603050405020304" pitchFamily="18" charset="0"/>
                        </a:rPr>
                        <a:t>101.02</a:t>
                      </a:r>
                      <a:endParaRPr lang="zh-TW" altLang="en-US" dirty="0">
                        <a:effectLst/>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l"/>
                      <a:r>
                        <a:rPr lang="en-US" altLang="zh-TW" dirty="0" smtClean="0">
                          <a:effectLst/>
                          <a:latin typeface="Times New Roman" panose="02020603050405020304" pitchFamily="18" charset="0"/>
                          <a:cs typeface="Times New Roman" panose="02020603050405020304" pitchFamily="18" charset="0"/>
                        </a:rPr>
                        <a:t>3.7129</a:t>
                      </a:r>
                      <a:endParaRPr lang="zh-TW" altLang="en-US" dirty="0">
                        <a:effectLst/>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l"/>
                      <a:r>
                        <a:rPr lang="en-US" altLang="zh-TW" dirty="0" smtClean="0">
                          <a:effectLst/>
                          <a:latin typeface="Times New Roman" panose="02020603050405020304" pitchFamily="18" charset="0"/>
                          <a:cs typeface="Times New Roman" panose="02020603050405020304" pitchFamily="18" charset="0"/>
                        </a:rPr>
                        <a:t>42.0642</a:t>
                      </a:r>
                      <a:endParaRPr lang="zh-TW" altLang="en-US" dirty="0">
                        <a:effectLst/>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altLang="zh-TW" dirty="0" smtClean="0">
                          <a:effectLst/>
                          <a:latin typeface="Times New Roman" panose="02020603050405020304" pitchFamily="18" charset="0"/>
                          <a:cs typeface="Times New Roman" panose="02020603050405020304" pitchFamily="18" charset="0"/>
                        </a:rPr>
                        <a:t>Model results</a:t>
                      </a:r>
                      <a:endParaRPr lang="zh-TW" altLang="en-US" dirty="0">
                        <a:effectLst/>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9985079"/>
                  </a:ext>
                </a:extLst>
              </a:tr>
            </a:tbl>
          </a:graphicData>
        </a:graphic>
      </p:graphicFrame>
      <p:sp>
        <p:nvSpPr>
          <p:cNvPr id="5" name="矩形 4"/>
          <p:cNvSpPr/>
          <p:nvPr/>
        </p:nvSpPr>
        <p:spPr>
          <a:xfrm>
            <a:off x="1966823" y="3748198"/>
            <a:ext cx="7979434" cy="646331"/>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15. Stock turnover (unit: year or day) calculated with the two different estimations of oxygen utilization rates.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637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36" y="507778"/>
            <a:ext cx="4972135" cy="4972135"/>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656" y="507778"/>
            <a:ext cx="4972135" cy="4972135"/>
          </a:xfrm>
          <a:prstGeom prst="rect">
            <a:avLst/>
          </a:prstGeom>
        </p:spPr>
      </p:pic>
      <p:sp>
        <p:nvSpPr>
          <p:cNvPr id="4" name="矩形 3"/>
          <p:cNvSpPr/>
          <p:nvPr/>
        </p:nvSpPr>
        <p:spPr>
          <a:xfrm>
            <a:off x="1043796" y="5718207"/>
            <a:ext cx="10427224" cy="92333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12. LIM results for each flow in the food web by the two different methods. Note that the value of some flows calculated with the parsimonious method was zero, which cannot be log-transformed. Thus these flows remain no black dot on the figure.</a:t>
            </a:r>
          </a:p>
        </p:txBody>
      </p:sp>
    </p:spTree>
    <p:extLst>
      <p:ext uri="{BB962C8B-B14F-4D97-AF65-F5344CB8AC3E}">
        <p14:creationId xmlns:p14="http://schemas.microsoft.com/office/powerpoint/2010/main" val="36202756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148" y="1790313"/>
            <a:ext cx="2337893" cy="2878088"/>
          </a:xfrm>
          <a:prstGeom prst="rect">
            <a:avLst/>
          </a:prstGeom>
        </p:spPr>
      </p:pic>
      <p:sp>
        <p:nvSpPr>
          <p:cNvPr id="8" name="矩形 7"/>
          <p:cNvSpPr/>
          <p:nvPr/>
        </p:nvSpPr>
        <p:spPr>
          <a:xfrm>
            <a:off x="1458217" y="5868728"/>
            <a:ext cx="8902461" cy="646331"/>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a:t>
            </a:r>
            <a:r>
              <a:rPr lang="en-US" altLang="zh-TW" dirty="0" smtClean="0">
                <a:latin typeface="Times New Roman" panose="02020603050405020304" pitchFamily="18" charset="0"/>
                <a:cs typeface="Times New Roman" panose="02020603050405020304" pitchFamily="18" charset="0"/>
              </a:rPr>
              <a:t>13</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conceptual model plotted with LIM results of GC1 processed with the MCMC algorithm</a:t>
            </a:r>
            <a:r>
              <a:rPr lang="en-US" altLang="zh-TW" dirty="0" smtClean="0">
                <a:latin typeface="Times New Roman" panose="02020603050405020304" pitchFamily="18" charset="0"/>
                <a:cs typeface="Times New Roman" panose="02020603050405020304" pitchFamily="18" charset="0"/>
              </a:rPr>
              <a:t>. The flows </a:t>
            </a:r>
            <a:r>
              <a:rPr lang="en-US" altLang="zh-TW" dirty="0">
                <a:latin typeface="Times New Roman" panose="02020603050405020304" pitchFamily="18" charset="0"/>
                <a:cs typeface="Times New Roman" panose="02020603050405020304" pitchFamily="18" charset="0"/>
              </a:rPr>
              <a:t>were </a:t>
            </a:r>
            <a:r>
              <a:rPr lang="en-US" altLang="zh-TW" dirty="0" smtClean="0">
                <a:latin typeface="Times New Roman" panose="02020603050405020304" pitchFamily="18" charset="0"/>
                <a:cs typeface="Times New Roman" panose="02020603050405020304" pitchFamily="18" charset="0"/>
              </a:rPr>
              <a:t>drawn </a:t>
            </a:r>
            <a:r>
              <a:rPr lang="en-US" altLang="zh-TW" dirty="0">
                <a:latin typeface="Times New Roman" panose="02020603050405020304" pitchFamily="18" charset="0"/>
                <a:cs typeface="Times New Roman" panose="02020603050405020304" pitchFamily="18" charset="0"/>
              </a:rPr>
              <a:t>to </a:t>
            </a:r>
            <a:r>
              <a:rPr lang="en-US" altLang="zh-TW" dirty="0" smtClean="0">
                <a:latin typeface="Times New Roman" panose="02020603050405020304" pitchFamily="18" charset="0"/>
                <a:cs typeface="Times New Roman" panose="02020603050405020304" pitchFamily="18" charset="0"/>
              </a:rPr>
              <a:t>scale.</a:t>
            </a:r>
            <a:endParaRPr lang="en-US" altLang="zh-TW"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30084" y="247664"/>
            <a:ext cx="4758725" cy="5436000"/>
          </a:xfrm>
          <a:prstGeom prst="rect">
            <a:avLst/>
          </a:prstGeom>
        </p:spPr>
      </p:pic>
    </p:spTree>
    <p:extLst>
      <p:ext uri="{BB962C8B-B14F-4D97-AF65-F5344CB8AC3E}">
        <p14:creationId xmlns:p14="http://schemas.microsoft.com/office/powerpoint/2010/main" val="649181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160866019"/>
              </p:ext>
            </p:extLst>
          </p:nvPr>
        </p:nvGraphicFramePr>
        <p:xfrm>
          <a:off x="1975439" y="276606"/>
          <a:ext cx="4576191" cy="6304280"/>
        </p:xfrm>
        <a:graphic>
          <a:graphicData uri="http://schemas.openxmlformats.org/drawingml/2006/table">
            <a:tbl>
              <a:tblPr firstRow="1" bandRow="1">
                <a:tableStyleId>{2D5ABB26-0587-4C30-8999-92F81FD0307C}</a:tableStyleId>
              </a:tblPr>
              <a:tblGrid>
                <a:gridCol w="1525397">
                  <a:extLst>
                    <a:ext uri="{9D8B030D-6E8A-4147-A177-3AD203B41FA5}">
                      <a16:colId xmlns:a16="http://schemas.microsoft.com/office/drawing/2014/main" val="4147853806"/>
                    </a:ext>
                  </a:extLst>
                </a:gridCol>
                <a:gridCol w="1525397">
                  <a:extLst>
                    <a:ext uri="{9D8B030D-6E8A-4147-A177-3AD203B41FA5}">
                      <a16:colId xmlns:a16="http://schemas.microsoft.com/office/drawing/2014/main" val="2946301667"/>
                    </a:ext>
                  </a:extLst>
                </a:gridCol>
                <a:gridCol w="1525397">
                  <a:extLst>
                    <a:ext uri="{9D8B030D-6E8A-4147-A177-3AD203B41FA5}">
                      <a16:colId xmlns:a16="http://schemas.microsoft.com/office/drawing/2014/main" val="1865651945"/>
                    </a:ext>
                  </a:extLst>
                </a:gridCol>
              </a:tblGrid>
              <a:tr h="370840">
                <a:tc>
                  <a:txBody>
                    <a:bodyPr/>
                    <a:lstStyle/>
                    <a:p>
                      <a:r>
                        <a:rPr lang="en-US" altLang="zh-TW" sz="1600" dirty="0" smtClean="0">
                          <a:latin typeface="Times New Roman" panose="02020603050405020304" pitchFamily="18" charset="0"/>
                          <a:cs typeface="Times New Roman" panose="02020603050405020304" pitchFamily="18" charset="0"/>
                        </a:rPr>
                        <a:t>Flow</a:t>
                      </a:r>
                      <a:endParaRPr lang="zh-TW" alt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600" dirty="0" smtClean="0">
                          <a:latin typeface="Times New Roman" panose="02020603050405020304" pitchFamily="18" charset="0"/>
                          <a:cs typeface="Times New Roman" panose="02020603050405020304" pitchFamily="18" charset="0"/>
                        </a:rPr>
                        <a:t>Mean</a:t>
                      </a:r>
                      <a:endParaRPr lang="zh-TW" alt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600" dirty="0" smtClean="0">
                          <a:latin typeface="Times New Roman" panose="02020603050405020304" pitchFamily="18" charset="0"/>
                          <a:cs typeface="Times New Roman" panose="02020603050405020304" pitchFamily="18" charset="0"/>
                        </a:rPr>
                        <a:t>SD</a:t>
                      </a:r>
                      <a:r>
                        <a:rPr lang="en-US" altLang="zh-TW" sz="1600" baseline="0" dirty="0" smtClean="0">
                          <a:latin typeface="Times New Roman" panose="02020603050405020304" pitchFamily="18" charset="0"/>
                          <a:cs typeface="Times New Roman" panose="02020603050405020304" pitchFamily="18" charset="0"/>
                        </a:rPr>
                        <a:t> (</a:t>
                      </a:r>
                      <a:r>
                        <a:rPr lang="en-US" altLang="zh-TW" sz="1600" kern="1200" dirty="0" smtClean="0">
                          <a:solidFill>
                            <a:schemeClr val="tx1"/>
                          </a:solidFill>
                          <a:effectLst/>
                          <a:latin typeface="Times New Roman" panose="02020603050405020304" pitchFamily="18" charset="0"/>
                          <a:ea typeface="+mn-ea"/>
                          <a:cs typeface="Times New Roman" panose="02020603050405020304" pitchFamily="18" charset="0"/>
                        </a:rPr>
                        <a:t>±2%</a:t>
                      </a:r>
                      <a:r>
                        <a:rPr lang="en-US" altLang="zh-TW" sz="1600" baseline="0" dirty="0" smtClean="0">
                          <a:latin typeface="Times New Roman" panose="02020603050405020304" pitchFamily="18" charset="0"/>
                          <a:cs typeface="Times New Roman" panose="02020603050405020304" pitchFamily="18" charset="0"/>
                        </a:rPr>
                        <a:t>)</a:t>
                      </a:r>
                      <a:endParaRPr lang="zh-TW" alt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277817"/>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POC-&gt;SED</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lnT w="12700" cap="flat" cmpd="sng" algn="ctr">
                      <a:solidFill>
                        <a:schemeClr val="tx1"/>
                      </a:solidFill>
                      <a:prstDash val="solid"/>
                      <a:round/>
                      <a:headEnd type="none" w="med" len="med"/>
                      <a:tailEnd type="none" w="med" len="med"/>
                    </a:lnT>
                  </a:tcPr>
                </a:tc>
                <a:tc>
                  <a:txBody>
                    <a:bodyPr/>
                    <a:lstStyle/>
                    <a:p>
                      <a:r>
                        <a:rPr lang="en-US" altLang="zh-TW" sz="1600" dirty="0" smtClean="0">
                          <a:latin typeface="Times New Roman" panose="02020603050405020304" pitchFamily="18" charset="0"/>
                          <a:cs typeface="Times New Roman" panose="02020603050405020304" pitchFamily="18" charset="0"/>
                        </a:rPr>
                        <a:t>131.0813</a:t>
                      </a:r>
                    </a:p>
                  </a:txBody>
                  <a:tcPr>
                    <a:lnT w="12700" cap="flat" cmpd="sng" algn="ctr">
                      <a:solidFill>
                        <a:schemeClr val="tx1"/>
                      </a:solidFill>
                      <a:prstDash val="solid"/>
                      <a:round/>
                      <a:headEnd type="none" w="med" len="med"/>
                      <a:tailEnd type="none" w="med" len="med"/>
                    </a:lnT>
                  </a:tcPr>
                </a:tc>
                <a:tc>
                  <a:txBody>
                    <a:bodyPr/>
                    <a:lstStyle/>
                    <a:p>
                      <a:r>
                        <a:rPr lang="en-US" altLang="zh-TW" sz="1600" dirty="0" smtClean="0">
                          <a:latin typeface="Times New Roman" panose="02020603050405020304" pitchFamily="18" charset="0"/>
                          <a:cs typeface="Times New Roman" panose="02020603050405020304" pitchFamily="18" charset="0"/>
                        </a:rPr>
                        <a:t>15.718839894</a:t>
                      </a:r>
                      <a:endParaRPr lang="zh-TW" alt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309885"/>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SED-&gt;EXP_S</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115.7699</a:t>
                      </a:r>
                    </a:p>
                  </a:txBody>
                  <a:tcPr/>
                </a:tc>
                <a:tc>
                  <a:txBody>
                    <a:bodyPr/>
                    <a:lstStyle/>
                    <a:p>
                      <a:r>
                        <a:rPr lang="en-US" altLang="zh-TW" sz="1600" dirty="0" smtClean="0">
                          <a:latin typeface="Times New Roman" panose="02020603050405020304" pitchFamily="18" charset="0"/>
                          <a:cs typeface="Times New Roman" panose="02020603050405020304" pitchFamily="18" charset="0"/>
                        </a:rPr>
                        <a:t>12.745327433</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2068944"/>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SED-&gt;BAC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24.65287</a:t>
                      </a:r>
                    </a:p>
                  </a:txBody>
                  <a:tcPr/>
                </a:tc>
                <a:tc>
                  <a:txBody>
                    <a:bodyPr/>
                    <a:lstStyle/>
                    <a:p>
                      <a:r>
                        <a:rPr lang="en-US" altLang="zh-TW" sz="1600" dirty="0" smtClean="0">
                          <a:latin typeface="Times New Roman" panose="02020603050405020304" pitchFamily="18" charset="0"/>
                          <a:cs typeface="Times New Roman" panose="02020603050405020304" pitchFamily="18" charset="0"/>
                        </a:rPr>
                        <a:t>7.984219083</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1889698"/>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BAC-&gt;SED</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9.333087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anose="02020603050405020304" pitchFamily="18" charset="0"/>
                          <a:cs typeface="Times New Roman" panose="02020603050405020304" pitchFamily="18" charset="0"/>
                        </a:rPr>
                        <a:t>6.129441886</a:t>
                      </a:r>
                      <a:endParaRPr lang="zh-TW" altLang="en-US"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2743572"/>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SED-&gt;MEI</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0.1351685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anose="02020603050405020304" pitchFamily="18" charset="0"/>
                          <a:cs typeface="Times New Roman" panose="02020603050405020304" pitchFamily="18" charset="0"/>
                        </a:rPr>
                        <a:t>0.094398395</a:t>
                      </a:r>
                      <a:endParaRPr lang="zh-TW" altLang="en-US"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311606"/>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MEI-&gt;SED</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0.1427569</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0.052851363</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71934"/>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SED-&gt;MAC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0.01158626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anose="02020603050405020304" pitchFamily="18" charset="0"/>
                          <a:cs typeface="Times New Roman" panose="02020603050405020304" pitchFamily="18" charset="0"/>
                        </a:rPr>
                        <a:t>0.008464554</a:t>
                      </a:r>
                      <a:endParaRPr lang="zh-TW" altLang="en-US"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1890928"/>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MAC-&gt;SED</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0.01237802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anose="02020603050405020304" pitchFamily="18" charset="0"/>
                          <a:cs typeface="Times New Roman" panose="02020603050405020304" pitchFamily="18" charset="0"/>
                        </a:rPr>
                        <a:t>0.002703155</a:t>
                      </a:r>
                      <a:endParaRPr lang="zh-TW" altLang="en-US"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0973804"/>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BAC-&gt;MEI</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0.1743825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anose="02020603050405020304" pitchFamily="18" charset="0"/>
                          <a:cs typeface="Times New Roman" panose="02020603050405020304" pitchFamily="18" charset="0"/>
                        </a:rPr>
                        <a:t>0.113613234</a:t>
                      </a:r>
                      <a:endParaRPr lang="zh-TW" altLang="en-US"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7079486"/>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BAC-&gt;MAC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0.01161126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anose="02020603050405020304" pitchFamily="18" charset="0"/>
                          <a:cs typeface="Times New Roman" panose="02020603050405020304" pitchFamily="18" charset="0"/>
                        </a:rPr>
                        <a:t>0.008529056</a:t>
                      </a:r>
                      <a:endParaRPr lang="zh-TW" altLang="en-US"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7325811"/>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MEI-&gt;MAC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0.01152755</a:t>
                      </a:r>
                    </a:p>
                  </a:txBody>
                  <a:tcPr/>
                </a:tc>
                <a:tc>
                  <a:txBody>
                    <a:bodyPr/>
                    <a:lstStyle/>
                    <a:p>
                      <a:r>
                        <a:rPr lang="en-US" altLang="zh-TW" sz="1600" dirty="0" smtClean="0">
                          <a:latin typeface="Times New Roman" panose="02020603050405020304" pitchFamily="18" charset="0"/>
                          <a:cs typeface="Times New Roman" panose="02020603050405020304" pitchFamily="18" charset="0"/>
                        </a:rPr>
                        <a:t>0.008494257</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8820935"/>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MEI-&gt;EXP_B</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0.04797334</a:t>
                      </a:r>
                    </a:p>
                  </a:txBody>
                  <a:tcPr/>
                </a:tc>
                <a:tc>
                  <a:txBody>
                    <a:bodyPr/>
                    <a:lstStyle/>
                    <a:p>
                      <a:r>
                        <a:rPr lang="en-US" altLang="zh-TW" sz="1600" dirty="0" smtClean="0">
                          <a:latin typeface="Times New Roman" panose="02020603050405020304" pitchFamily="18" charset="0"/>
                          <a:cs typeface="Times New Roman" panose="02020603050405020304" pitchFamily="18" charset="0"/>
                        </a:rPr>
                        <a:t>0.014436516</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85456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anose="02020603050405020304" pitchFamily="18" charset="0"/>
                          <a:cs typeface="Times New Roman" panose="02020603050405020304" pitchFamily="18" charset="0"/>
                        </a:rPr>
                        <a:t>MAC-&gt;EXP_B</a:t>
                      </a:r>
                      <a:endParaRPr lang="zh-TW" altLang="en-US" sz="1600" dirty="0" smtClean="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0.01.450261</a:t>
                      </a:r>
                    </a:p>
                  </a:txBody>
                  <a:tcPr/>
                </a:tc>
                <a:tc>
                  <a:txBody>
                    <a:bodyPr/>
                    <a:lstStyle/>
                    <a:p>
                      <a:r>
                        <a:rPr lang="en-US" altLang="zh-TW" sz="1600" dirty="0" smtClean="0">
                          <a:latin typeface="Times New Roman" panose="02020603050405020304" pitchFamily="18" charset="0"/>
                          <a:cs typeface="Times New Roman" panose="02020603050405020304" pitchFamily="18" charset="0"/>
                        </a:rPr>
                        <a:t>0.002452046</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2090658"/>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BAC-&gt;DIC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15.13379e</a:t>
                      </a:r>
                    </a:p>
                  </a:txBody>
                  <a:tcPr/>
                </a:tc>
                <a:tc>
                  <a:txBody>
                    <a:bodyPr/>
                    <a:lstStyle/>
                    <a:p>
                      <a:r>
                        <a:rPr lang="en-US" altLang="zh-TW" sz="1600" dirty="0" smtClean="0">
                          <a:latin typeface="Times New Roman" panose="02020603050405020304" pitchFamily="18" charset="0"/>
                          <a:cs typeface="Times New Roman" panose="02020603050405020304" pitchFamily="18" charset="0"/>
                        </a:rPr>
                        <a:t>4.724027779</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073251"/>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MEI-&gt;DIC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solidFill>
                            <a:schemeClr val="tx1"/>
                          </a:solidFill>
                          <a:latin typeface="Times New Roman" panose="02020603050405020304" pitchFamily="18" charset="0"/>
                          <a:cs typeface="Times New Roman" panose="02020603050405020304" pitchFamily="18" charset="0"/>
                        </a:rPr>
                        <a:t>0.1072931</a:t>
                      </a:r>
                    </a:p>
                  </a:txBody>
                  <a:tcPr/>
                </a:tc>
                <a:tc>
                  <a:txBody>
                    <a:bodyPr/>
                    <a:lstStyle/>
                    <a:p>
                      <a:r>
                        <a:rPr lang="en-US" altLang="zh-TW" sz="1600" dirty="0" smtClean="0">
                          <a:latin typeface="Times New Roman" panose="02020603050405020304" pitchFamily="18" charset="0"/>
                          <a:cs typeface="Times New Roman" panose="02020603050405020304" pitchFamily="18" charset="0"/>
                        </a:rPr>
                        <a:t>0.031537262</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7556197"/>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MAC-&gt;DIC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lnB w="12700" cap="flat" cmpd="sng" algn="ctr">
                      <a:solidFill>
                        <a:schemeClr val="tx1"/>
                      </a:solidFill>
                      <a:prstDash val="solid"/>
                      <a:round/>
                      <a:headEnd type="none" w="med" len="med"/>
                      <a:tailEnd type="none" w="med" len="med"/>
                    </a:lnB>
                  </a:tcPr>
                </a:tc>
                <a:tc>
                  <a:txBody>
                    <a:bodyPr/>
                    <a:lstStyle/>
                    <a:p>
                      <a:r>
                        <a:rPr lang="en-US" altLang="zh-TW" sz="1600" dirty="0" smtClean="0">
                          <a:latin typeface="Times New Roman" panose="02020603050405020304" pitchFamily="18" charset="0"/>
                          <a:cs typeface="Times New Roman" panose="02020603050405020304" pitchFamily="18" charset="0"/>
                        </a:rPr>
                        <a:t>0.007844448</a:t>
                      </a:r>
                    </a:p>
                  </a:txBody>
                  <a:tcPr>
                    <a:lnB w="12700" cap="flat" cmpd="sng" algn="ctr">
                      <a:solidFill>
                        <a:schemeClr val="tx1"/>
                      </a:solidFill>
                      <a:prstDash val="solid"/>
                      <a:round/>
                      <a:headEnd type="none" w="med" len="med"/>
                      <a:tailEnd type="none" w="med" len="med"/>
                    </a:lnB>
                  </a:tcPr>
                </a:tc>
                <a:tc>
                  <a:txBody>
                    <a:bodyPr/>
                    <a:lstStyle/>
                    <a:p>
                      <a:r>
                        <a:rPr lang="en-US" altLang="zh-TW" sz="1600" dirty="0" smtClean="0">
                          <a:latin typeface="Times New Roman" panose="02020603050405020304" pitchFamily="18" charset="0"/>
                          <a:cs typeface="Times New Roman" panose="02020603050405020304" pitchFamily="18" charset="0"/>
                        </a:rPr>
                        <a:t>0.001781753</a:t>
                      </a:r>
                      <a:endParaRPr lang="zh-TW" alt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4476253"/>
                  </a:ext>
                </a:extLst>
              </a:tr>
            </a:tbl>
          </a:graphicData>
        </a:graphic>
      </p:graphicFrame>
      <p:sp>
        <p:nvSpPr>
          <p:cNvPr id="3" name="矩形 2"/>
          <p:cNvSpPr/>
          <p:nvPr/>
        </p:nvSpPr>
        <p:spPr>
          <a:xfrm>
            <a:off x="6673554" y="5103558"/>
            <a:ext cx="5187767" cy="923330"/>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a:t>
            </a:r>
            <a:r>
              <a:rPr lang="en-US" altLang="zh-TW" dirty="0" smtClean="0">
                <a:latin typeface="Times New Roman" panose="02020603050405020304" pitchFamily="18" charset="0"/>
                <a:cs typeface="Times New Roman" panose="02020603050405020304" pitchFamily="18" charset="0"/>
              </a:rPr>
              <a:t>13. </a:t>
            </a:r>
            <a:r>
              <a:rPr lang="en-US" altLang="zh-TW" dirty="0">
                <a:latin typeface="Times New Roman" panose="02020603050405020304" pitchFamily="18" charset="0"/>
                <a:cs typeface="Times New Roman" panose="02020603050405020304" pitchFamily="18" charset="0"/>
              </a:rPr>
              <a:t>Mean and standard deviation of the food web flows (</a:t>
            </a:r>
            <a:r>
              <a:rPr lang="en-US" altLang="zh-TW" dirty="0" err="1" smtClean="0">
                <a:latin typeface="Times New Roman" panose="02020603050405020304" pitchFamily="18" charset="0"/>
                <a:cs typeface="Times New Roman" panose="02020603050405020304" pitchFamily="18" charset="0"/>
              </a:rPr>
              <a:t>mgC</a:t>
            </a:r>
            <a:r>
              <a:rPr lang="en-US" altLang="zh-TW" dirty="0" smtClean="0">
                <a:latin typeface="Times New Roman" panose="02020603050405020304" pitchFamily="18" charset="0"/>
                <a:cs typeface="Times New Roman" panose="02020603050405020304" pitchFamily="18" charset="0"/>
              </a:rPr>
              <a:t>/ m2/ d) </a:t>
            </a:r>
            <a:r>
              <a:rPr lang="en-US" altLang="zh-TW" dirty="0">
                <a:latin typeface="Times New Roman" panose="02020603050405020304" pitchFamily="18" charset="0"/>
                <a:cs typeface="Times New Roman" panose="02020603050405020304" pitchFamily="18" charset="0"/>
              </a:rPr>
              <a:t>of the </a:t>
            </a:r>
            <a:r>
              <a:rPr lang="en-US" altLang="zh-TW" dirty="0" smtClean="0">
                <a:latin typeface="Times New Roman" panose="02020603050405020304" pitchFamily="18" charset="0"/>
                <a:cs typeface="Times New Roman" panose="02020603050405020304" pitchFamily="18" charset="0"/>
              </a:rPr>
              <a:t>GC1 </a:t>
            </a:r>
            <a:r>
              <a:rPr lang="en-US" altLang="zh-TW" dirty="0">
                <a:latin typeface="Times New Roman" panose="02020603050405020304" pitchFamily="18" charset="0"/>
                <a:cs typeface="Times New Roman" panose="02020603050405020304" pitchFamily="18" charset="0"/>
              </a:rPr>
              <a:t>processed with the MCMC algorithm</a:t>
            </a:r>
            <a:r>
              <a:rPr lang="en-US" altLang="zh-TW" dirty="0" smtClean="0">
                <a:latin typeface="Times New Roman" panose="02020603050405020304" pitchFamily="18" charset="0"/>
                <a:cs typeface="Times New Roman" panose="02020603050405020304" pitchFamily="18" charset="0"/>
              </a:rPr>
              <a:t>. </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763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702" y="2256614"/>
            <a:ext cx="2372980" cy="2921283"/>
          </a:xfrm>
          <a:prstGeom prst="rect">
            <a:avLst/>
          </a:prstGeom>
        </p:spPr>
      </p:pic>
      <p:pic>
        <p:nvPicPr>
          <p:cNvPr id="3" name="圖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67296" y="265888"/>
            <a:ext cx="4790904" cy="5483023"/>
          </a:xfrm>
          <a:prstGeom prst="rect">
            <a:avLst/>
          </a:prstGeom>
        </p:spPr>
      </p:pic>
      <p:sp>
        <p:nvSpPr>
          <p:cNvPr id="2" name="矩形 1"/>
          <p:cNvSpPr/>
          <p:nvPr/>
        </p:nvSpPr>
        <p:spPr>
          <a:xfrm>
            <a:off x="1923691" y="5999071"/>
            <a:ext cx="7703389" cy="646331"/>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a:t>
            </a:r>
            <a:r>
              <a:rPr lang="en-US" altLang="zh-TW" dirty="0" smtClean="0">
                <a:latin typeface="Times New Roman" panose="02020603050405020304" pitchFamily="18" charset="0"/>
                <a:cs typeface="Times New Roman" panose="02020603050405020304" pitchFamily="18" charset="0"/>
              </a:rPr>
              <a:t>14. </a:t>
            </a:r>
            <a:r>
              <a:rPr lang="en-US" altLang="zh-TW" dirty="0">
                <a:latin typeface="Times New Roman" panose="02020603050405020304" pitchFamily="18" charset="0"/>
                <a:cs typeface="Times New Roman" panose="02020603050405020304" pitchFamily="18" charset="0"/>
              </a:rPr>
              <a:t>The conceptual model plotted with LIM results of </a:t>
            </a:r>
            <a:r>
              <a:rPr lang="en-US" altLang="zh-TW" dirty="0" smtClean="0">
                <a:latin typeface="Times New Roman" panose="02020603050405020304" pitchFamily="18" charset="0"/>
                <a:cs typeface="Times New Roman" panose="02020603050405020304" pitchFamily="18" charset="0"/>
              </a:rPr>
              <a:t>GS1 </a:t>
            </a:r>
            <a:r>
              <a:rPr lang="en-US" altLang="zh-TW" dirty="0">
                <a:latin typeface="Times New Roman" panose="02020603050405020304" pitchFamily="18" charset="0"/>
                <a:cs typeface="Times New Roman" panose="02020603050405020304" pitchFamily="18" charset="0"/>
              </a:rPr>
              <a:t>processed with the MCMC algorithm. The flows were drawn to scale.</a:t>
            </a:r>
          </a:p>
        </p:txBody>
      </p:sp>
    </p:spTree>
    <p:extLst>
      <p:ext uri="{BB962C8B-B14F-4D97-AF65-F5344CB8AC3E}">
        <p14:creationId xmlns:p14="http://schemas.microsoft.com/office/powerpoint/2010/main" val="46910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p:cNvGrpSpPr/>
          <p:nvPr/>
        </p:nvGrpSpPr>
        <p:grpSpPr>
          <a:xfrm>
            <a:off x="1114510" y="573890"/>
            <a:ext cx="5808478" cy="5660731"/>
            <a:chOff x="2103338" y="552625"/>
            <a:chExt cx="5808478" cy="5660731"/>
          </a:xfrm>
        </p:grpSpPr>
        <p:pic>
          <p:nvPicPr>
            <p:cNvPr id="4" name="圖片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77966" y="552625"/>
              <a:ext cx="4133850" cy="4810125"/>
            </a:xfrm>
            <a:prstGeom prst="rect">
              <a:avLst/>
            </a:prstGeom>
          </p:spPr>
        </p:pic>
        <p:pic>
          <p:nvPicPr>
            <p:cNvPr id="3" name="圖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03338" y="3117731"/>
              <a:ext cx="2514600" cy="3095625"/>
            </a:xfrm>
            <a:prstGeom prst="rect">
              <a:avLst/>
            </a:prstGeom>
          </p:spPr>
        </p:pic>
      </p:grpSp>
      <p:sp>
        <p:nvSpPr>
          <p:cNvPr id="6" name="矩形 5"/>
          <p:cNvSpPr/>
          <p:nvPr/>
        </p:nvSpPr>
        <p:spPr>
          <a:xfrm>
            <a:off x="4246602" y="5784437"/>
            <a:ext cx="7608498" cy="646331"/>
          </a:xfrm>
          <a:prstGeom prst="rect">
            <a:avLst/>
          </a:prstGeom>
        </p:spPr>
        <p:txBody>
          <a:bodyPr wrap="square">
            <a:spAutoFit/>
          </a:bodyPr>
          <a:lstStyle/>
          <a:p>
            <a:pPr marL="304800"/>
            <a:r>
              <a:rPr lang="en-US" altLang="zh-TW" kern="100" dirty="0" smtClean="0">
                <a:latin typeface="Times New Roman" panose="02020603050405020304" pitchFamily="18" charset="0"/>
                <a:cs typeface="Times New Roman" panose="02020603050405020304" pitchFamily="18" charset="0"/>
              </a:rPr>
              <a:t>Figure 2. Conceptual model of the food web structure</a:t>
            </a:r>
            <a:r>
              <a:rPr lang="zh-TW" altLang="en-US" kern="100" dirty="0" smtClean="0">
                <a:latin typeface="Times New Roman" panose="02020603050405020304" pitchFamily="18" charset="0"/>
                <a:cs typeface="Times New Roman" panose="02020603050405020304" pitchFamily="18" charset="0"/>
              </a:rPr>
              <a:t> </a:t>
            </a:r>
            <a:r>
              <a:rPr lang="en-US" altLang="zh-TW" kern="100" dirty="0" smtClean="0">
                <a:latin typeface="Times New Roman" panose="02020603050405020304" pitchFamily="18" charset="0"/>
                <a:cs typeface="Times New Roman" panose="02020603050405020304" pitchFamily="18" charset="0"/>
              </a:rPr>
              <a:t>which formed the basis of our linear inverse model (LIM).</a:t>
            </a:r>
            <a:r>
              <a:rPr lang="zh-TW" altLang="en-US" kern="100" dirty="0" smtClean="0">
                <a:latin typeface="Times New Roman" panose="02020603050405020304" pitchFamily="18" charset="0"/>
                <a:cs typeface="Times New Roman" panose="02020603050405020304" pitchFamily="18" charset="0"/>
              </a:rPr>
              <a:t> </a:t>
            </a:r>
            <a:r>
              <a:rPr lang="en-US" altLang="zh-TW" kern="100" dirty="0" smtClean="0">
                <a:latin typeface="Times New Roman" panose="02020603050405020304" pitchFamily="18" charset="0"/>
                <a:cs typeface="Times New Roman" panose="02020603050405020304" pitchFamily="18" charset="0"/>
              </a:rPr>
              <a:t>See </a:t>
            </a:r>
            <a:r>
              <a:rPr lang="en-US" altLang="zh-TW" dirty="0" smtClean="0">
                <a:latin typeface="Times New Roman" panose="02020603050405020304" pitchFamily="18" charset="0"/>
                <a:cs typeface="Times New Roman" panose="02020603050405020304" pitchFamily="18" charset="0"/>
              </a:rPr>
              <a:t>section “</a:t>
            </a:r>
            <a:r>
              <a:rPr lang="en-US" altLang="zh-TW" b="1" dirty="0" smtClean="0">
                <a:latin typeface="Times New Roman" panose="02020603050405020304" pitchFamily="18" charset="0"/>
                <a:cs typeface="Times New Roman" panose="02020603050405020304" pitchFamily="18" charset="0"/>
              </a:rPr>
              <a:t>Structure</a:t>
            </a:r>
            <a:r>
              <a:rPr lang="en-US" altLang="zh-TW" dirty="0" smtClean="0">
                <a:latin typeface="Times New Roman" panose="02020603050405020304" pitchFamily="18" charset="0"/>
                <a:cs typeface="Times New Roman" panose="02020603050405020304" pitchFamily="18" charset="0"/>
              </a:rPr>
              <a:t>” for description.</a:t>
            </a:r>
            <a:endParaRPr lang="zh-TW"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335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015386291"/>
              </p:ext>
            </p:extLst>
          </p:nvPr>
        </p:nvGraphicFramePr>
        <p:xfrm>
          <a:off x="1365838" y="413241"/>
          <a:ext cx="4576191" cy="6304280"/>
        </p:xfrm>
        <a:graphic>
          <a:graphicData uri="http://schemas.openxmlformats.org/drawingml/2006/table">
            <a:tbl>
              <a:tblPr firstRow="1" bandRow="1">
                <a:tableStyleId>{2D5ABB26-0587-4C30-8999-92F81FD0307C}</a:tableStyleId>
              </a:tblPr>
              <a:tblGrid>
                <a:gridCol w="1525397">
                  <a:extLst>
                    <a:ext uri="{9D8B030D-6E8A-4147-A177-3AD203B41FA5}">
                      <a16:colId xmlns:a16="http://schemas.microsoft.com/office/drawing/2014/main" val="4147853806"/>
                    </a:ext>
                  </a:extLst>
                </a:gridCol>
                <a:gridCol w="1525397">
                  <a:extLst>
                    <a:ext uri="{9D8B030D-6E8A-4147-A177-3AD203B41FA5}">
                      <a16:colId xmlns:a16="http://schemas.microsoft.com/office/drawing/2014/main" val="2946301667"/>
                    </a:ext>
                  </a:extLst>
                </a:gridCol>
                <a:gridCol w="1525397">
                  <a:extLst>
                    <a:ext uri="{9D8B030D-6E8A-4147-A177-3AD203B41FA5}">
                      <a16:colId xmlns:a16="http://schemas.microsoft.com/office/drawing/2014/main" val="1865651945"/>
                    </a:ext>
                  </a:extLst>
                </a:gridCol>
              </a:tblGrid>
              <a:tr h="370840">
                <a:tc>
                  <a:txBody>
                    <a:bodyPr/>
                    <a:lstStyle/>
                    <a:p>
                      <a:r>
                        <a:rPr lang="en-US" altLang="zh-TW" sz="1600" dirty="0" smtClean="0">
                          <a:latin typeface="Times New Roman" panose="02020603050405020304" pitchFamily="18" charset="0"/>
                          <a:cs typeface="Times New Roman" panose="02020603050405020304" pitchFamily="18" charset="0"/>
                        </a:rPr>
                        <a:t>Flow</a:t>
                      </a:r>
                      <a:endParaRPr lang="zh-TW" alt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600" dirty="0" smtClean="0">
                          <a:latin typeface="Times New Roman" panose="02020603050405020304" pitchFamily="18" charset="0"/>
                          <a:cs typeface="Times New Roman" panose="02020603050405020304" pitchFamily="18" charset="0"/>
                        </a:rPr>
                        <a:t>Mean</a:t>
                      </a:r>
                      <a:endParaRPr lang="zh-TW" alt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600" dirty="0" smtClean="0">
                          <a:latin typeface="Times New Roman" panose="02020603050405020304" pitchFamily="18" charset="0"/>
                          <a:cs typeface="Times New Roman" panose="02020603050405020304" pitchFamily="18" charset="0"/>
                        </a:rPr>
                        <a:t>SD</a:t>
                      </a:r>
                      <a:r>
                        <a:rPr lang="en-US" altLang="zh-TW" sz="1600" baseline="0" dirty="0" smtClean="0">
                          <a:latin typeface="Times New Roman" panose="02020603050405020304" pitchFamily="18" charset="0"/>
                          <a:cs typeface="Times New Roman" panose="02020603050405020304" pitchFamily="18" charset="0"/>
                        </a:rPr>
                        <a:t> (</a:t>
                      </a:r>
                      <a:r>
                        <a:rPr lang="en-US" altLang="zh-TW" sz="1600" kern="1200" dirty="0" smtClean="0">
                          <a:solidFill>
                            <a:schemeClr val="tx1"/>
                          </a:solidFill>
                          <a:effectLst/>
                          <a:latin typeface="Times New Roman" panose="02020603050405020304" pitchFamily="18" charset="0"/>
                          <a:ea typeface="+mn-ea"/>
                          <a:cs typeface="Times New Roman" panose="02020603050405020304" pitchFamily="18" charset="0"/>
                        </a:rPr>
                        <a:t>±2%</a:t>
                      </a:r>
                      <a:r>
                        <a:rPr lang="en-US" altLang="zh-TW" sz="1600" baseline="0" dirty="0" smtClean="0">
                          <a:latin typeface="Times New Roman" panose="02020603050405020304" pitchFamily="18" charset="0"/>
                          <a:cs typeface="Times New Roman" panose="02020603050405020304" pitchFamily="18" charset="0"/>
                        </a:rPr>
                        <a:t>)</a:t>
                      </a:r>
                      <a:endParaRPr lang="zh-TW" alt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277817"/>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POC-&gt;SED</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lnT w="12700" cap="flat" cmpd="sng" algn="ctr">
                      <a:solidFill>
                        <a:schemeClr val="tx1"/>
                      </a:solidFill>
                      <a:prstDash val="solid"/>
                      <a:round/>
                      <a:headEnd type="none" w="med" len="med"/>
                      <a:tailEnd type="none" w="med" len="med"/>
                    </a:lnT>
                  </a:tcPr>
                </a:tc>
                <a:tc>
                  <a:txBody>
                    <a:bodyPr/>
                    <a:lstStyle/>
                    <a:p>
                      <a:r>
                        <a:rPr lang="en-US" altLang="zh-TW" sz="1600" dirty="0" smtClean="0">
                          <a:latin typeface="Times New Roman" panose="02020603050405020304" pitchFamily="18" charset="0"/>
                          <a:cs typeface="Times New Roman" panose="02020603050405020304" pitchFamily="18" charset="0"/>
                        </a:rPr>
                        <a:t>78.9461651</a:t>
                      </a:r>
                    </a:p>
                  </a:txBody>
                  <a:tcPr>
                    <a:lnT w="12700" cap="flat" cmpd="sng" algn="ctr">
                      <a:solidFill>
                        <a:schemeClr val="tx1"/>
                      </a:solidFill>
                      <a:prstDash val="solid"/>
                      <a:round/>
                      <a:headEnd type="none" w="med" len="med"/>
                      <a:tailEnd type="none" w="med" len="med"/>
                    </a:lnT>
                  </a:tcPr>
                </a:tc>
                <a:tc>
                  <a:txBody>
                    <a:bodyPr/>
                    <a:lstStyle/>
                    <a:p>
                      <a:r>
                        <a:rPr lang="en-US" altLang="zh-TW" sz="1600" dirty="0" smtClean="0">
                          <a:latin typeface="Times New Roman" panose="02020603050405020304" pitchFamily="18" charset="0"/>
                          <a:cs typeface="Times New Roman" panose="02020603050405020304" pitchFamily="18" charset="0"/>
                        </a:rPr>
                        <a:t>3.37455051</a:t>
                      </a:r>
                      <a:endParaRPr lang="zh-TW" alt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309885"/>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SED-&gt;EXP_S</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63.2342462</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2.02409975</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2068944"/>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SED-&gt;BAC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24.5079327</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4.21209840</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1889698"/>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BAC-&gt;SED</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9.4396541</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3.47065352</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2743572"/>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SED-&gt;MEI</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3.8648229</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2.01270266</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311606"/>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MEI-&gt;SED</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3.3291330</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1.15358193</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71934"/>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SED-&gt;MAC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0.4016262</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0.25919974</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1890928"/>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MAC-&gt;SED</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0.2936759</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0.07290954</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0973804"/>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BAC-&gt;MEI</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3.3326240</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2.10875051</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7079486"/>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BAC-&gt;MAC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0.2084190</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0.17275121</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7325811"/>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MEI-&gt;MAC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0.1984801</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0.16944190</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8820935"/>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MEI-&gt;EXP_B</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1.1590011</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0.29228201</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85456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Times New Roman" panose="02020603050405020304" pitchFamily="18" charset="0"/>
                          <a:cs typeface="Times New Roman" panose="02020603050405020304" pitchFamily="18" charset="0"/>
                        </a:rPr>
                        <a:t>MAC-&gt;EXP_B</a:t>
                      </a:r>
                      <a:endParaRPr lang="zh-TW" altLang="en-US" sz="1600" dirty="0" smtClean="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0.3252832</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0.05975403</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2090658"/>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BAC-&gt;DIC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11.5272356</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2.03033542</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073251"/>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MEI-&gt;DIC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600" dirty="0" smtClean="0">
                          <a:latin typeface="Times New Roman" panose="02020603050405020304" pitchFamily="18" charset="0"/>
                          <a:cs typeface="Times New Roman" panose="02020603050405020304" pitchFamily="18" charset="0"/>
                        </a:rPr>
                        <a:t>2.5108326</a:t>
                      </a:r>
                      <a:endParaRPr lang="zh-TW" altLang="en-US" sz="1600" dirty="0">
                        <a:latin typeface="Times New Roman" panose="02020603050405020304" pitchFamily="18" charset="0"/>
                        <a:cs typeface="Times New Roman" panose="02020603050405020304" pitchFamily="18" charset="0"/>
                      </a:endParaRPr>
                    </a:p>
                  </a:txBody>
                  <a:tcPr/>
                </a:tc>
                <a:tc>
                  <a:txBody>
                    <a:bodyPr/>
                    <a:lstStyle/>
                    <a:p>
                      <a:r>
                        <a:rPr lang="en-US" altLang="zh-TW" sz="1600" dirty="0" smtClean="0">
                          <a:latin typeface="Times New Roman" panose="02020603050405020304" pitchFamily="18" charset="0"/>
                          <a:cs typeface="Times New Roman" panose="02020603050405020304" pitchFamily="18" charset="0"/>
                        </a:rPr>
                        <a:t>0.66658793</a:t>
                      </a:r>
                      <a:endParaRPr lang="zh-TW"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7556197"/>
                  </a:ext>
                </a:extLst>
              </a:tr>
              <a:tr h="370840">
                <a:tc>
                  <a:txBody>
                    <a:bodyPr/>
                    <a:lstStyle/>
                    <a:p>
                      <a:r>
                        <a:rPr lang="en-US" altLang="zh-TW" sz="1600" dirty="0" smtClean="0">
                          <a:latin typeface="Times New Roman" panose="02020603050405020304" pitchFamily="18" charset="0"/>
                          <a:cs typeface="Times New Roman" panose="02020603050405020304" pitchFamily="18" charset="0"/>
                        </a:rPr>
                        <a:t>MAC-&gt;DIC</a:t>
                      </a:r>
                      <a:endParaRPr lang="zh-TW" altLang="en-US" sz="1600" dirty="0">
                        <a:latin typeface="Times New Roman" panose="02020603050405020304" pitchFamily="18" charset="0"/>
                        <a:cs typeface="Times New Roman" panose="02020603050405020304" pitchFamily="18" charset="0"/>
                      </a:endParaRPr>
                    </a:p>
                  </a:txBody>
                  <a:tcPr marL="80532" marR="80532" marT="40266" marB="40266">
                    <a:lnB w="12700" cap="flat" cmpd="sng" algn="ctr">
                      <a:solidFill>
                        <a:schemeClr val="tx1"/>
                      </a:solidFill>
                      <a:prstDash val="solid"/>
                      <a:round/>
                      <a:headEnd type="none" w="med" len="med"/>
                      <a:tailEnd type="none" w="med" len="med"/>
                    </a:lnB>
                  </a:tcPr>
                </a:tc>
                <a:tc>
                  <a:txBody>
                    <a:bodyPr/>
                    <a:lstStyle/>
                    <a:p>
                      <a:r>
                        <a:rPr lang="en-US" altLang="zh-TW" sz="1600" dirty="0" smtClean="0">
                          <a:latin typeface="Times New Roman" panose="02020603050405020304" pitchFamily="18" charset="0"/>
                          <a:cs typeface="Times New Roman" panose="02020603050405020304" pitchFamily="18" charset="0"/>
                        </a:rPr>
                        <a:t>0.1895663</a:t>
                      </a:r>
                      <a:endParaRPr lang="zh-TW" alt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altLang="zh-TW" sz="1600" dirty="0" smtClean="0">
                          <a:latin typeface="Times New Roman" panose="02020603050405020304" pitchFamily="18" charset="0"/>
                          <a:cs typeface="Times New Roman" panose="02020603050405020304" pitchFamily="18" charset="0"/>
                        </a:rPr>
                        <a:t>0.04661137</a:t>
                      </a:r>
                      <a:endParaRPr lang="zh-TW" alt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4476253"/>
                  </a:ext>
                </a:extLst>
              </a:tr>
            </a:tbl>
          </a:graphicData>
        </a:graphic>
      </p:graphicFrame>
      <p:sp>
        <p:nvSpPr>
          <p:cNvPr id="3" name="矩形 2"/>
          <p:cNvSpPr/>
          <p:nvPr/>
        </p:nvSpPr>
        <p:spPr>
          <a:xfrm>
            <a:off x="6673554" y="5103558"/>
            <a:ext cx="5187767" cy="923330"/>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13</a:t>
            </a:r>
            <a:r>
              <a:rPr lang="en-US" altLang="zh-TW"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Mean and standard deviation of the food web flows (</a:t>
            </a:r>
            <a:r>
              <a:rPr lang="en-US" altLang="zh-TW" dirty="0" err="1" smtClean="0">
                <a:latin typeface="Times New Roman" panose="02020603050405020304" pitchFamily="18" charset="0"/>
                <a:cs typeface="Times New Roman" panose="02020603050405020304" pitchFamily="18" charset="0"/>
              </a:rPr>
              <a:t>mgC</a:t>
            </a:r>
            <a:r>
              <a:rPr lang="en-US" altLang="zh-TW" dirty="0" smtClean="0">
                <a:latin typeface="Times New Roman" panose="02020603050405020304" pitchFamily="18" charset="0"/>
                <a:cs typeface="Times New Roman" panose="02020603050405020304" pitchFamily="18" charset="0"/>
              </a:rPr>
              <a:t>/ m2/ d) </a:t>
            </a:r>
            <a:r>
              <a:rPr lang="en-US" altLang="zh-TW" dirty="0">
                <a:latin typeface="Times New Roman" panose="02020603050405020304" pitchFamily="18" charset="0"/>
                <a:cs typeface="Times New Roman" panose="02020603050405020304" pitchFamily="18" charset="0"/>
              </a:rPr>
              <a:t>of the </a:t>
            </a:r>
            <a:r>
              <a:rPr lang="en-US" altLang="zh-TW" dirty="0" smtClean="0">
                <a:latin typeface="Times New Roman" panose="02020603050405020304" pitchFamily="18" charset="0"/>
                <a:cs typeface="Times New Roman" panose="02020603050405020304" pitchFamily="18" charset="0"/>
              </a:rPr>
              <a:t>GS1 </a:t>
            </a:r>
            <a:r>
              <a:rPr lang="en-US" altLang="zh-TW" dirty="0">
                <a:latin typeface="Times New Roman" panose="02020603050405020304" pitchFamily="18" charset="0"/>
                <a:cs typeface="Times New Roman" panose="02020603050405020304" pitchFamily="18" charset="0"/>
              </a:rPr>
              <a:t>processed with the MCMC algorithm</a:t>
            </a:r>
            <a:r>
              <a:rPr lang="en-US" altLang="zh-TW" dirty="0" smtClean="0">
                <a:latin typeface="Times New Roman" panose="02020603050405020304" pitchFamily="18" charset="0"/>
                <a:cs typeface="Times New Roman" panose="02020603050405020304" pitchFamily="18" charset="0"/>
              </a:rPr>
              <a:t>. </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219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373441331"/>
              </p:ext>
            </p:extLst>
          </p:nvPr>
        </p:nvGraphicFramePr>
        <p:xfrm>
          <a:off x="6826282" y="562912"/>
          <a:ext cx="5285036" cy="2494280"/>
        </p:xfrm>
        <a:graphic>
          <a:graphicData uri="http://schemas.openxmlformats.org/drawingml/2006/table">
            <a:tbl>
              <a:tblPr firstRow="1" bandRow="1">
                <a:tableStyleId>{2D5ABB26-0587-4C30-8999-92F81FD0307C}</a:tableStyleId>
              </a:tblPr>
              <a:tblGrid>
                <a:gridCol w="1811558">
                  <a:extLst>
                    <a:ext uri="{9D8B030D-6E8A-4147-A177-3AD203B41FA5}">
                      <a16:colId xmlns:a16="http://schemas.microsoft.com/office/drawing/2014/main" val="880187939"/>
                    </a:ext>
                  </a:extLst>
                </a:gridCol>
                <a:gridCol w="1160584">
                  <a:extLst>
                    <a:ext uri="{9D8B030D-6E8A-4147-A177-3AD203B41FA5}">
                      <a16:colId xmlns:a16="http://schemas.microsoft.com/office/drawing/2014/main" val="1931399965"/>
                    </a:ext>
                  </a:extLst>
                </a:gridCol>
                <a:gridCol w="2312894">
                  <a:extLst>
                    <a:ext uri="{9D8B030D-6E8A-4147-A177-3AD203B41FA5}">
                      <a16:colId xmlns:a16="http://schemas.microsoft.com/office/drawing/2014/main" val="1484808368"/>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Network indices</a:t>
                      </a:r>
                      <a:endParaRPr lang="zh-TW" altLang="en-US" dirty="0" smtClean="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Fraction</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Significance</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748962"/>
                  </a:ext>
                </a:extLst>
              </a:tr>
              <a:tr h="370840">
                <a:tc>
                  <a:txBody>
                    <a:bodyPr/>
                    <a:lstStyle/>
                    <a:p>
                      <a:r>
                        <a:rPr lang="en-US" altLang="zh-TW" dirty="0" smtClean="0">
                          <a:latin typeface="Times New Roman" panose="02020603050405020304" pitchFamily="18" charset="0"/>
                          <a:cs typeface="Times New Roman" panose="02020603050405020304" pitchFamily="18" charset="0"/>
                        </a:rPr>
                        <a:t>T..</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0.9987</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 (GC1&gt;GS1)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84769725"/>
                  </a:ext>
                </a:extLst>
              </a:tr>
              <a:tr h="370840">
                <a:tc>
                  <a:txBody>
                    <a:bodyPr/>
                    <a:lstStyle/>
                    <a:p>
                      <a:r>
                        <a:rPr lang="en-US" altLang="zh-TW" dirty="0" smtClean="0">
                          <a:latin typeface="Times New Roman" panose="02020603050405020304" pitchFamily="18" charset="0"/>
                          <a:cs typeface="Times New Roman" panose="02020603050405020304" pitchFamily="18" charset="0"/>
                        </a:rPr>
                        <a:t>TST</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0.9623</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 (GC1&gt;GS1)</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91838462"/>
                  </a:ext>
                </a:extLst>
              </a:tr>
              <a:tr h="370840">
                <a:tc>
                  <a:txBody>
                    <a:bodyPr/>
                    <a:lstStyle/>
                    <a:p>
                      <a:r>
                        <a:rPr lang="en-US" altLang="zh-TW" dirty="0" smtClean="0">
                          <a:latin typeface="Times New Roman" panose="02020603050405020304" pitchFamily="18" charset="0"/>
                          <a:cs typeface="Times New Roman" panose="02020603050405020304" pitchFamily="18" charset="0"/>
                        </a:rPr>
                        <a:t>TSTC</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0.2926</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05190057"/>
                  </a:ext>
                </a:extLst>
              </a:tr>
              <a:tr h="370840">
                <a:tc>
                  <a:txBody>
                    <a:bodyPr/>
                    <a:lstStyle/>
                    <a:p>
                      <a:r>
                        <a:rPr lang="en-US" altLang="zh-TW" dirty="0" smtClean="0">
                          <a:latin typeface="Times New Roman" panose="02020603050405020304" pitchFamily="18" charset="0"/>
                          <a:cs typeface="Times New Roman" panose="02020603050405020304" pitchFamily="18" charset="0"/>
                        </a:rPr>
                        <a:t>FCI</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0.1034</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Marginally</a:t>
                      </a:r>
                      <a:r>
                        <a:rPr lang="en-US" altLang="zh-TW" baseline="0" dirty="0" smtClean="0">
                          <a:latin typeface="Times New Roman" panose="02020603050405020304" pitchFamily="18" charset="0"/>
                          <a:cs typeface="Times New Roman" panose="02020603050405020304" pitchFamily="18" charset="0"/>
                        </a:rPr>
                        <a:t> GC1&lt;GS1</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6723670"/>
                  </a:ext>
                </a:extLst>
              </a:tr>
              <a:tr h="370840">
                <a:tc>
                  <a:txBody>
                    <a:bodyPr/>
                    <a:lstStyle/>
                    <a:p>
                      <a:r>
                        <a:rPr lang="en-US" altLang="zh-TW" dirty="0" smtClean="0">
                          <a:latin typeface="Times New Roman" panose="02020603050405020304" pitchFamily="18" charset="0"/>
                          <a:cs typeface="Times New Roman" panose="02020603050405020304" pitchFamily="18" charset="0"/>
                        </a:rPr>
                        <a:t>AMI</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latin typeface="Times New Roman" panose="02020603050405020304" pitchFamily="18" charset="0"/>
                          <a:cs typeface="Times New Roman" panose="02020603050405020304" pitchFamily="18" charset="0"/>
                        </a:rPr>
                        <a:t>0.2963</a:t>
                      </a:r>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atin typeface="Times New Roman" panose="02020603050405020304" pitchFamily="18" charset="0"/>
                        <a:cs typeface="Times New Roman" panose="02020603050405020304" pitchFamily="18"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1811292"/>
                  </a:ext>
                </a:extLst>
              </a:tr>
            </a:tbl>
          </a:graphicData>
        </a:graphic>
      </p:graphicFrame>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890" y="439783"/>
            <a:ext cx="6418217" cy="6418217"/>
          </a:xfrm>
          <a:prstGeom prst="rect">
            <a:avLst/>
          </a:prstGeom>
        </p:spPr>
      </p:pic>
      <p:sp>
        <p:nvSpPr>
          <p:cNvPr id="4" name="矩形 3"/>
          <p:cNvSpPr/>
          <p:nvPr/>
        </p:nvSpPr>
        <p:spPr>
          <a:xfrm>
            <a:off x="4830793" y="5524619"/>
            <a:ext cx="6996022" cy="1200329"/>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Figure </a:t>
            </a:r>
            <a:r>
              <a:rPr lang="en-US" altLang="zh-TW" dirty="0" smtClean="0">
                <a:latin typeface="Times New Roman" panose="02020603050405020304" pitchFamily="18" charset="0"/>
                <a:cs typeface="Times New Roman" panose="02020603050405020304" pitchFamily="18" charset="0"/>
              </a:rPr>
              <a:t>15. </a:t>
            </a:r>
            <a:r>
              <a:rPr lang="en-US" altLang="zh-TW" dirty="0">
                <a:latin typeface="Times New Roman" panose="02020603050405020304" pitchFamily="18" charset="0"/>
                <a:cs typeface="Times New Roman" panose="02020603050405020304" pitchFamily="18" charset="0"/>
              </a:rPr>
              <a:t>The </a:t>
            </a:r>
            <a:r>
              <a:rPr lang="en-US" altLang="zh-TW" dirty="0" smtClean="0">
                <a:latin typeface="Times New Roman" panose="02020603050405020304" pitchFamily="18" charset="0"/>
                <a:cs typeface="Times New Roman" panose="02020603050405020304" pitchFamily="18" charset="0"/>
              </a:rPr>
              <a:t>selected network indices of GC1 and GS1. The indices were calculated from 10,000 solutions of the LIM, as a result, there were also 10,000 values for each index. Therefore, they were presented as box plots. </a:t>
            </a:r>
            <a:endParaRPr lang="en-US" altLang="zh-TW" dirty="0">
              <a:latin typeface="Times New Roman" panose="02020603050405020304" pitchFamily="18" charset="0"/>
              <a:cs typeface="Times New Roman" panose="02020603050405020304" pitchFamily="18" charset="0"/>
            </a:endParaRPr>
          </a:p>
        </p:txBody>
      </p:sp>
      <p:sp>
        <p:nvSpPr>
          <p:cNvPr id="6" name="矩形 5"/>
          <p:cNvSpPr/>
          <p:nvPr/>
        </p:nvSpPr>
        <p:spPr>
          <a:xfrm>
            <a:off x="6826282" y="3321409"/>
            <a:ext cx="5207567" cy="923330"/>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16</a:t>
            </a:r>
            <a:r>
              <a:rPr lang="en-US" altLang="zh-TW" dirty="0">
                <a:latin typeface="Times New Roman" panose="02020603050405020304" pitchFamily="18" charset="0"/>
                <a:cs typeface="Times New Roman" panose="02020603050405020304" pitchFamily="18" charset="0"/>
              </a:rPr>
              <a:t>. Comparison of network indices calculated </a:t>
            </a:r>
            <a:r>
              <a:rPr lang="en-US" altLang="zh-TW" dirty="0" smtClean="0">
                <a:latin typeface="Times New Roman" panose="02020603050405020304" pitchFamily="18" charset="0"/>
                <a:cs typeface="Times New Roman" panose="02020603050405020304" pitchFamily="18" charset="0"/>
              </a:rPr>
              <a:t>for</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GC1 and GS1.The number indicates the fraction of </a:t>
            </a:r>
            <a:r>
              <a:rPr lang="en-US" altLang="zh-TW" dirty="0">
                <a:latin typeface="Times New Roman" panose="02020603050405020304" pitchFamily="18" charset="0"/>
                <a:cs typeface="Times New Roman" panose="02020603050405020304" pitchFamily="18" charset="0"/>
              </a:rPr>
              <a:t>network values that are higher </a:t>
            </a:r>
            <a:r>
              <a:rPr lang="en-US" altLang="zh-TW" dirty="0" smtClean="0">
                <a:latin typeface="Times New Roman" panose="02020603050405020304" pitchFamily="18" charset="0"/>
                <a:cs typeface="Times New Roman" panose="02020603050405020304" pitchFamily="18" charset="0"/>
              </a:rPr>
              <a:t>in</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GC1.</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032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61321429"/>
              </p:ext>
            </p:extLst>
          </p:nvPr>
        </p:nvGraphicFramePr>
        <p:xfrm>
          <a:off x="1095391" y="226851"/>
          <a:ext cx="6174232" cy="6357980"/>
        </p:xfrm>
        <a:graphic>
          <a:graphicData uri="http://schemas.openxmlformats.org/drawingml/2006/table">
            <a:tbl>
              <a:tblPr firstRow="1" bandRow="1">
                <a:tableStyleId>{2D5ABB26-0587-4C30-8999-92F81FD0307C}</a:tableStyleId>
              </a:tblPr>
              <a:tblGrid>
                <a:gridCol w="1327298">
                  <a:extLst>
                    <a:ext uri="{9D8B030D-6E8A-4147-A177-3AD203B41FA5}">
                      <a16:colId xmlns:a16="http://schemas.microsoft.com/office/drawing/2014/main" val="1748094788"/>
                    </a:ext>
                  </a:extLst>
                </a:gridCol>
                <a:gridCol w="4846934">
                  <a:extLst>
                    <a:ext uri="{9D8B030D-6E8A-4147-A177-3AD203B41FA5}">
                      <a16:colId xmlns:a16="http://schemas.microsoft.com/office/drawing/2014/main" val="2360308015"/>
                    </a:ext>
                  </a:extLst>
                </a:gridCol>
              </a:tblGrid>
              <a:tr h="400892">
                <a:tc>
                  <a:txBody>
                    <a:bodyPr/>
                    <a:lstStyle/>
                    <a:p>
                      <a:r>
                        <a:rPr lang="en-US" altLang="zh-TW" sz="1400" dirty="0" smtClean="0">
                          <a:latin typeface="Times New Roman" panose="02020603050405020304" pitchFamily="18" charset="0"/>
                          <a:cs typeface="Times New Roman" panose="02020603050405020304" pitchFamily="18" charset="0"/>
                        </a:rPr>
                        <a:t>Flow</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400" dirty="0" smtClean="0">
                          <a:latin typeface="Times New Roman" panose="02020603050405020304" pitchFamily="18" charset="0"/>
                          <a:cs typeface="Times New Roman" panose="02020603050405020304" pitchFamily="18" charset="0"/>
                        </a:rPr>
                        <a:t>Meaning</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4469595"/>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POC-&gt;SED</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lnT w="12700" cap="flat" cmpd="sng" algn="ctr">
                      <a:solidFill>
                        <a:schemeClr val="tx1"/>
                      </a:solidFill>
                      <a:prstDash val="solid"/>
                      <a:round/>
                      <a:headEnd type="none" w="med" len="med"/>
                      <a:tailEnd type="none" w="med" len="med"/>
                    </a:lnT>
                  </a:tcPr>
                </a:tc>
                <a:tc>
                  <a:txBody>
                    <a:bodyPr/>
                    <a:lstStyle/>
                    <a:p>
                      <a:r>
                        <a:rPr lang="en-US" altLang="zh-TW" sz="1400" dirty="0" smtClean="0">
                          <a:latin typeface="Times New Roman" panose="02020603050405020304" pitchFamily="18" charset="0"/>
                          <a:cs typeface="Times New Roman" panose="02020603050405020304" pitchFamily="18" charset="0"/>
                        </a:rPr>
                        <a:t>Organic </a:t>
                      </a:r>
                      <a:r>
                        <a:rPr lang="en-US" altLang="zh-TW" sz="1400" dirty="0" smtClean="0">
                          <a:latin typeface="Times New Roman" panose="02020603050405020304" pitchFamily="18" charset="0"/>
                          <a:cs typeface="Times New Roman" panose="02020603050405020304" pitchFamily="18" charset="0"/>
                        </a:rPr>
                        <a:t>carbon </a:t>
                      </a:r>
                      <a:r>
                        <a:rPr lang="en-US" altLang="zh-TW" sz="1400" dirty="0" smtClean="0">
                          <a:latin typeface="Times New Roman" panose="02020603050405020304" pitchFamily="18" charset="0"/>
                          <a:cs typeface="Times New Roman" panose="02020603050405020304" pitchFamily="18" charset="0"/>
                        </a:rPr>
                        <a:t>derived from the water column</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9836619"/>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SED-&gt;EXP_S</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400" dirty="0" smtClean="0">
                          <a:latin typeface="Times New Roman" panose="02020603050405020304" pitchFamily="18" charset="0"/>
                          <a:cs typeface="Times New Roman" panose="02020603050405020304" pitchFamily="18" charset="0"/>
                        </a:rPr>
                        <a:t>Sediment</a:t>
                      </a:r>
                      <a:r>
                        <a:rPr lang="en-US" altLang="zh-TW" sz="1400" baseline="0" dirty="0" smtClean="0">
                          <a:latin typeface="Times New Roman" panose="02020603050405020304" pitchFamily="18" charset="0"/>
                          <a:cs typeface="Times New Roman" panose="02020603050405020304" pitchFamily="18" charset="0"/>
                        </a:rPr>
                        <a:t> export(e.g. downslope, burial…)</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3863493398"/>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SED-&gt;BAC</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latin typeface="Times New Roman" panose="02020603050405020304" pitchFamily="18" charset="0"/>
                          <a:cs typeface="Times New Roman" panose="02020603050405020304" pitchFamily="18" charset="0"/>
                        </a:rPr>
                        <a:t>Bacteria</a:t>
                      </a:r>
                      <a:r>
                        <a:rPr lang="en-US" altLang="zh-TW" sz="1400" baseline="0" dirty="0" smtClean="0">
                          <a:latin typeface="Times New Roman" panose="02020603050405020304" pitchFamily="18" charset="0"/>
                          <a:cs typeface="Times New Roman" panose="02020603050405020304" pitchFamily="18" charset="0"/>
                        </a:rPr>
                        <a:t> feed on detritus OC</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3137605535"/>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BAC-&gt;SED</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smtClean="0">
                          <a:latin typeface="Times New Roman" panose="02020603050405020304" pitchFamily="18" charset="0"/>
                          <a:cs typeface="Times New Roman" panose="02020603050405020304" pitchFamily="18" charset="0"/>
                        </a:rPr>
                        <a:t>Bacteria feces deposit on sediment</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4079069678"/>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SED-&gt;MEI</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latin typeface="Times New Roman" panose="02020603050405020304" pitchFamily="18" charset="0"/>
                          <a:cs typeface="Times New Roman" panose="02020603050405020304" pitchFamily="18" charset="0"/>
                        </a:rPr>
                        <a:t>Meiofauna</a:t>
                      </a:r>
                      <a:r>
                        <a:rPr lang="en-US" altLang="zh-TW" sz="1400" baseline="0" dirty="0" smtClean="0">
                          <a:latin typeface="Times New Roman" panose="02020603050405020304" pitchFamily="18" charset="0"/>
                          <a:cs typeface="Times New Roman" panose="02020603050405020304" pitchFamily="18" charset="0"/>
                        </a:rPr>
                        <a:t> feed on detritus OC</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2926865966"/>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MEI-&gt;SED</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err="1" smtClean="0">
                          <a:latin typeface="Times New Roman" panose="02020603050405020304" pitchFamily="18" charset="0"/>
                          <a:cs typeface="Times New Roman" panose="02020603050405020304" pitchFamily="18" charset="0"/>
                        </a:rPr>
                        <a:t>Meiofauna</a:t>
                      </a:r>
                      <a:r>
                        <a:rPr lang="en-US" altLang="zh-TW" sz="1400" baseline="0" dirty="0" smtClean="0">
                          <a:latin typeface="Times New Roman" panose="02020603050405020304" pitchFamily="18" charset="0"/>
                          <a:cs typeface="Times New Roman" panose="02020603050405020304" pitchFamily="18" charset="0"/>
                        </a:rPr>
                        <a:t> feces deposit on sediment</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478006076"/>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SED-&gt;MAC</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latin typeface="Times New Roman" panose="02020603050405020304" pitchFamily="18" charset="0"/>
                          <a:cs typeface="Times New Roman" panose="02020603050405020304" pitchFamily="18" charset="0"/>
                        </a:rPr>
                        <a:t>Macrofauna</a:t>
                      </a:r>
                      <a:r>
                        <a:rPr lang="en-US" altLang="zh-TW" sz="1400" baseline="0" dirty="0" smtClean="0">
                          <a:latin typeface="Times New Roman" panose="02020603050405020304" pitchFamily="18" charset="0"/>
                          <a:cs typeface="Times New Roman" panose="02020603050405020304" pitchFamily="18" charset="0"/>
                        </a:rPr>
                        <a:t> feed on detritus OC</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3011315748"/>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MAC-&gt;SED</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err="1" smtClean="0">
                          <a:latin typeface="Times New Roman" panose="02020603050405020304" pitchFamily="18" charset="0"/>
                          <a:cs typeface="Times New Roman" panose="02020603050405020304" pitchFamily="18" charset="0"/>
                        </a:rPr>
                        <a:t>Macrofauna</a:t>
                      </a:r>
                      <a:r>
                        <a:rPr lang="en-US" altLang="zh-TW" sz="1400" baseline="0" dirty="0" smtClean="0">
                          <a:latin typeface="Times New Roman" panose="02020603050405020304" pitchFamily="18" charset="0"/>
                          <a:cs typeface="Times New Roman" panose="02020603050405020304" pitchFamily="18" charset="0"/>
                        </a:rPr>
                        <a:t> feces deposit on sediment</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1242351842"/>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BAC-&gt;MEI</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400" dirty="0" err="1" smtClean="0">
                          <a:latin typeface="Times New Roman" panose="02020603050405020304" pitchFamily="18" charset="0"/>
                          <a:cs typeface="Times New Roman" panose="02020603050405020304" pitchFamily="18" charset="0"/>
                        </a:rPr>
                        <a:t>Meiofauna</a:t>
                      </a:r>
                      <a:r>
                        <a:rPr lang="en-US" altLang="zh-TW" sz="1400" dirty="0" smtClean="0">
                          <a:latin typeface="Times New Roman" panose="02020603050405020304" pitchFamily="18" charset="0"/>
                          <a:cs typeface="Times New Roman" panose="02020603050405020304" pitchFamily="18" charset="0"/>
                        </a:rPr>
                        <a:t> feed</a:t>
                      </a:r>
                      <a:r>
                        <a:rPr lang="en-US" altLang="zh-TW" sz="1400" baseline="0" dirty="0" smtClean="0">
                          <a:latin typeface="Times New Roman" panose="02020603050405020304" pitchFamily="18" charset="0"/>
                          <a:cs typeface="Times New Roman" panose="02020603050405020304" pitchFamily="18" charset="0"/>
                        </a:rPr>
                        <a:t> on bacteria</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3886726899"/>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BAC-&gt;MAC</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400" dirty="0" err="1" smtClean="0">
                          <a:latin typeface="Times New Roman" panose="02020603050405020304" pitchFamily="18" charset="0"/>
                          <a:cs typeface="Times New Roman" panose="02020603050405020304" pitchFamily="18" charset="0"/>
                        </a:rPr>
                        <a:t>Macrofauna</a:t>
                      </a:r>
                      <a:r>
                        <a:rPr lang="en-US" altLang="zh-TW" sz="1400" baseline="0" dirty="0" smtClean="0">
                          <a:latin typeface="Times New Roman" panose="02020603050405020304" pitchFamily="18" charset="0"/>
                          <a:cs typeface="Times New Roman" panose="02020603050405020304" pitchFamily="18" charset="0"/>
                        </a:rPr>
                        <a:t> feed on bacteria</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1509275914"/>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MEI-&gt;MAC</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400" dirty="0" err="1" smtClean="0">
                          <a:latin typeface="Times New Roman" panose="02020603050405020304" pitchFamily="18" charset="0"/>
                          <a:cs typeface="Times New Roman" panose="02020603050405020304" pitchFamily="18" charset="0"/>
                        </a:rPr>
                        <a:t>Macrofauna</a:t>
                      </a:r>
                      <a:r>
                        <a:rPr lang="en-US" altLang="zh-TW" sz="1400" dirty="0" smtClean="0">
                          <a:latin typeface="Times New Roman" panose="02020603050405020304" pitchFamily="18" charset="0"/>
                          <a:cs typeface="Times New Roman" panose="02020603050405020304" pitchFamily="18" charset="0"/>
                        </a:rPr>
                        <a:t> feed on</a:t>
                      </a:r>
                      <a:r>
                        <a:rPr lang="en-US" altLang="zh-TW" sz="1400" baseline="0" dirty="0" smtClean="0">
                          <a:latin typeface="Times New Roman" panose="02020603050405020304" pitchFamily="18" charset="0"/>
                          <a:cs typeface="Times New Roman" panose="02020603050405020304" pitchFamily="18" charset="0"/>
                        </a:rPr>
                        <a:t> </a:t>
                      </a:r>
                      <a:r>
                        <a:rPr lang="en-US" altLang="zh-TW" sz="1400" baseline="0" dirty="0" err="1" smtClean="0">
                          <a:latin typeface="Times New Roman" panose="02020603050405020304" pitchFamily="18" charset="0"/>
                          <a:cs typeface="Times New Roman" panose="02020603050405020304" pitchFamily="18" charset="0"/>
                        </a:rPr>
                        <a:t>meiofauna</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424432162"/>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MEI-&gt;EXP_B</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r>
                        <a:rPr lang="en-US" altLang="zh-TW" sz="1400" baseline="0" dirty="0" err="1" smtClean="0">
                          <a:latin typeface="Times New Roman" panose="02020603050405020304" pitchFamily="18" charset="0"/>
                          <a:cs typeface="Times New Roman" panose="02020603050405020304" pitchFamily="18" charset="0"/>
                        </a:rPr>
                        <a:t>Meiofauna</a:t>
                      </a:r>
                      <a:r>
                        <a:rPr lang="en-US" altLang="zh-TW" sz="1400" baseline="0" dirty="0" smtClean="0">
                          <a:latin typeface="Times New Roman" panose="02020603050405020304" pitchFamily="18" charset="0"/>
                          <a:cs typeface="Times New Roman" panose="02020603050405020304" pitchFamily="18" charset="0"/>
                        </a:rPr>
                        <a:t> predated by other </a:t>
                      </a:r>
                      <a:r>
                        <a:rPr lang="en-US" altLang="zh-TW" sz="1400" dirty="0" err="1" smtClean="0">
                          <a:latin typeface="Times New Roman" panose="02020603050405020304" pitchFamily="18" charset="0"/>
                          <a:cs typeface="Times New Roman" panose="02020603050405020304" pitchFamily="18" charset="0"/>
                        </a:rPr>
                        <a:t>benthopelagic</a:t>
                      </a:r>
                      <a:r>
                        <a:rPr lang="en-US" altLang="zh-TW" sz="1400" dirty="0" smtClean="0">
                          <a:latin typeface="Times New Roman" panose="02020603050405020304" pitchFamily="18" charset="0"/>
                          <a:cs typeface="Times New Roman" panose="02020603050405020304" pitchFamily="18" charset="0"/>
                        </a:rPr>
                        <a:t>/pelagic predators </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756354211"/>
                  </a:ext>
                </a:extLst>
              </a:tr>
              <a:tr h="3723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latin typeface="Times New Roman" panose="02020603050405020304" pitchFamily="18" charset="0"/>
                          <a:cs typeface="Times New Roman" panose="02020603050405020304" pitchFamily="18" charset="0"/>
                        </a:rPr>
                        <a:t>MAC-&gt;EXP_B</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latin typeface="Times New Roman" panose="02020603050405020304" pitchFamily="18" charset="0"/>
                          <a:cs typeface="Times New Roman" panose="02020603050405020304" pitchFamily="18" charset="0"/>
                        </a:rPr>
                        <a:t>Macrofauna</a:t>
                      </a:r>
                      <a:r>
                        <a:rPr lang="en-US" altLang="zh-TW" sz="1400" dirty="0" smtClean="0">
                          <a:latin typeface="Times New Roman" panose="02020603050405020304" pitchFamily="18" charset="0"/>
                          <a:cs typeface="Times New Roman" panose="02020603050405020304" pitchFamily="18" charset="0"/>
                        </a:rPr>
                        <a:t> </a:t>
                      </a:r>
                      <a:r>
                        <a:rPr lang="en-US" altLang="zh-TW" sz="1400" baseline="0" dirty="0" smtClean="0">
                          <a:latin typeface="Times New Roman" panose="02020603050405020304" pitchFamily="18" charset="0"/>
                          <a:cs typeface="Times New Roman" panose="02020603050405020304" pitchFamily="18" charset="0"/>
                        </a:rPr>
                        <a:t>predated by other </a:t>
                      </a:r>
                      <a:r>
                        <a:rPr lang="en-US" altLang="zh-TW" sz="1400" dirty="0" err="1" smtClean="0">
                          <a:latin typeface="Times New Roman" panose="02020603050405020304" pitchFamily="18" charset="0"/>
                          <a:cs typeface="Times New Roman" panose="02020603050405020304" pitchFamily="18" charset="0"/>
                        </a:rPr>
                        <a:t>benthopelagic</a:t>
                      </a:r>
                      <a:r>
                        <a:rPr lang="en-US" altLang="zh-TW" sz="1400" dirty="0" smtClean="0">
                          <a:latin typeface="Times New Roman" panose="02020603050405020304" pitchFamily="18" charset="0"/>
                          <a:cs typeface="Times New Roman" panose="02020603050405020304" pitchFamily="18" charset="0"/>
                        </a:rPr>
                        <a:t>/pelagic predators </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570368666"/>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BAC-&gt;DIC</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latin typeface="Times New Roman" panose="02020603050405020304" pitchFamily="18" charset="0"/>
                          <a:cs typeface="Times New Roman" panose="02020603050405020304" pitchFamily="18" charset="0"/>
                        </a:rPr>
                        <a:t>Bacteria respiration</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1135518816"/>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MEI-&gt;DIC</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err="1" smtClean="0">
                          <a:latin typeface="Times New Roman" panose="02020603050405020304" pitchFamily="18" charset="0"/>
                          <a:cs typeface="Times New Roman" panose="02020603050405020304" pitchFamily="18" charset="0"/>
                        </a:rPr>
                        <a:t>Meiofauna</a:t>
                      </a:r>
                      <a:r>
                        <a:rPr lang="en-US" altLang="zh-TW" sz="1400" baseline="0" dirty="0" smtClean="0">
                          <a:latin typeface="Times New Roman" panose="02020603050405020304" pitchFamily="18" charset="0"/>
                          <a:cs typeface="Times New Roman" panose="02020603050405020304" pitchFamily="18" charset="0"/>
                        </a:rPr>
                        <a:t> </a:t>
                      </a:r>
                      <a:r>
                        <a:rPr lang="en-US" altLang="zh-TW" sz="1400" dirty="0" smtClean="0">
                          <a:latin typeface="Times New Roman" panose="02020603050405020304" pitchFamily="18" charset="0"/>
                          <a:cs typeface="Times New Roman" panose="02020603050405020304" pitchFamily="18" charset="0"/>
                        </a:rPr>
                        <a:t>respiration</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tc>
                <a:extLst>
                  <a:ext uri="{0D108BD9-81ED-4DB2-BD59-A6C34878D82A}">
                    <a16:rowId xmlns:a16="http://schemas.microsoft.com/office/drawing/2014/main" val="3951586236"/>
                  </a:ext>
                </a:extLst>
              </a:tr>
              <a:tr h="372318">
                <a:tc>
                  <a:txBody>
                    <a:bodyPr/>
                    <a:lstStyle/>
                    <a:p>
                      <a:r>
                        <a:rPr lang="en-US" altLang="zh-TW" sz="1400" dirty="0" smtClean="0">
                          <a:latin typeface="Times New Roman" panose="02020603050405020304" pitchFamily="18" charset="0"/>
                          <a:cs typeface="Times New Roman" panose="02020603050405020304" pitchFamily="18" charset="0"/>
                        </a:rPr>
                        <a:t>MAC-&gt;DIC</a:t>
                      </a:r>
                      <a:endParaRPr lang="zh-TW" altLang="en-US" sz="1400" dirty="0">
                        <a:latin typeface="Times New Roman" panose="02020603050405020304" pitchFamily="18" charset="0"/>
                        <a:cs typeface="Times New Roman" panose="02020603050405020304" pitchFamily="18" charset="0"/>
                      </a:endParaRPr>
                    </a:p>
                  </a:txBody>
                  <a:tcPr marL="80532" marR="80532" marT="40266" marB="40266">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latin typeface="Times New Roman" panose="02020603050405020304" pitchFamily="18" charset="0"/>
                          <a:cs typeface="Times New Roman" panose="02020603050405020304" pitchFamily="18" charset="0"/>
                        </a:rPr>
                        <a:t>Macrofauna</a:t>
                      </a:r>
                      <a:r>
                        <a:rPr lang="zh-TW" altLang="en-US" sz="1400" dirty="0" smtClean="0">
                          <a:latin typeface="Times New Roman" panose="02020603050405020304" pitchFamily="18" charset="0"/>
                          <a:cs typeface="Times New Roman" panose="02020603050405020304" pitchFamily="18" charset="0"/>
                        </a:rPr>
                        <a:t> </a:t>
                      </a:r>
                      <a:r>
                        <a:rPr lang="en-US" altLang="zh-TW" sz="1400" dirty="0" smtClean="0">
                          <a:latin typeface="Times New Roman" panose="02020603050405020304" pitchFamily="18" charset="0"/>
                          <a:cs typeface="Times New Roman" panose="02020603050405020304" pitchFamily="18" charset="0"/>
                        </a:rPr>
                        <a:t>respiration</a:t>
                      </a:r>
                      <a:endParaRPr lang="zh-TW" altLang="en-US" sz="1400" dirty="0" smtClean="0">
                        <a:latin typeface="Times New Roman" panose="02020603050405020304" pitchFamily="18" charset="0"/>
                        <a:cs typeface="Times New Roman" panose="02020603050405020304" pitchFamily="18" charset="0"/>
                      </a:endParaRPr>
                    </a:p>
                  </a:txBody>
                  <a:tcPr marL="80532" marR="80532" marT="40266" marB="40266">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9297240"/>
                  </a:ext>
                </a:extLst>
              </a:tr>
            </a:tbl>
          </a:graphicData>
        </a:graphic>
      </p:graphicFrame>
      <p:sp>
        <p:nvSpPr>
          <p:cNvPr id="3" name="矩形 2"/>
          <p:cNvSpPr/>
          <p:nvPr/>
        </p:nvSpPr>
        <p:spPr>
          <a:xfrm>
            <a:off x="7357241" y="5103558"/>
            <a:ext cx="4504080" cy="1200329"/>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13</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Definition of each flow in Fig. 2. The flows are with direction, for example, “SED-&gt;BAC” represents</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carbon flow from the detritus stock to bacteria stock.    </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69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3951" y="5934670"/>
            <a:ext cx="11780982" cy="923330"/>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2. Equality and inequality constraints implemented in the LIM models of GC1 and GS1. Values</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given as single number implied that the data were equalities, whereas the values designated in [ minimum value, maximum value ] represented the inequalities</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364362512"/>
              </p:ext>
            </p:extLst>
          </p:nvPr>
        </p:nvGraphicFramePr>
        <p:xfrm>
          <a:off x="173951" y="193245"/>
          <a:ext cx="11780982" cy="5608618"/>
        </p:xfrm>
        <a:graphic>
          <a:graphicData uri="http://schemas.openxmlformats.org/drawingml/2006/table">
            <a:tbl>
              <a:tblPr firstRow="1" bandRow="1">
                <a:tableStyleId>{2D5ABB26-0587-4C30-8999-92F81FD0307C}</a:tableStyleId>
              </a:tblPr>
              <a:tblGrid>
                <a:gridCol w="2687783">
                  <a:extLst>
                    <a:ext uri="{9D8B030D-6E8A-4147-A177-3AD203B41FA5}">
                      <a16:colId xmlns:a16="http://schemas.microsoft.com/office/drawing/2014/main" val="1374498342"/>
                    </a:ext>
                  </a:extLst>
                </a:gridCol>
                <a:gridCol w="2353733">
                  <a:extLst>
                    <a:ext uri="{9D8B030D-6E8A-4147-A177-3AD203B41FA5}">
                      <a16:colId xmlns:a16="http://schemas.microsoft.com/office/drawing/2014/main" val="1751719412"/>
                    </a:ext>
                  </a:extLst>
                </a:gridCol>
                <a:gridCol w="1727200">
                  <a:extLst>
                    <a:ext uri="{9D8B030D-6E8A-4147-A177-3AD203B41FA5}">
                      <a16:colId xmlns:a16="http://schemas.microsoft.com/office/drawing/2014/main" val="122168761"/>
                    </a:ext>
                  </a:extLst>
                </a:gridCol>
                <a:gridCol w="1515533">
                  <a:extLst>
                    <a:ext uri="{9D8B030D-6E8A-4147-A177-3AD203B41FA5}">
                      <a16:colId xmlns:a16="http://schemas.microsoft.com/office/drawing/2014/main" val="1057924954"/>
                    </a:ext>
                  </a:extLst>
                </a:gridCol>
                <a:gridCol w="1193800">
                  <a:extLst>
                    <a:ext uri="{9D8B030D-6E8A-4147-A177-3AD203B41FA5}">
                      <a16:colId xmlns:a16="http://schemas.microsoft.com/office/drawing/2014/main" val="1509641376"/>
                    </a:ext>
                  </a:extLst>
                </a:gridCol>
                <a:gridCol w="2302933">
                  <a:extLst>
                    <a:ext uri="{9D8B030D-6E8A-4147-A177-3AD203B41FA5}">
                      <a16:colId xmlns:a16="http://schemas.microsoft.com/office/drawing/2014/main" val="2191898464"/>
                    </a:ext>
                  </a:extLst>
                </a:gridCol>
              </a:tblGrid>
              <a:tr h="368558">
                <a:tc>
                  <a:txBody>
                    <a:bodyPr/>
                    <a:lstStyle/>
                    <a:p>
                      <a:pPr algn="l"/>
                      <a:r>
                        <a:rPr lang="en-US" altLang="zh-TW" sz="1200" dirty="0" smtClean="0">
                          <a:latin typeface="Times New Roman" panose="02020603050405020304" pitchFamily="18" charset="0"/>
                          <a:cs typeface="Times New Roman" panose="02020603050405020304" pitchFamily="18" charset="0"/>
                        </a:rPr>
                        <a:t>Inequality</a:t>
                      </a:r>
                      <a:r>
                        <a:rPr lang="en-US" altLang="zh-TW" sz="1200" baseline="0" dirty="0" smtClean="0">
                          <a:latin typeface="Times New Roman" panose="02020603050405020304" pitchFamily="18" charset="0"/>
                          <a:cs typeface="Times New Roman" panose="02020603050405020304" pitchFamily="18" charset="0"/>
                        </a:rPr>
                        <a:t> description</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200" dirty="0" smtClean="0">
                          <a:latin typeface="Times New Roman" panose="02020603050405020304" pitchFamily="18" charset="0"/>
                          <a:cs typeface="Times New Roman" panose="02020603050405020304" pitchFamily="18" charset="0"/>
                        </a:rPr>
                        <a:t>Calculation</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200" dirty="0" smtClean="0">
                          <a:latin typeface="Times New Roman" panose="02020603050405020304" pitchFamily="18" charset="0"/>
                          <a:cs typeface="Times New Roman" panose="02020603050405020304" pitchFamily="18" charset="0"/>
                        </a:rPr>
                        <a:t>GC1</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200" dirty="0" smtClean="0">
                          <a:latin typeface="Times New Roman" panose="02020603050405020304" pitchFamily="18" charset="0"/>
                          <a:cs typeface="Times New Roman" panose="02020603050405020304" pitchFamily="18" charset="0"/>
                        </a:rPr>
                        <a:t>GS1</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200" dirty="0" smtClean="0">
                          <a:latin typeface="Times New Roman" panose="02020603050405020304" pitchFamily="18" charset="0"/>
                          <a:cs typeface="Times New Roman" panose="02020603050405020304" pitchFamily="18" charset="0"/>
                        </a:rPr>
                        <a:t>Unit</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200" dirty="0" smtClean="0">
                          <a:latin typeface="Times New Roman" panose="02020603050405020304" pitchFamily="18" charset="0"/>
                          <a:cs typeface="Times New Roman" panose="02020603050405020304" pitchFamily="18" charset="0"/>
                        </a:rPr>
                        <a:t>Reference</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749509"/>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Temperature limitation</a:t>
                      </a:r>
                      <a:r>
                        <a:rPr lang="en-US" altLang="zh-TW" sz="1200" baseline="0" dirty="0" smtClean="0">
                          <a:latin typeface="Times New Roman" panose="02020603050405020304" pitchFamily="18" charset="0"/>
                          <a:cs typeface="Times New Roman" panose="02020603050405020304" pitchFamily="18" charset="0"/>
                        </a:rPr>
                        <a:t> (</a:t>
                      </a:r>
                      <a:r>
                        <a:rPr lang="en-US" altLang="zh-TW" sz="1200" baseline="0" dirty="0" err="1" smtClean="0">
                          <a:latin typeface="Times New Roman" panose="02020603050405020304" pitchFamily="18" charset="0"/>
                          <a:cs typeface="Times New Roman" panose="02020603050405020304" pitchFamily="18" charset="0"/>
                        </a:rPr>
                        <a:t>Tlim</a:t>
                      </a:r>
                      <a:r>
                        <a:rPr lang="en-US" altLang="zh-TW" sz="1200" baseline="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Q10*</a:t>
                      </a:r>
                      <a:r>
                        <a:rPr lang="en-US" altLang="zh-TW" sz="1200" b="0" baseline="0" dirty="0" smtClean="0">
                          <a:solidFill>
                            <a:schemeClr val="tx1"/>
                          </a:solidFill>
                          <a:latin typeface="Times New Roman" panose="02020603050405020304" pitchFamily="18" charset="0"/>
                          <a:cs typeface="Times New Roman" panose="02020603050405020304" pitchFamily="18" charset="0"/>
                        </a:rPr>
                        <a:t> </a:t>
                      </a:r>
                      <a:r>
                        <a:rPr lang="en-US" altLang="zh-TW" sz="1200" b="0" baseline="0" dirty="0" err="1" smtClean="0">
                          <a:solidFill>
                            <a:schemeClr val="tx1"/>
                          </a:solidFill>
                          <a:latin typeface="Times New Roman" panose="02020603050405020304" pitchFamily="18" charset="0"/>
                          <a:cs typeface="Times New Roman" panose="02020603050405020304" pitchFamily="18" charset="0"/>
                        </a:rPr>
                        <a:t>exp</a:t>
                      </a:r>
                      <a:r>
                        <a:rPr lang="en-US" altLang="zh-TW" sz="1200" b="0" baseline="0" dirty="0" smtClean="0">
                          <a:solidFill>
                            <a:schemeClr val="tx1"/>
                          </a:solidFill>
                          <a:latin typeface="Times New Roman" panose="02020603050405020304" pitchFamily="18" charset="0"/>
                          <a:cs typeface="Times New Roman" panose="02020603050405020304" pitchFamily="18" charset="0"/>
                        </a:rPr>
                        <a:t>((T-20)/10), with Q10 = 2</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200" dirty="0" smtClean="0">
                          <a:latin typeface="Times New Roman" panose="02020603050405020304" pitchFamily="18" charset="0"/>
                          <a:cs typeface="Times New Roman" panose="02020603050405020304" pitchFamily="18" charset="0"/>
                        </a:rPr>
                        <a:t>1.05</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200" dirty="0" smtClean="0">
                          <a:latin typeface="Times New Roman" panose="02020603050405020304" pitchFamily="18" charset="0"/>
                          <a:cs typeface="Times New Roman" panose="02020603050405020304" pitchFamily="18" charset="0"/>
                        </a:rPr>
                        <a:t>1.09</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4266793"/>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Bacteria growth</a:t>
                      </a:r>
                      <a:r>
                        <a:rPr lang="en-US" altLang="zh-TW" sz="1200" baseline="0" dirty="0" smtClean="0">
                          <a:latin typeface="Times New Roman" panose="02020603050405020304" pitchFamily="18" charset="0"/>
                          <a:cs typeface="Times New Roman" panose="02020603050405020304" pitchFamily="18" charset="0"/>
                        </a:rPr>
                        <a:t> efficiency</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[0.02,</a:t>
                      </a:r>
                      <a:r>
                        <a:rPr lang="en-US" altLang="zh-TW" sz="1200" b="0" baseline="0" dirty="0" smtClean="0">
                          <a:solidFill>
                            <a:schemeClr val="tx1"/>
                          </a:solidFill>
                          <a:latin typeface="Times New Roman" panose="02020603050405020304" pitchFamily="18" charset="0"/>
                          <a:cs typeface="Times New Roman" panose="02020603050405020304" pitchFamily="18" charset="0"/>
                        </a:rPr>
                        <a:t> 0.61</a:t>
                      </a:r>
                      <a:r>
                        <a:rPr lang="en-US" altLang="zh-TW" sz="1200" b="0" dirty="0" smtClean="0">
                          <a:solidFill>
                            <a:schemeClr val="tx1"/>
                          </a:solidFill>
                          <a:latin typeface="Times New Roman" panose="02020603050405020304" pitchFamily="18" charset="0"/>
                          <a:cs typeface="Times New Roman" panose="02020603050405020304" pitchFamily="18" charset="0"/>
                        </a:rPr>
                        <a:t>]</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[0.02,</a:t>
                      </a:r>
                      <a:r>
                        <a:rPr lang="en-US" altLang="zh-TW" sz="1200" b="0" baseline="0" dirty="0" smtClean="0">
                          <a:solidFill>
                            <a:schemeClr val="tx1"/>
                          </a:solidFill>
                          <a:latin typeface="Times New Roman" panose="02020603050405020304" pitchFamily="18" charset="0"/>
                          <a:cs typeface="Times New Roman" panose="02020603050405020304" pitchFamily="18" charset="0"/>
                        </a:rPr>
                        <a:t> 0.61</a:t>
                      </a:r>
                      <a:r>
                        <a:rPr lang="en-US" altLang="zh-TW" sz="1200" b="0" dirty="0" smtClean="0">
                          <a:solidFill>
                            <a:schemeClr val="tx1"/>
                          </a:solidFill>
                          <a:latin typeface="Times New Roman" panose="02020603050405020304" pitchFamily="18" charset="0"/>
                          <a:cs typeface="Times New Roman" panose="02020603050405020304" pitchFamily="18" charset="0"/>
                        </a:rPr>
                        <a:t>]</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TW" sz="1200" b="0" dirty="0" smtClean="0">
                          <a:solidFill>
                            <a:schemeClr val="tx1"/>
                          </a:solidFill>
                          <a:latin typeface="Times New Roman" panose="02020603050405020304" pitchFamily="18" charset="0"/>
                          <a:cs typeface="Times New Roman" panose="02020603050405020304" pitchFamily="18" charset="0"/>
                        </a:rPr>
                        <a:t>del Giorgio and Cole</a:t>
                      </a:r>
                      <a:r>
                        <a:rPr lang="it-IT" altLang="zh-TW" sz="1200" b="0" baseline="0" dirty="0" smtClean="0">
                          <a:solidFill>
                            <a:schemeClr val="tx1"/>
                          </a:solidFill>
                          <a:latin typeface="Times New Roman" panose="02020603050405020304" pitchFamily="18" charset="0"/>
                          <a:cs typeface="Times New Roman" panose="02020603050405020304" pitchFamily="18" charset="0"/>
                        </a:rPr>
                        <a:t> (</a:t>
                      </a:r>
                      <a:r>
                        <a:rPr lang="it-IT" altLang="zh-TW" sz="1200" b="0" dirty="0" smtClean="0">
                          <a:solidFill>
                            <a:schemeClr val="tx1"/>
                          </a:solidFill>
                          <a:latin typeface="Times New Roman" panose="02020603050405020304" pitchFamily="18" charset="0"/>
                          <a:cs typeface="Times New Roman" panose="02020603050405020304" pitchFamily="18" charset="0"/>
                        </a:rPr>
                        <a:t>1998)</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850891"/>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DOU (Bacteria -&gt; DIC)</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Maximum</a:t>
                      </a:r>
                      <a:r>
                        <a:rPr lang="en-US" altLang="zh-TW" sz="1200" b="0" baseline="0" dirty="0" smtClean="0">
                          <a:solidFill>
                            <a:schemeClr val="tx1"/>
                          </a:solidFill>
                          <a:latin typeface="Times New Roman" panose="02020603050405020304" pitchFamily="18" charset="0"/>
                          <a:cs typeface="Times New Roman" panose="02020603050405020304" pitchFamily="18" charset="0"/>
                        </a:rPr>
                        <a:t> DOU= 30% TOU</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[0.0,</a:t>
                      </a:r>
                      <a:r>
                        <a:rPr lang="en-US" altLang="zh-TW" sz="1200" b="0" baseline="0" dirty="0" smtClean="0">
                          <a:solidFill>
                            <a:schemeClr val="tx1"/>
                          </a:solidFill>
                          <a:latin typeface="Times New Roman" panose="02020603050405020304" pitchFamily="18" charset="0"/>
                          <a:cs typeface="Times New Roman" panose="02020603050405020304" pitchFamily="18" charset="0"/>
                        </a:rPr>
                        <a:t> 21.77</a:t>
                      </a:r>
                      <a:r>
                        <a:rPr lang="en-US" altLang="zh-TW" sz="1200" b="0" dirty="0" smtClean="0">
                          <a:solidFill>
                            <a:schemeClr val="tx1"/>
                          </a:solidFill>
                          <a:latin typeface="Times New Roman" panose="02020603050405020304" pitchFamily="18" charset="0"/>
                          <a:cs typeface="Times New Roman" panose="02020603050405020304" pitchFamily="18" charset="0"/>
                        </a:rPr>
                        <a:t>]</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[0.0,</a:t>
                      </a:r>
                      <a:r>
                        <a:rPr lang="en-US" altLang="zh-TW" sz="1200" b="0" baseline="0" dirty="0" smtClean="0">
                          <a:solidFill>
                            <a:schemeClr val="tx1"/>
                          </a:solidFill>
                          <a:latin typeface="Times New Roman" panose="02020603050405020304" pitchFamily="18" charset="0"/>
                          <a:cs typeface="Times New Roman" panose="02020603050405020304" pitchFamily="18" charset="0"/>
                        </a:rPr>
                        <a:t> 16.01</a:t>
                      </a:r>
                      <a:r>
                        <a:rPr lang="en-US" altLang="zh-TW" sz="1200" b="0" dirty="0" smtClean="0">
                          <a:solidFill>
                            <a:schemeClr val="tx1"/>
                          </a:solidFill>
                          <a:latin typeface="Times New Roman" panose="02020603050405020304" pitchFamily="18" charset="0"/>
                          <a:cs typeface="Times New Roman" panose="02020603050405020304" pitchFamily="18" charset="0"/>
                        </a:rPr>
                        <a:t>]</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mg</a:t>
                      </a:r>
                      <a:r>
                        <a:rPr lang="zh-TW" altLang="en-US" sz="1200" b="0" dirty="0" smtClean="0">
                          <a:solidFill>
                            <a:schemeClr val="tx1"/>
                          </a:solidFill>
                          <a:latin typeface="Times New Roman" panose="02020603050405020304" pitchFamily="18" charset="0"/>
                          <a:cs typeface="Times New Roman" panose="02020603050405020304" pitchFamily="18" charset="0"/>
                        </a:rPr>
                        <a:t> </a:t>
                      </a:r>
                      <a:r>
                        <a:rPr lang="en-US" altLang="zh-TW" sz="1200" b="0" dirty="0" smtClean="0">
                          <a:solidFill>
                            <a:schemeClr val="tx1"/>
                          </a:solidFill>
                          <a:latin typeface="Times New Roman" panose="02020603050405020304" pitchFamily="18" charset="0"/>
                          <a:cs typeface="Times New Roman" panose="02020603050405020304" pitchFamily="18" charset="0"/>
                        </a:rPr>
                        <a:t>C/m</a:t>
                      </a:r>
                      <a:r>
                        <a:rPr lang="en-US" altLang="zh-TW" sz="1200" b="0" baseline="30000" dirty="0" smtClean="0">
                          <a:solidFill>
                            <a:schemeClr val="tx1"/>
                          </a:solidFill>
                          <a:latin typeface="Times New Roman" panose="02020603050405020304" pitchFamily="18" charset="0"/>
                          <a:cs typeface="Times New Roman" panose="02020603050405020304" pitchFamily="18" charset="0"/>
                        </a:rPr>
                        <a:t>2</a:t>
                      </a:r>
                      <a:r>
                        <a:rPr lang="en-US" altLang="zh-TW" sz="1200" b="0" dirty="0" smtClean="0">
                          <a:solidFill>
                            <a:schemeClr val="tx1"/>
                          </a:solidFill>
                          <a:latin typeface="Times New Roman" panose="02020603050405020304" pitchFamily="18" charset="0"/>
                          <a:cs typeface="Times New Roman" panose="02020603050405020304" pitchFamily="18" charset="0"/>
                        </a:rPr>
                        <a:t>/d</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err="1" smtClean="0">
                          <a:solidFill>
                            <a:schemeClr val="tx1"/>
                          </a:solidFill>
                          <a:latin typeface="Times New Roman" panose="02020603050405020304" pitchFamily="18" charset="0"/>
                          <a:cs typeface="Times New Roman" panose="02020603050405020304" pitchFamily="18" charset="0"/>
                        </a:rPr>
                        <a:t>Mahaut</a:t>
                      </a:r>
                      <a:r>
                        <a:rPr lang="en-US" altLang="zh-TW" sz="1200" b="0" dirty="0" smtClean="0">
                          <a:solidFill>
                            <a:schemeClr val="tx1"/>
                          </a:solidFill>
                          <a:latin typeface="Times New Roman" panose="02020603050405020304" pitchFamily="18" charset="0"/>
                          <a:cs typeface="Times New Roman" panose="02020603050405020304" pitchFamily="18" charset="0"/>
                        </a:rPr>
                        <a:t> et al. (1995)</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4690749"/>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Maintenance respiration of</a:t>
                      </a:r>
                      <a:r>
                        <a:rPr lang="en-US" altLang="zh-TW" sz="1200" baseline="0" dirty="0" smtClean="0">
                          <a:latin typeface="Times New Roman" panose="02020603050405020304" pitchFamily="18" charset="0"/>
                          <a:cs typeface="Times New Roman" panose="02020603050405020304" pitchFamily="18" charset="0"/>
                        </a:rPr>
                        <a:t> </a:t>
                      </a:r>
                      <a:r>
                        <a:rPr lang="en-US" altLang="zh-TW" sz="1200" baseline="0" dirty="0" err="1" smtClean="0">
                          <a:latin typeface="Times New Roman" panose="02020603050405020304" pitchFamily="18" charset="0"/>
                          <a:cs typeface="Times New Roman" panose="02020603050405020304" pitchFamily="18" charset="0"/>
                        </a:rPr>
                        <a:t>meiofauna</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err="1" smtClean="0">
                          <a:solidFill>
                            <a:schemeClr val="tx1"/>
                          </a:solidFill>
                          <a:latin typeface="Times New Roman" panose="02020603050405020304" pitchFamily="18" charset="0"/>
                          <a:cs typeface="Times New Roman" panose="02020603050405020304" pitchFamily="18" charset="0"/>
                        </a:rPr>
                        <a:t>Tlim</a:t>
                      </a:r>
                      <a:r>
                        <a:rPr lang="en-US" altLang="zh-TW" sz="1200" b="0" dirty="0" smtClean="0">
                          <a:solidFill>
                            <a:schemeClr val="tx1"/>
                          </a:solidFill>
                          <a:latin typeface="Times New Roman" panose="02020603050405020304" pitchFamily="18" charset="0"/>
                          <a:cs typeface="Times New Roman" panose="02020603050405020304" pitchFamily="18" charset="0"/>
                        </a:rPr>
                        <a:t> * 0.01 * Stock</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err="1" smtClean="0">
                          <a:solidFill>
                            <a:schemeClr val="tx1"/>
                          </a:solidFill>
                          <a:latin typeface="Times New Roman" panose="02020603050405020304" pitchFamily="18" charset="0"/>
                          <a:cs typeface="Times New Roman" panose="02020603050405020304" pitchFamily="18" charset="0"/>
                        </a:rPr>
                        <a:t>Tlim</a:t>
                      </a:r>
                      <a:r>
                        <a:rPr lang="en-US" altLang="zh-TW" sz="1200" b="0" dirty="0" smtClean="0">
                          <a:solidFill>
                            <a:schemeClr val="tx1"/>
                          </a:solidFill>
                          <a:latin typeface="Times New Roman" panose="02020603050405020304" pitchFamily="18" charset="0"/>
                          <a:cs typeface="Times New Roman" panose="02020603050405020304" pitchFamily="18" charset="0"/>
                        </a:rPr>
                        <a:t> * 0.01 * Stock</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mg</a:t>
                      </a:r>
                      <a:r>
                        <a:rPr lang="zh-TW" altLang="en-US" sz="1200" b="0" dirty="0" smtClean="0">
                          <a:solidFill>
                            <a:schemeClr val="tx1"/>
                          </a:solidFill>
                          <a:latin typeface="Times New Roman" panose="02020603050405020304" pitchFamily="18" charset="0"/>
                          <a:cs typeface="Times New Roman" panose="02020603050405020304" pitchFamily="18" charset="0"/>
                        </a:rPr>
                        <a:t> </a:t>
                      </a:r>
                      <a:r>
                        <a:rPr lang="en-US" altLang="zh-TW" sz="1200" b="0" dirty="0" smtClean="0">
                          <a:solidFill>
                            <a:schemeClr val="tx1"/>
                          </a:solidFill>
                          <a:latin typeface="Times New Roman" panose="02020603050405020304" pitchFamily="18" charset="0"/>
                          <a:cs typeface="Times New Roman" panose="02020603050405020304" pitchFamily="18" charset="0"/>
                        </a:rPr>
                        <a:t>C/m</a:t>
                      </a:r>
                      <a:r>
                        <a:rPr lang="en-US" altLang="zh-TW" sz="1200" b="0" baseline="30000" dirty="0" smtClean="0">
                          <a:solidFill>
                            <a:schemeClr val="tx1"/>
                          </a:solidFill>
                          <a:latin typeface="Times New Roman" panose="02020603050405020304" pitchFamily="18" charset="0"/>
                          <a:cs typeface="Times New Roman" panose="02020603050405020304" pitchFamily="18" charset="0"/>
                        </a:rPr>
                        <a:t>2</a:t>
                      </a:r>
                      <a:r>
                        <a:rPr lang="en-US" altLang="zh-TW" sz="1200" b="0" dirty="0" smtClean="0">
                          <a:solidFill>
                            <a:schemeClr val="tx1"/>
                          </a:solidFill>
                          <a:latin typeface="Times New Roman" panose="02020603050405020304" pitchFamily="18" charset="0"/>
                          <a:cs typeface="Times New Roman" panose="02020603050405020304" pitchFamily="18" charset="0"/>
                        </a:rPr>
                        <a:t>/d</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van </a:t>
                      </a:r>
                      <a:r>
                        <a:rPr lang="en-US" altLang="zh-TW" sz="1200" b="0" dirty="0" err="1" smtClean="0">
                          <a:solidFill>
                            <a:schemeClr val="tx1"/>
                          </a:solidFill>
                          <a:latin typeface="Times New Roman" panose="02020603050405020304" pitchFamily="18" charset="0"/>
                          <a:cs typeface="Times New Roman" panose="02020603050405020304" pitchFamily="18" charset="0"/>
                        </a:rPr>
                        <a:t>Oevelen</a:t>
                      </a:r>
                      <a:r>
                        <a:rPr lang="en-US" altLang="zh-TW" sz="1200" b="0" dirty="0" smtClean="0">
                          <a:solidFill>
                            <a:schemeClr val="tx1"/>
                          </a:solidFill>
                          <a:latin typeface="Times New Roman" panose="02020603050405020304" pitchFamily="18" charset="0"/>
                          <a:cs typeface="Times New Roman" panose="02020603050405020304" pitchFamily="18" charset="0"/>
                        </a:rPr>
                        <a:t> et al. (2011)</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2728767"/>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Maintenance respiration of</a:t>
                      </a:r>
                      <a:r>
                        <a:rPr lang="en-US" altLang="zh-TW" sz="1200" baseline="0" dirty="0" smtClean="0">
                          <a:latin typeface="Times New Roman" panose="02020603050405020304" pitchFamily="18" charset="0"/>
                          <a:cs typeface="Times New Roman" panose="02020603050405020304" pitchFamily="18" charset="0"/>
                        </a:rPr>
                        <a:t> </a:t>
                      </a:r>
                      <a:r>
                        <a:rPr lang="en-US" altLang="zh-TW" sz="1200" baseline="0" dirty="0" err="1" smtClean="0">
                          <a:latin typeface="Times New Roman" panose="02020603050405020304" pitchFamily="18" charset="0"/>
                          <a:cs typeface="Times New Roman" panose="02020603050405020304" pitchFamily="18" charset="0"/>
                        </a:rPr>
                        <a:t>macrofauna</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err="1" smtClean="0">
                          <a:solidFill>
                            <a:schemeClr val="tx1"/>
                          </a:solidFill>
                          <a:latin typeface="Times New Roman" panose="02020603050405020304" pitchFamily="18" charset="0"/>
                          <a:cs typeface="Times New Roman" panose="02020603050405020304" pitchFamily="18" charset="0"/>
                        </a:rPr>
                        <a:t>Tlim</a:t>
                      </a:r>
                      <a:r>
                        <a:rPr lang="en-US" altLang="zh-TW" sz="1200" b="0" dirty="0" smtClean="0">
                          <a:solidFill>
                            <a:schemeClr val="tx1"/>
                          </a:solidFill>
                          <a:latin typeface="Times New Roman" panose="02020603050405020304" pitchFamily="18" charset="0"/>
                          <a:cs typeface="Times New Roman" panose="02020603050405020304" pitchFamily="18" charset="0"/>
                        </a:rPr>
                        <a:t> * 0.01 * Stock</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err="1" smtClean="0">
                          <a:solidFill>
                            <a:schemeClr val="tx1"/>
                          </a:solidFill>
                          <a:latin typeface="Times New Roman" panose="02020603050405020304" pitchFamily="18" charset="0"/>
                          <a:cs typeface="Times New Roman" panose="02020603050405020304" pitchFamily="18" charset="0"/>
                        </a:rPr>
                        <a:t>Tlim</a:t>
                      </a:r>
                      <a:r>
                        <a:rPr lang="en-US" altLang="zh-TW" sz="1200" b="0" dirty="0" smtClean="0">
                          <a:solidFill>
                            <a:schemeClr val="tx1"/>
                          </a:solidFill>
                          <a:latin typeface="Times New Roman" panose="02020603050405020304" pitchFamily="18" charset="0"/>
                          <a:cs typeface="Times New Roman" panose="02020603050405020304" pitchFamily="18" charset="0"/>
                        </a:rPr>
                        <a:t> * 0.01 * Stock</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mg</a:t>
                      </a:r>
                      <a:r>
                        <a:rPr lang="zh-TW" altLang="en-US" sz="1200" b="0" dirty="0" smtClean="0">
                          <a:solidFill>
                            <a:schemeClr val="tx1"/>
                          </a:solidFill>
                          <a:latin typeface="Times New Roman" panose="02020603050405020304" pitchFamily="18" charset="0"/>
                          <a:cs typeface="Times New Roman" panose="02020603050405020304" pitchFamily="18" charset="0"/>
                        </a:rPr>
                        <a:t> </a:t>
                      </a:r>
                      <a:r>
                        <a:rPr lang="en-US" altLang="zh-TW" sz="1200" b="0" dirty="0" smtClean="0">
                          <a:solidFill>
                            <a:schemeClr val="tx1"/>
                          </a:solidFill>
                          <a:latin typeface="Times New Roman" panose="02020603050405020304" pitchFamily="18" charset="0"/>
                          <a:cs typeface="Times New Roman" panose="02020603050405020304" pitchFamily="18" charset="0"/>
                        </a:rPr>
                        <a:t>C/m</a:t>
                      </a:r>
                      <a:r>
                        <a:rPr lang="en-US" altLang="zh-TW" sz="1200" b="0" baseline="30000" dirty="0" smtClean="0">
                          <a:solidFill>
                            <a:schemeClr val="tx1"/>
                          </a:solidFill>
                          <a:latin typeface="Times New Roman" panose="02020603050405020304" pitchFamily="18" charset="0"/>
                          <a:cs typeface="Times New Roman" panose="02020603050405020304" pitchFamily="18" charset="0"/>
                        </a:rPr>
                        <a:t>2</a:t>
                      </a:r>
                      <a:r>
                        <a:rPr lang="en-US" altLang="zh-TW" sz="1200" b="0" dirty="0" smtClean="0">
                          <a:solidFill>
                            <a:schemeClr val="tx1"/>
                          </a:solidFill>
                          <a:latin typeface="Times New Roman" panose="02020603050405020304" pitchFamily="18" charset="0"/>
                          <a:cs typeface="Times New Roman" panose="02020603050405020304" pitchFamily="18" charset="0"/>
                        </a:rPr>
                        <a:t>/d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van </a:t>
                      </a:r>
                      <a:r>
                        <a:rPr lang="en-US" altLang="zh-TW" sz="1200" b="0" dirty="0" err="1" smtClean="0">
                          <a:solidFill>
                            <a:schemeClr val="tx1"/>
                          </a:solidFill>
                          <a:latin typeface="Times New Roman" panose="02020603050405020304" pitchFamily="18" charset="0"/>
                          <a:cs typeface="Times New Roman" panose="02020603050405020304" pitchFamily="18" charset="0"/>
                        </a:rPr>
                        <a:t>Oevelen</a:t>
                      </a:r>
                      <a:r>
                        <a:rPr lang="en-US" altLang="zh-TW" sz="1200" b="0" dirty="0" smtClean="0">
                          <a:solidFill>
                            <a:schemeClr val="tx1"/>
                          </a:solidFill>
                          <a:latin typeface="Times New Roman" panose="02020603050405020304" pitchFamily="18" charset="0"/>
                          <a:cs typeface="Times New Roman" panose="02020603050405020304" pitchFamily="18" charset="0"/>
                        </a:rPr>
                        <a:t> et al. (2011)</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0794828"/>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Assimilation</a:t>
                      </a:r>
                      <a:r>
                        <a:rPr lang="en-US" altLang="zh-TW" sz="1200" baseline="0" dirty="0" smtClean="0">
                          <a:latin typeface="Times New Roman" panose="02020603050405020304" pitchFamily="18" charset="0"/>
                          <a:cs typeface="Times New Roman" panose="02020603050405020304" pitchFamily="18" charset="0"/>
                        </a:rPr>
                        <a:t> efficiency</a:t>
                      </a:r>
                      <a:r>
                        <a:rPr lang="zh-TW" altLang="en-US" sz="1200" baseline="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of</a:t>
                      </a:r>
                      <a:r>
                        <a:rPr lang="en-US" altLang="zh-TW" sz="1200" baseline="0" dirty="0" smtClean="0">
                          <a:latin typeface="Times New Roman" panose="02020603050405020304" pitchFamily="18" charset="0"/>
                          <a:cs typeface="Times New Roman" panose="02020603050405020304" pitchFamily="18" charset="0"/>
                        </a:rPr>
                        <a:t> </a:t>
                      </a:r>
                      <a:r>
                        <a:rPr lang="en-US" altLang="zh-TW" sz="1200" baseline="0" dirty="0" err="1" smtClean="0">
                          <a:latin typeface="Times New Roman" panose="02020603050405020304" pitchFamily="18" charset="0"/>
                          <a:cs typeface="Times New Roman" panose="02020603050405020304" pitchFamily="18" charset="0"/>
                        </a:rPr>
                        <a:t>meiofauna</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[0.456, 0.699]</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[0.456, 0.699]</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Conover (1966)</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3037881"/>
                  </a:ext>
                </a:extLst>
              </a:tr>
              <a:tr h="368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Assimilation</a:t>
                      </a:r>
                      <a:r>
                        <a:rPr lang="en-US" altLang="zh-TW" sz="1200" baseline="0" dirty="0" smtClean="0">
                          <a:latin typeface="Times New Roman" panose="02020603050405020304" pitchFamily="18" charset="0"/>
                          <a:cs typeface="Times New Roman" panose="02020603050405020304" pitchFamily="18" charset="0"/>
                        </a:rPr>
                        <a:t> efficiency</a:t>
                      </a:r>
                      <a:r>
                        <a:rPr lang="zh-TW" altLang="en-US" sz="1200" baseline="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of</a:t>
                      </a:r>
                      <a:r>
                        <a:rPr lang="en-US" altLang="zh-TW" sz="1200" baseline="0" dirty="0" smtClean="0">
                          <a:latin typeface="Times New Roman" panose="02020603050405020304" pitchFamily="18" charset="0"/>
                          <a:cs typeface="Times New Roman" panose="02020603050405020304" pitchFamily="18" charset="0"/>
                        </a:rPr>
                        <a:t> </a:t>
                      </a:r>
                      <a:r>
                        <a:rPr lang="en-US" altLang="zh-TW" sz="1200" baseline="0" dirty="0" err="1" smtClean="0">
                          <a:latin typeface="Times New Roman" panose="02020603050405020304" pitchFamily="18" charset="0"/>
                          <a:cs typeface="Times New Roman" panose="02020603050405020304" pitchFamily="18" charset="0"/>
                        </a:rPr>
                        <a:t>macrofauna</a:t>
                      </a:r>
                      <a:endParaRPr lang="zh-TW" altLang="en-US" sz="1200" dirty="0" smtClean="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[0.6 0.7]</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[0.6 0.7]</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Loo and Rosenberg (1996)</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1608504"/>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P/B</a:t>
                      </a:r>
                      <a:r>
                        <a:rPr lang="en-US" altLang="zh-TW" sz="1200" baseline="0" dirty="0" smtClean="0">
                          <a:latin typeface="Times New Roman" panose="02020603050405020304" pitchFamily="18" charset="0"/>
                          <a:cs typeface="Times New Roman" panose="02020603050405020304" pitchFamily="18" charset="0"/>
                        </a:rPr>
                        <a:t> ratio of </a:t>
                      </a:r>
                      <a:r>
                        <a:rPr lang="en-US" altLang="zh-TW" sz="1200" baseline="0" dirty="0" err="1" smtClean="0">
                          <a:latin typeface="Times New Roman" panose="02020603050405020304" pitchFamily="18" charset="0"/>
                          <a:cs typeface="Times New Roman" panose="02020603050405020304" pitchFamily="18" charset="0"/>
                        </a:rPr>
                        <a:t>meiofauna</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[0.0090, 0.0493]</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[0.0090, 0.0493]</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err="1" smtClean="0">
                          <a:solidFill>
                            <a:schemeClr val="tx1"/>
                          </a:solidFill>
                          <a:latin typeface="Times New Roman" panose="02020603050405020304" pitchFamily="18" charset="0"/>
                          <a:cs typeface="Times New Roman" panose="02020603050405020304" pitchFamily="18" charset="0"/>
                        </a:rPr>
                        <a:t>Fenchel</a:t>
                      </a:r>
                      <a:r>
                        <a:rPr lang="en-US" altLang="zh-TW" sz="1200" b="0" dirty="0" smtClean="0">
                          <a:solidFill>
                            <a:schemeClr val="tx1"/>
                          </a:solidFill>
                          <a:latin typeface="Times New Roman" panose="02020603050405020304" pitchFamily="18" charset="0"/>
                          <a:cs typeface="Times New Roman" panose="02020603050405020304" pitchFamily="18" charset="0"/>
                        </a:rPr>
                        <a:t> (1982); Fleeger and Palmer (1982)</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3463553"/>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P/B</a:t>
                      </a:r>
                      <a:r>
                        <a:rPr lang="en-US" altLang="zh-TW" sz="1200" baseline="0" dirty="0" smtClean="0">
                          <a:latin typeface="Times New Roman" panose="02020603050405020304" pitchFamily="18" charset="0"/>
                          <a:cs typeface="Times New Roman" panose="02020603050405020304" pitchFamily="18" charset="0"/>
                        </a:rPr>
                        <a:t> ratio of </a:t>
                      </a:r>
                      <a:r>
                        <a:rPr lang="en-US" altLang="zh-TW" sz="1200" baseline="0" dirty="0" err="1" smtClean="0">
                          <a:latin typeface="Times New Roman" panose="02020603050405020304" pitchFamily="18" charset="0"/>
                          <a:cs typeface="Times New Roman" panose="02020603050405020304" pitchFamily="18" charset="0"/>
                        </a:rPr>
                        <a:t>macrofauna</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[0.0008, 0.0048]</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[0.0008, 0.0048]</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err="1" smtClean="0">
                          <a:solidFill>
                            <a:schemeClr val="tx1"/>
                          </a:solidFill>
                          <a:latin typeface="Times New Roman" panose="02020603050405020304" pitchFamily="18" charset="0"/>
                          <a:cs typeface="Times New Roman" panose="02020603050405020304" pitchFamily="18" charset="0"/>
                        </a:rPr>
                        <a:t>Stratmann</a:t>
                      </a:r>
                      <a:r>
                        <a:rPr lang="en-US" altLang="zh-TW" sz="1200" b="0" dirty="0" smtClean="0">
                          <a:solidFill>
                            <a:schemeClr val="tx1"/>
                          </a:solidFill>
                          <a:latin typeface="Times New Roman" panose="02020603050405020304" pitchFamily="18" charset="0"/>
                          <a:cs typeface="Times New Roman" panose="02020603050405020304" pitchFamily="18" charset="0"/>
                        </a:rPr>
                        <a:t> et al. (2018)</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7096128"/>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Net growth</a:t>
                      </a:r>
                      <a:r>
                        <a:rPr lang="en-US" altLang="zh-TW" sz="1200" baseline="0" dirty="0" smtClean="0">
                          <a:latin typeface="Times New Roman" panose="02020603050405020304" pitchFamily="18" charset="0"/>
                          <a:cs typeface="Times New Roman" panose="02020603050405020304" pitchFamily="18" charset="0"/>
                        </a:rPr>
                        <a:t> efficiency of </a:t>
                      </a:r>
                      <a:r>
                        <a:rPr lang="en-US" altLang="zh-TW" sz="1200" baseline="0" dirty="0" err="1" smtClean="0">
                          <a:latin typeface="Times New Roman" panose="02020603050405020304" pitchFamily="18" charset="0"/>
                          <a:cs typeface="Times New Roman" panose="02020603050405020304" pitchFamily="18" charset="0"/>
                        </a:rPr>
                        <a:t>meiofauna</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[0.3, 0.5]</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[0.3, 0.5]</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altLang="zh-TW" sz="1200" b="0" dirty="0" smtClean="0">
                          <a:solidFill>
                            <a:schemeClr val="tx1"/>
                          </a:solidFill>
                          <a:latin typeface="Times New Roman" panose="02020603050405020304" pitchFamily="18" charset="0"/>
                          <a:cs typeface="Times New Roman" panose="02020603050405020304" pitchFamily="18" charset="0"/>
                        </a:rPr>
                        <a:t>Herman and Heip (1985);</a:t>
                      </a:r>
                      <a:r>
                        <a:rPr lang="da-DK" altLang="zh-TW" sz="1200" b="0" baseline="0" dirty="0" smtClean="0">
                          <a:solidFill>
                            <a:schemeClr val="tx1"/>
                          </a:solidFill>
                          <a:latin typeface="Times New Roman" panose="02020603050405020304" pitchFamily="18" charset="0"/>
                          <a:cs typeface="Times New Roman" panose="02020603050405020304" pitchFamily="18" charset="0"/>
                        </a:rPr>
                        <a:t> </a:t>
                      </a:r>
                      <a:r>
                        <a:rPr lang="da-DK" altLang="zh-TW" sz="1200" b="0" dirty="0" smtClean="0">
                          <a:solidFill>
                            <a:schemeClr val="tx1"/>
                          </a:solidFill>
                          <a:latin typeface="Times New Roman" panose="02020603050405020304" pitchFamily="18" charset="0"/>
                          <a:cs typeface="Times New Roman" panose="02020603050405020304" pitchFamily="18" charset="0"/>
                        </a:rPr>
                        <a:t>Banse and Mosher (1980); Herman et al. (1983; 1984)</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549700"/>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Net growth</a:t>
                      </a:r>
                      <a:r>
                        <a:rPr lang="en-US" altLang="zh-TW" sz="1200" baseline="0" dirty="0" smtClean="0">
                          <a:latin typeface="Times New Roman" panose="02020603050405020304" pitchFamily="18" charset="0"/>
                          <a:cs typeface="Times New Roman" panose="02020603050405020304" pitchFamily="18" charset="0"/>
                        </a:rPr>
                        <a:t> efficiency of </a:t>
                      </a:r>
                      <a:r>
                        <a:rPr lang="en-US" altLang="zh-TW" sz="1200" baseline="0" dirty="0" err="1" smtClean="0">
                          <a:latin typeface="Times New Roman" panose="02020603050405020304" pitchFamily="18" charset="0"/>
                          <a:cs typeface="Times New Roman" panose="02020603050405020304" pitchFamily="18" charset="0"/>
                        </a:rPr>
                        <a:t>macrofauna</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[0.6, 0.72]</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[0.6, 0.72]</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Navarro et al., 1994; Nielsen et al., 1995</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388386"/>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Sedimentation</a:t>
                      </a:r>
                      <a:r>
                        <a:rPr lang="en-US" altLang="zh-TW" sz="1200" baseline="0" dirty="0" smtClean="0">
                          <a:latin typeface="Times New Roman" panose="02020603050405020304" pitchFamily="18" charset="0"/>
                          <a:cs typeface="Times New Roman" panose="02020603050405020304" pitchFamily="18" charset="0"/>
                        </a:rPr>
                        <a:t> rate</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[75.93, 137.92]</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[57.18, 66.80]</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mg</a:t>
                      </a:r>
                      <a:r>
                        <a:rPr lang="zh-TW" altLang="en-US" sz="1200" b="0" dirty="0" smtClean="0">
                          <a:solidFill>
                            <a:schemeClr val="tx1"/>
                          </a:solidFill>
                          <a:latin typeface="Times New Roman" panose="02020603050405020304" pitchFamily="18" charset="0"/>
                          <a:cs typeface="Times New Roman" panose="02020603050405020304" pitchFamily="18" charset="0"/>
                        </a:rPr>
                        <a:t> </a:t>
                      </a:r>
                      <a:r>
                        <a:rPr lang="en-US" altLang="zh-TW" sz="1200" b="0" dirty="0" smtClean="0">
                          <a:solidFill>
                            <a:schemeClr val="tx1"/>
                          </a:solidFill>
                          <a:latin typeface="Times New Roman" panose="02020603050405020304" pitchFamily="18" charset="0"/>
                          <a:cs typeface="Times New Roman" panose="02020603050405020304" pitchFamily="18" charset="0"/>
                        </a:rPr>
                        <a:t>C/m</a:t>
                      </a:r>
                      <a:r>
                        <a:rPr lang="en-US" altLang="zh-TW" sz="1200" b="0" baseline="30000" dirty="0" smtClean="0">
                          <a:solidFill>
                            <a:schemeClr val="tx1"/>
                          </a:solidFill>
                          <a:latin typeface="Times New Roman" panose="02020603050405020304" pitchFamily="18" charset="0"/>
                          <a:cs typeface="Times New Roman" panose="02020603050405020304" pitchFamily="18" charset="0"/>
                        </a:rPr>
                        <a:t>2</a:t>
                      </a:r>
                      <a:r>
                        <a:rPr lang="en-US" altLang="zh-TW" sz="1200" b="0" dirty="0" smtClean="0">
                          <a:solidFill>
                            <a:schemeClr val="tx1"/>
                          </a:solidFill>
                          <a:latin typeface="Times New Roman" panose="02020603050405020304" pitchFamily="18" charset="0"/>
                          <a:cs typeface="Times New Roman" panose="02020603050405020304" pitchFamily="18" charset="0"/>
                        </a:rPr>
                        <a:t>/d</a:t>
                      </a:r>
                      <a:endParaRPr lang="zh-TW" altLang="en-US" sz="1200" b="0" dirty="0" smtClean="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Huh et al. (2009)</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8094981"/>
                  </a:ext>
                </a:extLst>
              </a:tr>
              <a:tr h="368558">
                <a:tc>
                  <a:txBody>
                    <a:bodyPr/>
                    <a:lstStyle/>
                    <a:p>
                      <a:pPr algn="l"/>
                      <a:r>
                        <a:rPr lang="en-US" altLang="zh-TW" sz="1200" dirty="0" smtClean="0">
                          <a:latin typeface="Times New Roman" panose="02020603050405020304" pitchFamily="18" charset="0"/>
                          <a:cs typeface="Times New Roman" panose="02020603050405020304" pitchFamily="18" charset="0"/>
                        </a:rPr>
                        <a:t>Sediment burial efficiency</a:t>
                      </a:r>
                      <a:endParaRPr lang="zh-TW" altLang="en-US" sz="1200"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[0.24,</a:t>
                      </a:r>
                      <a:r>
                        <a:rPr lang="zh-TW" altLang="en-US" sz="1200" b="0" dirty="0" smtClean="0">
                          <a:solidFill>
                            <a:schemeClr val="tx1"/>
                          </a:solidFill>
                          <a:latin typeface="Times New Roman" panose="02020603050405020304" pitchFamily="18" charset="0"/>
                          <a:cs typeface="Times New Roman" panose="02020603050405020304" pitchFamily="18" charset="0"/>
                        </a:rPr>
                        <a:t> </a:t>
                      </a:r>
                      <a:r>
                        <a:rPr lang="en-US" altLang="zh-TW" sz="1200" b="0" baseline="0" dirty="0" smtClean="0">
                          <a:solidFill>
                            <a:schemeClr val="tx1"/>
                          </a:solidFill>
                          <a:latin typeface="Times New Roman" panose="02020603050405020304" pitchFamily="18" charset="0"/>
                          <a:cs typeface="Times New Roman" panose="02020603050405020304" pitchFamily="18" charset="0"/>
                        </a:rPr>
                        <a:t>1</a:t>
                      </a:r>
                      <a:r>
                        <a:rPr lang="en-US" altLang="zh-TW" sz="1200" b="0" dirty="0" smtClean="0">
                          <a:solidFill>
                            <a:schemeClr val="tx1"/>
                          </a:solidFill>
                          <a:latin typeface="Times New Roman" panose="02020603050405020304" pitchFamily="18" charset="0"/>
                          <a:cs typeface="Times New Roman" panose="02020603050405020304" pitchFamily="18" charset="0"/>
                        </a:rPr>
                        <a:t>]</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[0.24,</a:t>
                      </a:r>
                      <a:r>
                        <a:rPr lang="zh-TW" altLang="en-US" sz="1200" b="0" dirty="0" smtClean="0">
                          <a:solidFill>
                            <a:schemeClr val="tx1"/>
                          </a:solidFill>
                          <a:latin typeface="Times New Roman" panose="02020603050405020304" pitchFamily="18" charset="0"/>
                          <a:cs typeface="Times New Roman" panose="02020603050405020304" pitchFamily="18" charset="0"/>
                        </a:rPr>
                        <a:t> </a:t>
                      </a:r>
                      <a:r>
                        <a:rPr lang="en-US" altLang="zh-TW" sz="1200" b="0" baseline="0" dirty="0" smtClean="0">
                          <a:solidFill>
                            <a:schemeClr val="tx1"/>
                          </a:solidFill>
                          <a:latin typeface="Times New Roman" panose="02020603050405020304" pitchFamily="18" charset="0"/>
                          <a:cs typeface="Times New Roman" panose="02020603050405020304" pitchFamily="18" charset="0"/>
                        </a:rPr>
                        <a:t>1</a:t>
                      </a:r>
                      <a:r>
                        <a:rPr lang="en-US" altLang="zh-TW" sz="1200" b="0" dirty="0" smtClean="0">
                          <a:solidFill>
                            <a:schemeClr val="tx1"/>
                          </a:solidFill>
                          <a:latin typeface="Times New Roman" panose="02020603050405020304" pitchFamily="18" charset="0"/>
                          <a:cs typeface="Times New Roman" panose="02020603050405020304" pitchFamily="18" charset="0"/>
                        </a:rPr>
                        <a:t>]</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a:t>
                      </a:r>
                      <a:endParaRPr lang="zh-TW" altLang="en-US" sz="12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solidFill>
                            <a:schemeClr val="tx1"/>
                          </a:solidFill>
                          <a:latin typeface="Times New Roman" panose="02020603050405020304" pitchFamily="18" charset="0"/>
                          <a:cs typeface="Times New Roman" panose="02020603050405020304" pitchFamily="18" charset="0"/>
                        </a:rPr>
                        <a:t>Hsu et al. (2014)</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6094916"/>
                  </a:ext>
                </a:extLst>
              </a:tr>
            </a:tbl>
          </a:graphicData>
        </a:graphic>
      </p:graphicFrame>
    </p:spTree>
    <p:extLst>
      <p:ext uri="{BB962C8B-B14F-4D97-AF65-F5344CB8AC3E}">
        <p14:creationId xmlns:p14="http://schemas.microsoft.com/office/powerpoint/2010/main" val="83738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6" name="表格 15"/>
              <p:cNvGraphicFramePr>
                <a:graphicFrameLocks noGrp="1"/>
              </p:cNvGraphicFramePr>
              <p:nvPr>
                <p:extLst>
                  <p:ext uri="{D42A27DB-BD31-4B8C-83A1-F6EECF244321}">
                    <p14:modId xmlns:p14="http://schemas.microsoft.com/office/powerpoint/2010/main" val="4000411353"/>
                  </p:ext>
                </p:extLst>
              </p:nvPr>
            </p:nvGraphicFramePr>
            <p:xfrm>
              <a:off x="217163" y="191534"/>
              <a:ext cx="5274310" cy="6528567"/>
            </p:xfrm>
            <a:graphic>
              <a:graphicData uri="http://schemas.openxmlformats.org/drawingml/2006/table">
                <a:tbl>
                  <a:tblPr firstRow="1" firstCol="1" bandRow="1">
                    <a:tableStyleId>{5940675A-B579-460E-94D1-54222C63F5DA}</a:tableStyleId>
                  </a:tblPr>
                  <a:tblGrid>
                    <a:gridCol w="1050054">
                      <a:extLst>
                        <a:ext uri="{9D8B030D-6E8A-4147-A177-3AD203B41FA5}">
                          <a16:colId xmlns:a16="http://schemas.microsoft.com/office/drawing/2014/main" val="3509665718"/>
                        </a:ext>
                      </a:extLst>
                    </a:gridCol>
                    <a:gridCol w="4224256">
                      <a:extLst>
                        <a:ext uri="{9D8B030D-6E8A-4147-A177-3AD203B41FA5}">
                          <a16:colId xmlns:a16="http://schemas.microsoft.com/office/drawing/2014/main" val="1383809199"/>
                        </a:ext>
                      </a:extLst>
                    </a:gridCol>
                  </a:tblGrid>
                  <a:tr h="314931">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Term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Description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802158"/>
                      </a:ext>
                    </a:extLst>
                  </a:tr>
                  <a:tr h="314931">
                    <a:tc>
                      <a:txBody>
                        <a:bodyPr/>
                        <a:lstStyle/>
                        <a:p>
                          <a:pPr>
                            <a:spcAft>
                              <a:spcPts val="0"/>
                            </a:spcAft>
                          </a:pPr>
                          <a14:m>
                            <m:oMath xmlns:m="http://schemas.openxmlformats.org/officeDocument/2006/math">
                              <m:r>
                                <m:rPr>
                                  <m:sty m:val="p"/>
                                </m:rPr>
                                <a:rPr lang="en-US" sz="1400" kern="0">
                                  <a:effectLst/>
                                  <a:latin typeface="Cambria Math" panose="02040503050406030204" pitchFamily="18" charset="0"/>
                                </a:rPr>
                                <m:t>n</m:t>
                              </m:r>
                            </m:oMath>
                          </a14:m>
                          <a:r>
                            <a:rPr lang="en-US" sz="1400" kern="0" dirty="0">
                              <a:effectLst/>
                              <a:latin typeface="Times New Roman" panose="02020603050405020304" pitchFamily="18" charset="0"/>
                              <a:cs typeface="Times New Roman" panose="02020603050405020304" pitchFamily="18" charset="0"/>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Number of internal compartments in the network, excluding 0 (zero),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latin typeface="Times New Roman" panose="02020603050405020304" pitchFamily="18" charset="0"/>
                              <a:cs typeface="Times New Roman" panose="02020603050405020304" pitchFamily="18" charset="0"/>
                            </a:rPr>
                            <a:t> and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58306929"/>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=0</m:t>
                              </m:r>
                            </m:oMath>
                          </a14:m>
                          <a:r>
                            <a:rPr lang="en-US" sz="1400" kern="0" dirty="0">
                              <a:effectLst/>
                              <a:latin typeface="Times New Roman" panose="02020603050405020304" pitchFamily="18" charset="0"/>
                              <a:cs typeface="Times New Roman" panose="02020603050405020304" pitchFamily="18" charset="0"/>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External source</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1156185"/>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m:t>
                              </m:r>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latin typeface="Times New Roman" panose="02020603050405020304" pitchFamily="18" charset="0"/>
                              <a:cs typeface="Times New Roman" panose="02020603050405020304" pitchFamily="18" charset="0"/>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Useable export from the food </a:t>
                          </a:r>
                          <a:r>
                            <a:rPr lang="en-US" sz="1400" kern="0" dirty="0" smtClean="0">
                              <a:effectLst/>
                              <a:latin typeface="Times New Roman" panose="02020603050405020304" pitchFamily="18" charset="0"/>
                              <a:cs typeface="Times New Roman" panose="02020603050405020304" pitchFamily="18" charset="0"/>
                            </a:rPr>
                            <a:t>web</a:t>
                          </a:r>
                          <a:r>
                            <a:rPr lang="en-US" sz="1400" kern="0" baseline="0" dirty="0" smtClean="0">
                              <a:effectLst/>
                              <a:latin typeface="Times New Roman" panose="02020603050405020304" pitchFamily="18" charset="0"/>
                              <a:cs typeface="Times New Roman" panose="02020603050405020304" pitchFamily="18" charset="0"/>
                            </a:rPr>
                            <a:t> (export)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3324818"/>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m:t>
                              </m:r>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Unusable export from the food </a:t>
                          </a:r>
                          <a:r>
                            <a:rPr lang="en-US" sz="1400" kern="0" dirty="0" smtClean="0">
                              <a:effectLst/>
                              <a:latin typeface="Times New Roman" panose="02020603050405020304" pitchFamily="18" charset="0"/>
                              <a:cs typeface="Times New Roman" panose="02020603050405020304" pitchFamily="18" charset="0"/>
                            </a:rPr>
                            <a:t>web (dissipation)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8998360"/>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𝑖𝑗</m:t>
                                  </m:r>
                                </m:sub>
                              </m:sSub>
                            </m:oMath>
                          </a14:m>
                          <a:r>
                            <a:rPr lang="en-US" sz="1400" kern="0" dirty="0">
                              <a:effectLst/>
                              <a:latin typeface="Times New Roman" panose="02020603050405020304" pitchFamily="18" charset="0"/>
                              <a:cs typeface="Times New Roman" panose="02020603050405020304" pitchFamily="18" charset="0"/>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Flow from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latin typeface="Times New Roman" panose="02020603050405020304" pitchFamily="18" charset="0"/>
                              <a:cs typeface="Times New Roman" panose="02020603050405020304" pitchFamily="18" charset="0"/>
                            </a:rPr>
                            <a:t> to </a:t>
                          </a:r>
                          <a14:m>
                            <m:oMath xmlns:m="http://schemas.openxmlformats.org/officeDocument/2006/math">
                              <m:r>
                                <a:rPr lang="en-US" sz="1400" kern="0">
                                  <a:effectLst/>
                                  <a:latin typeface="Cambria Math" panose="02040503050406030204" pitchFamily="18" charset="0"/>
                                </a:rPr>
                                <m:t>𝑖</m:t>
                              </m:r>
                            </m:oMath>
                          </a14:m>
                          <a:r>
                            <a:rPr lang="en-US" sz="1400" kern="0" dirty="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400" kern="0">
                                  <a:effectLst/>
                                  <a:latin typeface="Cambria Math" panose="02040503050406030204" pitchFamily="18" charset="0"/>
                                </a:rPr>
                                <m:t>𝑗</m:t>
                              </m:r>
                            </m:oMath>
                          </a14:m>
                          <a:r>
                            <a:rPr lang="en-US" sz="1400" kern="0" dirty="0">
                              <a:effectLst/>
                              <a:latin typeface="Times New Roman" panose="02020603050405020304" pitchFamily="18" charset="0"/>
                              <a:cs typeface="Times New Roman" panose="02020603050405020304" pitchFamily="18" charset="0"/>
                            </a:rPr>
                            <a:t> represents the columns of the flow matrix and </a:t>
                          </a:r>
                          <a14:m>
                            <m:oMath xmlns:m="http://schemas.openxmlformats.org/officeDocument/2006/math">
                              <m:r>
                                <a:rPr lang="en-US" sz="1400" kern="0">
                                  <a:effectLst/>
                                  <a:latin typeface="Cambria Math" panose="02040503050406030204" pitchFamily="18" charset="0"/>
                                </a:rPr>
                                <m:t>𝑖</m:t>
                              </m:r>
                            </m:oMath>
                          </a14:m>
                          <a:r>
                            <a:rPr lang="en-US" sz="1400" kern="0" dirty="0">
                              <a:effectLst/>
                              <a:latin typeface="Times New Roman" panose="02020603050405020304" pitchFamily="18" charset="0"/>
                              <a:cs typeface="Times New Roman" panose="02020603050405020304" pitchFamily="18" charset="0"/>
                            </a:rPr>
                            <a:t> the rows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76207258"/>
                      </a:ext>
                    </a:extLst>
                  </a:tr>
                  <a:tr h="352256">
                    <a:tc>
                      <a:txBody>
                        <a:bodyPr/>
                        <a:lstStyle/>
                        <a:p>
                          <a:pPr>
                            <a:spcAft>
                              <a:spcPts val="0"/>
                            </a:spcAft>
                          </a:pPr>
                          <a14:m>
                            <m:oMath xmlns:m="http://schemas.openxmlformats.org/officeDocument/2006/math">
                              <m:sSubSup>
                                <m:sSubSupPr>
                                  <m:ctrlPr>
                                    <a:rPr lang="zh-TW" sz="1400" i="1" kern="0">
                                      <a:effectLst/>
                                      <a:latin typeface="Cambria Math" panose="02040503050406030204" pitchFamily="18" charset="0"/>
                                    </a:rPr>
                                  </m:ctrlPr>
                                </m:sSubSup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𝑖𝑗</m:t>
                                  </m:r>
                                </m:sub>
                                <m:sup>
                                  <m:r>
                                    <a:rPr lang="en-US" sz="1400" kern="0">
                                      <a:effectLst/>
                                      <a:latin typeface="Cambria Math" panose="02040503050406030204" pitchFamily="18" charset="0"/>
                                    </a:rPr>
                                    <m:t>∗</m:t>
                                  </m:r>
                                </m:sup>
                              </m:sSubSup>
                            </m:oMath>
                          </a14:m>
                          <a:r>
                            <a:rPr lang="en-US" sz="1400" kern="0" dirty="0">
                              <a:effectLst/>
                              <a:latin typeface="Times New Roman" panose="02020603050405020304" pitchFamily="18" charset="0"/>
                              <a:cs typeface="Times New Roman" panose="02020603050405020304" pitchFamily="18" charset="0"/>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Flow matrix, excluding flows to and from the externals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342304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m:t>
                                  </m:r>
                                  <m:r>
                                    <a:rPr lang="en-US" sz="1400" kern="0">
                                      <a:effectLst/>
                                      <a:latin typeface="Cambria Math" panose="02040503050406030204" pitchFamily="18" charset="0"/>
                                    </a:rPr>
                                    <m:t>.</m:t>
                                  </m:r>
                                </m:sub>
                              </m:sSub>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a:effectLst/>
                              <a:latin typeface="Times New Roman" panose="02020603050405020304" pitchFamily="18" charset="0"/>
                              <a:cs typeface="Times New Roman" panose="02020603050405020304" pitchFamily="18" charset="0"/>
                            </a:rPr>
                            <a:t>Total inflows to compartment </a:t>
                          </a:r>
                          <a14:m>
                            <m:oMath xmlns:m="http://schemas.openxmlformats.org/officeDocument/2006/math">
                              <m:r>
                                <a:rPr lang="en-US" sz="1400" kern="0">
                                  <a:effectLst/>
                                  <a:latin typeface="Cambria Math" panose="02040503050406030204" pitchFamily="18" charset="0"/>
                                </a:rPr>
                                <m:t>𝑖</m:t>
                              </m:r>
                            </m:oMath>
                          </a14:m>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51277154"/>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m:t>
                                  </m:r>
                                  <m:r>
                                    <a:rPr lang="en-US" sz="1400" kern="0">
                                      <a:effectLst/>
                                      <a:latin typeface="Cambria Math" panose="02040503050406030204" pitchFamily="18" charset="0"/>
                                    </a:rPr>
                                    <m:t>𝑗</m:t>
                                  </m:r>
                                </m:sub>
                              </m:sSub>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a:effectLst/>
                              <a:latin typeface="Times New Roman" panose="02020603050405020304" pitchFamily="18" charset="0"/>
                              <a:cs typeface="Times New Roman" panose="02020603050405020304" pitchFamily="18" charset="0"/>
                            </a:rPr>
                            <a:t>Total outflows from compartment </a:t>
                          </a:r>
                          <a14:m>
                            <m:oMath xmlns:m="http://schemas.openxmlformats.org/officeDocument/2006/math">
                              <m:r>
                                <a:rPr lang="en-US" sz="1400" kern="0">
                                  <a:effectLst/>
                                  <a:latin typeface="Cambria Math" panose="02040503050406030204" pitchFamily="18" charset="0"/>
                                </a:rPr>
                                <m:t>𝑗</m:t>
                              </m:r>
                            </m:oMath>
                          </a14:m>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4924367"/>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m:t>
                                  </m:r>
                                </m:sub>
                              </m:sSub>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a:effectLst/>
                              <a:latin typeface="Times New Roman" panose="02020603050405020304" pitchFamily="18" charset="0"/>
                              <a:cs typeface="Times New Roman" panose="02020603050405020304" pitchFamily="18" charset="0"/>
                            </a:rPr>
                            <a:t>Total inflows to compartment </a:t>
                          </a:r>
                          <a14:m>
                            <m:oMath xmlns:m="http://schemas.openxmlformats.org/officeDocument/2006/math">
                              <m:r>
                                <a:rPr lang="en-US" sz="1400" kern="0">
                                  <a:effectLst/>
                                  <a:latin typeface="Cambria Math" panose="02040503050406030204" pitchFamily="18" charset="0"/>
                                </a:rPr>
                                <m:t>𝑖</m:t>
                              </m:r>
                            </m:oMath>
                          </a14:m>
                          <a:r>
                            <a:rPr lang="en-US" sz="1400" kern="0">
                              <a:effectLst/>
                              <a:latin typeface="Times New Roman" panose="02020603050405020304" pitchFamily="18" charset="0"/>
                              <a:cs typeface="Times New Roman" panose="02020603050405020304" pitchFamily="18" charset="0"/>
                            </a:rPr>
                            <a:t> excluding inflow from external sources</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35574733"/>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𝑗</m:t>
                                  </m:r>
                                </m:sub>
                              </m:sSub>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Total outflows from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latin typeface="Times New Roman" panose="02020603050405020304" pitchFamily="18" charset="0"/>
                              <a:cs typeface="Times New Roman" panose="02020603050405020304" pitchFamily="18" charset="0"/>
                            </a:rPr>
                            <a:t> excluding outflow to external sources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3572142"/>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m:t>
                                  </m:r>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𝑥</m:t>
                                      </m:r>
                                    </m:e>
                                    <m:sub>
                                      <m:r>
                                        <a:rPr lang="en-US" sz="1400" kern="0">
                                          <a:effectLst/>
                                          <a:latin typeface="Cambria Math" panose="02040503050406030204" pitchFamily="18" charset="0"/>
                                        </a:rPr>
                                        <m:t>𝑖</m:t>
                                      </m:r>
                                    </m:sub>
                                  </m:sSub>
                                  <m:r>
                                    <a:rPr lang="en-US" sz="1400" kern="0">
                                      <a:effectLst/>
                                      <a:latin typeface="Cambria Math" panose="02040503050406030204" pitchFamily="18" charset="0"/>
                                    </a:rPr>
                                    <m:t>)</m:t>
                                  </m:r>
                                </m:e>
                                <m:sub>
                                  <m:r>
                                    <a:rPr lang="en-US" sz="1400" kern="0">
                                      <a:effectLst/>
                                      <a:latin typeface="Cambria Math" panose="02040503050406030204" pitchFamily="18" charset="0"/>
                                    </a:rPr>
                                    <m:t>−</m:t>
                                  </m:r>
                                </m:sub>
                              </m:sSub>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A negative state derivative, considered as a gain to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9900635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m:t>
                                  </m:r>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𝑥</m:t>
                                      </m:r>
                                    </m:e>
                                    <m:sub>
                                      <m:r>
                                        <a:rPr lang="en-US" sz="1400" kern="0">
                                          <a:effectLst/>
                                          <a:latin typeface="Cambria Math" panose="02040503050406030204" pitchFamily="18" charset="0"/>
                                        </a:rPr>
                                        <m:t>𝑖</m:t>
                                      </m:r>
                                    </m:sub>
                                  </m:sSub>
                                  <m:r>
                                    <a:rPr lang="en-US" sz="1400" kern="0">
                                      <a:effectLst/>
                                      <a:latin typeface="Cambria Math" panose="02040503050406030204" pitchFamily="18" charset="0"/>
                                    </a:rPr>
                                    <m:t>)</m:t>
                                  </m:r>
                                </m:e>
                                <m:sub>
                                  <m:r>
                                    <a:rPr lang="en-US" sz="1400" kern="0">
                                      <a:effectLst/>
                                      <a:latin typeface="Cambria Math" panose="02040503050406030204" pitchFamily="18" charset="0"/>
                                    </a:rPr>
                                    <m:t>+</m:t>
                                  </m:r>
                                </m:sub>
                              </m:sSub>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A positive state derivative, considered as a loss from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235953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𝑍</m:t>
                                  </m:r>
                                </m:e>
                                <m:sub>
                                  <m:r>
                                    <a:rPr lang="en-US" sz="1400" kern="0">
                                      <a:effectLst/>
                                      <a:latin typeface="Cambria Math" panose="02040503050406030204" pitchFamily="18" charset="0"/>
                                    </a:rPr>
                                    <m:t>𝑖</m:t>
                                  </m:r>
                                  <m:r>
                                    <a:rPr lang="en-US" sz="1400" kern="0">
                                      <a:effectLst/>
                                      <a:latin typeface="Cambria Math" panose="02040503050406030204" pitchFamily="18" charset="0"/>
                                    </a:rPr>
                                    <m:t>0</m:t>
                                  </m:r>
                                </m:sub>
                              </m:sSub>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a:effectLst/>
                              <a:latin typeface="Times New Roman" panose="02020603050405020304" pitchFamily="18" charset="0"/>
                              <a:cs typeface="Times New Roman" panose="02020603050405020304" pitchFamily="18" charset="0"/>
                            </a:rPr>
                            <a:t>Flow into compartment </a:t>
                          </a:r>
                          <a14:m>
                            <m:oMath xmlns:m="http://schemas.openxmlformats.org/officeDocument/2006/math">
                              <m:r>
                                <a:rPr lang="en-US" sz="1400" kern="0">
                                  <a:effectLst/>
                                  <a:latin typeface="Cambria Math" panose="02040503050406030204" pitchFamily="18" charset="0"/>
                                </a:rPr>
                                <m:t>𝑖</m:t>
                              </m:r>
                            </m:oMath>
                          </a14:m>
                          <a:r>
                            <a:rPr lang="en-US" sz="1400" kern="0">
                              <a:effectLst/>
                              <a:latin typeface="Times New Roman" panose="02020603050405020304" pitchFamily="18" charset="0"/>
                              <a:cs typeface="Times New Roman" panose="02020603050405020304" pitchFamily="18" charset="0"/>
                            </a:rPr>
                            <a:t> from outside the network</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9872616"/>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𝑌</m:t>
                                  </m:r>
                                </m:e>
                                <m:sub>
                                  <m:r>
                                    <a:rPr lang="en-US" sz="1400" kern="0">
                                      <a:effectLst/>
                                      <a:latin typeface="Cambria Math" panose="02040503050406030204" pitchFamily="18" charset="0"/>
                                    </a:rPr>
                                    <m:t>𝑛</m:t>
                                  </m:r>
                                  <m:r>
                                    <a:rPr lang="en-US" sz="1400" kern="0">
                                      <a:effectLst/>
                                      <a:latin typeface="Cambria Math" panose="02040503050406030204" pitchFamily="18" charset="0"/>
                                    </a:rPr>
                                    <m:t>+</m:t>
                                  </m:r>
                                  <m:r>
                                    <a:rPr lang="en-US" sz="1400" kern="0">
                                      <a:effectLst/>
                                      <a:latin typeface="Cambria Math" panose="02040503050406030204" pitchFamily="18" charset="0"/>
                                    </a:rPr>
                                    <m:t>𝑗</m:t>
                                  </m:r>
                                </m:sub>
                              </m:sSub>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Flow out of the network for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latin typeface="Times New Roman" panose="02020603050405020304" pitchFamily="18" charset="0"/>
                              <a:cs typeface="Times New Roman" panose="02020603050405020304" pitchFamily="18" charset="0"/>
                            </a:rPr>
                            <a:t> to compartments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latin typeface="Times New Roman" panose="02020603050405020304" pitchFamily="18" charset="0"/>
                              <a:cs typeface="Times New Roman" panose="02020603050405020304" pitchFamily="18" charset="0"/>
                            </a:rPr>
                            <a:t> and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r>
                            <a:rPr lang="en-US" sz="1400" kern="0" dirty="0">
                              <a:effectLst/>
                              <a:latin typeface="Times New Roman" panose="02020603050405020304" pitchFamily="18" charset="0"/>
                              <a:cs typeface="Times New Roman" panose="02020603050405020304" pitchFamily="18" charset="0"/>
                            </a:rPr>
                            <a:t> respectively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4336561"/>
                      </a:ext>
                    </a:extLst>
                  </a:tr>
                  <a:tr h="62986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𝐶</m:t>
                                  </m:r>
                                </m:e>
                                <m:sub>
                                  <m:r>
                                    <a:rPr lang="en-US" sz="1400" kern="0">
                                      <a:effectLst/>
                                      <a:latin typeface="Cambria Math" panose="02040503050406030204" pitchFamily="18" charset="0"/>
                                    </a:rPr>
                                    <m:t>𝑖𝑗</m:t>
                                  </m:r>
                                </m:sub>
                              </m:sSub>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400" kern="0">
                              <a:effectLst/>
                              <a:latin typeface="Times New Roman" panose="02020603050405020304" pitchFamily="18" charset="0"/>
                              <a:cs typeface="Times New Roman" panose="02020603050405020304" pitchFamily="18" charset="0"/>
                            </a:rPr>
                            <a:t>The number of species with which both </a:t>
                          </a:r>
                          <a14:m>
                            <m:oMath xmlns:m="http://schemas.openxmlformats.org/officeDocument/2006/math">
                              <m:r>
                                <a:rPr lang="en-US" sz="1400" kern="0">
                                  <a:effectLst/>
                                  <a:latin typeface="Cambria Math" panose="02040503050406030204" pitchFamily="18" charset="0"/>
                                </a:rPr>
                                <m:t>𝑖</m:t>
                              </m:r>
                            </m:oMath>
                          </a14:m>
                          <a:r>
                            <a:rPr lang="en-US" sz="1400" kern="0">
                              <a:effectLst/>
                              <a:latin typeface="Times New Roman" panose="02020603050405020304" pitchFamily="18" charset="0"/>
                              <a:cs typeface="Times New Roman" panose="02020603050405020304" pitchFamily="18" charset="0"/>
                            </a:rPr>
                            <a:t> </a:t>
                          </a:r>
                          <a14:m>
                            <m:oMath xmlns:m="http://schemas.openxmlformats.org/officeDocument/2006/math">
                              <m:r>
                                <a:rPr lang="en-US" sz="1400" kern="0">
                                  <a:effectLst/>
                                  <a:latin typeface="Cambria Math" panose="02040503050406030204" pitchFamily="18" charset="0"/>
                                </a:rPr>
                                <m:t>𝑗</m:t>
                              </m:r>
                            </m:oMath>
                          </a14:m>
                          <a:r>
                            <a:rPr lang="en-US" sz="1400" kern="0">
                              <a:effectLst/>
                              <a:latin typeface="Times New Roman" panose="02020603050405020304" pitchFamily="18" charset="0"/>
                              <a:cs typeface="Times New Roman" panose="02020603050405020304" pitchFamily="18" charset="0"/>
                            </a:rPr>
                            <a:t> interact divided by the number of species with which either </a:t>
                          </a:r>
                          <a14:m>
                            <m:oMath xmlns:m="http://schemas.openxmlformats.org/officeDocument/2006/math">
                              <m:r>
                                <a:rPr lang="en-US" sz="1400" kern="0">
                                  <a:effectLst/>
                                  <a:latin typeface="Cambria Math" panose="02040503050406030204" pitchFamily="18" charset="0"/>
                                </a:rPr>
                                <m:t>𝑖</m:t>
                              </m:r>
                            </m:oMath>
                          </a14:m>
                          <a:r>
                            <a:rPr lang="en-US" sz="1400" kern="0">
                              <a:effectLst/>
                              <a:latin typeface="Times New Roman" panose="02020603050405020304" pitchFamily="18" charset="0"/>
                              <a:cs typeface="Times New Roman" panose="02020603050405020304" pitchFamily="18" charset="0"/>
                            </a:rPr>
                            <a:t> or </a:t>
                          </a:r>
                          <a14:m>
                            <m:oMath xmlns:m="http://schemas.openxmlformats.org/officeDocument/2006/math">
                              <m:r>
                                <a:rPr lang="en-US" sz="1400" kern="0">
                                  <a:effectLst/>
                                  <a:latin typeface="Cambria Math" panose="02040503050406030204" pitchFamily="18" charset="0"/>
                                </a:rPr>
                                <m:t>𝑗</m:t>
                              </m:r>
                            </m:oMath>
                          </a14:m>
                          <a:r>
                            <a:rPr lang="en-US" sz="1400" kern="0">
                              <a:effectLst/>
                              <a:latin typeface="Times New Roman" panose="02020603050405020304" pitchFamily="18" charset="0"/>
                              <a:cs typeface="Times New Roman" panose="02020603050405020304" pitchFamily="18" charset="0"/>
                            </a:rPr>
                            <a:t> interact</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58389198"/>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𝐼</m:t>
                              </m:r>
                            </m:oMath>
                          </a14:m>
                          <a:r>
                            <a:rPr lang="en-US" sz="1400" kern="0">
                              <a:effectLst/>
                              <a:latin typeface="Times New Roman" panose="02020603050405020304" pitchFamily="18" charset="0"/>
                              <a:cs typeface="Times New Roman" panose="02020603050405020304" pitchFamily="18" charset="0"/>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Identity matrix</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22286"/>
                      </a:ext>
                    </a:extLst>
                  </a:tr>
                </a:tbl>
              </a:graphicData>
            </a:graphic>
          </p:graphicFrame>
        </mc:Choice>
        <mc:Fallback xmlns="">
          <p:graphicFrame>
            <p:nvGraphicFramePr>
              <p:cNvPr id="16" name="表格 15"/>
              <p:cNvGraphicFramePr>
                <a:graphicFrameLocks noGrp="1"/>
              </p:cNvGraphicFramePr>
              <p:nvPr>
                <p:extLst>
                  <p:ext uri="{D42A27DB-BD31-4B8C-83A1-F6EECF244321}">
                    <p14:modId xmlns:p14="http://schemas.microsoft.com/office/powerpoint/2010/main" val="4000411353"/>
                  </p:ext>
                </p:extLst>
              </p:nvPr>
            </p:nvGraphicFramePr>
            <p:xfrm>
              <a:off x="217163" y="191534"/>
              <a:ext cx="5274310" cy="6528567"/>
            </p:xfrm>
            <a:graphic>
              <a:graphicData uri="http://schemas.openxmlformats.org/drawingml/2006/table">
                <a:tbl>
                  <a:tblPr firstRow="1" firstCol="1" bandRow="1">
                    <a:tableStyleId>{5940675A-B579-460E-94D1-54222C63F5DA}</a:tableStyleId>
                  </a:tblPr>
                  <a:tblGrid>
                    <a:gridCol w="1050054">
                      <a:extLst>
                        <a:ext uri="{9D8B030D-6E8A-4147-A177-3AD203B41FA5}">
                          <a16:colId xmlns:a16="http://schemas.microsoft.com/office/drawing/2014/main" val="3509665718"/>
                        </a:ext>
                      </a:extLst>
                    </a:gridCol>
                    <a:gridCol w="4224256">
                      <a:extLst>
                        <a:ext uri="{9D8B030D-6E8A-4147-A177-3AD203B41FA5}">
                          <a16:colId xmlns:a16="http://schemas.microsoft.com/office/drawing/2014/main" val="1383809199"/>
                        </a:ext>
                      </a:extLst>
                    </a:gridCol>
                  </a:tblGrid>
                  <a:tr h="314931">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Term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Description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802158"/>
                      </a:ext>
                    </a:extLst>
                  </a:tr>
                  <a:tr h="426720">
                    <a:tc>
                      <a:txBody>
                        <a:bodyPr/>
                        <a:lstStyle/>
                        <a:p>
                          <a:endParaRPr lang="zh-TW"/>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t="-87143" r="-404070" b="-1358571"/>
                          </a:stretch>
                        </a:blipFill>
                      </a:tcPr>
                    </a:tc>
                    <a:tc>
                      <a:txBody>
                        <a:bodyPr/>
                        <a:lstStyle/>
                        <a:p>
                          <a:endParaRPr lang="zh-TW"/>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l="-24784" t="-87143" r="-144" b="-1358571"/>
                          </a:stretch>
                        </a:blipFill>
                      </a:tcPr>
                    </a:tc>
                    <a:extLst>
                      <a:ext uri="{0D108BD9-81ED-4DB2-BD59-A6C34878D82A}">
                        <a16:rowId xmlns:a16="http://schemas.microsoft.com/office/drawing/2014/main" val="958306929"/>
                      </a:ext>
                    </a:extLst>
                  </a:tr>
                  <a:tr h="314931">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256863" r="-404070" b="-1764706"/>
                          </a:stretch>
                        </a:blipFill>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External source</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1156185"/>
                      </a:ext>
                    </a:extLst>
                  </a:tr>
                  <a:tr h="314931">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350000" r="-404070" b="-1630769"/>
                          </a:stretch>
                        </a:blipFill>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Useable export from the food </a:t>
                          </a:r>
                          <a:r>
                            <a:rPr lang="en-US" sz="1400" kern="0" dirty="0" smtClean="0">
                              <a:effectLst/>
                              <a:latin typeface="Times New Roman" panose="02020603050405020304" pitchFamily="18" charset="0"/>
                              <a:cs typeface="Times New Roman" panose="02020603050405020304" pitchFamily="18" charset="0"/>
                            </a:rPr>
                            <a:t>web</a:t>
                          </a:r>
                          <a:r>
                            <a:rPr lang="en-US" sz="1400" kern="0" baseline="0" dirty="0" smtClean="0">
                              <a:effectLst/>
                              <a:latin typeface="Times New Roman" panose="02020603050405020304" pitchFamily="18" charset="0"/>
                              <a:cs typeface="Times New Roman" panose="02020603050405020304" pitchFamily="18" charset="0"/>
                            </a:rPr>
                            <a:t> (export)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3324818"/>
                      </a:ext>
                    </a:extLst>
                  </a:tr>
                  <a:tr h="314931">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450000" r="-404070" b="-1530769"/>
                          </a:stretch>
                        </a:blipFill>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Unusable export from the food </a:t>
                          </a:r>
                          <a:r>
                            <a:rPr lang="en-US" sz="1400" kern="0" dirty="0" smtClean="0">
                              <a:effectLst/>
                              <a:latin typeface="Times New Roman" panose="02020603050405020304" pitchFamily="18" charset="0"/>
                              <a:cs typeface="Times New Roman" panose="02020603050405020304" pitchFamily="18" charset="0"/>
                            </a:rPr>
                            <a:t>web (dissipation)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8998360"/>
                      </a:ext>
                    </a:extLst>
                  </a:tr>
                  <a:tr h="426720">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408571" r="-404070" b="-1037143"/>
                          </a:stretch>
                        </a:blipFill>
                      </a:tcPr>
                    </a:tc>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24784" t="-408571" r="-144" b="-1037143"/>
                          </a:stretch>
                        </a:blipFill>
                      </a:tcPr>
                    </a:tc>
                    <a:extLst>
                      <a:ext uri="{0D108BD9-81ED-4DB2-BD59-A6C34878D82A}">
                        <a16:rowId xmlns:a16="http://schemas.microsoft.com/office/drawing/2014/main" val="3276207258"/>
                      </a:ext>
                    </a:extLst>
                  </a:tr>
                  <a:tr h="352256">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613793" r="-404070" b="-1151724"/>
                          </a:stretch>
                        </a:blipFill>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Flow matrix, excluding flows to and from the externals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3423045"/>
                      </a:ext>
                    </a:extLst>
                  </a:tr>
                  <a:tr h="314931">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796154" r="-404070" b="-1184615"/>
                          </a:stretch>
                        </a:blipFill>
                      </a:tcPr>
                    </a:tc>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24784" t="-796154" r="-144" b="-1184615"/>
                          </a:stretch>
                        </a:blipFill>
                      </a:tcPr>
                    </a:tc>
                    <a:extLst>
                      <a:ext uri="{0D108BD9-81ED-4DB2-BD59-A6C34878D82A}">
                        <a16:rowId xmlns:a16="http://schemas.microsoft.com/office/drawing/2014/main" val="3051277154"/>
                      </a:ext>
                    </a:extLst>
                  </a:tr>
                  <a:tr h="344674">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832143" r="-404070" b="-1000000"/>
                          </a:stretch>
                        </a:blipFill>
                      </a:tcPr>
                    </a:tc>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24784" t="-832143" r="-144" b="-1000000"/>
                          </a:stretch>
                        </a:blipFill>
                      </a:tcPr>
                    </a:tc>
                    <a:extLst>
                      <a:ext uri="{0D108BD9-81ED-4DB2-BD59-A6C34878D82A}">
                        <a16:rowId xmlns:a16="http://schemas.microsoft.com/office/drawing/2014/main" val="204924367"/>
                      </a:ext>
                    </a:extLst>
                  </a:tr>
                  <a:tr h="426720">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745714" r="-404070" b="-700000"/>
                          </a:stretch>
                        </a:blipFill>
                      </a:tcPr>
                    </a:tc>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24784" t="-745714" r="-144" b="-700000"/>
                          </a:stretch>
                        </a:blipFill>
                      </a:tcPr>
                    </a:tc>
                    <a:extLst>
                      <a:ext uri="{0D108BD9-81ED-4DB2-BD59-A6C34878D82A}">
                        <a16:rowId xmlns:a16="http://schemas.microsoft.com/office/drawing/2014/main" val="4235574733"/>
                      </a:ext>
                    </a:extLst>
                  </a:tr>
                  <a:tr h="426720">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845714" r="-404070" b="-600000"/>
                          </a:stretch>
                        </a:blipFill>
                      </a:tcPr>
                    </a:tc>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24784" t="-845714" r="-144" b="-600000"/>
                          </a:stretch>
                        </a:blipFill>
                      </a:tcPr>
                    </a:tc>
                    <a:extLst>
                      <a:ext uri="{0D108BD9-81ED-4DB2-BD59-A6C34878D82A}">
                        <a16:rowId xmlns:a16="http://schemas.microsoft.com/office/drawing/2014/main" val="1143572142"/>
                      </a:ext>
                    </a:extLst>
                  </a:tr>
                  <a:tr h="426720">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945714" r="-404070" b="-500000"/>
                          </a:stretch>
                        </a:blipFill>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A negative state derivative, considered as a gain to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99006355"/>
                      </a:ext>
                    </a:extLst>
                  </a:tr>
                  <a:tr h="426720">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1045714" r="-404070" b="-400000"/>
                          </a:stretch>
                        </a:blipFill>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A positive state derivative, considered as a loss from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2359535"/>
                      </a:ext>
                    </a:extLst>
                  </a:tr>
                  <a:tr h="314931">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1542308" r="-404070" b="-438462"/>
                          </a:stretch>
                        </a:blipFill>
                      </a:tcPr>
                    </a:tc>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24784" t="-1542308" r="-144" b="-438462"/>
                          </a:stretch>
                        </a:blipFill>
                      </a:tcPr>
                    </a:tc>
                    <a:extLst>
                      <a:ext uri="{0D108BD9-81ED-4DB2-BD59-A6C34878D82A}">
                        <a16:rowId xmlns:a16="http://schemas.microsoft.com/office/drawing/2014/main" val="1659872616"/>
                      </a:ext>
                    </a:extLst>
                  </a:tr>
                  <a:tr h="426720">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1220000" r="-404070" b="-225714"/>
                          </a:stretch>
                        </a:blipFill>
                      </a:tcPr>
                    </a:tc>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24784" t="-1220000" r="-144" b="-225714"/>
                          </a:stretch>
                        </a:blipFill>
                      </a:tcPr>
                    </a:tc>
                    <a:extLst>
                      <a:ext uri="{0D108BD9-81ED-4DB2-BD59-A6C34878D82A}">
                        <a16:rowId xmlns:a16="http://schemas.microsoft.com/office/drawing/2014/main" val="584336561"/>
                      </a:ext>
                    </a:extLst>
                  </a:tr>
                  <a:tr h="640080">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880000" r="-404070" b="-50476"/>
                          </a:stretch>
                        </a:blipFill>
                      </a:tcPr>
                    </a:tc>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24784" t="-880000" r="-144" b="-50476"/>
                          </a:stretch>
                        </a:blipFill>
                      </a:tcPr>
                    </a:tc>
                    <a:extLst>
                      <a:ext uri="{0D108BD9-81ED-4DB2-BD59-A6C34878D82A}">
                        <a16:rowId xmlns:a16="http://schemas.microsoft.com/office/drawing/2014/main" val="2258389198"/>
                      </a:ext>
                    </a:extLst>
                  </a:tr>
                  <a:tr h="314931">
                    <a:tc>
                      <a:txBody>
                        <a:bodyPr/>
                        <a:lstStyle/>
                        <a:p>
                          <a:endParaRPr lang="zh-TW"/>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t="-1978846" r="-404070" b="-1923"/>
                          </a:stretch>
                        </a:blipFill>
                      </a:tcPr>
                    </a:tc>
                    <a:tc>
                      <a:txBody>
                        <a:bodyPr/>
                        <a:lstStyle/>
                        <a:p>
                          <a:pPr>
                            <a:spcAft>
                              <a:spcPts val="0"/>
                            </a:spcAft>
                          </a:pPr>
                          <a:r>
                            <a:rPr lang="en-US" sz="1400" kern="0" dirty="0">
                              <a:effectLst/>
                              <a:latin typeface="Times New Roman" panose="02020603050405020304" pitchFamily="18" charset="0"/>
                              <a:cs typeface="Times New Roman" panose="02020603050405020304" pitchFamily="18" charset="0"/>
                            </a:rPr>
                            <a:t>Identity matrix</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22286"/>
                      </a:ext>
                    </a:extLst>
                  </a:tr>
                </a:tbl>
              </a:graphicData>
            </a:graphic>
          </p:graphicFrame>
        </mc:Fallback>
      </mc:AlternateContent>
      <mc:AlternateContent xmlns:mc="http://schemas.openxmlformats.org/markup-compatibility/2006" xmlns:a14="http://schemas.microsoft.com/office/drawing/2010/main">
        <mc:Choice Requires="a14">
          <p:sp>
            <p:nvSpPr>
              <p:cNvPr id="2" name="矩形 1"/>
              <p:cNvSpPr/>
              <p:nvPr/>
            </p:nvSpPr>
            <p:spPr>
              <a:xfrm>
                <a:off x="5606900" y="4389463"/>
                <a:ext cx="6487333" cy="2330638"/>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3. Nomenclature of symbols used in calculation of network indices (</a:t>
                </a:r>
                <a:r>
                  <a:rPr lang="en-US" altLang="zh-TW" dirty="0" err="1" smtClean="0">
                    <a:latin typeface="Times New Roman" panose="02020603050405020304" pitchFamily="18" charset="0"/>
                    <a:cs typeface="Times New Roman" panose="02020603050405020304" pitchFamily="18" charset="0"/>
                  </a:rPr>
                  <a:t>Kones</a:t>
                </a:r>
                <a:r>
                  <a:rPr lang="en-US" altLang="zh-TW" dirty="0" smtClean="0">
                    <a:latin typeface="Times New Roman" panose="02020603050405020304" pitchFamily="18" charset="0"/>
                    <a:cs typeface="Times New Roman" panose="02020603050405020304" pitchFamily="18" charset="0"/>
                  </a:rPr>
                  <a:t> et al., 2009</a:t>
                </a:r>
                <a:r>
                  <a:rPr lang="en-US" altLang="zh-TW" dirty="0">
                    <a:latin typeface="Times New Roman" panose="02020603050405020304" pitchFamily="18" charset="0"/>
                    <a:cs typeface="Times New Roman" panose="02020603050405020304" pitchFamily="18" charset="0"/>
                  </a:rPr>
                  <a:t>). Assuming that a system has </a:t>
                </a:r>
                <a14:m>
                  <m:oMath xmlns:m="http://schemas.openxmlformats.org/officeDocument/2006/math">
                    <m:r>
                      <a:rPr lang="en-US" altLang="zh-TW" b="0" i="1" dirty="0" smtClean="0">
                        <a:latin typeface="Cambria Math" panose="02040503050406030204" pitchFamily="18" charset="0"/>
                        <a:cs typeface="Times New Roman" panose="02020603050405020304" pitchFamily="18" charset="0"/>
                      </a:rPr>
                      <m:t>𝑛</m:t>
                    </m:r>
                  </m:oMath>
                </a14:m>
                <a:r>
                  <a:rPr lang="en-US" altLang="zh-TW" dirty="0">
                    <a:latin typeface="Times New Roman" panose="02020603050405020304" pitchFamily="18" charset="0"/>
                    <a:cs typeface="Times New Roman" panose="02020603050405020304" pitchFamily="18" charset="0"/>
                  </a:rPr>
                  <a:t> compartments, and the flow value</a:t>
                </a:r>
                <a:r>
                  <a:rPr lang="zh-TW" alt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zh-TW" altLang="zh-TW" i="1" kern="0">
                            <a:latin typeface="Cambria Math" panose="02040503050406030204" pitchFamily="18" charset="0"/>
                          </a:rPr>
                        </m:ctrlPr>
                      </m:sSubPr>
                      <m:e>
                        <m:r>
                          <a:rPr lang="en-US" altLang="zh-TW" kern="0">
                            <a:latin typeface="Cambria Math" panose="02040503050406030204" pitchFamily="18" charset="0"/>
                          </a:rPr>
                          <m:t>𝑇</m:t>
                        </m:r>
                      </m:e>
                      <m:sub>
                        <m:r>
                          <a:rPr lang="en-US" altLang="zh-TW" kern="0">
                            <a:latin typeface="Cambria Math" panose="02040503050406030204" pitchFamily="18" charset="0"/>
                          </a:rPr>
                          <m:t>𝑖𝑗</m:t>
                        </m:r>
                      </m:sub>
                    </m:sSub>
                  </m:oMath>
                </a14:m>
                <a:r>
                  <a:rPr lang="en-US" altLang="zh-TW" kern="0"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is </a:t>
                </a:r>
                <a:r>
                  <a:rPr lang="en-US" altLang="zh-TW" dirty="0">
                    <a:latin typeface="Times New Roman" panose="02020603050405020304" pitchFamily="18" charset="0"/>
                    <a:cs typeface="Times New Roman" panose="02020603050405020304" pitchFamily="18" charset="0"/>
                  </a:rPr>
                  <a:t>defined as a sink-to-source flow (i.e. </a:t>
                </a:r>
                <a14:m>
                  <m:oMath xmlns:m="http://schemas.openxmlformats.org/officeDocument/2006/math">
                    <m:r>
                      <a:rPr lang="en-US" altLang="zh-TW" i="1" dirty="0" smtClean="0">
                        <a:latin typeface="Cambria Math" panose="02040503050406030204" pitchFamily="18" charset="0"/>
                        <a:cs typeface="Times New Roman" panose="02020603050405020304" pitchFamily="18" charset="0"/>
                      </a:rPr>
                      <m:t>𝑗</m:t>
                    </m:r>
                    <m:r>
                      <a:rPr lang="en-US" altLang="zh-TW" i="1" dirty="0" smtClean="0">
                        <a:latin typeface="Cambria Math" panose="02040503050406030204" pitchFamily="18" charset="0"/>
                        <a:cs typeface="Times New Roman" panose="02020603050405020304" pitchFamily="18" charset="0"/>
                      </a:rPr>
                      <m:t>→</m:t>
                    </m:r>
                    <m:r>
                      <a:rPr lang="en-US" altLang="zh-TW" i="1" dirty="0" smtClean="0">
                        <a:latin typeface="Cambria Math" panose="02040503050406030204" pitchFamily="18" charset="0"/>
                        <a:cs typeface="Times New Roman" panose="02020603050405020304" pitchFamily="18" charset="0"/>
                      </a:rPr>
                      <m:t>𝑖</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Latham, 2006</a:t>
                </a:r>
                <a:r>
                  <a:rPr lang="en-US" altLang="zh-TW" dirty="0" smtClean="0">
                    <a:latin typeface="Times New Roman" panose="02020603050405020304" pitchFamily="18" charset="0"/>
                    <a:cs typeface="Times New Roman" panose="02020603050405020304" pitchFamily="18" charset="0"/>
                  </a:rPr>
                  <a:t>). The compartment imports </a:t>
                </a:r>
                <a:r>
                  <a:rPr lang="en-US" altLang="zh-TW" dirty="0">
                    <a:latin typeface="Times New Roman" panose="02020603050405020304" pitchFamily="18" charset="0"/>
                    <a:cs typeface="Times New Roman" panose="02020603050405020304" pitchFamily="18" charset="0"/>
                  </a:rPr>
                  <a:t>to the internal network is labeled with </a:t>
                </a:r>
                <a14:m>
                  <m:oMath xmlns:m="http://schemas.openxmlformats.org/officeDocument/2006/math">
                    <m:r>
                      <a:rPr lang="en-US" altLang="zh-TW" i="1" dirty="0" smtClean="0">
                        <a:latin typeface="Cambria Math" panose="02040503050406030204" pitchFamily="18" charset="0"/>
                        <a:cs typeface="Times New Roman" panose="02020603050405020304" pitchFamily="18" charset="0"/>
                      </a:rPr>
                      <m:t>0</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the destination of usable exports (</a:t>
                </a:r>
                <a:r>
                  <a:rPr lang="en-US" altLang="zh-TW" dirty="0" smtClean="0">
                    <a:latin typeface="Times New Roman" panose="02020603050405020304" pitchFamily="18" charset="0"/>
                    <a:cs typeface="Times New Roman" panose="02020603050405020304" pitchFamily="18" charset="0"/>
                  </a:rPr>
                  <a:t>secondary</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production</a:t>
                </a:r>
                <a:r>
                  <a:rPr lang="en-US" altLang="zh-TW" dirty="0">
                    <a:latin typeface="Times New Roman" panose="02020603050405020304" pitchFamily="18" charset="0"/>
                    <a:cs typeface="Times New Roman" panose="02020603050405020304" pitchFamily="18" charset="0"/>
                  </a:rPr>
                  <a:t>) is labeled </a:t>
                </a:r>
                <a14:m>
                  <m:oMath xmlns:m="http://schemas.openxmlformats.org/officeDocument/2006/math">
                    <m:r>
                      <a:rPr lang="en-US" altLang="zh-TW" i="1" dirty="0" smtClean="0">
                        <a:latin typeface="Cambria Math" panose="02040503050406030204" pitchFamily="18" charset="0"/>
                        <a:cs typeface="Times New Roman" panose="02020603050405020304" pitchFamily="18" charset="0"/>
                      </a:rPr>
                      <m:t>𝑛</m:t>
                    </m:r>
                    <m:r>
                      <a:rPr lang="en-US" altLang="zh-TW" i="1" dirty="0" smtClean="0">
                        <a:latin typeface="Cambria Math" panose="02040503050406030204" pitchFamily="18" charset="0"/>
                        <a:cs typeface="Times New Roman" panose="02020603050405020304" pitchFamily="18" charset="0"/>
                      </a:rPr>
                      <m:t> + 1</m:t>
                    </m:r>
                  </m:oMath>
                </a14:m>
                <a:r>
                  <a:rPr lang="en-US" altLang="zh-TW" dirty="0">
                    <a:latin typeface="Times New Roman" panose="02020603050405020304" pitchFamily="18" charset="0"/>
                    <a:cs typeface="Times New Roman" panose="02020603050405020304" pitchFamily="18" charset="0"/>
                  </a:rPr>
                  <a:t> and the destination of </a:t>
                </a:r>
                <a:r>
                  <a:rPr lang="en-US" altLang="zh-TW" dirty="0" smtClean="0">
                    <a:latin typeface="Times New Roman" panose="02020603050405020304" pitchFamily="18" charset="0"/>
                    <a:cs typeface="Times New Roman" panose="02020603050405020304" pitchFamily="18" charset="0"/>
                  </a:rPr>
                  <a:t>unusable</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exports </a:t>
                </a:r>
                <a:r>
                  <a:rPr lang="en-US" altLang="zh-TW" dirty="0">
                    <a:latin typeface="Times New Roman" panose="02020603050405020304" pitchFamily="18" charset="0"/>
                    <a:cs typeface="Times New Roman" panose="02020603050405020304" pitchFamily="18" charset="0"/>
                  </a:rPr>
                  <a:t>(respiration/dissipation) is labeled </a:t>
                </a:r>
                <a14:m>
                  <m:oMath xmlns:m="http://schemas.openxmlformats.org/officeDocument/2006/math">
                    <m:r>
                      <a:rPr lang="en-US" altLang="zh-TW" i="1" dirty="0" smtClean="0">
                        <a:latin typeface="Cambria Math" panose="02040503050406030204" pitchFamily="18" charset="0"/>
                        <a:cs typeface="Times New Roman" panose="02020603050405020304" pitchFamily="18" charset="0"/>
                      </a:rPr>
                      <m:t>𝑛</m:t>
                    </m:r>
                    <m:r>
                      <a:rPr lang="en-US" altLang="zh-TW" i="1" dirty="0" smtClean="0">
                        <a:latin typeface="Cambria Math" panose="02040503050406030204" pitchFamily="18" charset="0"/>
                        <a:cs typeface="Times New Roman" panose="02020603050405020304" pitchFamily="18" charset="0"/>
                      </a:rPr>
                      <m:t> + 2 </m:t>
                    </m:r>
                  </m:oMath>
                </a14:m>
                <a:r>
                  <a:rPr lang="en-US" altLang="zh-TW" dirty="0" smtClean="0">
                    <a:latin typeface="Times New Roman" panose="02020603050405020304" pitchFamily="18" charset="0"/>
                    <a:cs typeface="Times New Roman" panose="02020603050405020304" pitchFamily="18" charset="0"/>
                  </a:rPr>
                  <a:t>(Hirata</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&amp; </a:t>
                </a:r>
                <a:r>
                  <a:rPr lang="en-US" altLang="zh-TW" dirty="0" err="1">
                    <a:latin typeface="Times New Roman" panose="02020603050405020304" pitchFamily="18" charset="0"/>
                    <a:cs typeface="Times New Roman" panose="02020603050405020304" pitchFamily="18" charset="0"/>
                  </a:rPr>
                  <a:t>Ulanowicz</a:t>
                </a:r>
                <a:r>
                  <a:rPr lang="en-US" altLang="zh-TW" dirty="0">
                    <a:latin typeface="Times New Roman" panose="02020603050405020304" pitchFamily="18" charset="0"/>
                    <a:cs typeface="Times New Roman" panose="02020603050405020304" pitchFamily="18" charset="0"/>
                  </a:rPr>
                  <a:t>, 1984</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5606900" y="4389463"/>
                <a:ext cx="6487333" cy="2330638"/>
              </a:xfrm>
              <a:prstGeom prst="rect">
                <a:avLst/>
              </a:prstGeom>
              <a:blipFill>
                <a:blip r:embed="rId3"/>
                <a:stretch>
                  <a:fillRect l="-846" t="-1309" b="-340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4022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2336436015"/>
                  </p:ext>
                </p:extLst>
              </p:nvPr>
            </p:nvGraphicFramePr>
            <p:xfrm>
              <a:off x="95694" y="255329"/>
              <a:ext cx="12009243" cy="4494751"/>
            </p:xfrm>
            <a:graphic>
              <a:graphicData uri="http://schemas.openxmlformats.org/drawingml/2006/table">
                <a:tbl>
                  <a:tblPr firstRow="1" firstCol="1" bandRow="1">
                    <a:tableStyleId>{5940675A-B579-460E-94D1-54222C63F5DA}</a:tableStyleId>
                  </a:tblPr>
                  <a:tblGrid>
                    <a:gridCol w="1629724">
                      <a:extLst>
                        <a:ext uri="{9D8B030D-6E8A-4147-A177-3AD203B41FA5}">
                          <a16:colId xmlns:a16="http://schemas.microsoft.com/office/drawing/2014/main" val="3509665718"/>
                        </a:ext>
                      </a:extLst>
                    </a:gridCol>
                    <a:gridCol w="2270069">
                      <a:extLst>
                        <a:ext uri="{9D8B030D-6E8A-4147-A177-3AD203B41FA5}">
                          <a16:colId xmlns:a16="http://schemas.microsoft.com/office/drawing/2014/main" val="2835052897"/>
                        </a:ext>
                      </a:extLst>
                    </a:gridCol>
                    <a:gridCol w="819903">
                      <a:extLst>
                        <a:ext uri="{9D8B030D-6E8A-4147-A177-3AD203B41FA5}">
                          <a16:colId xmlns:a16="http://schemas.microsoft.com/office/drawing/2014/main" val="614722557"/>
                        </a:ext>
                      </a:extLst>
                    </a:gridCol>
                    <a:gridCol w="5602668">
                      <a:extLst>
                        <a:ext uri="{9D8B030D-6E8A-4147-A177-3AD203B41FA5}">
                          <a16:colId xmlns:a16="http://schemas.microsoft.com/office/drawing/2014/main" val="1383809199"/>
                        </a:ext>
                      </a:extLst>
                    </a:gridCol>
                    <a:gridCol w="1686879">
                      <a:extLst>
                        <a:ext uri="{9D8B030D-6E8A-4147-A177-3AD203B41FA5}">
                          <a16:colId xmlns:a16="http://schemas.microsoft.com/office/drawing/2014/main" val="3587896774"/>
                        </a:ext>
                      </a:extLst>
                    </a:gridCol>
                  </a:tblGrid>
                  <a:tr h="308196">
                    <a:tc>
                      <a:txBody>
                        <a:bodyPr/>
                        <a:lstStyle/>
                        <a:p>
                          <a:pPr algn="ctr">
                            <a:spcAft>
                              <a:spcPts val="0"/>
                            </a:spcAft>
                          </a:pPr>
                          <a:r>
                            <a:rPr lang="en-US" sz="1400" kern="0" dirty="0" smtClean="0">
                              <a:effectLst/>
                              <a:latin typeface="Times New Roman" panose="02020603050405020304" pitchFamily="18" charset="0"/>
                              <a:cs typeface="Times New Roman" panose="02020603050405020304" pitchFamily="18" charset="0"/>
                            </a:rPr>
                            <a:t>Index</a:t>
                          </a:r>
                          <a:r>
                            <a:rPr lang="en-US" sz="1400" kern="0" baseline="0" dirty="0" smtClean="0">
                              <a:effectLst/>
                              <a:latin typeface="Times New Roman" panose="02020603050405020304" pitchFamily="18" charset="0"/>
                              <a:cs typeface="Times New Roman" panose="02020603050405020304" pitchFamily="18" charset="0"/>
                            </a:rPr>
                            <a:t> type</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Index name</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Symbol</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0" dirty="0" smtClean="0">
                              <a:effectLst/>
                              <a:latin typeface="Times New Roman" panose="02020603050405020304" pitchFamily="18" charset="0"/>
                              <a:cs typeface="Times New Roman" panose="02020603050405020304" pitchFamily="18" charset="0"/>
                            </a:rPr>
                            <a:t>Formula</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Reference</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802158"/>
                      </a:ext>
                    </a:extLst>
                  </a:tr>
                  <a:tr h="837311">
                    <a:tc>
                      <a:txBody>
                        <a:bodyPr/>
                        <a:lstStyle/>
                        <a:p>
                          <a:pPr algn="l"/>
                          <a:r>
                            <a:rPr lang="en-US" altLang="zh-TW" sz="1400" dirty="0" smtClean="0">
                              <a:latin typeface="Times New Roman" panose="02020603050405020304" pitchFamily="18" charset="0"/>
                              <a:cs typeface="Times New Roman" panose="02020603050405020304" pitchFamily="18" charset="0"/>
                            </a:rPr>
                            <a:t>General indices</a:t>
                          </a:r>
                          <a:endParaRPr lang="en-US" altLang="zh-TW" sz="1400" dirty="0">
                            <a:latin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Total</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system throughput</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T..</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spcAft>
                              <a:spcPts val="0"/>
                            </a:spcAft>
                          </a:pPr>
                          <a14:m>
                            <m:oMathPara xmlns:m="http://schemas.openxmlformats.org/officeDocument/2006/math">
                              <m:oMathParaPr>
                                <m:jc m:val="centerGroup"/>
                              </m:oMathParaPr>
                              <m:oMath xmlns:m="http://schemas.openxmlformats.org/officeDocument/2006/math">
                                <m:nary>
                                  <m:naryPr>
                                    <m:chr m:val="∑"/>
                                    <m:ctrlPr>
                                      <a:rPr lang="en-US" altLang="zh-TW" sz="1400" i="1" smtClean="0">
                                        <a:latin typeface="Cambria Math" panose="02040503050406030204" pitchFamily="18" charset="0"/>
                                      </a:rPr>
                                    </m:ctrlPr>
                                  </m:naryPr>
                                  <m:sub>
                                    <m:r>
                                      <m:rPr>
                                        <m:brk m:alnAt="23"/>
                                      </m:rP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=1</m:t>
                                    </m:r>
                                  </m:sub>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+2</m:t>
                                    </m:r>
                                  </m:sup>
                                  <m:e>
                                    <m:nary>
                                      <m:naryPr>
                                        <m:chr m:val="∑"/>
                                        <m:ctrlPr>
                                          <a:rPr lang="en-US" altLang="zh-TW" sz="1400" i="1" smtClean="0">
                                            <a:latin typeface="Cambria Math" panose="02040503050406030204" pitchFamily="18" charset="0"/>
                                          </a:rPr>
                                        </m:ctrlPr>
                                      </m:naryPr>
                                      <m:sub>
                                        <m:r>
                                          <m:rPr>
                                            <m:brk m:alnAt="23"/>
                                          </m:rPr>
                                          <a:rPr lang="en-US" altLang="zh-TW" sz="1400" b="0" i="1" smtClean="0">
                                            <a:latin typeface="Cambria Math" panose="02040503050406030204" pitchFamily="18" charset="0"/>
                                          </a:rPr>
                                          <m:t>𝑗</m:t>
                                        </m:r>
                                        <m:r>
                                          <a:rPr lang="en-US" altLang="zh-TW" sz="1400" b="0" i="1" smtClean="0">
                                            <a:latin typeface="Cambria Math" panose="02040503050406030204" pitchFamily="18" charset="0"/>
                                          </a:rPr>
                                          <m:t>=0</m:t>
                                        </m:r>
                                      </m:sub>
                                      <m:sup>
                                        <m:r>
                                          <a:rPr lang="en-US" altLang="zh-TW" sz="1400" b="0" i="1" smtClean="0">
                                            <a:latin typeface="Cambria Math" panose="02040503050406030204" pitchFamily="18" charset="0"/>
                                          </a:rPr>
                                          <m:t>𝑛</m:t>
                                        </m:r>
                                      </m:sup>
                                      <m:e>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𝑇</m:t>
                                            </m:r>
                                          </m:e>
                                          <m:sub>
                                            <m:r>
                                              <a:rPr lang="en-US" altLang="zh-TW" sz="1400" b="0" i="1" smtClean="0">
                                                <a:latin typeface="Cambria Math" panose="02040503050406030204" pitchFamily="18" charset="0"/>
                                              </a:rPr>
                                              <m:t>𝑖𝑗</m:t>
                                            </m:r>
                                          </m:sub>
                                        </m:sSub>
                                      </m:e>
                                    </m:nary>
                                  </m:e>
                                </m:nary>
                              </m:oMath>
                            </m:oMathPara>
                          </a14:m>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Hirata</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&amp; </a:t>
                          </a:r>
                          <a:r>
                            <a:rPr lang="en-US" altLang="zh-TW" sz="1400" kern="100" baseline="0" dirty="0" err="1" smtClean="0">
                              <a:effectLst/>
                              <a:latin typeface="Times New Roman" panose="02020603050405020304" pitchFamily="18" charset="0"/>
                              <a:ea typeface="新細明體" panose="02020500000000000000" pitchFamily="18" charset="-120"/>
                              <a:cs typeface="Times New Roman" panose="02020603050405020304" pitchFamily="18" charset="0"/>
                            </a:rPr>
                            <a:t>Ulanowicz</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(1984)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58306929"/>
                      </a:ext>
                    </a:extLst>
                  </a:tr>
                  <a:tr h="837311">
                    <a:tc>
                      <a:txBody>
                        <a:bodyPr/>
                        <a:lstStyle/>
                        <a:p>
                          <a:pPr algn="l"/>
                          <a:r>
                            <a:rPr lang="en-US" altLang="zh-TW" sz="1400" dirty="0" smtClean="0">
                              <a:latin typeface="Times New Roman" panose="02020603050405020304" pitchFamily="18" charset="0"/>
                              <a:cs typeface="Times New Roman" panose="02020603050405020304" pitchFamily="18" charset="0"/>
                            </a:rPr>
                            <a:t>General indices </a:t>
                          </a:r>
                          <a:endParaRPr lang="en-US" altLang="zh-TW" sz="1400" dirty="0">
                            <a:latin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kern="100" dirty="0" smtClean="0">
                              <a:effectLst/>
                              <a:latin typeface="Times New Roman" panose="02020603050405020304" pitchFamily="18" charset="0"/>
                              <a:ea typeface="+mn-ea"/>
                              <a:cs typeface="Times New Roman" panose="02020603050405020304" pitchFamily="18" charset="0"/>
                            </a:rPr>
                            <a:t>Total</a:t>
                          </a:r>
                          <a:r>
                            <a:rPr lang="en-US" altLang="zh-TW" sz="1400" kern="100" baseline="0" dirty="0" smtClean="0">
                              <a:effectLst/>
                              <a:latin typeface="Times New Roman" panose="02020603050405020304" pitchFamily="18" charset="0"/>
                              <a:ea typeface="+mn-ea"/>
                              <a:cs typeface="Times New Roman" panose="02020603050405020304" pitchFamily="18" charset="0"/>
                            </a:rPr>
                            <a:t> system </a:t>
                          </a:r>
                          <a:r>
                            <a:rPr lang="en-US" altLang="zh-TW" sz="1400" kern="100" baseline="0" dirty="0" err="1" smtClean="0">
                              <a:effectLst/>
                              <a:latin typeface="Times New Roman" panose="02020603050405020304" pitchFamily="18" charset="0"/>
                              <a:ea typeface="+mn-ea"/>
                              <a:cs typeface="Times New Roman" panose="02020603050405020304" pitchFamily="18" charset="0"/>
                            </a:rPr>
                            <a:t>throughflow</a:t>
                          </a:r>
                          <a:endParaRPr lang="zh-TW" altLang="zh-TW" sz="1400" kern="100" dirty="0" smtClean="0">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TST</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pPr>
                          <a14:m>
                            <m:oMathPara xmlns:m="http://schemas.openxmlformats.org/officeDocument/2006/math">
                              <m:oMathParaPr>
                                <m:jc m:val="centerGroup"/>
                              </m:oMathParaPr>
                              <m:oMath xmlns:m="http://schemas.openxmlformats.org/officeDocument/2006/math">
                                <m:nary>
                                  <m:naryPr>
                                    <m:chr m:val="∑"/>
                                    <m:ctrlPr>
                                      <a:rPr lang="en-US" altLang="zh-TW" sz="1400" i="1" smtClean="0">
                                        <a:latin typeface="Cambria Math" panose="02040503050406030204" pitchFamily="18" charset="0"/>
                                      </a:rPr>
                                    </m:ctrlPr>
                                  </m:naryPr>
                                  <m:sub>
                                    <m:r>
                                      <m:rPr>
                                        <m:brk m:alnAt="23"/>
                                      </m:rP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=1</m:t>
                                    </m:r>
                                  </m:sub>
                                  <m:sup>
                                    <m:r>
                                      <a:rPr lang="en-US" altLang="zh-TW" sz="1400" b="0" i="1" smtClean="0">
                                        <a:latin typeface="Cambria Math" panose="02040503050406030204" pitchFamily="18" charset="0"/>
                                      </a:rPr>
                                      <m:t>𝑛</m:t>
                                    </m:r>
                                  </m:sup>
                                  <m:e>
                                    <m:nary>
                                      <m:naryPr>
                                        <m:chr m:val="∑"/>
                                        <m:ctrlPr>
                                          <a:rPr lang="en-US" altLang="zh-TW" sz="1400" i="1" smtClean="0">
                                            <a:latin typeface="Cambria Math" panose="02040503050406030204" pitchFamily="18" charset="0"/>
                                          </a:rPr>
                                        </m:ctrlPr>
                                      </m:naryPr>
                                      <m:sub>
                                        <m:r>
                                          <m:rPr>
                                            <m:brk m:alnAt="23"/>
                                          </m:rPr>
                                          <a:rPr lang="en-US" altLang="zh-TW" sz="1400" b="0" i="1" smtClean="0">
                                            <a:latin typeface="Cambria Math" panose="02040503050406030204" pitchFamily="18" charset="0"/>
                                          </a:rPr>
                                          <m:t>𝑗</m:t>
                                        </m:r>
                                        <m:r>
                                          <a:rPr lang="en-US" altLang="zh-TW" sz="1400" b="0" i="1" smtClean="0">
                                            <a:latin typeface="Cambria Math" panose="02040503050406030204" pitchFamily="18" charset="0"/>
                                          </a:rPr>
                                          <m:t>=1</m:t>
                                        </m:r>
                                      </m:sub>
                                      <m:sup>
                                        <m:r>
                                          <a:rPr lang="en-US" altLang="zh-TW" sz="1400" b="0" i="1" smtClean="0">
                                            <a:latin typeface="Cambria Math" panose="02040503050406030204" pitchFamily="18" charset="0"/>
                                          </a:rPr>
                                          <m:t>𝑛</m:t>
                                        </m:r>
                                      </m:sup>
                                      <m:e>
                                        <m:r>
                                          <a:rPr lang="en-US" altLang="zh-TW" sz="1400" b="0" i="1" smtClean="0">
                                            <a:latin typeface="Cambria Math" panose="02040503050406030204" pitchFamily="18" charset="0"/>
                                          </a:rPr>
                                          <m:t>[ </m:t>
                                        </m:r>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𝑇</m:t>
                                            </m:r>
                                          </m:e>
                                          <m:sub>
                                            <m:r>
                                              <a:rPr lang="en-US" altLang="zh-TW" sz="1400" b="0" i="1" smtClean="0">
                                                <a:latin typeface="Cambria Math" panose="02040503050406030204" pitchFamily="18" charset="0"/>
                                              </a:rPr>
                                              <m:t>𝑖𝑗</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𝑧</m:t>
                                            </m:r>
                                          </m:e>
                                          <m:sub>
                                            <m: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0</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m:t>
                                            </m:r>
                                            <m:acc>
                                              <m:accPr>
                                                <m:chr m:val="̇"/>
                                                <m:ctrlPr>
                                                  <a:rPr lang="en-US" altLang="zh-TW" sz="1400" b="0" i="1" smtClean="0">
                                                    <a:latin typeface="Cambria Math" panose="02040503050406030204" pitchFamily="18" charset="0"/>
                                                  </a:rPr>
                                                </m:ctrlPr>
                                              </m:accP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𝑖</m:t>
                                                    </m:r>
                                                  </m:sub>
                                                </m:sSub>
                                                <m:r>
                                                  <a:rPr lang="en-US" altLang="zh-TW" sz="1400" b="0" i="1" smtClean="0">
                                                    <a:latin typeface="Cambria Math" panose="02040503050406030204" pitchFamily="18" charset="0"/>
                                                  </a:rPr>
                                                  <m:t>)</m:t>
                                                </m:r>
                                              </m:e>
                                            </m:acc>
                                          </m:e>
                                          <m:sub>
                                            <m:r>
                                              <a:rPr lang="en-US" altLang="zh-TW" sz="1400" b="0" i="1" smtClean="0">
                                                <a:latin typeface="Cambria Math" panose="02040503050406030204" pitchFamily="18" charset="0"/>
                                              </a:rPr>
                                              <m:t>−</m:t>
                                            </m:r>
                                          </m:sub>
                                        </m:sSub>
                                      </m:e>
                                    </m:nary>
                                    <m:r>
                                      <a:rPr lang="en-US" altLang="zh-TW" sz="1400" b="0" i="1" smtClean="0">
                                        <a:latin typeface="Cambria Math" panose="02040503050406030204" pitchFamily="18" charset="0"/>
                                      </a:rPr>
                                      <m:t>]=</m:t>
                                    </m:r>
                                    <m:nary>
                                      <m:naryPr>
                                        <m:chr m:val="∑"/>
                                        <m:ctrlPr>
                                          <a:rPr lang="en-US" altLang="zh-TW" sz="1400" i="1" smtClean="0">
                                            <a:latin typeface="Cambria Math" panose="02040503050406030204" pitchFamily="18" charset="0"/>
                                          </a:rPr>
                                        </m:ctrlPr>
                                      </m:naryPr>
                                      <m:sub>
                                        <m:r>
                                          <m:rPr>
                                            <m:brk m:alnAt="23"/>
                                          </m:rP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=1</m:t>
                                        </m:r>
                                      </m:sub>
                                      <m:sup>
                                        <m:r>
                                          <a:rPr lang="en-US" altLang="zh-TW" sz="1400" b="0" i="1" smtClean="0">
                                            <a:latin typeface="Cambria Math" panose="02040503050406030204" pitchFamily="18" charset="0"/>
                                          </a:rPr>
                                          <m:t>𝑛</m:t>
                                        </m:r>
                                      </m:sup>
                                      <m:e>
                                        <m:nary>
                                          <m:naryPr>
                                            <m:chr m:val="∑"/>
                                            <m:ctrlPr>
                                              <a:rPr lang="en-US" altLang="zh-TW" sz="1400" i="1" smtClean="0">
                                                <a:latin typeface="Cambria Math" panose="02040503050406030204" pitchFamily="18" charset="0"/>
                                              </a:rPr>
                                            </m:ctrlPr>
                                          </m:naryPr>
                                          <m:sub>
                                            <m:r>
                                              <m:rPr>
                                                <m:brk m:alnAt="23"/>
                                              </m:rPr>
                                              <a:rPr lang="en-US" altLang="zh-TW" sz="1400" b="0" i="1" smtClean="0">
                                                <a:latin typeface="Cambria Math" panose="02040503050406030204" pitchFamily="18" charset="0"/>
                                              </a:rPr>
                                              <m:t>𝑗</m:t>
                                            </m:r>
                                            <m:r>
                                              <a:rPr lang="en-US" altLang="zh-TW" sz="1400" b="0" i="1" smtClean="0">
                                                <a:latin typeface="Cambria Math" panose="02040503050406030204" pitchFamily="18" charset="0"/>
                                              </a:rPr>
                                              <m:t>=1</m:t>
                                            </m:r>
                                          </m:sub>
                                          <m:sup>
                                            <m:r>
                                              <a:rPr lang="en-US" altLang="zh-TW" sz="1400" b="0" i="1" smtClean="0">
                                                <a:latin typeface="Cambria Math" panose="02040503050406030204" pitchFamily="18" charset="0"/>
                                              </a:rPr>
                                              <m:t>𝑛</m:t>
                                            </m:r>
                                          </m:sup>
                                          <m:e>
                                            <m:r>
                                              <a:rPr lang="en-US" altLang="zh-TW" sz="1400" b="0" i="1" smtClean="0">
                                                <a:latin typeface="Cambria Math" panose="02040503050406030204" pitchFamily="18" charset="0"/>
                                              </a:rPr>
                                              <m:t>[ </m:t>
                                            </m:r>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𝑇</m:t>
                                                </m:r>
                                              </m:e>
                                              <m:sub>
                                                <m:r>
                                                  <a:rPr lang="en-US" altLang="zh-TW" sz="1400" b="0" i="1" smtClean="0">
                                                    <a:latin typeface="Cambria Math" panose="02040503050406030204" pitchFamily="18" charset="0"/>
                                                  </a:rPr>
                                                  <m:t>𝑖𝑗</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𝑦</m:t>
                                                </m:r>
                                              </m:e>
                                              <m:sub>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𝑗</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m:t>
                                                </m:r>
                                                <m:acc>
                                                  <m:accPr>
                                                    <m:chr m:val="̇"/>
                                                    <m:ctrlPr>
                                                      <a:rPr lang="en-US" altLang="zh-TW" sz="1400" b="0" i="1" smtClean="0">
                                                        <a:latin typeface="Cambria Math" panose="02040503050406030204" pitchFamily="18" charset="0"/>
                                                      </a:rPr>
                                                    </m:ctrlPr>
                                                  </m:accP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𝑖</m:t>
                                                        </m:r>
                                                      </m:sub>
                                                    </m:sSub>
                                                    <m:r>
                                                      <a:rPr lang="en-US" altLang="zh-TW" sz="1400" b="0" i="1" smtClean="0">
                                                        <a:latin typeface="Cambria Math" panose="02040503050406030204" pitchFamily="18" charset="0"/>
                                                      </a:rPr>
                                                      <m:t>)</m:t>
                                                    </m:r>
                                                  </m:e>
                                                </m:acc>
                                              </m:e>
                                              <m:sub>
                                                <m:r>
                                                  <a:rPr lang="en-US" altLang="zh-TW" sz="1400" i="1">
                                                    <a:latin typeface="Cambria Math" panose="02040503050406030204" pitchFamily="18" charset="0"/>
                                                  </a:rPr>
                                                  <m:t>+</m:t>
                                                </m:r>
                                              </m:sub>
                                            </m:sSub>
                                          </m:e>
                                        </m:nary>
                                        <m:r>
                                          <a:rPr lang="en-US" altLang="zh-TW" sz="1400" b="0" i="1" smtClean="0">
                                            <a:latin typeface="Cambria Math" panose="02040503050406030204" pitchFamily="18" charset="0"/>
                                          </a:rPr>
                                          <m:t>] </m:t>
                                        </m:r>
                                      </m:e>
                                    </m:nary>
                                  </m:e>
                                </m:nary>
                              </m:oMath>
                            </m:oMathPara>
                          </a14:m>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Latham</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(2006)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1156185"/>
                      </a:ext>
                    </a:extLst>
                  </a:tr>
                  <a:tr h="837311">
                    <a:tc>
                      <a:txBody>
                        <a:bodyPr/>
                        <a:lstStyle/>
                        <a:p>
                          <a:pPr algn="l"/>
                          <a:r>
                            <a:rPr lang="en-US" altLang="zh-TW" sz="1400" dirty="0" smtClean="0">
                              <a:latin typeface="Times New Roman" panose="02020603050405020304" pitchFamily="18" charset="0"/>
                              <a:cs typeface="Times New Roman" panose="02020603050405020304" pitchFamily="18" charset="0"/>
                            </a:rPr>
                            <a:t>General indices </a:t>
                          </a:r>
                          <a:endParaRPr lang="en-US" altLang="zh-TW" sz="1400" dirty="0">
                            <a:latin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kern="100" dirty="0" smtClean="0">
                              <a:effectLst/>
                              <a:latin typeface="Times New Roman" panose="02020603050405020304" pitchFamily="18" charset="0"/>
                              <a:ea typeface="+mn-ea"/>
                              <a:cs typeface="Times New Roman" panose="02020603050405020304" pitchFamily="18" charset="0"/>
                            </a:rPr>
                            <a:t>Total</a:t>
                          </a:r>
                          <a:r>
                            <a:rPr lang="en-US" altLang="zh-TW" sz="1400" kern="100" baseline="0" dirty="0" smtClean="0">
                              <a:effectLst/>
                              <a:latin typeface="Times New Roman" panose="02020603050405020304" pitchFamily="18" charset="0"/>
                              <a:ea typeface="+mn-ea"/>
                              <a:cs typeface="Times New Roman" panose="02020603050405020304" pitchFamily="18" charset="0"/>
                            </a:rPr>
                            <a:t> system cycled </a:t>
                          </a:r>
                          <a:r>
                            <a:rPr lang="en-US" altLang="zh-TW" sz="1400" kern="100" baseline="0" dirty="0" err="1" smtClean="0">
                              <a:effectLst/>
                              <a:latin typeface="Times New Roman" panose="02020603050405020304" pitchFamily="18" charset="0"/>
                              <a:ea typeface="+mn-ea"/>
                              <a:cs typeface="Times New Roman" panose="02020603050405020304" pitchFamily="18" charset="0"/>
                            </a:rPr>
                            <a:t>throughflow</a:t>
                          </a:r>
                          <a:endParaRPr lang="zh-TW" altLang="zh-TW" sz="1400" kern="100" dirty="0" smtClean="0">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TST</a:t>
                          </a:r>
                          <a:r>
                            <a:rPr lang="en-US" altLang="zh-TW" sz="1400" kern="100" baseline="-25000" dirty="0" smtClean="0">
                              <a:effectLst/>
                              <a:latin typeface="Times New Roman" panose="02020603050405020304" pitchFamily="18" charset="0"/>
                              <a:ea typeface="新細明體" panose="02020500000000000000" pitchFamily="18" charset="-120"/>
                              <a:cs typeface="Times New Roman" panose="02020603050405020304" pitchFamily="18" charset="0"/>
                            </a:rPr>
                            <a:t>C</a:t>
                          </a:r>
                          <a:endParaRPr lang="zh-TW" sz="1400" kern="100" baseline="-250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14:m>
                            <m:oMathPara xmlns:m="http://schemas.openxmlformats.org/officeDocument/2006/math">
                              <m:oMathParaPr>
                                <m:jc m:val="centerGroup"/>
                              </m:oMathParaPr>
                              <m:oMath xmlns:m="http://schemas.openxmlformats.org/officeDocument/2006/math">
                                <m:nary>
                                  <m:naryPr>
                                    <m:chr m:val="∑"/>
                                    <m:ctrlPr>
                                      <a:rPr lang="en-US" altLang="zh-TW" sz="1400" i="1" smtClean="0">
                                        <a:latin typeface="Cambria Math" panose="02040503050406030204" pitchFamily="18" charset="0"/>
                                      </a:rPr>
                                    </m:ctrlPr>
                                  </m:naryPr>
                                  <m:sub>
                                    <m:r>
                                      <m:rPr>
                                        <m:brk m:alnAt="23"/>
                                      </m:rPr>
                                      <a:rPr lang="en-US" altLang="zh-TW" sz="1400" b="0" i="1" smtClean="0">
                                        <a:latin typeface="Cambria Math" panose="02040503050406030204" pitchFamily="18" charset="0"/>
                                      </a:rPr>
                                      <m:t>𝑗</m:t>
                                    </m:r>
                                    <m:r>
                                      <a:rPr lang="en-US" altLang="zh-TW" sz="1400" b="0" i="1" smtClean="0">
                                        <a:latin typeface="Cambria Math" panose="02040503050406030204" pitchFamily="18" charset="0"/>
                                      </a:rPr>
                                      <m:t>=0</m:t>
                                    </m:r>
                                  </m:sub>
                                  <m:sup>
                                    <m:r>
                                      <a:rPr lang="en-US" altLang="zh-TW" sz="1400" b="0" i="1" smtClean="0">
                                        <a:latin typeface="Cambria Math" panose="02040503050406030204" pitchFamily="18" charset="0"/>
                                      </a:rPr>
                                      <m:t>𝑛</m:t>
                                    </m:r>
                                  </m:sup>
                                  <m:e>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1−</m:t>
                                        </m:r>
                                        <m:f>
                                          <m:fPr>
                                            <m:ctrlPr>
                                              <a:rPr lang="en-US" altLang="zh-TW" sz="1400" b="0" i="1" smtClean="0">
                                                <a:latin typeface="Cambria Math" panose="02040503050406030204" pitchFamily="18" charset="0"/>
                                              </a:rPr>
                                            </m:ctrlPr>
                                          </m:fPr>
                                          <m:num>
                                            <m:r>
                                              <a:rPr lang="en-US" altLang="zh-TW" sz="1400" b="0" i="1" smtClean="0">
                                                <a:latin typeface="Cambria Math" panose="02040503050406030204" pitchFamily="18" charset="0"/>
                                              </a:rPr>
                                              <m:t>1</m:t>
                                            </m:r>
                                          </m:num>
                                          <m:den>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𝑞</m:t>
                                                </m:r>
                                              </m:e>
                                              <m:sub>
                                                <m:r>
                                                  <a:rPr lang="en-US" altLang="zh-TW" sz="1400" b="0" i="1" smtClean="0">
                                                    <a:latin typeface="Cambria Math" panose="02040503050406030204" pitchFamily="18" charset="0"/>
                                                  </a:rPr>
                                                  <m:t>𝑖𝑗</m:t>
                                                </m:r>
                                              </m:sub>
                                            </m:sSub>
                                          </m:den>
                                        </m:f>
                                      </m:e>
                                    </m:d>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𝑇</m:t>
                                        </m:r>
                                      </m:e>
                                      <m:sub>
                                        <m:r>
                                          <a:rPr lang="en-US" altLang="zh-TW" sz="1400" b="0" i="1" smtClean="0">
                                            <a:latin typeface="Cambria Math" panose="02040503050406030204" pitchFamily="18" charset="0"/>
                                          </a:rPr>
                                          <m:t>𝑗</m:t>
                                        </m:r>
                                      </m:sub>
                                    </m:sSub>
                                  </m:e>
                                </m:nary>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𝑤h𝑒𝑟𝑒</m:t>
                                </m:r>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𝑄</m:t>
                                </m:r>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𝐼</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𝐺</m:t>
                                    </m:r>
                                    <m:r>
                                      <a:rPr lang="en-US" altLang="zh-TW" sz="1400" b="0" i="1" smtClean="0">
                                        <a:latin typeface="Cambria Math" panose="02040503050406030204" pitchFamily="18" charset="0"/>
                                      </a:rPr>
                                      <m:t>′)</m:t>
                                    </m:r>
                                    <m:r>
                                      <m:rPr>
                                        <m:nor/>
                                      </m:rPr>
                                      <a:rPr lang="zh-TW" altLang="en-US" sz="1400" kern="100" dirty="0">
                                        <a:effectLst/>
                                        <a:latin typeface="Times New Roman" panose="02020603050405020304" pitchFamily="18" charset="0"/>
                                        <a:ea typeface="+mn-ea"/>
                                        <a:cs typeface="Times New Roman" panose="02020603050405020304" pitchFamily="18" charset="0"/>
                                      </a:rPr>
                                      <m:t> </m:t>
                                    </m:r>
                                  </m:e>
                                  <m:sup>
                                    <m:r>
                                      <a:rPr lang="en-US" altLang="zh-TW" sz="1400" b="0" i="1" smtClean="0">
                                        <a:latin typeface="Cambria Math" panose="02040503050406030204" pitchFamily="18" charset="0"/>
                                      </a:rPr>
                                      <m:t>−1</m:t>
                                    </m:r>
                                  </m:sup>
                                </m:s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𝑤h𝑒𝑟𝑒</m:t>
                                </m:r>
                                <m:r>
                                  <a:rPr lang="en-US" altLang="zh-TW" sz="1400" b="0" i="1" smtClean="0">
                                    <a:latin typeface="Cambria Math" panose="02040503050406030204" pitchFamily="18" charset="0"/>
                                  </a:rPr>
                                  <m:t> </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𝐺</m:t>
                                    </m:r>
                                  </m:e>
                                  <m:sup>
                                    <m:r>
                                      <a:rPr lang="en-US" altLang="zh-TW" sz="1400" b="0" i="1" smtClean="0">
                                        <a:latin typeface="Cambria Math" panose="02040503050406030204" pitchFamily="18" charset="0"/>
                                      </a:rPr>
                                      <m:t>′</m:t>
                                    </m:r>
                                  </m:sup>
                                </m:sSup>
                                <m:r>
                                  <a:rPr lang="en-US" altLang="zh-TW" sz="1400" b="0" i="1" smtClean="0">
                                    <a:latin typeface="Cambria Math" panose="02040503050406030204" pitchFamily="18" charset="0"/>
                                  </a:rPr>
                                  <m:t>=[</m:t>
                                </m:r>
                                <m:sSubSup>
                                  <m:sSubSupPr>
                                    <m:ctrlPr>
                                      <a:rPr lang="en-US" altLang="zh-TW" sz="1400" b="0" i="1" smtClean="0">
                                        <a:latin typeface="Cambria Math" panose="02040503050406030204" pitchFamily="18" charset="0"/>
                                      </a:rPr>
                                    </m:ctrlPr>
                                  </m:sSubSupPr>
                                  <m:e>
                                    <m:r>
                                      <a:rPr lang="en-US" altLang="zh-TW" sz="1400" b="0" i="1" smtClean="0">
                                        <a:latin typeface="Cambria Math" panose="02040503050406030204" pitchFamily="18" charset="0"/>
                                      </a:rPr>
                                      <m:t>𝑇</m:t>
                                    </m:r>
                                  </m:e>
                                  <m:sub>
                                    <m:r>
                                      <a:rPr lang="en-US" altLang="zh-TW" sz="1400" b="0" i="1" smtClean="0">
                                        <a:latin typeface="Cambria Math" panose="02040503050406030204" pitchFamily="18" charset="0"/>
                                      </a:rPr>
                                      <m:t>𝑖𝑗</m:t>
                                    </m:r>
                                  </m:sub>
                                  <m:sup>
                                    <m:r>
                                      <a:rPr lang="en-US" altLang="zh-TW" sz="1400" b="0" i="1" smtClean="0">
                                        <a:latin typeface="Cambria Math" panose="02040503050406030204" pitchFamily="18" charset="0"/>
                                      </a:rPr>
                                      <m:t>∗</m:t>
                                    </m:r>
                                  </m:sup>
                                </m:sSubSup>
                                <m:r>
                                  <a:rPr lang="en-US" altLang="zh-TW" sz="1400" b="0" i="1" smtClean="0">
                                    <a:latin typeface="Cambria Math" panose="02040503050406030204" pitchFamily="18" charset="0"/>
                                  </a:rPr>
                                  <m:t>/</m:t>
                                </m:r>
                                <m:r>
                                  <m:rPr>
                                    <m:sty m:val="p"/>
                                  </m:rPr>
                                  <a:rPr lang="en-US" altLang="zh-TW" sz="1400" b="0" i="0" smtClean="0">
                                    <a:latin typeface="Cambria Math" panose="02040503050406030204" pitchFamily="18" charset="0"/>
                                  </a:rPr>
                                  <m:t>max</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𝑇𝑖</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𝑇𝑗</m:t>
                                </m:r>
                                <m:r>
                                  <a:rPr lang="en-US" altLang="zh-TW" sz="1400" b="0" i="1" smtClean="0">
                                    <a:latin typeface="Cambria Math" panose="02040503050406030204" pitchFamily="18" charset="0"/>
                                  </a:rPr>
                                  <m:t>)] </m:t>
                                </m:r>
                              </m:oMath>
                            </m:oMathPara>
                          </a14:m>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l">
                            <a:spcAft>
                              <a:spcPts val="0"/>
                            </a:spcAft>
                          </a:pPr>
                          <a:r>
                            <a:rPr lang="da-DK" altLang="zh-TW" sz="1400" kern="100" dirty="0" smtClean="0">
                              <a:effectLst/>
                              <a:latin typeface="Times New Roman" panose="02020603050405020304" pitchFamily="18" charset="0"/>
                              <a:ea typeface="+mn-ea"/>
                              <a:cs typeface="Times New Roman" panose="02020603050405020304" pitchFamily="18" charset="0"/>
                            </a:rPr>
                            <a:t>Finn (1976;</a:t>
                          </a:r>
                          <a:r>
                            <a:rPr lang="da-DK" altLang="zh-TW" sz="1400" kern="100" baseline="0" dirty="0" smtClean="0">
                              <a:effectLst/>
                              <a:latin typeface="Times New Roman" panose="02020603050405020304" pitchFamily="18" charset="0"/>
                              <a:ea typeface="+mn-ea"/>
                              <a:cs typeface="Times New Roman" panose="02020603050405020304" pitchFamily="18" charset="0"/>
                            </a:rPr>
                            <a:t> </a:t>
                          </a:r>
                          <a:r>
                            <a:rPr lang="da-DK" altLang="zh-TW" sz="1400" kern="100" dirty="0" smtClean="0">
                              <a:effectLst/>
                              <a:latin typeface="Times New Roman" panose="02020603050405020304" pitchFamily="18" charset="0"/>
                              <a:ea typeface="+mn-ea"/>
                              <a:cs typeface="Times New Roman" panose="02020603050405020304" pitchFamily="18" charset="0"/>
                            </a:rPr>
                            <a:t>1978;1980),</a:t>
                          </a:r>
                          <a:r>
                            <a:rPr lang="da-DK" altLang="zh-TW" sz="1400" kern="100" baseline="0" dirty="0" smtClean="0">
                              <a:effectLst/>
                              <a:latin typeface="Times New Roman" panose="02020603050405020304" pitchFamily="18" charset="0"/>
                              <a:ea typeface="+mn-ea"/>
                              <a:cs typeface="Times New Roman" panose="02020603050405020304" pitchFamily="18" charset="0"/>
                            </a:rPr>
                            <a:t> </a:t>
                          </a:r>
                          <a:r>
                            <a:rPr lang="da-DK" altLang="zh-TW" sz="1400" kern="100" dirty="0" smtClean="0">
                              <a:effectLst/>
                              <a:latin typeface="Times New Roman" panose="02020603050405020304" pitchFamily="18" charset="0"/>
                              <a:ea typeface="+mn-ea"/>
                              <a:cs typeface="Times New Roman" panose="02020603050405020304" pitchFamily="18" charset="0"/>
                            </a:rPr>
                            <a:t>Patten &amp; Higashi (1984);</a:t>
                          </a:r>
                          <a:r>
                            <a:rPr lang="da-DK" altLang="zh-TW" sz="1400" kern="100" baseline="0" dirty="0" smtClean="0">
                              <a:effectLst/>
                              <a:latin typeface="Times New Roman" panose="02020603050405020304" pitchFamily="18" charset="0"/>
                              <a:ea typeface="+mn-ea"/>
                              <a:cs typeface="Times New Roman" panose="02020603050405020304" pitchFamily="18" charset="0"/>
                            </a:rPr>
                            <a:t> </a:t>
                          </a:r>
                          <a:r>
                            <a:rPr lang="da-DK" altLang="zh-TW" sz="1400" kern="100" dirty="0" smtClean="0">
                              <a:effectLst/>
                              <a:latin typeface="Times New Roman" panose="02020603050405020304" pitchFamily="18" charset="0"/>
                              <a:ea typeface="+mn-ea"/>
                              <a:cs typeface="Times New Roman" panose="02020603050405020304" pitchFamily="18" charset="0"/>
                            </a:rPr>
                            <a:t>Patten et al. (1976)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3006553"/>
                      </a:ext>
                    </a:extLst>
                  </a:tr>
                  <a:tr h="837311">
                    <a:tc>
                      <a:txBody>
                        <a:bodyPr/>
                        <a:lstStyle/>
                        <a:p>
                          <a:pPr algn="l"/>
                          <a:r>
                            <a:rPr lang="en-US" altLang="zh-TW" sz="1400" dirty="0" smtClean="0">
                              <a:latin typeface="Times New Roman" panose="02020603050405020304" pitchFamily="18" charset="0"/>
                              <a:cs typeface="Times New Roman" panose="02020603050405020304" pitchFamily="18" charset="0"/>
                            </a:rPr>
                            <a:t>Pathway analysis</a:t>
                          </a:r>
                          <a:endParaRPr lang="en-US" altLang="zh-TW" sz="1400" dirty="0">
                            <a:latin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Finn’s cycling</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index</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FCI</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14:m>
                            <m:oMathPara xmlns:m="http://schemas.openxmlformats.org/officeDocument/2006/math">
                              <m:oMathParaPr>
                                <m:jc m:val="centerGroup"/>
                              </m:oMathParaPr>
                              <m:oMath xmlns:m="http://schemas.openxmlformats.org/officeDocument/2006/math">
                                <m:f>
                                  <m:fPr>
                                    <m:ctrlPr>
                                      <a:rPr lang="en-US" altLang="zh-TW" sz="1400" i="1" smtClean="0">
                                        <a:latin typeface="Cambria Math" panose="02040503050406030204" pitchFamily="18" charset="0"/>
                                      </a:rPr>
                                    </m:ctrlPr>
                                  </m:fPr>
                                  <m:num>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𝑇𝑆𝑇</m:t>
                                        </m:r>
                                      </m:e>
                                      <m:sub>
                                        <m:r>
                                          <a:rPr lang="en-US" altLang="zh-TW" sz="1400" b="0" i="1" smtClean="0">
                                            <a:latin typeface="Cambria Math" panose="02040503050406030204" pitchFamily="18" charset="0"/>
                                          </a:rPr>
                                          <m:t>𝐶</m:t>
                                        </m:r>
                                      </m:sub>
                                    </m:sSub>
                                  </m:num>
                                  <m:den>
                                    <m:r>
                                      <a:rPr lang="en-US" altLang="zh-TW" sz="1400" b="0" i="1" smtClean="0">
                                        <a:latin typeface="Cambria Math" panose="02040503050406030204" pitchFamily="18" charset="0"/>
                                      </a:rPr>
                                      <m:t>𝑇𝑆𝑇</m:t>
                                    </m:r>
                                  </m:den>
                                </m:f>
                              </m:oMath>
                            </m:oMathPara>
                          </a14:m>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spcAft>
                              <a:spcPts val="0"/>
                            </a:spcAft>
                          </a:pP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3324818"/>
                      </a:ext>
                    </a:extLst>
                  </a:tr>
                  <a:tr h="8373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latin typeface="Times New Roman" panose="02020603050405020304" pitchFamily="18" charset="0"/>
                              <a:cs typeface="Times New Roman" panose="02020603050405020304" pitchFamily="18" charset="0"/>
                            </a:rPr>
                            <a:t>Network uncertainty</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Average</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mutual </a:t>
                          </a:r>
                          <a:r>
                            <a:rPr lang="en-US" altLang="zh-TW" sz="1400" kern="100" baseline="0" dirty="0" err="1" smtClean="0">
                              <a:effectLst/>
                              <a:latin typeface="Times New Roman" panose="02020603050405020304" pitchFamily="18" charset="0"/>
                              <a:ea typeface="新細明體" panose="02020500000000000000" pitchFamily="18" charset="-120"/>
                              <a:cs typeface="Times New Roman" panose="02020603050405020304" pitchFamily="18" charset="0"/>
                            </a:rPr>
                            <a:t>infromation</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AMI</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TW" sz="1400" b="0" i="0" smtClean="0">
                                    <a:latin typeface="Cambria Math" panose="02040503050406030204" pitchFamily="18" charset="0"/>
                                  </a:rPr>
                                  <m:t>k</m:t>
                                </m:r>
                                <m:nary>
                                  <m:naryPr>
                                    <m:chr m:val="∑"/>
                                    <m:ctrlPr>
                                      <a:rPr lang="en-US" altLang="zh-TW" sz="1400" i="1" smtClean="0">
                                        <a:latin typeface="Cambria Math" panose="02040503050406030204" pitchFamily="18" charset="0"/>
                                      </a:rPr>
                                    </m:ctrlPr>
                                  </m:naryPr>
                                  <m:sub>
                                    <m:r>
                                      <m:rPr>
                                        <m:brk m:alnAt="23"/>
                                      </m:rP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=1</m:t>
                                    </m:r>
                                  </m:sub>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+2</m:t>
                                    </m:r>
                                  </m:sup>
                                  <m:e>
                                    <m:nary>
                                      <m:naryPr>
                                        <m:chr m:val="∑"/>
                                        <m:ctrlPr>
                                          <a:rPr lang="en-US" altLang="zh-TW" sz="1400" i="1" smtClean="0">
                                            <a:latin typeface="Cambria Math" panose="02040503050406030204" pitchFamily="18" charset="0"/>
                                          </a:rPr>
                                        </m:ctrlPr>
                                      </m:naryPr>
                                      <m:sub>
                                        <m:r>
                                          <m:rPr>
                                            <m:brk m:alnAt="23"/>
                                          </m:rPr>
                                          <a:rPr lang="en-US" altLang="zh-TW" sz="1400" b="0" i="1" smtClean="0">
                                            <a:latin typeface="Cambria Math" panose="02040503050406030204" pitchFamily="18" charset="0"/>
                                          </a:rPr>
                                          <m:t>𝑗</m:t>
                                        </m:r>
                                        <m:r>
                                          <a:rPr lang="en-US" altLang="zh-TW" sz="1400" b="0" i="1" smtClean="0">
                                            <a:latin typeface="Cambria Math" panose="02040503050406030204" pitchFamily="18" charset="0"/>
                                          </a:rPr>
                                          <m:t>=0</m:t>
                                        </m:r>
                                      </m:sub>
                                      <m:sup>
                                        <m:r>
                                          <a:rPr lang="en-US" altLang="zh-TW" sz="1400" b="0" i="1" smtClean="0">
                                            <a:latin typeface="Cambria Math" panose="02040503050406030204" pitchFamily="18" charset="0"/>
                                          </a:rPr>
                                          <m:t>𝑛</m:t>
                                        </m:r>
                                      </m:sup>
                                      <m:e>
                                        <m:f>
                                          <m:fPr>
                                            <m:ctrlPr>
                                              <a:rPr lang="en-US" altLang="zh-TW" sz="1400" i="1" smtClean="0">
                                                <a:latin typeface="Cambria Math" panose="02040503050406030204" pitchFamily="18" charset="0"/>
                                              </a:rPr>
                                            </m:ctrlPr>
                                          </m:fPr>
                                          <m:num>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𝑇</m:t>
                                                </m:r>
                                              </m:e>
                                              <m:sub>
                                                <m:r>
                                                  <a:rPr lang="en-US" altLang="zh-TW" sz="1400" b="0" i="1" smtClean="0">
                                                    <a:latin typeface="Cambria Math" panose="02040503050406030204" pitchFamily="18" charset="0"/>
                                                  </a:rPr>
                                                  <m:t>𝑖𝑗</m:t>
                                                </m:r>
                                              </m:sub>
                                            </m:sSub>
                                          </m:num>
                                          <m:den>
                                            <m:r>
                                              <a:rPr lang="en-US" altLang="zh-TW" sz="1400" b="0" i="1" smtClean="0">
                                                <a:latin typeface="Cambria Math" panose="02040503050406030204" pitchFamily="18" charset="0"/>
                                              </a:rPr>
                                              <m:t>𝑇</m:t>
                                            </m:r>
                                            <m:r>
                                              <a:rPr lang="en-US" altLang="zh-TW" sz="1400" b="0" i="1" smtClean="0">
                                                <a:latin typeface="Cambria Math" panose="02040503050406030204" pitchFamily="18" charset="0"/>
                                              </a:rPr>
                                              <m:t>..</m:t>
                                            </m:r>
                                          </m:den>
                                        </m:f>
                                      </m:e>
                                    </m:nary>
                                  </m:e>
                                </m:nary>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𝑙𝑜𝑔</m:t>
                                    </m:r>
                                  </m:e>
                                  <m:sub>
                                    <m:r>
                                      <a:rPr lang="en-US" altLang="zh-TW" sz="1400" b="0" i="1" smtClean="0">
                                        <a:latin typeface="Cambria Math" panose="02040503050406030204" pitchFamily="18" charset="0"/>
                                      </a:rPr>
                                      <m:t>2</m:t>
                                    </m:r>
                                  </m:sub>
                                </m:sSub>
                                <m:f>
                                  <m:fPr>
                                    <m:ctrlPr>
                                      <a:rPr lang="en-US" altLang="zh-TW" sz="1400" i="1" smtClean="0">
                                        <a:latin typeface="Cambria Math" panose="02040503050406030204" pitchFamily="18" charset="0"/>
                                      </a:rPr>
                                    </m:ctrlPr>
                                  </m:fPr>
                                  <m:num>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𝑇</m:t>
                                        </m:r>
                                      </m:e>
                                      <m:sub>
                                        <m:r>
                                          <a:rPr lang="en-US" altLang="zh-TW" sz="1400" b="0" i="1" smtClean="0">
                                            <a:latin typeface="Cambria Math" panose="02040503050406030204" pitchFamily="18" charset="0"/>
                                          </a:rPr>
                                          <m:t>𝑖𝑗</m:t>
                                        </m:r>
                                      </m:sub>
                                    </m:sSub>
                                    <m:r>
                                      <a:rPr lang="en-US" altLang="zh-TW" sz="1400" b="0" i="1" smtClean="0">
                                        <a:latin typeface="Cambria Math" panose="02040503050406030204" pitchFamily="18" charset="0"/>
                                      </a:rPr>
                                      <m:t>𝑇</m:t>
                                    </m:r>
                                    <m:r>
                                      <a:rPr lang="en-US" altLang="zh-TW" sz="1400" b="0" i="1" smtClean="0">
                                        <a:latin typeface="Cambria Math" panose="02040503050406030204" pitchFamily="18" charset="0"/>
                                      </a:rPr>
                                      <m:t>..</m:t>
                                    </m:r>
                                  </m:num>
                                  <m:den>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𝑇</m:t>
                                        </m:r>
                                      </m:e>
                                      <m:sub>
                                        <m: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m:t>
                                        </m:r>
                                      </m:sub>
                                    </m:sSub>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𝑇</m:t>
                                        </m:r>
                                      </m:e>
                                      <m:sub>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𝑗</m:t>
                                        </m:r>
                                      </m:sub>
                                    </m:sSub>
                                  </m:den>
                                </m:f>
                              </m:oMath>
                            </m:oMathPara>
                          </a14:m>
                          <a:endParaRPr lang="en-US" altLang="zh-TW" sz="1400" dirty="0" smtClean="0"/>
                        </a:p>
                        <a:p>
                          <a:pPr algn="l">
                            <a:spcAft>
                              <a:spcPts val="0"/>
                            </a:spcAft>
                          </a:pP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baseline="0" dirty="0" err="1" smtClean="0">
                              <a:effectLst/>
                              <a:latin typeface="Times New Roman" panose="02020603050405020304" pitchFamily="18" charset="0"/>
                              <a:ea typeface="+mn-ea"/>
                              <a:cs typeface="Times New Roman" panose="02020603050405020304" pitchFamily="18" charset="0"/>
                            </a:rPr>
                            <a:t>Ulanowicz</a:t>
                          </a:r>
                          <a:r>
                            <a:rPr lang="en-US" altLang="zh-TW" sz="1400" kern="100" baseline="0" dirty="0" smtClean="0">
                              <a:effectLst/>
                              <a:latin typeface="Times New Roman" panose="02020603050405020304" pitchFamily="18" charset="0"/>
                              <a:ea typeface="+mn-ea"/>
                              <a:cs typeface="Times New Roman" panose="02020603050405020304" pitchFamily="18" charset="0"/>
                            </a:rPr>
                            <a:t> (2004)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1237841"/>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336436015"/>
                  </p:ext>
                </p:extLst>
              </p:nvPr>
            </p:nvGraphicFramePr>
            <p:xfrm>
              <a:off x="95694" y="255329"/>
              <a:ext cx="12009243" cy="4494751"/>
            </p:xfrm>
            <a:graphic>
              <a:graphicData uri="http://schemas.openxmlformats.org/drawingml/2006/table">
                <a:tbl>
                  <a:tblPr firstRow="1" firstCol="1" bandRow="1">
                    <a:tableStyleId>{5940675A-B579-460E-94D1-54222C63F5DA}</a:tableStyleId>
                  </a:tblPr>
                  <a:tblGrid>
                    <a:gridCol w="1629724">
                      <a:extLst>
                        <a:ext uri="{9D8B030D-6E8A-4147-A177-3AD203B41FA5}">
                          <a16:colId xmlns:a16="http://schemas.microsoft.com/office/drawing/2014/main" val="3509665718"/>
                        </a:ext>
                      </a:extLst>
                    </a:gridCol>
                    <a:gridCol w="2270069">
                      <a:extLst>
                        <a:ext uri="{9D8B030D-6E8A-4147-A177-3AD203B41FA5}">
                          <a16:colId xmlns:a16="http://schemas.microsoft.com/office/drawing/2014/main" val="2835052897"/>
                        </a:ext>
                      </a:extLst>
                    </a:gridCol>
                    <a:gridCol w="819903">
                      <a:extLst>
                        <a:ext uri="{9D8B030D-6E8A-4147-A177-3AD203B41FA5}">
                          <a16:colId xmlns:a16="http://schemas.microsoft.com/office/drawing/2014/main" val="614722557"/>
                        </a:ext>
                      </a:extLst>
                    </a:gridCol>
                    <a:gridCol w="5602668">
                      <a:extLst>
                        <a:ext uri="{9D8B030D-6E8A-4147-A177-3AD203B41FA5}">
                          <a16:colId xmlns:a16="http://schemas.microsoft.com/office/drawing/2014/main" val="1383809199"/>
                        </a:ext>
                      </a:extLst>
                    </a:gridCol>
                    <a:gridCol w="1686879">
                      <a:extLst>
                        <a:ext uri="{9D8B030D-6E8A-4147-A177-3AD203B41FA5}">
                          <a16:colId xmlns:a16="http://schemas.microsoft.com/office/drawing/2014/main" val="3587896774"/>
                        </a:ext>
                      </a:extLst>
                    </a:gridCol>
                  </a:tblGrid>
                  <a:tr h="308196">
                    <a:tc>
                      <a:txBody>
                        <a:bodyPr/>
                        <a:lstStyle/>
                        <a:p>
                          <a:pPr algn="ctr">
                            <a:spcAft>
                              <a:spcPts val="0"/>
                            </a:spcAft>
                          </a:pPr>
                          <a:r>
                            <a:rPr lang="en-US" sz="1400" kern="0" dirty="0" smtClean="0">
                              <a:effectLst/>
                              <a:latin typeface="Times New Roman" panose="02020603050405020304" pitchFamily="18" charset="0"/>
                              <a:cs typeface="Times New Roman" panose="02020603050405020304" pitchFamily="18" charset="0"/>
                            </a:rPr>
                            <a:t>Index</a:t>
                          </a:r>
                          <a:r>
                            <a:rPr lang="en-US" sz="1400" kern="0" baseline="0" dirty="0" smtClean="0">
                              <a:effectLst/>
                              <a:latin typeface="Times New Roman" panose="02020603050405020304" pitchFamily="18" charset="0"/>
                              <a:cs typeface="Times New Roman" panose="02020603050405020304" pitchFamily="18" charset="0"/>
                            </a:rPr>
                            <a:t> type</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Index name</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Symbol</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0" dirty="0" smtClean="0">
                              <a:effectLst/>
                              <a:latin typeface="Times New Roman" panose="02020603050405020304" pitchFamily="18" charset="0"/>
                              <a:cs typeface="Times New Roman" panose="02020603050405020304" pitchFamily="18" charset="0"/>
                            </a:rPr>
                            <a:t>Formula</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Reference</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802158"/>
                      </a:ext>
                    </a:extLst>
                  </a:tr>
                  <a:tr h="837311">
                    <a:tc>
                      <a:txBody>
                        <a:bodyPr/>
                        <a:lstStyle/>
                        <a:p>
                          <a:pPr algn="l"/>
                          <a:r>
                            <a:rPr lang="en-US" altLang="zh-TW" sz="1400" dirty="0" smtClean="0">
                              <a:latin typeface="Times New Roman" panose="02020603050405020304" pitchFamily="18" charset="0"/>
                              <a:cs typeface="Times New Roman" panose="02020603050405020304" pitchFamily="18" charset="0"/>
                            </a:rPr>
                            <a:t>General indices</a:t>
                          </a:r>
                          <a:endParaRPr lang="en-US" altLang="zh-TW" sz="1400" dirty="0">
                            <a:latin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Total</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system throughput</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T..</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zh-TW"/>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l="-84331" t="-43066" r="-30250" b="-402920"/>
                          </a:stretch>
                        </a:blipFill>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Hirata</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&amp; </a:t>
                          </a:r>
                          <a:r>
                            <a:rPr lang="en-US" altLang="zh-TW" sz="1400" kern="100" baseline="0" dirty="0" err="1" smtClean="0">
                              <a:effectLst/>
                              <a:latin typeface="Times New Roman" panose="02020603050405020304" pitchFamily="18" charset="0"/>
                              <a:ea typeface="新細明體" panose="02020500000000000000" pitchFamily="18" charset="-120"/>
                              <a:cs typeface="Times New Roman" panose="02020603050405020304" pitchFamily="18" charset="0"/>
                            </a:rPr>
                            <a:t>Ulanowicz</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(1984)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58306929"/>
                      </a:ext>
                    </a:extLst>
                  </a:tr>
                  <a:tr h="837311">
                    <a:tc>
                      <a:txBody>
                        <a:bodyPr/>
                        <a:lstStyle/>
                        <a:p>
                          <a:pPr algn="l"/>
                          <a:r>
                            <a:rPr lang="en-US" altLang="zh-TW" sz="1400" dirty="0" smtClean="0">
                              <a:latin typeface="Times New Roman" panose="02020603050405020304" pitchFamily="18" charset="0"/>
                              <a:cs typeface="Times New Roman" panose="02020603050405020304" pitchFamily="18" charset="0"/>
                            </a:rPr>
                            <a:t>General indices </a:t>
                          </a:r>
                          <a:endParaRPr lang="en-US" altLang="zh-TW" sz="1400" dirty="0">
                            <a:latin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kern="100" dirty="0" smtClean="0">
                              <a:effectLst/>
                              <a:latin typeface="Times New Roman" panose="02020603050405020304" pitchFamily="18" charset="0"/>
                              <a:ea typeface="+mn-ea"/>
                              <a:cs typeface="Times New Roman" panose="02020603050405020304" pitchFamily="18" charset="0"/>
                            </a:rPr>
                            <a:t>Total</a:t>
                          </a:r>
                          <a:r>
                            <a:rPr lang="en-US" altLang="zh-TW" sz="1400" kern="100" baseline="0" dirty="0" smtClean="0">
                              <a:effectLst/>
                              <a:latin typeface="Times New Roman" panose="02020603050405020304" pitchFamily="18" charset="0"/>
                              <a:ea typeface="+mn-ea"/>
                              <a:cs typeface="Times New Roman" panose="02020603050405020304" pitchFamily="18" charset="0"/>
                            </a:rPr>
                            <a:t> system </a:t>
                          </a:r>
                          <a:r>
                            <a:rPr lang="en-US" altLang="zh-TW" sz="1400" kern="100" baseline="0" dirty="0" err="1" smtClean="0">
                              <a:effectLst/>
                              <a:latin typeface="Times New Roman" panose="02020603050405020304" pitchFamily="18" charset="0"/>
                              <a:ea typeface="+mn-ea"/>
                              <a:cs typeface="Times New Roman" panose="02020603050405020304" pitchFamily="18" charset="0"/>
                            </a:rPr>
                            <a:t>throughflow</a:t>
                          </a:r>
                          <a:endParaRPr lang="zh-TW" altLang="zh-TW" sz="1400" kern="100" dirty="0" smtClean="0">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TST</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TW"/>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84331" t="-142029" r="-30250" b="-300000"/>
                          </a:stretch>
                        </a:blipFill>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Latham</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(2006)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1156185"/>
                      </a:ext>
                    </a:extLst>
                  </a:tr>
                  <a:tr h="837311">
                    <a:tc>
                      <a:txBody>
                        <a:bodyPr/>
                        <a:lstStyle/>
                        <a:p>
                          <a:pPr algn="l"/>
                          <a:r>
                            <a:rPr lang="en-US" altLang="zh-TW" sz="1400" dirty="0" smtClean="0">
                              <a:latin typeface="Times New Roman" panose="02020603050405020304" pitchFamily="18" charset="0"/>
                              <a:cs typeface="Times New Roman" panose="02020603050405020304" pitchFamily="18" charset="0"/>
                            </a:rPr>
                            <a:t>General indices </a:t>
                          </a:r>
                          <a:endParaRPr lang="en-US" altLang="zh-TW" sz="1400" dirty="0">
                            <a:latin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kern="100" dirty="0" smtClean="0">
                              <a:effectLst/>
                              <a:latin typeface="Times New Roman" panose="02020603050405020304" pitchFamily="18" charset="0"/>
                              <a:ea typeface="+mn-ea"/>
                              <a:cs typeface="Times New Roman" panose="02020603050405020304" pitchFamily="18" charset="0"/>
                            </a:rPr>
                            <a:t>Total</a:t>
                          </a:r>
                          <a:r>
                            <a:rPr lang="en-US" altLang="zh-TW" sz="1400" kern="100" baseline="0" dirty="0" smtClean="0">
                              <a:effectLst/>
                              <a:latin typeface="Times New Roman" panose="02020603050405020304" pitchFamily="18" charset="0"/>
                              <a:ea typeface="+mn-ea"/>
                              <a:cs typeface="Times New Roman" panose="02020603050405020304" pitchFamily="18" charset="0"/>
                            </a:rPr>
                            <a:t> system </a:t>
                          </a:r>
                          <a:r>
                            <a:rPr lang="en-US" altLang="zh-TW" sz="1400" kern="100" baseline="0" dirty="0" smtClean="0">
                              <a:effectLst/>
                              <a:latin typeface="Times New Roman" panose="02020603050405020304" pitchFamily="18" charset="0"/>
                              <a:ea typeface="+mn-ea"/>
                              <a:cs typeface="Times New Roman" panose="02020603050405020304" pitchFamily="18" charset="0"/>
                            </a:rPr>
                            <a:t>cycled </a:t>
                          </a:r>
                          <a:r>
                            <a:rPr lang="en-US" altLang="zh-TW" sz="1400" kern="100" baseline="0" dirty="0" err="1" smtClean="0">
                              <a:effectLst/>
                              <a:latin typeface="Times New Roman" panose="02020603050405020304" pitchFamily="18" charset="0"/>
                              <a:ea typeface="+mn-ea"/>
                              <a:cs typeface="Times New Roman" panose="02020603050405020304" pitchFamily="18" charset="0"/>
                            </a:rPr>
                            <a:t>throughflow</a:t>
                          </a:r>
                          <a:endParaRPr lang="zh-TW" altLang="zh-TW" sz="1400" kern="100" dirty="0" smtClean="0">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TST</a:t>
                          </a:r>
                          <a:r>
                            <a:rPr lang="en-US" altLang="zh-TW" sz="1400" kern="100" baseline="-25000" dirty="0" smtClean="0">
                              <a:effectLst/>
                              <a:latin typeface="Times New Roman" panose="02020603050405020304" pitchFamily="18" charset="0"/>
                              <a:ea typeface="新細明體" panose="02020500000000000000" pitchFamily="18" charset="-120"/>
                              <a:cs typeface="Times New Roman" panose="02020603050405020304" pitchFamily="18" charset="0"/>
                            </a:rPr>
                            <a:t>C</a:t>
                          </a:r>
                          <a:endParaRPr lang="zh-TW" sz="1400" kern="100" baseline="-250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84331" t="-242029" r="-30250" b="-200000"/>
                          </a:stretch>
                        </a:blipFill>
                      </a:tcPr>
                    </a:tc>
                    <a:tc rowSpan="2">
                      <a:txBody>
                        <a:bodyPr/>
                        <a:lstStyle/>
                        <a:p>
                          <a:pPr algn="l">
                            <a:spcAft>
                              <a:spcPts val="0"/>
                            </a:spcAft>
                          </a:pPr>
                          <a:r>
                            <a:rPr lang="da-DK" altLang="zh-TW" sz="1400" kern="100" dirty="0" smtClean="0">
                              <a:effectLst/>
                              <a:latin typeface="Times New Roman" panose="02020603050405020304" pitchFamily="18" charset="0"/>
                              <a:ea typeface="+mn-ea"/>
                              <a:cs typeface="Times New Roman" panose="02020603050405020304" pitchFamily="18" charset="0"/>
                            </a:rPr>
                            <a:t>Finn (1976;</a:t>
                          </a:r>
                          <a:r>
                            <a:rPr lang="da-DK" altLang="zh-TW" sz="1400" kern="100" baseline="0" dirty="0" smtClean="0">
                              <a:effectLst/>
                              <a:latin typeface="Times New Roman" panose="02020603050405020304" pitchFamily="18" charset="0"/>
                              <a:ea typeface="+mn-ea"/>
                              <a:cs typeface="Times New Roman" panose="02020603050405020304" pitchFamily="18" charset="0"/>
                            </a:rPr>
                            <a:t> </a:t>
                          </a:r>
                          <a:r>
                            <a:rPr lang="da-DK" altLang="zh-TW" sz="1400" kern="100" dirty="0" smtClean="0">
                              <a:effectLst/>
                              <a:latin typeface="Times New Roman" panose="02020603050405020304" pitchFamily="18" charset="0"/>
                              <a:ea typeface="+mn-ea"/>
                              <a:cs typeface="Times New Roman" panose="02020603050405020304" pitchFamily="18" charset="0"/>
                            </a:rPr>
                            <a:t>1978;1980),</a:t>
                          </a:r>
                          <a:r>
                            <a:rPr lang="da-DK" altLang="zh-TW" sz="1400" kern="100" baseline="0" dirty="0" smtClean="0">
                              <a:effectLst/>
                              <a:latin typeface="Times New Roman" panose="02020603050405020304" pitchFamily="18" charset="0"/>
                              <a:ea typeface="+mn-ea"/>
                              <a:cs typeface="Times New Roman" panose="02020603050405020304" pitchFamily="18" charset="0"/>
                            </a:rPr>
                            <a:t> </a:t>
                          </a:r>
                          <a:r>
                            <a:rPr lang="da-DK" altLang="zh-TW" sz="1400" kern="100" dirty="0" smtClean="0">
                              <a:effectLst/>
                              <a:latin typeface="Times New Roman" panose="02020603050405020304" pitchFamily="18" charset="0"/>
                              <a:ea typeface="+mn-ea"/>
                              <a:cs typeface="Times New Roman" panose="02020603050405020304" pitchFamily="18" charset="0"/>
                            </a:rPr>
                            <a:t>Patten &amp; Higashi (1984);</a:t>
                          </a:r>
                          <a:r>
                            <a:rPr lang="da-DK" altLang="zh-TW" sz="1400" kern="100" baseline="0" dirty="0" smtClean="0">
                              <a:effectLst/>
                              <a:latin typeface="Times New Roman" panose="02020603050405020304" pitchFamily="18" charset="0"/>
                              <a:ea typeface="+mn-ea"/>
                              <a:cs typeface="Times New Roman" panose="02020603050405020304" pitchFamily="18" charset="0"/>
                            </a:rPr>
                            <a:t> </a:t>
                          </a:r>
                          <a:r>
                            <a:rPr lang="da-DK" altLang="zh-TW" sz="1400" kern="100" dirty="0" smtClean="0">
                              <a:effectLst/>
                              <a:latin typeface="Times New Roman" panose="02020603050405020304" pitchFamily="18" charset="0"/>
                              <a:ea typeface="+mn-ea"/>
                              <a:cs typeface="Times New Roman" panose="02020603050405020304" pitchFamily="18" charset="0"/>
                            </a:rPr>
                            <a:t>Patten et al. (1976)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3006553"/>
                      </a:ext>
                    </a:extLst>
                  </a:tr>
                  <a:tr h="837311">
                    <a:tc>
                      <a:txBody>
                        <a:bodyPr/>
                        <a:lstStyle/>
                        <a:p>
                          <a:pPr algn="l"/>
                          <a:r>
                            <a:rPr lang="en-US" altLang="zh-TW" sz="1400" dirty="0" smtClean="0">
                              <a:latin typeface="Times New Roman" panose="02020603050405020304" pitchFamily="18" charset="0"/>
                              <a:cs typeface="Times New Roman" panose="02020603050405020304" pitchFamily="18" charset="0"/>
                            </a:rPr>
                            <a:t>Pathway analysis</a:t>
                          </a:r>
                          <a:endParaRPr lang="en-US" altLang="zh-TW" sz="1400" dirty="0">
                            <a:latin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Finn’s cycling</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index</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FCI</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84331" t="-344526" r="-30250" b="-101460"/>
                          </a:stretch>
                        </a:blipFill>
                      </a:tcPr>
                    </a:tc>
                    <a:tc vMerge="1">
                      <a:txBody>
                        <a:bodyPr/>
                        <a:lstStyle/>
                        <a:p>
                          <a:pPr algn="ctr">
                            <a:spcAft>
                              <a:spcPts val="0"/>
                            </a:spcAft>
                          </a:pP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3324818"/>
                      </a:ext>
                    </a:extLst>
                  </a:tr>
                  <a:tr h="8373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latin typeface="Times New Roman" panose="02020603050405020304" pitchFamily="18" charset="0"/>
                              <a:cs typeface="Times New Roman" panose="02020603050405020304" pitchFamily="18" charset="0"/>
                            </a:rPr>
                            <a:t>Network uncertainty</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Average</a:t>
                          </a:r>
                          <a:r>
                            <a:rPr lang="en-US" altLang="zh-TW" sz="1400" kern="10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mutual </a:t>
                          </a:r>
                          <a:r>
                            <a:rPr lang="en-US" altLang="zh-TW" sz="1400" kern="100" baseline="0" dirty="0" err="1" smtClean="0">
                              <a:effectLst/>
                              <a:latin typeface="Times New Roman" panose="02020603050405020304" pitchFamily="18" charset="0"/>
                              <a:ea typeface="新細明體" panose="02020500000000000000" pitchFamily="18" charset="-120"/>
                              <a:cs typeface="Times New Roman" panose="02020603050405020304" pitchFamily="18" charset="0"/>
                            </a:rPr>
                            <a:t>infromation</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TW" sz="1400" kern="100" dirty="0" smtClean="0">
                              <a:effectLst/>
                              <a:latin typeface="Times New Roman" panose="02020603050405020304" pitchFamily="18" charset="0"/>
                              <a:ea typeface="新細明體" panose="02020500000000000000" pitchFamily="18" charset="-120"/>
                              <a:cs typeface="Times New Roman" panose="02020603050405020304" pitchFamily="18" charset="0"/>
                            </a:rPr>
                            <a:t>AMI</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84331" t="-441304" r="-30250" b="-725"/>
                          </a:stretch>
                        </a:blipFill>
                      </a:tcPr>
                    </a:tc>
                    <a:tc>
                      <a:txBody>
                        <a:bodyPr/>
                        <a:lstStyle/>
                        <a:p>
                          <a:pPr algn="l">
                            <a:spcAft>
                              <a:spcPts val="0"/>
                            </a:spcAft>
                          </a:pPr>
                          <a:r>
                            <a:rPr lang="en-US" altLang="zh-TW" sz="1400" kern="100" baseline="0" dirty="0" err="1" smtClean="0">
                              <a:effectLst/>
                              <a:latin typeface="Times New Roman" panose="02020603050405020304" pitchFamily="18" charset="0"/>
                              <a:ea typeface="+mn-ea"/>
                              <a:cs typeface="Times New Roman" panose="02020603050405020304" pitchFamily="18" charset="0"/>
                            </a:rPr>
                            <a:t>Ulanowicz</a:t>
                          </a:r>
                          <a:r>
                            <a:rPr lang="en-US" altLang="zh-TW" sz="1400" kern="100" baseline="0" dirty="0" smtClean="0">
                              <a:effectLst/>
                              <a:latin typeface="Times New Roman" panose="02020603050405020304" pitchFamily="18" charset="0"/>
                              <a:ea typeface="+mn-ea"/>
                              <a:cs typeface="Times New Roman" panose="02020603050405020304" pitchFamily="18" charset="0"/>
                            </a:rPr>
                            <a:t> (2004)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1237841"/>
                      </a:ext>
                    </a:extLst>
                  </a:tr>
                </a:tbl>
              </a:graphicData>
            </a:graphic>
          </p:graphicFrame>
        </mc:Fallback>
      </mc:AlternateContent>
      <p:sp>
        <p:nvSpPr>
          <p:cNvPr id="17" name="矩形 16"/>
          <p:cNvSpPr/>
          <p:nvPr/>
        </p:nvSpPr>
        <p:spPr>
          <a:xfrm>
            <a:off x="95694" y="4937691"/>
            <a:ext cx="10008782" cy="369332"/>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4. Formula of </a:t>
            </a:r>
            <a:r>
              <a:rPr lang="en-US" altLang="zh-TW" dirty="0">
                <a:latin typeface="Times New Roman" panose="02020603050405020304" pitchFamily="18" charset="0"/>
                <a:cs typeface="Times New Roman" panose="02020603050405020304" pitchFamily="18" charset="0"/>
              </a:rPr>
              <a:t>the network indices; see </a:t>
            </a:r>
            <a:r>
              <a:rPr lang="en-US" altLang="zh-TW" dirty="0" smtClean="0">
                <a:latin typeface="Times New Roman" panose="02020603050405020304" pitchFamily="18" charset="0"/>
                <a:cs typeface="Times New Roman" panose="02020603050405020304" pitchFamily="18" charset="0"/>
              </a:rPr>
              <a:t>Table 3. </a:t>
            </a:r>
            <a:r>
              <a:rPr lang="en-US" altLang="zh-TW" dirty="0">
                <a:latin typeface="Times New Roman" panose="02020603050405020304" pitchFamily="18" charset="0"/>
                <a:cs typeface="Times New Roman" panose="02020603050405020304" pitchFamily="18" charset="0"/>
              </a:rPr>
              <a:t>for </a:t>
            </a:r>
            <a:r>
              <a:rPr lang="en-US" altLang="zh-TW" dirty="0" smtClean="0">
                <a:latin typeface="Times New Roman" panose="02020603050405020304" pitchFamily="18" charset="0"/>
                <a:cs typeface="Times New Roman" panose="02020603050405020304" pitchFamily="18" charset="0"/>
              </a:rPr>
              <a:t>the symbols</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29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nvPr>
            </p:nvGraphicFramePr>
            <p:xfrm>
              <a:off x="2606066" y="421845"/>
              <a:ext cx="7218533" cy="1854200"/>
            </p:xfrm>
            <a:graphic>
              <a:graphicData uri="http://schemas.openxmlformats.org/drawingml/2006/table">
                <a:tbl>
                  <a:tblPr firstRow="1" bandRow="1">
                    <a:tableStyleId>{2D5ABB26-0587-4C30-8999-92F81FD0307C}</a:tableStyleId>
                  </a:tblPr>
                  <a:tblGrid>
                    <a:gridCol w="1738177">
                      <a:extLst>
                        <a:ext uri="{9D8B030D-6E8A-4147-A177-3AD203B41FA5}">
                          <a16:colId xmlns:a16="http://schemas.microsoft.com/office/drawing/2014/main" val="1374498342"/>
                        </a:ext>
                      </a:extLst>
                    </a:gridCol>
                    <a:gridCol w="2740178">
                      <a:extLst>
                        <a:ext uri="{9D8B030D-6E8A-4147-A177-3AD203B41FA5}">
                          <a16:colId xmlns:a16="http://schemas.microsoft.com/office/drawing/2014/main" val="122168761"/>
                        </a:ext>
                      </a:extLst>
                    </a:gridCol>
                    <a:gridCol w="2740178">
                      <a:extLst>
                        <a:ext uri="{9D8B030D-6E8A-4147-A177-3AD203B41FA5}">
                          <a16:colId xmlns:a16="http://schemas.microsoft.com/office/drawing/2014/main" val="1057924954"/>
                        </a:ext>
                      </a:extLst>
                    </a:gridCol>
                  </a:tblGrid>
                  <a:tr h="370840">
                    <a:tc>
                      <a:txBody>
                        <a:bodyPr/>
                        <a:lstStyle/>
                        <a:p>
                          <a:pPr algn="ctr"/>
                          <a:r>
                            <a:rPr lang="en-US" altLang="zh-TW" dirty="0" smtClean="0">
                              <a:latin typeface="Times New Roman" panose="02020603050405020304" pitchFamily="18" charset="0"/>
                              <a:cs typeface="Times New Roman" panose="02020603050405020304" pitchFamily="18" charset="0"/>
                            </a:rPr>
                            <a:t>Compartment</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imes New Roman" panose="02020603050405020304" pitchFamily="18" charset="0"/>
                              <a:cs typeface="Times New Roman" panose="02020603050405020304" pitchFamily="18" charset="0"/>
                            </a:rPr>
                            <a:t>GC1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imes New Roman" panose="02020603050405020304" pitchFamily="18" charset="0"/>
                              <a:cs typeface="Times New Roman" panose="02020603050405020304" pitchFamily="18" charset="0"/>
                            </a:rPr>
                            <a:t>GS1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749509"/>
                      </a:ext>
                    </a:extLst>
                  </a:tr>
                  <a:tr h="370840">
                    <a:tc>
                      <a:txBody>
                        <a:bodyPr/>
                        <a:lstStyle/>
                        <a:p>
                          <a:pPr algn="ctr"/>
                          <a:r>
                            <a:rPr lang="en-US" altLang="zh-TW" dirty="0" smtClean="0">
                              <a:latin typeface="Times New Roman" panose="02020603050405020304" pitchFamily="18" charset="0"/>
                              <a:cs typeface="Times New Roman" panose="02020603050405020304" pitchFamily="18" charset="0"/>
                            </a:rPr>
                            <a:t>Detritus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Times New Roman" panose="02020603050405020304" pitchFamily="18" charset="0"/>
                              <a:cs typeface="Times New Roman" panose="02020603050405020304" pitchFamily="18" charset="0"/>
                            </a:rPr>
                            <a:t>350270 </a:t>
                          </a:r>
                          <a14:m>
                            <m:oMath xmlns:m="http://schemas.openxmlformats.org/officeDocument/2006/math">
                              <m:r>
                                <a:rPr lang="en-US" altLang="zh-TW" sz="1800" b="0" i="1" smtClean="0">
                                  <a:solidFill>
                                    <a:schemeClr val="tx1"/>
                                  </a:solidFill>
                                  <a:latin typeface="Cambria Math" panose="02040503050406030204" pitchFamily="18" charset="0"/>
                                  <a:ea typeface="Cambria Math" panose="02040503050406030204" pitchFamily="18" charset="0"/>
                                </a:rPr>
                                <m:t>±</m:t>
                              </m:r>
                            </m:oMath>
                          </a14:m>
                          <a:r>
                            <a:rPr lang="en-US" altLang="zh-TW" sz="1800" b="0" dirty="0" smtClean="0">
                              <a:solidFill>
                                <a:schemeClr val="tx1"/>
                              </a:solidFill>
                              <a:latin typeface="Times New Roman" panose="02020603050405020304" pitchFamily="18" charset="0"/>
                              <a:cs typeface="Times New Roman" panose="02020603050405020304" pitchFamily="18" charset="0"/>
                            </a:rPr>
                            <a:t> 104003.4</a:t>
                          </a:r>
                          <a:endParaRPr lang="zh-TW" altLang="en-US" sz="18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0" dirty="0" smtClean="0">
                              <a:solidFill>
                                <a:schemeClr val="tx1"/>
                              </a:solidFill>
                              <a:latin typeface="Times New Roman" panose="02020603050405020304" pitchFamily="18" charset="0"/>
                              <a:cs typeface="Times New Roman" panose="02020603050405020304" pitchFamily="18" charset="0"/>
                            </a:rPr>
                            <a:t>524425.7 </a:t>
                          </a:r>
                          <a14:m>
                            <m:oMath xmlns:m="http://schemas.openxmlformats.org/officeDocument/2006/math">
                              <m:r>
                                <a:rPr lang="en-US" altLang="zh-TW" sz="1800" b="0" i="1" smtClean="0">
                                  <a:solidFill>
                                    <a:schemeClr val="tx1"/>
                                  </a:solidFill>
                                  <a:latin typeface="Cambria Math" panose="02040503050406030204" pitchFamily="18" charset="0"/>
                                  <a:ea typeface="Cambria Math" panose="02040503050406030204" pitchFamily="18" charset="0"/>
                                </a:rPr>
                                <m:t>±</m:t>
                              </m:r>
                            </m:oMath>
                          </a14:m>
                          <a:r>
                            <a:rPr lang="zh-TW" altLang="en-US" sz="1800" b="0" dirty="0" smtClean="0">
                              <a:solidFill>
                                <a:schemeClr val="tx1"/>
                              </a:solidFill>
                              <a:latin typeface="Times New Roman" panose="02020603050405020304" pitchFamily="18" charset="0"/>
                              <a:cs typeface="Times New Roman" panose="02020603050405020304" pitchFamily="18" charset="0"/>
                            </a:rPr>
                            <a:t> 34800.15</a:t>
                          </a:r>
                          <a:endParaRPr lang="zh-TW" altLang="en-US" sz="18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4266793"/>
                      </a:ext>
                    </a:extLst>
                  </a:tr>
                  <a:tr h="370840">
                    <a:tc>
                      <a:txBody>
                        <a:bodyPr/>
                        <a:lstStyle/>
                        <a:p>
                          <a:pPr algn="ctr"/>
                          <a:r>
                            <a:rPr lang="en-US" altLang="zh-TW" dirty="0" smtClean="0">
                              <a:latin typeface="Times New Roman" panose="02020603050405020304" pitchFamily="18" charset="0"/>
                              <a:cs typeface="Times New Roman" panose="02020603050405020304" pitchFamily="18" charset="0"/>
                            </a:rPr>
                            <a:t>Bacteria</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Times New Roman" panose="02020603050405020304" pitchFamily="18" charset="0"/>
                              <a:cs typeface="Times New Roman" panose="02020603050405020304" pitchFamily="18" charset="0"/>
                            </a:rPr>
                            <a:t>65.31</a:t>
                          </a:r>
                          <a14:m>
                            <m:oMath xmlns:m="http://schemas.openxmlformats.org/officeDocument/2006/math">
                              <m:r>
                                <a:rPr lang="en-US" altLang="zh-TW" sz="1800" b="0" i="0" smtClean="0">
                                  <a:solidFill>
                                    <a:schemeClr val="tx1"/>
                                  </a:solidFill>
                                  <a:latin typeface="Cambria Math" panose="02040503050406030204" pitchFamily="18" charset="0"/>
                                  <a:ea typeface="Cambria Math" panose="02040503050406030204" pitchFamily="18" charset="0"/>
                                </a:rPr>
                                <m:t> </m:t>
                              </m:r>
                              <m:r>
                                <a:rPr lang="en-US" altLang="zh-TW" sz="1800" b="0" i="1" smtClean="0">
                                  <a:solidFill>
                                    <a:schemeClr val="tx1"/>
                                  </a:solidFill>
                                  <a:latin typeface="Cambria Math" panose="02040503050406030204" pitchFamily="18" charset="0"/>
                                  <a:ea typeface="Cambria Math" panose="02040503050406030204" pitchFamily="18" charset="0"/>
                                </a:rPr>
                                <m:t>± </m:t>
                              </m:r>
                            </m:oMath>
                          </a14:m>
                          <a:r>
                            <a:rPr lang="en-US" altLang="zh-TW" sz="1800" b="0" dirty="0" smtClean="0">
                              <a:solidFill>
                                <a:schemeClr val="tx1"/>
                              </a:solidFill>
                              <a:latin typeface="Times New Roman" panose="02020603050405020304" pitchFamily="18" charset="0"/>
                              <a:cs typeface="Times New Roman" panose="02020603050405020304" pitchFamily="18" charset="0"/>
                            </a:rPr>
                            <a:t>12.74</a:t>
                          </a:r>
                          <a:endParaRPr lang="zh-TW" altLang="en-US" sz="18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0" dirty="0" smtClean="0">
                              <a:solidFill>
                                <a:schemeClr val="tx1"/>
                              </a:solidFill>
                              <a:latin typeface="Times New Roman" panose="02020603050405020304" pitchFamily="18" charset="0"/>
                              <a:cs typeface="Times New Roman" panose="02020603050405020304" pitchFamily="18" charset="0"/>
                            </a:rPr>
                            <a:t>42.80</a:t>
                          </a:r>
                          <a14:m>
                            <m:oMath xmlns:m="http://schemas.openxmlformats.org/officeDocument/2006/math">
                              <m:r>
                                <a:rPr lang="en-US" altLang="zh-TW" sz="1800" b="0" i="0" smtClean="0">
                                  <a:solidFill>
                                    <a:schemeClr val="tx1"/>
                                  </a:solidFill>
                                  <a:latin typeface="Cambria Math" panose="02040503050406030204" pitchFamily="18" charset="0"/>
                                  <a:ea typeface="Cambria Math" panose="02040503050406030204" pitchFamily="18" charset="0"/>
                                </a:rPr>
                                <m:t> </m:t>
                              </m:r>
                              <m:r>
                                <a:rPr lang="en-US" altLang="zh-TW" sz="1800" b="0" i="1" smtClean="0">
                                  <a:solidFill>
                                    <a:schemeClr val="tx1"/>
                                  </a:solidFill>
                                  <a:latin typeface="Cambria Math" panose="02040503050406030204" pitchFamily="18" charset="0"/>
                                  <a:ea typeface="Cambria Math" panose="02040503050406030204" pitchFamily="18" charset="0"/>
                                </a:rPr>
                                <m:t>± </m:t>
                              </m:r>
                            </m:oMath>
                          </a14:m>
                          <a:r>
                            <a:rPr lang="en-US" altLang="zh-TW" sz="1800" b="0" dirty="0" smtClean="0">
                              <a:solidFill>
                                <a:schemeClr val="tx1"/>
                              </a:solidFill>
                              <a:latin typeface="Times New Roman" panose="02020603050405020304" pitchFamily="18" charset="0"/>
                              <a:cs typeface="Times New Roman" panose="02020603050405020304" pitchFamily="18" charset="0"/>
                            </a:rPr>
                            <a:t>6.75</a:t>
                          </a:r>
                          <a:endParaRPr lang="zh-TW" altLang="en-US" sz="18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850891"/>
                      </a:ext>
                    </a:extLst>
                  </a:tr>
                  <a:tr h="370840">
                    <a:tc>
                      <a:txBody>
                        <a:bodyPr/>
                        <a:lstStyle/>
                        <a:p>
                          <a:pPr algn="ctr"/>
                          <a:r>
                            <a:rPr lang="en-US" altLang="zh-TW" dirty="0" err="1" smtClean="0">
                              <a:latin typeface="Times New Roman" panose="02020603050405020304" pitchFamily="18" charset="0"/>
                              <a:cs typeface="Times New Roman" panose="02020603050405020304" pitchFamily="18" charset="0"/>
                            </a:rPr>
                            <a:t>Meiofauna</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Times New Roman" panose="02020603050405020304" pitchFamily="18" charset="0"/>
                              <a:cs typeface="Times New Roman" panose="02020603050405020304" pitchFamily="18" charset="0"/>
                            </a:rPr>
                            <a:t>1.49 </a:t>
                          </a:r>
                          <a14:m>
                            <m:oMath xmlns:m="http://schemas.openxmlformats.org/officeDocument/2006/math">
                              <m:r>
                                <a:rPr lang="en-US" altLang="zh-TW" sz="1800" b="0" i="1" smtClean="0">
                                  <a:solidFill>
                                    <a:schemeClr val="tx1"/>
                                  </a:solidFill>
                                  <a:latin typeface="Cambria Math" panose="02040503050406030204" pitchFamily="18" charset="0"/>
                                  <a:ea typeface="Cambria Math" panose="02040503050406030204" pitchFamily="18" charset="0"/>
                                </a:rPr>
                                <m:t>±</m:t>
                              </m:r>
                            </m:oMath>
                          </a14:m>
                          <a:r>
                            <a:rPr lang="en-US" altLang="zh-TW" sz="1800" b="0" dirty="0" smtClean="0">
                              <a:solidFill>
                                <a:schemeClr val="tx1"/>
                              </a:solidFill>
                              <a:latin typeface="Times New Roman" panose="02020603050405020304" pitchFamily="18" charset="0"/>
                              <a:cs typeface="Times New Roman" panose="02020603050405020304" pitchFamily="18" charset="0"/>
                            </a:rPr>
                            <a:t> 1.53</a:t>
                          </a:r>
                          <a:endParaRPr lang="zh-TW" altLang="en-US" sz="18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Times New Roman" panose="02020603050405020304" pitchFamily="18" charset="0"/>
                              <a:cs typeface="Times New Roman" panose="02020603050405020304" pitchFamily="18" charset="0"/>
                            </a:rPr>
                            <a:t>33.39</a:t>
                          </a:r>
                          <a:r>
                            <a:rPr lang="zh-TW" altLang="en-US" sz="1800" b="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TW" sz="1800" b="0" i="1" smtClean="0">
                                  <a:solidFill>
                                    <a:schemeClr val="tx1"/>
                                  </a:solidFill>
                                  <a:latin typeface="Cambria Math" panose="02040503050406030204" pitchFamily="18" charset="0"/>
                                  <a:ea typeface="Cambria Math" panose="02040503050406030204" pitchFamily="18" charset="0"/>
                                </a:rPr>
                                <m:t>± </m:t>
                              </m:r>
                            </m:oMath>
                          </a14:m>
                          <a:r>
                            <a:rPr lang="en-US" altLang="zh-TW" sz="1800" b="0" dirty="0" smtClean="0">
                              <a:solidFill>
                                <a:schemeClr val="tx1"/>
                              </a:solidFill>
                              <a:latin typeface="Times New Roman" panose="02020603050405020304" pitchFamily="18" charset="0"/>
                              <a:cs typeface="Times New Roman" panose="02020603050405020304" pitchFamily="18" charset="0"/>
                            </a:rPr>
                            <a:t>26.48</a:t>
                          </a:r>
                          <a:endParaRPr lang="zh-TW" altLang="en-US" sz="18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4690749"/>
                      </a:ext>
                    </a:extLst>
                  </a:tr>
                  <a:tr h="370840">
                    <a:tc>
                      <a:txBody>
                        <a:bodyPr/>
                        <a:lstStyle/>
                        <a:p>
                          <a:pPr algn="ctr"/>
                          <a:r>
                            <a:rPr lang="en-US" altLang="zh-TW" dirty="0" err="1" smtClean="0">
                              <a:latin typeface="Times New Roman" panose="02020603050405020304" pitchFamily="18" charset="0"/>
                              <a:cs typeface="Times New Roman" panose="02020603050405020304" pitchFamily="18" charset="0"/>
                            </a:rPr>
                            <a:t>Macrofauna</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Times New Roman" panose="02020603050405020304" pitchFamily="18" charset="0"/>
                              <a:cs typeface="Times New Roman" panose="02020603050405020304" pitchFamily="18" charset="0"/>
                            </a:rPr>
                            <a:t>3.65</a:t>
                          </a:r>
                          <a14:m>
                            <m:oMath xmlns:m="http://schemas.openxmlformats.org/officeDocument/2006/math">
                              <m:r>
                                <a:rPr lang="en-US" altLang="zh-TW" sz="1800" b="0" i="0" smtClean="0">
                                  <a:solidFill>
                                    <a:schemeClr val="tx1"/>
                                  </a:solidFill>
                                  <a:latin typeface="Cambria Math" panose="02040503050406030204" pitchFamily="18" charset="0"/>
                                  <a:ea typeface="Cambria Math" panose="02040503050406030204" pitchFamily="18" charset="0"/>
                                </a:rPr>
                                <m:t> </m:t>
                              </m:r>
                              <m:r>
                                <a:rPr lang="en-US" altLang="zh-TW" sz="1800" b="0" i="1" smtClean="0">
                                  <a:solidFill>
                                    <a:schemeClr val="tx1"/>
                                  </a:solidFill>
                                  <a:latin typeface="Cambria Math" panose="02040503050406030204" pitchFamily="18" charset="0"/>
                                  <a:ea typeface="Cambria Math" panose="02040503050406030204" pitchFamily="18" charset="0"/>
                                </a:rPr>
                                <m:t>± </m:t>
                              </m:r>
                            </m:oMath>
                          </a14:m>
                          <a:r>
                            <a:rPr lang="en-US" altLang="zh-TW" sz="1800" b="0" dirty="0" smtClean="0">
                              <a:solidFill>
                                <a:schemeClr val="tx1"/>
                              </a:solidFill>
                              <a:latin typeface="Times New Roman" panose="02020603050405020304" pitchFamily="18" charset="0"/>
                              <a:cs typeface="Times New Roman" panose="02020603050405020304" pitchFamily="18" charset="0"/>
                            </a:rPr>
                            <a:t>7.70</a:t>
                          </a:r>
                          <a:endParaRPr lang="zh-TW" altLang="en-US" sz="18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0" dirty="0" smtClean="0">
                              <a:solidFill>
                                <a:schemeClr val="tx1"/>
                              </a:solidFill>
                              <a:latin typeface="Times New Roman" panose="02020603050405020304" pitchFamily="18" charset="0"/>
                              <a:cs typeface="Times New Roman" panose="02020603050405020304" pitchFamily="18" charset="0"/>
                            </a:rPr>
                            <a:t>80.</a:t>
                          </a:r>
                          <a:r>
                            <a:rPr lang="en-US" altLang="zh-TW" sz="1800" b="0" dirty="0" smtClean="0">
                              <a:solidFill>
                                <a:schemeClr val="tx1"/>
                              </a:solidFill>
                              <a:latin typeface="Times New Roman" panose="02020603050405020304" pitchFamily="18" charset="0"/>
                              <a:cs typeface="Times New Roman" panose="02020603050405020304" pitchFamily="18" charset="0"/>
                            </a:rPr>
                            <a:t>20 </a:t>
                          </a:r>
                          <a14:m>
                            <m:oMath xmlns:m="http://schemas.openxmlformats.org/officeDocument/2006/math">
                              <m:r>
                                <a:rPr lang="en-US" altLang="zh-TW" sz="1800" b="0" i="1" smtClean="0">
                                  <a:solidFill>
                                    <a:schemeClr val="tx1"/>
                                  </a:solidFill>
                                  <a:latin typeface="Cambria Math" panose="02040503050406030204" pitchFamily="18" charset="0"/>
                                  <a:ea typeface="Cambria Math" panose="02040503050406030204" pitchFamily="18" charset="0"/>
                                </a:rPr>
                                <m:t>± </m:t>
                              </m:r>
                              <m:r>
                                <m:rPr>
                                  <m:nor/>
                                </m:rPr>
                                <a:rPr lang="zh-TW" altLang="en-US" sz="1800" b="0" dirty="0" smtClean="0">
                                  <a:solidFill>
                                    <a:schemeClr val="tx1"/>
                                  </a:solidFill>
                                  <a:latin typeface="Times New Roman" panose="02020603050405020304" pitchFamily="18" charset="0"/>
                                  <a:cs typeface="Times New Roman" panose="02020603050405020304" pitchFamily="18" charset="0"/>
                                </a:rPr>
                                <m:t>66.</m:t>
                              </m:r>
                              <m:r>
                                <m:rPr>
                                  <m:nor/>
                                </m:rPr>
                                <a:rPr lang="en-US" altLang="zh-TW" sz="1800" b="0" i="0" dirty="0" smtClean="0">
                                  <a:solidFill>
                                    <a:schemeClr val="tx1"/>
                                  </a:solidFill>
                                  <a:latin typeface="Times New Roman" panose="02020603050405020304" pitchFamily="18" charset="0"/>
                                  <a:cs typeface="Times New Roman" panose="02020603050405020304" pitchFamily="18" charset="0"/>
                                </a:rPr>
                                <m:t>10</m:t>
                              </m:r>
                            </m:oMath>
                          </a14:m>
                          <a:endParaRPr lang="zh-TW" altLang="en-US" sz="1800" b="0"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3463553"/>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527013617"/>
                  </p:ext>
                </p:extLst>
              </p:nvPr>
            </p:nvGraphicFramePr>
            <p:xfrm>
              <a:off x="2606066" y="421845"/>
              <a:ext cx="7218533" cy="1854200"/>
            </p:xfrm>
            <a:graphic>
              <a:graphicData uri="http://schemas.openxmlformats.org/drawingml/2006/table">
                <a:tbl>
                  <a:tblPr firstRow="1" bandRow="1">
                    <a:tableStyleId>{2D5ABB26-0587-4C30-8999-92F81FD0307C}</a:tableStyleId>
                  </a:tblPr>
                  <a:tblGrid>
                    <a:gridCol w="1738177">
                      <a:extLst>
                        <a:ext uri="{9D8B030D-6E8A-4147-A177-3AD203B41FA5}">
                          <a16:colId xmlns:a16="http://schemas.microsoft.com/office/drawing/2014/main" val="1374498342"/>
                        </a:ext>
                      </a:extLst>
                    </a:gridCol>
                    <a:gridCol w="2740178">
                      <a:extLst>
                        <a:ext uri="{9D8B030D-6E8A-4147-A177-3AD203B41FA5}">
                          <a16:colId xmlns:a16="http://schemas.microsoft.com/office/drawing/2014/main" val="122168761"/>
                        </a:ext>
                      </a:extLst>
                    </a:gridCol>
                    <a:gridCol w="2740178">
                      <a:extLst>
                        <a:ext uri="{9D8B030D-6E8A-4147-A177-3AD203B41FA5}">
                          <a16:colId xmlns:a16="http://schemas.microsoft.com/office/drawing/2014/main" val="1057924954"/>
                        </a:ext>
                      </a:extLst>
                    </a:gridCol>
                  </a:tblGrid>
                  <a:tr h="370840">
                    <a:tc>
                      <a:txBody>
                        <a:bodyPr/>
                        <a:lstStyle/>
                        <a:p>
                          <a:pPr algn="ctr"/>
                          <a:r>
                            <a:rPr lang="en-US" altLang="zh-TW" dirty="0" smtClean="0">
                              <a:latin typeface="Times New Roman" panose="02020603050405020304" pitchFamily="18" charset="0"/>
                              <a:cs typeface="Times New Roman" panose="02020603050405020304" pitchFamily="18" charset="0"/>
                            </a:rPr>
                            <a:t>Compartment</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imes New Roman" panose="02020603050405020304" pitchFamily="18" charset="0"/>
                              <a:cs typeface="Times New Roman" panose="02020603050405020304" pitchFamily="18" charset="0"/>
                            </a:rPr>
                            <a:t>GC1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imes New Roman" panose="02020603050405020304" pitchFamily="18" charset="0"/>
                              <a:cs typeface="Times New Roman" panose="02020603050405020304" pitchFamily="18" charset="0"/>
                            </a:rPr>
                            <a:t>GS1</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749509"/>
                      </a:ext>
                    </a:extLst>
                  </a:tr>
                  <a:tr h="370840">
                    <a:tc>
                      <a:txBody>
                        <a:bodyPr/>
                        <a:lstStyle/>
                        <a:p>
                          <a:pPr algn="ctr"/>
                          <a:r>
                            <a:rPr lang="en-US" altLang="zh-TW" dirty="0" smtClean="0">
                              <a:latin typeface="Times New Roman" panose="02020603050405020304" pitchFamily="18" charset="0"/>
                              <a:cs typeface="Times New Roman" panose="02020603050405020304" pitchFamily="18" charset="0"/>
                            </a:rPr>
                            <a:t>Detritus</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3333" t="-108197" r="-100222" b="-324590"/>
                          </a:stretch>
                        </a:blipFill>
                      </a:tcPr>
                    </a:tc>
                    <a:tc>
                      <a:txBody>
                        <a:bodyPr/>
                        <a:lstStyle/>
                        <a:p>
                          <a:endParaRPr lang="zh-TW"/>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63333" t="-108197" r="-222" b="-324590"/>
                          </a:stretch>
                        </a:blipFill>
                      </a:tcPr>
                    </a:tc>
                    <a:extLst>
                      <a:ext uri="{0D108BD9-81ED-4DB2-BD59-A6C34878D82A}">
                        <a16:rowId xmlns:a16="http://schemas.microsoft.com/office/drawing/2014/main" val="3914266793"/>
                      </a:ext>
                    </a:extLst>
                  </a:tr>
                  <a:tr h="370840">
                    <a:tc>
                      <a:txBody>
                        <a:bodyPr/>
                        <a:lstStyle/>
                        <a:p>
                          <a:pPr algn="ctr"/>
                          <a:r>
                            <a:rPr lang="en-US" altLang="zh-TW" dirty="0" smtClean="0">
                              <a:latin typeface="Times New Roman" panose="02020603050405020304" pitchFamily="18" charset="0"/>
                              <a:cs typeface="Times New Roman" panose="02020603050405020304" pitchFamily="18" charset="0"/>
                            </a:rPr>
                            <a:t>Bacteria</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3333" t="-208197" r="-100222" b="-224590"/>
                          </a:stretch>
                        </a:blipFill>
                      </a:tcPr>
                    </a:tc>
                    <a:tc>
                      <a:txBody>
                        <a:bodyPr/>
                        <a:lstStyle/>
                        <a:p>
                          <a:endParaRPr lang="zh-TW"/>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63333" t="-208197" r="-222" b="-224590"/>
                          </a:stretch>
                        </a:blipFill>
                      </a:tcPr>
                    </a:tc>
                    <a:extLst>
                      <a:ext uri="{0D108BD9-81ED-4DB2-BD59-A6C34878D82A}">
                        <a16:rowId xmlns:a16="http://schemas.microsoft.com/office/drawing/2014/main" val="1403850891"/>
                      </a:ext>
                    </a:extLst>
                  </a:tr>
                  <a:tr h="370840">
                    <a:tc>
                      <a:txBody>
                        <a:bodyPr/>
                        <a:lstStyle/>
                        <a:p>
                          <a:pPr algn="ctr"/>
                          <a:r>
                            <a:rPr lang="en-US" altLang="zh-TW" dirty="0" err="1" smtClean="0">
                              <a:latin typeface="Times New Roman" panose="02020603050405020304" pitchFamily="18" charset="0"/>
                              <a:cs typeface="Times New Roman" panose="02020603050405020304" pitchFamily="18" charset="0"/>
                            </a:rPr>
                            <a:t>Meiofauna</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3333" t="-308197" r="-100222" b="-124590"/>
                          </a:stretch>
                        </a:blipFill>
                      </a:tcPr>
                    </a:tc>
                    <a:tc>
                      <a:txBody>
                        <a:bodyPr/>
                        <a:lstStyle/>
                        <a:p>
                          <a:endParaRPr lang="zh-TW"/>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63333" t="-308197" r="-222" b="-124590"/>
                          </a:stretch>
                        </a:blipFill>
                      </a:tcPr>
                    </a:tc>
                    <a:extLst>
                      <a:ext uri="{0D108BD9-81ED-4DB2-BD59-A6C34878D82A}">
                        <a16:rowId xmlns:a16="http://schemas.microsoft.com/office/drawing/2014/main" val="1164690749"/>
                      </a:ext>
                    </a:extLst>
                  </a:tr>
                  <a:tr h="370840">
                    <a:tc>
                      <a:txBody>
                        <a:bodyPr/>
                        <a:lstStyle/>
                        <a:p>
                          <a:pPr algn="ctr"/>
                          <a:r>
                            <a:rPr lang="en-US" altLang="zh-TW" dirty="0" err="1" smtClean="0">
                              <a:latin typeface="Times New Roman" panose="02020603050405020304" pitchFamily="18" charset="0"/>
                              <a:cs typeface="Times New Roman" panose="02020603050405020304" pitchFamily="18" charset="0"/>
                            </a:rPr>
                            <a:t>Macrofauna</a:t>
                          </a:r>
                          <a:endParaRPr lang="zh-TW" altLang="en-US" dirty="0">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3333" t="-408197" r="-100222" b="-24590"/>
                          </a:stretch>
                        </a:blipFill>
                      </a:tcPr>
                    </a:tc>
                    <a:tc>
                      <a:txBody>
                        <a:bodyPr/>
                        <a:lstStyle/>
                        <a:p>
                          <a:endParaRPr lang="zh-TW"/>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63333" t="-408197" r="-222" b="-24590"/>
                          </a:stretch>
                        </a:blipFill>
                      </a:tcPr>
                    </a:tc>
                    <a:extLst>
                      <a:ext uri="{0D108BD9-81ED-4DB2-BD59-A6C34878D82A}">
                        <a16:rowId xmlns:a16="http://schemas.microsoft.com/office/drawing/2014/main" val="3543463553"/>
                      </a:ext>
                    </a:extLst>
                  </a:tr>
                </a:tbl>
              </a:graphicData>
            </a:graphic>
          </p:graphicFrame>
        </mc:Fallback>
      </mc:AlternateContent>
      <mc:AlternateContent xmlns:mc="http://schemas.openxmlformats.org/markup-compatibility/2006" xmlns:a14="http://schemas.microsoft.com/office/drawing/2010/main">
        <mc:Choice Requires="a14">
          <p:sp>
            <p:nvSpPr>
              <p:cNvPr id="18" name="矩形 17"/>
              <p:cNvSpPr/>
              <p:nvPr/>
            </p:nvSpPr>
            <p:spPr>
              <a:xfrm>
                <a:off x="707366" y="2519398"/>
                <a:ext cx="11015932" cy="369332"/>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5. Standing </a:t>
                </a:r>
                <a:r>
                  <a:rPr lang="en-US" altLang="zh-TW" dirty="0">
                    <a:latin typeface="Times New Roman" panose="02020603050405020304" pitchFamily="18" charset="0"/>
                    <a:cs typeface="Times New Roman" panose="02020603050405020304" pitchFamily="18" charset="0"/>
                  </a:rPr>
                  <a:t>stocks (in </a:t>
                </a:r>
                <a:r>
                  <a:rPr lang="en-US" altLang="zh-TW" dirty="0" smtClean="0">
                    <a:latin typeface="Times New Roman" panose="02020603050405020304" pitchFamily="18" charset="0"/>
                    <a:cs typeface="Times New Roman" panose="02020603050405020304" pitchFamily="18" charset="0"/>
                  </a:rPr>
                  <a:t>mg C/ m</a:t>
                </a:r>
                <a:r>
                  <a:rPr lang="en-US" altLang="zh-TW" baseline="30000" dirty="0" smtClean="0">
                    <a:latin typeface="Times New Roman" panose="02020603050405020304" pitchFamily="18" charset="0"/>
                    <a:cs typeface="Times New Roman" panose="02020603050405020304" pitchFamily="18" charset="0"/>
                  </a:rPr>
                  <a:t>2</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as </a:t>
                </a:r>
                <a:r>
                  <a:rPr lang="en-US" altLang="zh-TW" dirty="0" err="1" smtClean="0">
                    <a:latin typeface="Times New Roman" panose="02020603050405020304" pitchFamily="18" charset="0"/>
                    <a:cs typeface="Times New Roman" panose="02020603050405020304" pitchFamily="18" charset="0"/>
                  </a:rPr>
                  <a:t>mean</a:t>
                </a:r>
                <a14:m>
                  <m:oMath xmlns:m="http://schemas.openxmlformats.org/officeDocument/2006/math">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 </m:t>
                    </m:r>
                  </m:oMath>
                </a14:m>
                <a:r>
                  <a:rPr lang="en-US" altLang="zh-TW" dirty="0" smtClean="0">
                    <a:latin typeface="Times New Roman" panose="02020603050405020304" pitchFamily="18" charset="0"/>
                    <a:cs typeface="Times New Roman" panose="02020603050405020304" pitchFamily="18" charset="0"/>
                  </a:rPr>
                  <a:t>standard deviation </a:t>
                </a:r>
                <a:r>
                  <a:rPr lang="en-US" altLang="zh-TW" dirty="0">
                    <a:latin typeface="Times New Roman" panose="02020603050405020304" pitchFamily="18" charset="0"/>
                    <a:cs typeface="Times New Roman" panose="02020603050405020304" pitchFamily="18" charset="0"/>
                  </a:rPr>
                  <a:t>of the food web compartments </a:t>
                </a:r>
                <a:r>
                  <a:rPr lang="en-US" altLang="zh-TW" dirty="0" smtClean="0">
                    <a:latin typeface="Times New Roman" panose="02020603050405020304" pitchFamily="18" charset="0"/>
                    <a:cs typeface="Times New Roman" panose="02020603050405020304" pitchFamily="18" charset="0"/>
                  </a:rPr>
                  <a:t>for</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GC1 and GS1. </a:t>
                </a:r>
                <a:endParaRPr lang="zh-TW" altLang="en-US" dirty="0">
                  <a:latin typeface="Times New Roman" panose="02020603050405020304" pitchFamily="18" charset="0"/>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707366" y="2519398"/>
                <a:ext cx="11015932" cy="369332"/>
              </a:xfrm>
              <a:prstGeom prst="rect">
                <a:avLst/>
              </a:prstGeom>
              <a:blipFill>
                <a:blip r:embed="rId4"/>
                <a:stretch>
                  <a:fillRect l="-443" t="-8197" r="-941"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455375216"/>
                  </p:ext>
                </p:extLst>
              </p:nvPr>
            </p:nvGraphicFramePr>
            <p:xfrm>
              <a:off x="3001572" y="3870747"/>
              <a:ext cx="6427520" cy="1112520"/>
            </p:xfrm>
            <a:graphic>
              <a:graphicData uri="http://schemas.openxmlformats.org/drawingml/2006/table">
                <a:tbl>
                  <a:tblPr firstRow="1" bandRow="1">
                    <a:tableStyleId>{2D5ABB26-0587-4C30-8999-92F81FD0307C}</a:tableStyleId>
                  </a:tblPr>
                  <a:tblGrid>
                    <a:gridCol w="1299689">
                      <a:extLst>
                        <a:ext uri="{9D8B030D-6E8A-4147-A177-3AD203B41FA5}">
                          <a16:colId xmlns:a16="http://schemas.microsoft.com/office/drawing/2014/main" val="2735419955"/>
                        </a:ext>
                      </a:extLst>
                    </a:gridCol>
                    <a:gridCol w="3844154">
                      <a:extLst>
                        <a:ext uri="{9D8B030D-6E8A-4147-A177-3AD203B41FA5}">
                          <a16:colId xmlns:a16="http://schemas.microsoft.com/office/drawing/2014/main" val="2193325481"/>
                        </a:ext>
                      </a:extLst>
                    </a:gridCol>
                    <a:gridCol w="1283677">
                      <a:extLst>
                        <a:ext uri="{9D8B030D-6E8A-4147-A177-3AD203B41FA5}">
                          <a16:colId xmlns:a16="http://schemas.microsoft.com/office/drawing/2014/main" val="31649616"/>
                        </a:ext>
                      </a:extLst>
                    </a:gridCol>
                  </a:tblGrid>
                  <a:tr h="370840">
                    <a:tc>
                      <a:txBody>
                        <a:bodyPr/>
                        <a:lstStyle/>
                        <a:p>
                          <a:pPr algn="ctr"/>
                          <a:r>
                            <a:rPr lang="en-US" altLang="zh-TW" dirty="0" smtClean="0">
                              <a:latin typeface="Times New Roman" panose="02020603050405020304" pitchFamily="18" charset="0"/>
                              <a:cs typeface="Times New Roman" panose="02020603050405020304" pitchFamily="18" charset="0"/>
                            </a:rPr>
                            <a:t>Station</a:t>
                          </a:r>
                          <a:endParaRPr lang="zh-TW" altLang="en-US"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latin typeface="Times New Roman" panose="02020603050405020304" pitchFamily="18" charset="0"/>
                              <a:cs typeface="Times New Roman" panose="02020603050405020304" pitchFamily="18" charset="0"/>
                            </a:rPr>
                            <a:t>Averaged bottom</a:t>
                          </a:r>
                          <a:r>
                            <a:rPr lang="en-US" altLang="zh-TW" baseline="0" dirty="0" smtClean="0">
                              <a:latin typeface="Times New Roman" panose="02020603050405020304" pitchFamily="18" charset="0"/>
                              <a:cs typeface="Times New Roman" panose="02020603050405020304" pitchFamily="18" charset="0"/>
                            </a:rPr>
                            <a:t> water temperature(</a:t>
                          </a:r>
                          <a:r>
                            <a:rPr lang="en-US" altLang="zh-TW" sz="1800" kern="1200" dirty="0" smtClean="0">
                              <a:effectLst/>
                              <a:latin typeface="Times New Roman" panose="02020603050405020304" pitchFamily="18" charset="0"/>
                              <a:cs typeface="Times New Roman" panose="02020603050405020304" pitchFamily="18" charset="0"/>
                            </a:rPr>
                            <a:t>°C</a:t>
                          </a:r>
                          <a:r>
                            <a:rPr lang="en-US" altLang="zh-TW" baseline="0"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nor/>
                                  </m:rPr>
                                  <a:rPr lang="en-US" altLang="zh-TW" i="1" dirty="0" smtClean="0">
                                    <a:latin typeface="Times New Roman" panose="02020603050405020304" pitchFamily="18" charset="0"/>
                                    <a:cs typeface="Times New Roman" panose="02020603050405020304" pitchFamily="18" charset="0"/>
                                  </a:rPr>
                                  <m:t>Tlim</m:t>
                                </m:r>
                              </m:oMath>
                            </m:oMathPara>
                          </a14:m>
                          <a:endParaRPr lang="zh-TW" altLang="en-US" i="1"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679980"/>
                      </a:ext>
                    </a:extLst>
                  </a:tr>
                  <a:tr h="370840">
                    <a:tc>
                      <a:txBody>
                        <a:bodyPr/>
                        <a:lstStyle/>
                        <a:p>
                          <a:pPr algn="ctr"/>
                          <a:r>
                            <a:rPr lang="en-US" altLang="zh-TW" dirty="0" smtClean="0">
                              <a:latin typeface="Times New Roman" panose="02020603050405020304" pitchFamily="18" charset="0"/>
                              <a:cs typeface="Times New Roman" panose="02020603050405020304" pitchFamily="18" charset="0"/>
                            </a:rPr>
                            <a:t>GC1</a:t>
                          </a:r>
                          <a:endParaRPr lang="zh-TW" altLang="en-US"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TW" dirty="0" smtClean="0">
                              <a:latin typeface="Times New Roman" panose="02020603050405020304" pitchFamily="18" charset="0"/>
                              <a:cs typeface="Times New Roman" panose="02020603050405020304" pitchFamily="18" charset="0"/>
                            </a:rPr>
                            <a:t>13.54</a:t>
                          </a:r>
                          <a:endParaRPr lang="zh-TW" altLang="en-US"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TW" dirty="0" smtClean="0">
                              <a:latin typeface="Times New Roman" panose="02020603050405020304" pitchFamily="18" charset="0"/>
                              <a:cs typeface="Times New Roman" panose="02020603050405020304" pitchFamily="18" charset="0"/>
                            </a:rPr>
                            <a:t>1.05</a:t>
                          </a:r>
                          <a:endParaRPr lang="zh-TW" altLang="en-US"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18095093"/>
                      </a:ext>
                    </a:extLst>
                  </a:tr>
                  <a:tr h="370840">
                    <a:tc>
                      <a:txBody>
                        <a:bodyPr/>
                        <a:lstStyle/>
                        <a:p>
                          <a:pPr algn="ctr"/>
                          <a:r>
                            <a:rPr lang="en-US" altLang="zh-TW" dirty="0" smtClean="0">
                              <a:latin typeface="Times New Roman" panose="02020603050405020304" pitchFamily="18" charset="0"/>
                              <a:cs typeface="Times New Roman" panose="02020603050405020304" pitchFamily="18" charset="0"/>
                            </a:rPr>
                            <a:t>GS1</a:t>
                          </a:r>
                          <a:endParaRPr lang="zh-TW" alt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TW" dirty="0" smtClean="0">
                              <a:latin typeface="Times New Roman" panose="02020603050405020304" pitchFamily="18" charset="0"/>
                              <a:cs typeface="Times New Roman" panose="02020603050405020304" pitchFamily="18" charset="0"/>
                            </a:rPr>
                            <a:t>13.90</a:t>
                          </a:r>
                          <a:endParaRPr lang="zh-TW" alt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TW" dirty="0" smtClean="0">
                              <a:latin typeface="Times New Roman" panose="02020603050405020304" pitchFamily="18" charset="0"/>
                              <a:cs typeface="Times New Roman" panose="02020603050405020304" pitchFamily="18" charset="0"/>
                            </a:rPr>
                            <a:t>1.09</a:t>
                          </a:r>
                          <a:endParaRPr lang="zh-TW" alt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859602"/>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455375216"/>
                  </p:ext>
                </p:extLst>
              </p:nvPr>
            </p:nvGraphicFramePr>
            <p:xfrm>
              <a:off x="3001572" y="3870747"/>
              <a:ext cx="6427520" cy="1112520"/>
            </p:xfrm>
            <a:graphic>
              <a:graphicData uri="http://schemas.openxmlformats.org/drawingml/2006/table">
                <a:tbl>
                  <a:tblPr firstRow="1" bandRow="1">
                    <a:tableStyleId>{2D5ABB26-0587-4C30-8999-92F81FD0307C}</a:tableStyleId>
                  </a:tblPr>
                  <a:tblGrid>
                    <a:gridCol w="1299689">
                      <a:extLst>
                        <a:ext uri="{9D8B030D-6E8A-4147-A177-3AD203B41FA5}">
                          <a16:colId xmlns:a16="http://schemas.microsoft.com/office/drawing/2014/main" val="2735419955"/>
                        </a:ext>
                      </a:extLst>
                    </a:gridCol>
                    <a:gridCol w="3844154">
                      <a:extLst>
                        <a:ext uri="{9D8B030D-6E8A-4147-A177-3AD203B41FA5}">
                          <a16:colId xmlns:a16="http://schemas.microsoft.com/office/drawing/2014/main" val="2193325481"/>
                        </a:ext>
                      </a:extLst>
                    </a:gridCol>
                    <a:gridCol w="1283677">
                      <a:extLst>
                        <a:ext uri="{9D8B030D-6E8A-4147-A177-3AD203B41FA5}">
                          <a16:colId xmlns:a16="http://schemas.microsoft.com/office/drawing/2014/main" val="31649616"/>
                        </a:ext>
                      </a:extLst>
                    </a:gridCol>
                  </a:tblGrid>
                  <a:tr h="370840">
                    <a:tc>
                      <a:txBody>
                        <a:bodyPr/>
                        <a:lstStyle/>
                        <a:p>
                          <a:pPr algn="ctr"/>
                          <a:r>
                            <a:rPr lang="en-US" altLang="zh-TW" dirty="0" smtClean="0">
                              <a:latin typeface="Times New Roman" panose="02020603050405020304" pitchFamily="18" charset="0"/>
                              <a:cs typeface="Times New Roman" panose="02020603050405020304" pitchFamily="18" charset="0"/>
                            </a:rPr>
                            <a:t>Station</a:t>
                          </a:r>
                          <a:endParaRPr lang="zh-TW" altLang="en-US"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latin typeface="Times New Roman" panose="02020603050405020304" pitchFamily="18" charset="0"/>
                              <a:cs typeface="Times New Roman" panose="02020603050405020304" pitchFamily="18" charset="0"/>
                            </a:rPr>
                            <a:t>Averaged bottom</a:t>
                          </a:r>
                          <a:r>
                            <a:rPr lang="en-US" altLang="zh-TW" baseline="0" dirty="0" smtClean="0">
                              <a:latin typeface="Times New Roman" panose="02020603050405020304" pitchFamily="18" charset="0"/>
                              <a:cs typeface="Times New Roman" panose="02020603050405020304" pitchFamily="18" charset="0"/>
                            </a:rPr>
                            <a:t> water temperature(</a:t>
                          </a:r>
                          <a:r>
                            <a:rPr lang="en-US" altLang="zh-TW" sz="1800" kern="1200" dirty="0" smtClean="0">
                              <a:effectLst/>
                              <a:latin typeface="Times New Roman" panose="02020603050405020304" pitchFamily="18" charset="0"/>
                              <a:cs typeface="Times New Roman" panose="02020603050405020304" pitchFamily="18" charset="0"/>
                            </a:rPr>
                            <a:t>°C</a:t>
                          </a:r>
                          <a:r>
                            <a:rPr lang="en-US" altLang="zh-TW" baseline="0"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00000" t="-6557" r="-474" b="-226230"/>
                          </a:stretch>
                        </a:blipFill>
                      </a:tcPr>
                    </a:tc>
                    <a:extLst>
                      <a:ext uri="{0D108BD9-81ED-4DB2-BD59-A6C34878D82A}">
                        <a16:rowId xmlns:a16="http://schemas.microsoft.com/office/drawing/2014/main" val="247679980"/>
                      </a:ext>
                    </a:extLst>
                  </a:tr>
                  <a:tr h="370840">
                    <a:tc>
                      <a:txBody>
                        <a:bodyPr/>
                        <a:lstStyle/>
                        <a:p>
                          <a:pPr algn="ctr"/>
                          <a:r>
                            <a:rPr lang="en-US" altLang="zh-TW" dirty="0" smtClean="0">
                              <a:latin typeface="Times New Roman" panose="02020603050405020304" pitchFamily="18" charset="0"/>
                              <a:cs typeface="Times New Roman" panose="02020603050405020304" pitchFamily="18" charset="0"/>
                            </a:rPr>
                            <a:t>GC1</a:t>
                          </a:r>
                          <a:endParaRPr lang="zh-TW" altLang="en-US"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TW" dirty="0" smtClean="0">
                              <a:latin typeface="Times New Roman" panose="02020603050405020304" pitchFamily="18" charset="0"/>
                              <a:cs typeface="Times New Roman" panose="02020603050405020304" pitchFamily="18" charset="0"/>
                            </a:rPr>
                            <a:t>13.54</a:t>
                          </a:r>
                          <a:endParaRPr lang="zh-TW" altLang="en-US"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TW" dirty="0" smtClean="0">
                              <a:latin typeface="Times New Roman" panose="02020603050405020304" pitchFamily="18" charset="0"/>
                              <a:cs typeface="Times New Roman" panose="02020603050405020304" pitchFamily="18" charset="0"/>
                            </a:rPr>
                            <a:t>1.05</a:t>
                          </a:r>
                          <a:endParaRPr lang="zh-TW" altLang="en-US"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18095093"/>
                      </a:ext>
                    </a:extLst>
                  </a:tr>
                  <a:tr h="370840">
                    <a:tc>
                      <a:txBody>
                        <a:bodyPr/>
                        <a:lstStyle/>
                        <a:p>
                          <a:pPr algn="ctr"/>
                          <a:r>
                            <a:rPr lang="en-US" altLang="zh-TW" dirty="0" smtClean="0">
                              <a:latin typeface="Times New Roman" panose="02020603050405020304" pitchFamily="18" charset="0"/>
                              <a:cs typeface="Times New Roman" panose="02020603050405020304" pitchFamily="18" charset="0"/>
                            </a:rPr>
                            <a:t>GS1</a:t>
                          </a:r>
                          <a:endParaRPr lang="zh-TW" alt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TW" dirty="0" smtClean="0">
                              <a:latin typeface="Times New Roman" panose="02020603050405020304" pitchFamily="18" charset="0"/>
                              <a:cs typeface="Times New Roman" panose="02020603050405020304" pitchFamily="18" charset="0"/>
                            </a:rPr>
                            <a:t>13.90</a:t>
                          </a:r>
                          <a:endParaRPr lang="zh-TW" alt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TW" dirty="0" smtClean="0">
                              <a:latin typeface="Times New Roman" panose="02020603050405020304" pitchFamily="18" charset="0"/>
                              <a:cs typeface="Times New Roman" panose="02020603050405020304" pitchFamily="18" charset="0"/>
                            </a:rPr>
                            <a:t>1.09</a:t>
                          </a:r>
                          <a:endParaRPr lang="zh-TW" alt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859602"/>
                      </a:ext>
                    </a:extLst>
                  </a:tr>
                </a:tbl>
              </a:graphicData>
            </a:graphic>
          </p:graphicFrame>
        </mc:Fallback>
      </mc:AlternateContent>
      <mc:AlternateContent xmlns:mc="http://schemas.openxmlformats.org/markup-compatibility/2006" xmlns:a14="http://schemas.microsoft.com/office/drawing/2010/main">
        <mc:Choice Requires="a14">
          <p:sp>
            <p:nvSpPr>
              <p:cNvPr id="5" name="矩形 4"/>
              <p:cNvSpPr/>
              <p:nvPr/>
            </p:nvSpPr>
            <p:spPr>
              <a:xfrm>
                <a:off x="707366" y="5432251"/>
                <a:ext cx="11015932" cy="369332"/>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Table 6. Average bottom water temperature and the calculated </a:t>
                </a:r>
                <a14:m>
                  <m:oMath xmlns:m="http://schemas.openxmlformats.org/officeDocument/2006/math">
                    <m:r>
                      <m:rPr>
                        <m:nor/>
                      </m:rPr>
                      <a:rPr lang="en-US" altLang="zh-TW" i="1" dirty="0">
                        <a:latin typeface="Times New Roman" panose="02020603050405020304" pitchFamily="18" charset="0"/>
                        <a:cs typeface="Times New Roman" panose="02020603050405020304" pitchFamily="18" charset="0"/>
                      </a:rPr>
                      <m:t>Tlim</m:t>
                    </m:r>
                  </m:oMath>
                </a14:m>
                <a:r>
                  <a:rPr lang="en-US" altLang="zh-TW" dirty="0" smtClean="0">
                    <a:latin typeface="Times New Roman" panose="02020603050405020304" pitchFamily="18" charset="0"/>
                    <a:cs typeface="Times New Roman" panose="02020603050405020304" pitchFamily="18" charset="0"/>
                  </a:rPr>
                  <a:t> of</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GC1 and GS1. </a:t>
                </a:r>
                <a:endParaRPr lang="zh-TW" altLang="en-US" dirty="0">
                  <a:latin typeface="Times New Roman" panose="02020603050405020304" pitchFamily="18" charset="0"/>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707366" y="5432251"/>
                <a:ext cx="11015932" cy="369332"/>
              </a:xfrm>
              <a:prstGeom prst="rect">
                <a:avLst/>
              </a:prstGeom>
              <a:blipFill>
                <a:blip r:embed="rId6"/>
                <a:stretch>
                  <a:fillRect l="-443"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0588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4407" y="265889"/>
            <a:ext cx="7733066" cy="5799800"/>
          </a:xfrm>
          <a:prstGeom prst="rect">
            <a:avLst/>
          </a:prstGeom>
        </p:spPr>
      </p:pic>
      <p:sp>
        <p:nvSpPr>
          <p:cNvPr id="5" name="矩形 4"/>
          <p:cNvSpPr/>
          <p:nvPr/>
        </p:nvSpPr>
        <p:spPr>
          <a:xfrm>
            <a:off x="2484407" y="6246326"/>
            <a:ext cx="6686189" cy="369332"/>
          </a:xfrm>
          <a:prstGeom prst="rect">
            <a:avLst/>
          </a:prstGeom>
        </p:spPr>
        <p:txBody>
          <a:bodyPr wrap="none">
            <a:spAutoFit/>
          </a:bodyPr>
          <a:lstStyle/>
          <a:p>
            <a:r>
              <a:rPr lang="en-US" altLang="zh-TW" dirty="0">
                <a:latin typeface="Times New Roman" panose="02020603050405020304" pitchFamily="18" charset="0"/>
                <a:cs typeface="Times New Roman" panose="02020603050405020304" pitchFamily="18" charset="0"/>
              </a:rPr>
              <a:t>Figure 3. </a:t>
            </a:r>
            <a:r>
              <a:rPr lang="en-US" altLang="zh-TW" dirty="0" smtClean="0">
                <a:latin typeface="Times New Roman" panose="02020603050405020304" pitchFamily="18" charset="0"/>
                <a:cs typeface="Times New Roman" panose="02020603050405020304" pitchFamily="18" charset="0"/>
              </a:rPr>
              <a:t>Water temperature</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profile for </a:t>
            </a:r>
            <a:r>
              <a:rPr lang="en-US" altLang="zh-TW" dirty="0">
                <a:latin typeface="Times New Roman" panose="02020603050405020304" pitchFamily="18" charset="0"/>
                <a:cs typeface="Times New Roman" panose="02020603050405020304" pitchFamily="18" charset="0"/>
              </a:rPr>
              <a:t>each </a:t>
            </a:r>
            <a:r>
              <a:rPr lang="en-US" altLang="zh-TW" dirty="0" smtClean="0">
                <a:latin typeface="Times New Roman" panose="02020603050405020304" pitchFamily="18" charset="0"/>
                <a:cs typeface="Times New Roman" panose="02020603050405020304" pitchFamily="18" charset="0"/>
              </a:rPr>
              <a:t>cruise </a:t>
            </a:r>
            <a:r>
              <a:rPr lang="en-US" altLang="zh-TW" dirty="0">
                <a:latin typeface="Times New Roman" panose="02020603050405020304" pitchFamily="18" charset="0"/>
                <a:cs typeface="Times New Roman" panose="02020603050405020304" pitchFamily="18" charset="0"/>
              </a:rPr>
              <a:t>of the two sites. </a:t>
            </a:r>
          </a:p>
        </p:txBody>
      </p:sp>
    </p:spTree>
    <p:extLst>
      <p:ext uri="{BB962C8B-B14F-4D97-AF65-F5344CB8AC3E}">
        <p14:creationId xmlns:p14="http://schemas.microsoft.com/office/powerpoint/2010/main" val="25132021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47995</TotalTime>
  <Words>2802</Words>
  <Application>Microsoft Office PowerPoint</Application>
  <PresentationFormat>寬螢幕</PresentationFormat>
  <Paragraphs>899</Paragraphs>
  <Slides>31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新細明體</vt:lpstr>
      <vt:lpstr>Arial</vt:lpstr>
      <vt:lpstr>Calibri</vt:lpstr>
      <vt:lpstr>Calibri Light</vt:lpstr>
      <vt:lpstr>Cambria Math</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217</cp:revision>
  <dcterms:created xsi:type="dcterms:W3CDTF">2022-03-24T14:52:03Z</dcterms:created>
  <dcterms:modified xsi:type="dcterms:W3CDTF">2022-08-17T11:14:02Z</dcterms:modified>
</cp:coreProperties>
</file>